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7" r:id="rId4"/>
    <p:sldId id="264" r:id="rId5"/>
    <p:sldId id="266" r:id="rId6"/>
    <p:sldId id="267" r:id="rId7"/>
    <p:sldId id="280" r:id="rId8"/>
    <p:sldId id="281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Arial Rounded MT Bold" panose="020F0704030504030204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5040" autoAdjust="0"/>
  </p:normalViewPr>
  <p:slideViewPr>
    <p:cSldViewPr snapToGrid="0" snapToObjects="1">
      <p:cViewPr varScale="1">
        <p:scale>
          <a:sx n="76" d="100"/>
          <a:sy n="76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C194-4EEF-814F-8B88-91C79AC9B12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CECA-8A38-694C-84AC-07453E84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46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922B2-96DB-BB41-ACDA-18C9AEFF83C2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0612-7EBA-6746-98B3-3722F168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45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https://hub.ihme.washington.edu/pages/viewpageattachments.action?pageId=2886956&amp;highlight=Poster_Template_3_portrait_3x4_111511.pptx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0612-7EBA-6746-98B3-3722F1686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6791"/>
            <a:ext cx="1405676" cy="457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0" y="648519"/>
            <a:ext cx="3200400" cy="114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7200" y="5662124"/>
            <a:ext cx="2694239" cy="2155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314173"/>
            <a:ext cx="8229600" cy="1789044"/>
          </a:xfrm>
        </p:spPr>
        <p:txBody>
          <a:bodyPr anchor="b" anchorCtr="0">
            <a:noAutofit/>
          </a:bodyPr>
          <a:lstStyle>
            <a:lvl1pPr>
              <a:defRPr sz="3200" b="1" i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rgbClr val="81D1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33304"/>
            <a:ext cx="8229600" cy="1487344"/>
          </a:xfrm>
        </p:spPr>
        <p:txBody>
          <a:bodyPr lIns="914400">
            <a:normAutofit/>
          </a:bodyPr>
          <a:lstStyle>
            <a:lvl1pPr>
              <a:defRPr sz="1800" b="1" i="0"/>
            </a:lvl1pPr>
          </a:lstStyle>
          <a:p>
            <a:pPr lvl="0"/>
            <a:r>
              <a:rPr lang="en-US" dirty="0" smtClean="0"/>
              <a:t>Presenter name and date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2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11822"/>
            <a:ext cx="8229600" cy="3544166"/>
          </a:xfrm>
        </p:spPr>
        <p:txBody>
          <a:bodyPr lIns="91440" tIns="91440" rIns="91440" bIns="91440" anchor="ctr" anchorCtr="0">
            <a:noAutofit/>
          </a:bodyPr>
          <a:lstStyle>
            <a:lvl1pPr algn="l">
              <a:lnSpc>
                <a:spcPct val="100000"/>
              </a:lnSpc>
              <a:defRPr sz="4800" b="1" cap="none" spc="1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b="0" dirty="0" smtClean="0"/>
              <a:t>Part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3469"/>
            <a:ext cx="8229600" cy="371846"/>
          </a:xfrm>
        </p:spPr>
        <p:txBody>
          <a:bodyPr anchor="b"/>
          <a:lstStyle>
            <a:lvl1pPr marL="0" indent="0">
              <a:buNone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Name of Presentation (Header)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23955"/>
            <a:ext cx="8229600" cy="0"/>
          </a:xfrm>
          <a:prstGeom prst="line">
            <a:avLst/>
          </a:prstGeom>
          <a:ln w="12700">
            <a:solidFill>
              <a:srgbClr val="81D1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6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,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723374" y="1250950"/>
            <a:ext cx="3963426" cy="44989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5"/>
            <a:ext cx="4266174" cy="4498985"/>
          </a:xfrm>
        </p:spPr>
        <p:txBody>
          <a:bodyPr rIns="18288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44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, Above &amp;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57200" y="1225319"/>
            <a:ext cx="8222830" cy="280112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026445"/>
            <a:ext cx="8229600" cy="1880320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4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2" name="Picture 11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4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57201" y="1225319"/>
            <a:ext cx="4002808" cy="2397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622816"/>
            <a:ext cx="4006104" cy="2283949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680697" y="1225319"/>
            <a:ext cx="4002808" cy="2397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80696" y="3622816"/>
            <a:ext cx="4006104" cy="2283949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3" name="Picture 12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47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: Above &amp; Below,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839792"/>
            <a:ext cx="8229600" cy="2066973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defRPr sz="24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280112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pic>
        <p:nvPicPr>
          <p:cNvPr id="18" name="Picture 17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ce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457201" y="1250951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40526" y="1250266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57201" y="2796555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840526" y="2795870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457201" y="4342159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840526" y="4341474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4578154" y="1250951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61479" y="1250266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4578154" y="2796555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961479" y="2795870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4578154" y="4342159"/>
            <a:ext cx="1371600" cy="1371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961479" y="4341474"/>
            <a:ext cx="2737628" cy="1372285"/>
          </a:xfrm>
        </p:spPr>
        <p:txBody>
          <a:bodyPr lIns="182880" rIns="18288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defRPr sz="18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pic>
        <p:nvPicPr>
          <p:cNvPr id="21" name="Picture 20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30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lIns="91440" rIns="91440"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2372551"/>
            <a:ext cx="4120953" cy="3150274"/>
          </a:xfrm>
        </p:spPr>
        <p:txBody>
          <a:bodyPr lIns="91440" rIns="91440" anchor="t" anchorCtr="0">
            <a:normAutofit/>
          </a:bodyPr>
          <a:lstStyle>
            <a:lvl1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Text goes here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HME_logo_acr_RGB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8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4887"/>
            <a:ext cx="8229600" cy="883113"/>
          </a:xfrm>
        </p:spPr>
        <p:txBody>
          <a:bodyPr bIns="13716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200" b="0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65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HME_logo_acr_RGB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sp>
        <p:nvSpPr>
          <p:cNvPr id="17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5"/>
            <a:ext cx="8229600" cy="44989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50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11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905"/>
            <a:ext cx="4040188" cy="676895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0032"/>
            <a:ext cx="4041775" cy="700644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2854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629400" y="64738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9E7555-11F8-4BDF-BC63-E2088BBC28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191500" cy="66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056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98613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98613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629400" y="64738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D2F3B2-6206-4DB8-B93A-33EB383A2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5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457200" y="236272"/>
            <a:ext cx="8229600" cy="7383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Really long slide title/multipart</a:t>
            </a:r>
            <a:r>
              <a:rPr lang="en-US" sz="2400" baseline="0" dirty="0" smtClean="0"/>
              <a:t> title</a:t>
            </a:r>
            <a:endParaRPr lang="en-US" sz="2400" dirty="0" smtClean="0"/>
          </a:p>
          <a:p>
            <a:r>
              <a:rPr lang="en-US" sz="2400" b="0" dirty="0" smtClean="0">
                <a:solidFill>
                  <a:schemeClr val="tx1"/>
                </a:solidFill>
              </a:rPr>
              <a:t>If the slide</a:t>
            </a:r>
            <a:r>
              <a:rPr lang="en-US" sz="2400" b="0" baseline="0" dirty="0" smtClean="0">
                <a:solidFill>
                  <a:schemeClr val="tx1"/>
                </a:solidFill>
              </a:rPr>
              <a:t> title goes more than two lines use this</a:t>
            </a:r>
            <a:endParaRPr lang="en-US" sz="24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5"/>
            <a:ext cx="8229600" cy="44989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72"/>
              </a:spcBef>
              <a:spcAft>
                <a:spcPts val="600"/>
              </a:spcAft>
              <a:buClr>
                <a:schemeClr val="accent2"/>
              </a:buClr>
              <a:defRPr sz="2800"/>
            </a:lvl1pPr>
            <a:lvl2pPr>
              <a:lnSpc>
                <a:spcPct val="100000"/>
              </a:lnSpc>
              <a:spcBef>
                <a:spcPts val="72"/>
              </a:spcBef>
              <a:spcAft>
                <a:spcPts val="600"/>
              </a:spcAft>
              <a:buClr>
                <a:schemeClr val="accent2"/>
              </a:buClr>
              <a:defRPr/>
            </a:lvl2pPr>
            <a:lvl3pPr>
              <a:lnSpc>
                <a:spcPct val="100000"/>
              </a:lnSpc>
              <a:spcBef>
                <a:spcPts val="72"/>
              </a:spcBef>
              <a:spcAft>
                <a:spcPts val="600"/>
              </a:spcAft>
              <a:buClr>
                <a:schemeClr val="accent2"/>
              </a:buClr>
              <a:defRPr/>
            </a:lvl3pPr>
            <a:lvl4pPr>
              <a:lnSpc>
                <a:spcPct val="100000"/>
              </a:lnSpc>
              <a:spcBef>
                <a:spcPts val="72"/>
              </a:spcBef>
              <a:spcAft>
                <a:spcPts val="600"/>
              </a:spcAft>
              <a:buClr>
                <a:schemeClr val="accent2"/>
              </a:buClr>
              <a:defRPr/>
            </a:lvl4pPr>
            <a:lvl5pPr>
              <a:lnSpc>
                <a:spcPct val="100000"/>
              </a:lnSpc>
              <a:spcBef>
                <a:spcPts val="72"/>
              </a:spcBef>
              <a:spcAft>
                <a:spcPts val="600"/>
              </a:spcAft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3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183803"/>
            <a:ext cx="2988235" cy="2778269"/>
          </a:xfrm>
          <a:solidFill>
            <a:schemeClr val="accent1"/>
          </a:solidFill>
        </p:spPr>
        <p:txBody>
          <a:bodyPr lIns="274320" tIns="137160" rIns="274320" bIns="13716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77693"/>
            <a:ext cx="8229600" cy="872449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 b="1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084287" y="2183803"/>
            <a:ext cx="2988235" cy="2778269"/>
          </a:xfrm>
          <a:solidFill>
            <a:schemeClr val="accent1"/>
          </a:solidFill>
        </p:spPr>
        <p:txBody>
          <a:bodyPr lIns="274320" tIns="137160" rIns="274320" bIns="13716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 baseline="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172591" y="2183803"/>
            <a:ext cx="2988235" cy="2778269"/>
          </a:xfrm>
          <a:solidFill>
            <a:schemeClr val="accent1"/>
          </a:solidFill>
        </p:spPr>
        <p:txBody>
          <a:bodyPr lIns="274320" tIns="137160" rIns="274320" bIns="13716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105620"/>
            <a:ext cx="8229600" cy="872449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 b="1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  <p:pic>
        <p:nvPicPr>
          <p:cNvPr id="16" name="Picture 15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 b="1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 b="1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600"/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800" b="1" i="0" baseline="0"/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Explanatory text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5887357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17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4006104" cy="4656500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80696" y="1250266"/>
            <a:ext cx="4006104" cy="4656500"/>
          </a:xfrm>
        </p:spPr>
        <p:txBody>
          <a:bodyPr tIns="137160" rIns="91440" bIns="13716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2" name="Picture 11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3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4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0" name="Picture 9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8229600" cy="648966"/>
          </a:xfrm>
        </p:spPr>
        <p:txBody>
          <a:bodyPr tIns="45720" rIns="9144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400"/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pic>
        <p:nvPicPr>
          <p:cNvPr id="10" name="Picture 9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2362"/>
            <a:ext cx="8229600" cy="564430"/>
          </a:xfrm>
        </p:spPr>
        <p:txBody>
          <a:bodyPr anchor="t" anchorCtr="0">
            <a:noAutofit/>
          </a:bodyPr>
          <a:lstStyle>
            <a:lvl1pPr>
              <a:defRPr sz="32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HME_logo_acr_RGB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6" y="6146462"/>
            <a:ext cx="770386" cy="250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495275" y="6146462"/>
            <a:ext cx="0" cy="2894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6862" y="6181498"/>
            <a:ext cx="2365776" cy="189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88" y="6218135"/>
            <a:ext cx="3200400" cy="11430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2205"/>
            <a:ext cx="8229600" cy="1137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>
                <a:solidFill>
                  <a:srgbClr val="81D158"/>
                </a:solidFill>
                <a:latin typeface="Century Gothic"/>
                <a:cs typeface="Century Gothic"/>
              </a:rPr>
              <a:t>Title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43766"/>
            <a:ext cx="8229600" cy="178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Presenter Name</a:t>
            </a:r>
          </a:p>
          <a:p>
            <a:pPr algn="l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entury Gothic"/>
                <a:cs typeface="Century Gothic"/>
              </a:rPr>
              <a:t>Month (Spelled Out) DD, YYYY</a:t>
            </a:r>
            <a:endParaRPr lang="en-US" sz="2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42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0" r:id="rId3"/>
    <p:sldLayoutId id="2147483671" r:id="rId4"/>
    <p:sldLayoutId id="2147483672" r:id="rId5"/>
    <p:sldLayoutId id="2147483667" r:id="rId6"/>
    <p:sldLayoutId id="2147483676" r:id="rId7"/>
    <p:sldLayoutId id="2147483677" r:id="rId8"/>
    <p:sldLayoutId id="2147483678" r:id="rId9"/>
    <p:sldLayoutId id="2147483651" r:id="rId10"/>
    <p:sldLayoutId id="2147483652" r:id="rId11"/>
    <p:sldLayoutId id="2147483661" r:id="rId12"/>
    <p:sldLayoutId id="2147483666" r:id="rId13"/>
    <p:sldLayoutId id="2147483663" r:id="rId14"/>
    <p:sldLayoutId id="2147483664" r:id="rId15"/>
    <p:sldLayoutId id="2147483665" r:id="rId16"/>
    <p:sldLayoutId id="2147483673" r:id="rId17"/>
    <p:sldLayoutId id="2147483669" r:id="rId18"/>
    <p:sldLayoutId id="2147483662" r:id="rId19"/>
    <p:sldLayoutId id="2147483668" r:id="rId20"/>
    <p:sldLayoutId id="2147483681" r:id="rId21"/>
    <p:sldLayoutId id="2147483683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ct val="20000"/>
        </a:spcBef>
        <a:buFont typeface="Arial"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 for Health </a:t>
            </a:r>
            <a:r>
              <a:rPr lang="en-US" dirty="0" err="1" smtClean="0"/>
              <a:t>Metricians</a:t>
            </a:r>
            <a:r>
              <a:rPr lang="en-US" dirty="0" smtClean="0"/>
              <a:t>, Week 10:</a:t>
            </a:r>
            <a:br>
              <a:rPr lang="en-US" dirty="0" smtClean="0"/>
            </a:br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Abraham D Flaxman</a:t>
            </a:r>
          </a:p>
          <a:p>
            <a:r>
              <a:rPr lang="en-US" dirty="0" smtClean="0"/>
              <a:t>Mar 9 &amp; 11,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Homework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check-ins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Ensemble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Bagging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Boosting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endParaRPr lang="en-US" dirty="0" smtClean="0"/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Gradient Boosting Machines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1443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Ensemble </a:t>
            </a:r>
            <a:r>
              <a:rPr lang="en-US" b="0" dirty="0" smtClean="0"/>
              <a:t>Models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Conclusion and Summary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goes in a poster?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Key Findings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Implications and Conclusions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Acknowledgements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-457200" algn="l"/>
              </a:tabLst>
            </a:pP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15000"/>
              </a:lnSpc>
              <a:tabLst>
                <a:tab pos="-457200" algn="l"/>
              </a:tabLst>
            </a:pPr>
            <a:endParaRPr lang="en-US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-457200" algn="l"/>
              </a:tabLst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467429"/>
            <a:ext cx="9144000" cy="1930400"/>
          </a:xfrm>
          <a:prstGeom prst="roundRect">
            <a:avLst/>
          </a:prstGeom>
          <a:solidFill>
            <a:schemeClr val="accent5">
              <a:lumMod val="25000"/>
              <a:lumOff val="75000"/>
              <a:alpha val="85098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844550"/>
            <a:ext cx="91440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6738" indent="-220663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0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912813" indent="-231775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1597025" indent="-223838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054225" indent="-223838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511425" indent="-223838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2968625" indent="-223838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425825" indent="-223838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Clr>
                <a:srgbClr val="48AA43"/>
              </a:buClr>
              <a:buFontTx/>
              <a:buNone/>
            </a:pPr>
            <a:endParaRPr lang="en-US" sz="6000" b="1" kern="0" dirty="0" smtClean="0">
              <a:solidFill>
                <a:srgbClr val="808080">
                  <a:lumMod val="50000"/>
                </a:srgbClr>
              </a:solidFill>
              <a:latin typeface="Arial Rounded MT Bold" pitchFamily="34" charset="0"/>
            </a:endParaRPr>
          </a:p>
          <a:p>
            <a:pPr algn="ctr">
              <a:buClr>
                <a:srgbClr val="48AA43"/>
              </a:buClr>
              <a:buFontTx/>
              <a:buNone/>
            </a:pPr>
            <a:endParaRPr lang="en-US" sz="2400" kern="0" dirty="0" smtClean="0">
              <a:solidFill>
                <a:srgbClr val="808080">
                  <a:lumMod val="50000"/>
                </a:srgbClr>
              </a:solidFill>
              <a:latin typeface="Arial Rounded MT Bold" pitchFamily="34" charset="0"/>
            </a:endParaRPr>
          </a:p>
          <a:p>
            <a:pPr algn="ctr">
              <a:buClr>
                <a:srgbClr val="48AA43"/>
              </a:buClr>
              <a:buFontTx/>
              <a:buNone/>
            </a:pPr>
            <a:r>
              <a:rPr lang="en-US" sz="7200" kern="0" dirty="0" smtClean="0">
                <a:solidFill>
                  <a:srgbClr val="808080">
                    <a:lumMod val="50000"/>
                  </a:srgbClr>
                </a:solidFill>
                <a:latin typeface="Arial Rounded MT Bold" pitchFamily="34" charset="0"/>
              </a:rPr>
              <a:t>Master Graphic</a:t>
            </a:r>
          </a:p>
          <a:p>
            <a:pPr algn="ctr">
              <a:buClr>
                <a:srgbClr val="48AA43"/>
              </a:buClr>
              <a:buFontTx/>
              <a:buNone/>
            </a:pPr>
            <a:endParaRPr lang="en-US" sz="3200" kern="0" dirty="0" smtClean="0">
              <a:solidFill>
                <a:srgbClr val="808080">
                  <a:lumMod val="50000"/>
                </a:srgb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0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Before, during, and after this week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i="1" dirty="0"/>
              <a:t>Before this week:</a:t>
            </a:r>
            <a:r>
              <a:rPr lang="en-US" dirty="0"/>
              <a:t> Read DM 8, ISL 8.2, </a:t>
            </a:r>
            <a:r>
              <a:rPr lang="en-US" b="1" dirty="0"/>
              <a:t>develop improved model 2 for class project</a:t>
            </a:r>
            <a:endParaRPr lang="en-US" b="1" dirty="0" smtClean="0"/>
          </a:p>
          <a:p>
            <a:pPr lvl="0"/>
            <a:endParaRPr lang="en-US" sz="500" b="1" dirty="0" smtClean="0"/>
          </a:p>
          <a:p>
            <a:pPr lvl="0"/>
            <a:endParaRPr lang="en-US" sz="500" b="1" dirty="0"/>
          </a:p>
          <a:p>
            <a:r>
              <a:rPr lang="en-US" i="1" dirty="0"/>
              <a:t>During </a:t>
            </a:r>
            <a:r>
              <a:rPr lang="en-US" i="1" dirty="0" smtClean="0"/>
              <a:t>class</a:t>
            </a:r>
            <a:r>
              <a:rPr lang="en-US" dirty="0" smtClean="0"/>
              <a:t>: Try Bagging, Random Forests, Boosting, Stacking, co-work on projects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i="1" dirty="0" smtClean="0"/>
              <a:t>Outside </a:t>
            </a:r>
            <a:r>
              <a:rPr lang="en-US" i="1" dirty="0"/>
              <a:t>of classes</a:t>
            </a:r>
            <a:r>
              <a:rPr lang="en-US" dirty="0"/>
              <a:t>: </a:t>
            </a:r>
          </a:p>
          <a:p>
            <a:pPr marL="0" lvl="1" indent="0">
              <a:buNone/>
            </a:pPr>
            <a:r>
              <a:rPr lang="en-US" b="1" dirty="0" smtClean="0"/>
              <a:t>Finish your project and make your poster!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Homework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check-ins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Ensemble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Bagging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Boosting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endParaRPr lang="en-US" dirty="0" smtClean="0"/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Gradient Boosting Machines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7003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(more)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Homework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Project check-ins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Ensemble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Bagging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Boosting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endParaRPr lang="en-US" dirty="0" smtClean="0"/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Gradient Boosting Machines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21442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Homework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Project check-ins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Ensemble Models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Bagging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Boosting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endParaRPr lang="en-US" dirty="0" smtClean="0"/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Gradient Boosting Machines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0988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(~5 min each)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did you do in last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will you do in next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are you stuck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(This set of questions is part of “scrum”, in case you were wondering.  Teams using this agile methodology are supposed to do it every day, while standing up.)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HME Green, Set 2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7FD93D"/>
      </a:accent1>
      <a:accent2>
        <a:srgbClr val="389800"/>
      </a:accent2>
      <a:accent3>
        <a:srgbClr val="5BBB0E"/>
      </a:accent3>
      <a:accent4>
        <a:srgbClr val="BCBCBC"/>
      </a:accent4>
      <a:accent5>
        <a:srgbClr val="16540A"/>
      </a:accent5>
      <a:accent6>
        <a:srgbClr val="88F71E"/>
      </a:accent6>
      <a:hlink>
        <a:srgbClr val="4D8540"/>
      </a:hlink>
      <a:folHlink>
        <a:srgbClr val="4D854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26520</TotalTime>
  <Words>266</Words>
  <Application>Microsoft Office PowerPoint</Application>
  <PresentationFormat>On-screen Show (4:3)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Arial</vt:lpstr>
      <vt:lpstr>Arial Rounded MT Bold</vt:lpstr>
      <vt:lpstr>Calibri</vt:lpstr>
      <vt:lpstr>Times New Roman</vt:lpstr>
      <vt:lpstr>Office Theme</vt:lpstr>
      <vt:lpstr>Artificial Intelligence for Health Metricians, Week 10: Ensemble Methods</vt:lpstr>
      <vt:lpstr>Any questions?</vt:lpstr>
      <vt:lpstr>Projects</vt:lpstr>
      <vt:lpstr>Before, during, and after this week</vt:lpstr>
      <vt:lpstr>Lecture 10 Outline</vt:lpstr>
      <vt:lpstr>Any (more) questions?</vt:lpstr>
      <vt:lpstr>Lecture 10 Outline</vt:lpstr>
      <vt:lpstr>Lecture 10 Outline</vt:lpstr>
      <vt:lpstr>Check-in (~5 min each)</vt:lpstr>
      <vt:lpstr>Lecture 10 Outline</vt:lpstr>
      <vt:lpstr>Ensemble Models</vt:lpstr>
      <vt:lpstr>Ensemble Models</vt:lpstr>
      <vt:lpstr>Ensemble Models</vt:lpstr>
      <vt:lpstr>Ensemble Models</vt:lpstr>
      <vt:lpstr>Ensemble Models</vt:lpstr>
      <vt:lpstr>Ensemble Models</vt:lpstr>
      <vt:lpstr>Conclusion and Summary</vt:lpstr>
    </vt:vector>
  </TitlesOfParts>
  <Company>Institute for Health Metrics and Evaluation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Subtitle and extra information</dc:title>
  <dc:creator>Ryan Diaz</dc:creator>
  <cp:lastModifiedBy>Abraham D. Flaxman</cp:lastModifiedBy>
  <cp:revision>210</cp:revision>
  <dcterms:created xsi:type="dcterms:W3CDTF">2014-05-13T20:06:21Z</dcterms:created>
  <dcterms:modified xsi:type="dcterms:W3CDTF">2015-03-08T23:45:02Z</dcterms:modified>
</cp:coreProperties>
</file>