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embeddedFontLst>
    <p:embeddedFont>
      <p:font typeface="Roboto"/>
      <p:regular r:id="rId62"/>
      <p:bold r:id="rId63"/>
      <p:italic r:id="rId64"/>
      <p:boldItalic r:id="rId65"/>
    </p:embeddedFont>
    <p:embeddedFont>
      <p:font typeface="Arim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0" roundtripDataSignature="AMtx7mhZe7bik2WvDSwZuJ43UEleCjtP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customschemas.google.com/relationships/presentationmetadata" Target="meta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regular.fntdata"/><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8.xml"/><Relationship Id="rId66" Type="http://schemas.openxmlformats.org/officeDocument/2006/relationships/font" Target="fonts/Arimo-regular.fntdata"/><Relationship Id="rId21" Type="http://schemas.openxmlformats.org/officeDocument/2006/relationships/slide" Target="slides/slide17.xml"/><Relationship Id="rId65" Type="http://schemas.openxmlformats.org/officeDocument/2006/relationships/font" Target="fonts/Roboto-boldItalic.fntdata"/><Relationship Id="rId24" Type="http://schemas.openxmlformats.org/officeDocument/2006/relationships/slide" Target="slides/slide20.xml"/><Relationship Id="rId68" Type="http://schemas.openxmlformats.org/officeDocument/2006/relationships/font" Target="fonts/Arimo-italic.fntdata"/><Relationship Id="rId23" Type="http://schemas.openxmlformats.org/officeDocument/2006/relationships/slide" Target="slides/slide19.xml"/><Relationship Id="rId67" Type="http://schemas.openxmlformats.org/officeDocument/2006/relationships/font" Target="fonts/Arimo-bold.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Arimo-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5386133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35386133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5386133d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35386133d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5386133da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35386133da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5386133da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35386133d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5386133d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35386133d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5386133da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35386133d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5b0e1f2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5b0e1f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5b0e1f2b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5b0e1f2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5b0e1f2b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5b0e1f2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5386133da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35386133d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5386133da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35386133da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5386133da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35386133d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5386133da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35386133d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5386133da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35386133da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35386133da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35386133d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35386133d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35386133d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3590b66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33590b6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2" name="Google Shape;49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50e505a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350e505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33590b66e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33590b66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33590b66e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33590b66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hyperlink" Target="https://rmartinshort.jimdofree.com/2019/02/17/overfitting-bias-variance-and-leaning-curv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britannica.com/science/manifold"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papers.nips.cc/paper/2004/file/74934548253bcab8490ebd74afed7031-Paper.pdf" TargetMode="External"/><Relationship Id="rId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hyperlink" Target="https://wiki.math.uwaterloo.ca/statwiki/index.php?title=maximum_likelihood_estimation_of_intrinsic_dimens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43.pn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6.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4.png"/><Relationship Id="rId4" Type="http://schemas.openxmlformats.org/officeDocument/2006/relationships/image" Target="../media/image56.png"/><Relationship Id="rId5"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researchgate.net/publication/278734009_Big_Data_Analytics_in_Bioinformatics_Architectures_Techniques_Tools_and_Issue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www.reddit.com/r/MachineLearning/comments/865oew/p_how_to_write_a_persuasive_iclr_review_te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hyperlink" Target="https://up42.com/blog/tech/satellite-image-processing-made-simp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67750" y="1632850"/>
            <a:ext cx="8555100" cy="2671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8000"/>
              <a:buFont typeface="Arial"/>
              <a:buNone/>
            </a:pPr>
            <a:r>
              <a:rPr b="1" lang="it-IT" sz="8000">
                <a:latin typeface="Arial"/>
                <a:ea typeface="Arial"/>
                <a:cs typeface="Arial"/>
                <a:sym typeface="Arial"/>
              </a:rPr>
              <a:t>ALGORITHMS FOR BIG DATA PROJECT</a:t>
            </a:r>
            <a:endParaRPr b="1"/>
          </a:p>
        </p:txBody>
      </p:sp>
      <p:sp>
        <p:nvSpPr>
          <p:cNvPr id="85" name="Google Shape;85;p1"/>
          <p:cNvSpPr txBox="1"/>
          <p:nvPr>
            <p:ph idx="1" type="subTitle"/>
          </p:nvPr>
        </p:nvSpPr>
        <p:spPr>
          <a:xfrm>
            <a:off x="0" y="889249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nvSpPr>
        <p:spPr>
          <a:xfrm>
            <a:off x="994550" y="4542325"/>
            <a:ext cx="98862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1" i="1" lang="it-IT" sz="3300" u="none" cap="none" strike="noStrike">
                <a:solidFill>
                  <a:schemeClr val="dk1"/>
                </a:solidFill>
                <a:latin typeface="Arial"/>
                <a:ea typeface="Arial"/>
                <a:cs typeface="Arial"/>
                <a:sym typeface="Arial"/>
              </a:rPr>
              <a:t>Topic: “Estimating the intrinsic dimension of datasets by a minimal neighborhood information”</a:t>
            </a:r>
            <a:endParaRPr b="1" i="1" sz="3300" u="none" cap="none" strike="noStrike">
              <a:solidFill>
                <a:schemeClr val="dk1"/>
              </a:solidFill>
              <a:latin typeface="Arial"/>
              <a:ea typeface="Arial"/>
              <a:cs typeface="Arial"/>
              <a:sym typeface="Arial"/>
            </a:endParaRPr>
          </a:p>
        </p:txBody>
      </p:sp>
      <p:sp>
        <p:nvSpPr>
          <p:cNvPr id="87" name="Google Shape;87;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285750" y="878778"/>
            <a:ext cx="6296891" cy="1666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it-IT">
                <a:latin typeface="Arial"/>
                <a:ea typeface="Arial"/>
                <a:cs typeface="Arial"/>
                <a:sym typeface="Arial"/>
              </a:rPr>
              <a:t>WHAT DOES IT HAPPEN IF «n» IS LARGER THAN «m»  ?</a:t>
            </a:r>
            <a:endParaRPr/>
          </a:p>
        </p:txBody>
      </p:sp>
      <p:pic>
        <p:nvPicPr>
          <p:cNvPr descr="Immagine che contiene tavolo&#10;&#10;Descrizione generata automaticamente" id="158" name="Google Shape;158;p9"/>
          <p:cNvPicPr preferRelativeResize="0"/>
          <p:nvPr>
            <p:ph idx="1" type="body"/>
          </p:nvPr>
        </p:nvPicPr>
        <p:blipFill rotWithShape="1">
          <a:blip r:embed="rId3">
            <a:alphaModFix/>
          </a:blip>
          <a:srcRect b="0" l="0" r="0" t="0"/>
          <a:stretch/>
        </p:blipFill>
        <p:spPr>
          <a:xfrm>
            <a:off x="2698173" y="2545773"/>
            <a:ext cx="6795654" cy="3834245"/>
          </a:xfrm>
          <a:prstGeom prst="rect">
            <a:avLst/>
          </a:prstGeom>
          <a:noFill/>
          <a:ln>
            <a:noFill/>
          </a:ln>
        </p:spPr>
      </p:pic>
      <p:sp>
        <p:nvSpPr>
          <p:cNvPr id="159" name="Google Shape;159;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10"/>
          <p:cNvSpPr txBox="1"/>
          <p:nvPr>
            <p:ph type="title"/>
          </p:nvPr>
        </p:nvSpPr>
        <p:spPr>
          <a:xfrm>
            <a:off x="500678" y="696430"/>
            <a:ext cx="4897399" cy="356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it-IT" sz="3800">
                <a:latin typeface="Arial"/>
                <a:ea typeface="Arial"/>
                <a:cs typeface="Arial"/>
                <a:sym typeface="Arial"/>
              </a:rPr>
              <a:t>1) COMPUTATIONAL COST</a:t>
            </a:r>
            <a:endParaRPr/>
          </a:p>
        </p:txBody>
      </p:sp>
      <p:sp>
        <p:nvSpPr>
          <p:cNvPr id="166" name="Google Shape;166;p10"/>
          <p:cNvSpPr/>
          <p:nvPr/>
        </p:nvSpPr>
        <p:spPr>
          <a:xfrm>
            <a:off x="890338" y="4409267"/>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mmagine che contiene testo, elettronico, circuito&#10;&#10;Descrizione generata automaticamente" id="167" name="Google Shape;167;p10"/>
          <p:cNvPicPr preferRelativeResize="0"/>
          <p:nvPr>
            <p:ph idx="1" type="body"/>
          </p:nvPr>
        </p:nvPicPr>
        <p:blipFill rotWithShape="1">
          <a:blip r:embed="rId3">
            <a:alphaModFix/>
          </a:blip>
          <a:srcRect b="0" l="3511" r="21260" t="0"/>
          <a:stretch/>
        </p:blipFill>
        <p:spPr>
          <a:xfrm>
            <a:off x="5311702" y="10"/>
            <a:ext cx="6878775" cy="6857990"/>
          </a:xfrm>
          <a:prstGeom prst="rect">
            <a:avLst/>
          </a:prstGeom>
          <a:noFill/>
          <a:ln>
            <a:noFill/>
          </a:ln>
        </p:spPr>
      </p:pic>
      <p:sp>
        <p:nvSpPr>
          <p:cNvPr id="168" name="Google Shape;168;p10"/>
          <p:cNvSpPr txBox="1"/>
          <p:nvPr/>
        </p:nvSpPr>
        <p:spPr>
          <a:xfrm>
            <a:off x="890338" y="5077702"/>
            <a:ext cx="38063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chemeClr val="dk1"/>
                </a:solidFill>
                <a:latin typeface="Arial"/>
                <a:ea typeface="Arial"/>
                <a:cs typeface="Arial"/>
                <a:sym typeface="Arial"/>
              </a:rPr>
              <a:t>SCALE-IN  /  SCALE-OUT</a:t>
            </a:r>
            <a:endParaRPr b="0" i="0" sz="1400" u="none" cap="none" strike="noStrike">
              <a:solidFill>
                <a:srgbClr val="000000"/>
              </a:solidFill>
              <a:latin typeface="Arial"/>
              <a:ea typeface="Arial"/>
              <a:cs typeface="Arial"/>
              <a:sym typeface="Arial"/>
            </a:endParaRPr>
          </a:p>
        </p:txBody>
      </p:sp>
      <p:sp>
        <p:nvSpPr>
          <p:cNvPr id="169" name="Google Shape;16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886691" y="869488"/>
            <a:ext cx="772391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it-IT">
                <a:latin typeface="Arial"/>
                <a:ea typeface="Arial"/>
                <a:cs typeface="Arial"/>
                <a:sym typeface="Arial"/>
              </a:rPr>
              <a:t>2) HIGH RISK OF</a:t>
            </a:r>
            <a:br>
              <a:rPr lang="it-IT">
                <a:latin typeface="Arial"/>
                <a:ea typeface="Arial"/>
                <a:cs typeface="Arial"/>
                <a:sym typeface="Arial"/>
              </a:rPr>
            </a:br>
            <a:r>
              <a:rPr lang="it-IT">
                <a:latin typeface="Arial"/>
                <a:ea typeface="Arial"/>
                <a:cs typeface="Arial"/>
                <a:sym typeface="Arial"/>
              </a:rPr>
              <a:t>      OVERFITTING</a:t>
            </a:r>
            <a:endParaRPr/>
          </a:p>
        </p:txBody>
      </p:sp>
      <p:pic>
        <p:nvPicPr>
          <p:cNvPr id="175" name="Google Shape;175;p11"/>
          <p:cNvPicPr preferRelativeResize="0"/>
          <p:nvPr>
            <p:ph idx="1" type="body"/>
          </p:nvPr>
        </p:nvPicPr>
        <p:blipFill rotWithShape="1">
          <a:blip r:embed="rId3">
            <a:alphaModFix/>
          </a:blip>
          <a:srcRect b="0" l="0" r="0" t="0"/>
          <a:stretch/>
        </p:blipFill>
        <p:spPr>
          <a:xfrm>
            <a:off x="1724891" y="2024785"/>
            <a:ext cx="9133608" cy="4468090"/>
          </a:xfrm>
          <a:prstGeom prst="rect">
            <a:avLst/>
          </a:prstGeom>
          <a:noFill/>
          <a:ln>
            <a:noFill/>
          </a:ln>
        </p:spPr>
      </p:pic>
      <p:sp>
        <p:nvSpPr>
          <p:cNvPr id="176" name="Google Shape;176;p11"/>
          <p:cNvSpPr txBox="1"/>
          <p:nvPr/>
        </p:nvSpPr>
        <p:spPr>
          <a:xfrm>
            <a:off x="2975264" y="6572729"/>
            <a:ext cx="108585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Calibri"/>
                <a:ea typeface="Calibri"/>
                <a:cs typeface="Calibri"/>
                <a:sym typeface="Calibri"/>
              </a:rPr>
              <a:t>IMAGE SOURCE: </a:t>
            </a:r>
            <a:r>
              <a:rPr b="0" i="0" lang="it-IT" sz="1200" u="sng" cap="none" strike="noStrike">
                <a:solidFill>
                  <a:schemeClr val="dk1"/>
                </a:solidFill>
                <a:latin typeface="Calibri"/>
                <a:ea typeface="Calibri"/>
                <a:cs typeface="Calibri"/>
                <a:sym typeface="Calibri"/>
                <a:hlinkClick r:id="rId4">
                  <a:extLst>
                    <a:ext uri="{A12FA001-AC4F-418D-AE19-62706E023703}">
                      <ahyp:hlinkClr val="tx"/>
                    </a:ext>
                  </a:extLst>
                </a:hlinkClick>
              </a:rPr>
              <a:t>Overfitting, bias-variance and learning curves - rmartinshort (jimdofree.com)</a:t>
            </a:r>
            <a:endParaRPr b="0" i="0" sz="1200" u="none" cap="none" strike="noStrike">
              <a:solidFill>
                <a:schemeClr val="dk1"/>
              </a:solidFill>
              <a:latin typeface="Calibri"/>
              <a:ea typeface="Calibri"/>
              <a:cs typeface="Calibri"/>
              <a:sym typeface="Calibri"/>
            </a:endParaRPr>
          </a:p>
        </p:txBody>
      </p:sp>
      <p:sp>
        <p:nvSpPr>
          <p:cNvPr id="177" name="Google Shape;1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198418" y="178868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it-IT">
                <a:latin typeface="Arial"/>
                <a:ea typeface="Arial"/>
                <a:cs typeface="Arial"/>
                <a:sym typeface="Arial"/>
              </a:rPr>
              <a:t>3) LEAST SQUARE LINEAR</a:t>
            </a:r>
            <a:br>
              <a:rPr lang="it-IT">
                <a:latin typeface="Arial"/>
                <a:ea typeface="Arial"/>
                <a:cs typeface="Arial"/>
                <a:sym typeface="Arial"/>
              </a:rPr>
            </a:br>
            <a:r>
              <a:rPr lang="it-IT">
                <a:latin typeface="Arial"/>
                <a:ea typeface="Arial"/>
                <a:cs typeface="Arial"/>
                <a:sym typeface="Arial"/>
              </a:rPr>
              <a:t>     REGRESSION FORMULA</a:t>
            </a:r>
            <a:endParaRPr/>
          </a:p>
        </p:txBody>
      </p:sp>
      <p:pic>
        <p:nvPicPr>
          <p:cNvPr id="183" name="Google Shape;183;p12"/>
          <p:cNvPicPr preferRelativeResize="0"/>
          <p:nvPr>
            <p:ph idx="1" type="body"/>
          </p:nvPr>
        </p:nvPicPr>
        <p:blipFill rotWithShape="1">
          <a:blip r:embed="rId3">
            <a:alphaModFix/>
          </a:blip>
          <a:srcRect b="0" l="0" r="0" t="0"/>
          <a:stretch/>
        </p:blipFill>
        <p:spPr>
          <a:xfrm>
            <a:off x="3352800" y="3663156"/>
            <a:ext cx="5486400" cy="1133475"/>
          </a:xfrm>
          <a:prstGeom prst="rect">
            <a:avLst/>
          </a:prstGeom>
          <a:noFill/>
          <a:ln>
            <a:noFill/>
          </a:ln>
        </p:spPr>
      </p:pic>
      <p:sp>
        <p:nvSpPr>
          <p:cNvPr id="184" name="Google Shape;184;p12"/>
          <p:cNvSpPr txBox="1"/>
          <p:nvPr/>
        </p:nvSpPr>
        <p:spPr>
          <a:xfrm>
            <a:off x="644236" y="5345544"/>
            <a:ext cx="503959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it-IT" sz="3600" u="none" cap="none" strike="noStrike">
                <a:solidFill>
                  <a:schemeClr val="dk1"/>
                </a:solidFill>
                <a:latin typeface="Arial"/>
                <a:ea typeface="Arial"/>
                <a:cs typeface="Arial"/>
                <a:sym typeface="Arial"/>
              </a:rPr>
              <a:t>Increasing the number of dimensions</a:t>
            </a:r>
            <a:endParaRPr b="0" i="0" sz="3600" u="none" cap="none" strike="noStrike">
              <a:solidFill>
                <a:schemeClr val="dk1"/>
              </a:solidFill>
              <a:latin typeface="Arial"/>
              <a:ea typeface="Arial"/>
              <a:cs typeface="Arial"/>
              <a:sym typeface="Arial"/>
            </a:endParaRPr>
          </a:p>
        </p:txBody>
      </p:sp>
      <p:pic>
        <p:nvPicPr>
          <p:cNvPr id="185" name="Google Shape;185;p12"/>
          <p:cNvPicPr preferRelativeResize="0"/>
          <p:nvPr/>
        </p:nvPicPr>
        <p:blipFill rotWithShape="1">
          <a:blip r:embed="rId4">
            <a:alphaModFix/>
          </a:blip>
          <a:srcRect b="0" l="0" r="0" t="0"/>
          <a:stretch/>
        </p:blipFill>
        <p:spPr>
          <a:xfrm>
            <a:off x="5494193" y="5122719"/>
            <a:ext cx="1291071" cy="1735282"/>
          </a:xfrm>
          <a:prstGeom prst="rect">
            <a:avLst/>
          </a:prstGeom>
          <a:noFill/>
          <a:ln>
            <a:noFill/>
          </a:ln>
        </p:spPr>
      </p:pic>
      <p:sp>
        <p:nvSpPr>
          <p:cNvPr id="186" name="Google Shape;186;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187" name="Google Shape;187;p12"/>
          <p:cNvPicPr preferRelativeResize="0"/>
          <p:nvPr/>
        </p:nvPicPr>
        <p:blipFill rotWithShape="1">
          <a:blip r:embed="rId5">
            <a:alphaModFix/>
          </a:blip>
          <a:srcRect b="0" l="0" r="0" t="0"/>
          <a:stretch/>
        </p:blipFill>
        <p:spPr>
          <a:xfrm>
            <a:off x="7270750" y="5288131"/>
            <a:ext cx="4437014" cy="106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363681" y="846117"/>
            <a:ext cx="718358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4</a:t>
            </a:r>
            <a:r>
              <a:rPr lang="it-IT">
                <a:latin typeface="Arial"/>
                <a:ea typeface="Arial"/>
                <a:cs typeface="Arial"/>
                <a:sym typeface="Arial"/>
              </a:rPr>
              <a:t>) COURSE OF</a:t>
            </a:r>
            <a:br>
              <a:rPr lang="it-IT">
                <a:latin typeface="Arial"/>
                <a:ea typeface="Arial"/>
                <a:cs typeface="Arial"/>
                <a:sym typeface="Arial"/>
              </a:rPr>
            </a:br>
            <a:r>
              <a:rPr lang="it-IT">
                <a:latin typeface="Arial"/>
                <a:ea typeface="Arial"/>
                <a:cs typeface="Arial"/>
                <a:sym typeface="Arial"/>
              </a:rPr>
              <a:t>     DIMENSIONALITY</a:t>
            </a:r>
            <a:endParaRPr/>
          </a:p>
        </p:txBody>
      </p:sp>
      <p:pic>
        <p:nvPicPr>
          <p:cNvPr id="193" name="Google Shape;193;p14"/>
          <p:cNvPicPr preferRelativeResize="0"/>
          <p:nvPr/>
        </p:nvPicPr>
        <p:blipFill rotWithShape="1">
          <a:blip r:embed="rId3">
            <a:alphaModFix/>
          </a:blip>
          <a:srcRect b="0" l="0" r="0" t="0"/>
          <a:stretch/>
        </p:blipFill>
        <p:spPr>
          <a:xfrm>
            <a:off x="3409083" y="5051396"/>
            <a:ext cx="4705350" cy="1333500"/>
          </a:xfrm>
          <a:prstGeom prst="rect">
            <a:avLst/>
          </a:prstGeom>
          <a:noFill/>
          <a:ln>
            <a:noFill/>
          </a:ln>
        </p:spPr>
      </p:pic>
      <p:sp>
        <p:nvSpPr>
          <p:cNvPr id="194" name="Google Shape;194;p14"/>
          <p:cNvSpPr txBox="1"/>
          <p:nvPr/>
        </p:nvSpPr>
        <p:spPr>
          <a:xfrm>
            <a:off x="363681" y="2608417"/>
            <a:ext cx="8582466"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it-IT" sz="3200" u="none" cap="none" strike="noStrike">
                <a:solidFill>
                  <a:schemeClr val="dk1"/>
                </a:solidFill>
                <a:latin typeface="Arial"/>
                <a:ea typeface="Arial"/>
                <a:cs typeface="Arial"/>
                <a:sym typeface="Arial"/>
              </a:rPr>
              <a:t>Consider a point </a:t>
            </a:r>
            <a:r>
              <a:rPr b="0" i="1" lang="it-IT" sz="4000" u="none" cap="none" strike="noStrike">
                <a:solidFill>
                  <a:schemeClr val="dk1"/>
                </a:solidFill>
                <a:latin typeface="Times New Roman"/>
                <a:ea typeface="Times New Roman"/>
                <a:cs typeface="Times New Roman"/>
                <a:sym typeface="Times New Roman"/>
              </a:rPr>
              <a:t>X</a:t>
            </a:r>
            <a:r>
              <a:rPr b="0" baseline="-25000" i="0" lang="it-IT" sz="4000" u="none" cap="none" strike="noStrike">
                <a:solidFill>
                  <a:schemeClr val="dk1"/>
                </a:solidFill>
                <a:latin typeface="Times New Roman"/>
                <a:ea typeface="Times New Roman"/>
                <a:cs typeface="Times New Roman"/>
                <a:sym typeface="Times New Roman"/>
              </a:rPr>
              <a:t>q</a:t>
            </a:r>
            <a:r>
              <a:rPr b="0" i="0" lang="it-IT" sz="3200" u="none" cap="none" strike="noStrike">
                <a:solidFill>
                  <a:schemeClr val="dk1"/>
                </a:solidFill>
                <a:latin typeface="Arial"/>
                <a:ea typeface="Arial"/>
                <a:cs typeface="Arial"/>
                <a:sym typeface="Arial"/>
              </a:rPr>
              <a:t> in an </a:t>
            </a:r>
            <a:r>
              <a:rPr b="0" i="1" lang="it-IT" sz="4000" u="none" cap="none" strike="noStrike">
                <a:solidFill>
                  <a:schemeClr val="dk1"/>
                </a:solidFill>
                <a:latin typeface="Times New Roman"/>
                <a:ea typeface="Times New Roman"/>
                <a:cs typeface="Times New Roman"/>
                <a:sym typeface="Times New Roman"/>
              </a:rPr>
              <a:t>n</a:t>
            </a:r>
            <a:r>
              <a:rPr b="0" i="0" lang="it-IT" sz="3200" u="none" cap="none" strike="noStrike">
                <a:solidFill>
                  <a:schemeClr val="dk1"/>
                </a:solidFill>
                <a:latin typeface="Arial"/>
                <a:ea typeface="Arial"/>
                <a:cs typeface="Arial"/>
                <a:sym typeface="Arial"/>
              </a:rPr>
              <a:t> dimensional space</a:t>
            </a:r>
            <a:endParaRPr b="0" i="0" sz="1400" u="none" cap="none" strike="noStrike">
              <a:solidFill>
                <a:srgbClr val="000000"/>
              </a:solidFill>
              <a:latin typeface="Arial"/>
              <a:ea typeface="Arial"/>
              <a:cs typeface="Arial"/>
              <a:sym typeface="Arial"/>
            </a:endParaRPr>
          </a:p>
        </p:txBody>
      </p:sp>
      <p:sp>
        <p:nvSpPr>
          <p:cNvPr id="195" name="Google Shape;195;p14"/>
          <p:cNvSpPr txBox="1"/>
          <p:nvPr/>
        </p:nvSpPr>
        <p:spPr>
          <a:xfrm>
            <a:off x="363681" y="3727997"/>
            <a:ext cx="10796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it-IT" sz="3200" u="none" cap="none" strike="noStrike">
                <a:solidFill>
                  <a:schemeClr val="dk1"/>
                </a:solidFill>
                <a:latin typeface="Arial"/>
                <a:ea typeface="Arial"/>
                <a:cs typeface="Arial"/>
                <a:sym typeface="Arial"/>
              </a:rPr>
              <a:t>Consider a hypercube of </a:t>
            </a:r>
            <a:r>
              <a:rPr lang="it-IT" sz="3200">
                <a:solidFill>
                  <a:schemeClr val="dk1"/>
                </a:solidFill>
              </a:rPr>
              <a:t>edge </a:t>
            </a:r>
            <a:r>
              <a:rPr b="0" i="0" lang="it-IT" sz="3200" u="none" cap="none" strike="noStrike">
                <a:solidFill>
                  <a:schemeClr val="dk1"/>
                </a:solidFill>
                <a:latin typeface="Arial"/>
                <a:ea typeface="Arial"/>
                <a:cs typeface="Arial"/>
                <a:sym typeface="Arial"/>
              </a:rPr>
              <a:t> </a:t>
            </a:r>
            <a:r>
              <a:rPr b="0" i="1" lang="it-IT" sz="4000" u="none" cap="none" strike="noStrike">
                <a:solidFill>
                  <a:schemeClr val="dk1"/>
                </a:solidFill>
                <a:latin typeface="Times New Roman"/>
                <a:ea typeface="Times New Roman"/>
                <a:cs typeface="Times New Roman"/>
                <a:sym typeface="Times New Roman"/>
              </a:rPr>
              <a:t>d</a:t>
            </a:r>
            <a:r>
              <a:rPr b="0" i="0" lang="it-IT" sz="4000" u="none" cap="none" strike="noStrike">
                <a:solidFill>
                  <a:schemeClr val="dk1"/>
                </a:solidFill>
                <a:latin typeface="Times New Roman"/>
                <a:ea typeface="Times New Roman"/>
                <a:cs typeface="Times New Roman"/>
                <a:sym typeface="Times New Roman"/>
              </a:rPr>
              <a:t> &lt; 1 </a:t>
            </a:r>
            <a:r>
              <a:rPr b="0" i="0" lang="it-IT" sz="3200" u="none" cap="none" strike="noStrike">
                <a:solidFill>
                  <a:schemeClr val="dk1"/>
                </a:solidFill>
                <a:latin typeface="Arial"/>
                <a:ea typeface="Arial"/>
                <a:cs typeface="Arial"/>
                <a:sym typeface="Arial"/>
              </a:rPr>
              <a:t>and thus volume  </a:t>
            </a:r>
            <a:r>
              <a:rPr b="0" i="1" lang="it-IT" sz="4000" u="none" cap="none" strike="noStrike">
                <a:solidFill>
                  <a:schemeClr val="dk1"/>
                </a:solidFill>
                <a:latin typeface="Times New Roman"/>
                <a:ea typeface="Times New Roman"/>
                <a:cs typeface="Times New Roman"/>
                <a:sym typeface="Times New Roman"/>
              </a:rPr>
              <a:t>V</a:t>
            </a:r>
            <a:r>
              <a:rPr b="0" i="0" lang="it-IT" sz="4000" u="none" cap="none" strike="noStrike">
                <a:solidFill>
                  <a:schemeClr val="dk1"/>
                </a:solidFill>
                <a:latin typeface="Times New Roman"/>
                <a:ea typeface="Times New Roman"/>
                <a:cs typeface="Times New Roman"/>
                <a:sym typeface="Times New Roman"/>
              </a:rPr>
              <a:t> &lt; 1</a:t>
            </a:r>
            <a:endParaRPr b="0" i="0" sz="4000" u="none" cap="none" strike="noStrike">
              <a:solidFill>
                <a:srgbClr val="000000"/>
              </a:solidFill>
              <a:latin typeface="Times New Roman"/>
              <a:ea typeface="Times New Roman"/>
              <a:cs typeface="Times New Roman"/>
              <a:sym typeface="Times New Roman"/>
            </a:endParaRPr>
          </a:p>
        </p:txBody>
      </p:sp>
      <p:sp>
        <p:nvSpPr>
          <p:cNvPr id="196" name="Google Shape;196;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idx="1" type="body"/>
          </p:nvPr>
        </p:nvSpPr>
        <p:spPr>
          <a:xfrm>
            <a:off x="357475" y="4707831"/>
            <a:ext cx="5187425" cy="685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3600"/>
              <a:buNone/>
            </a:pPr>
            <a:r>
              <a:rPr lang="it-IT" sz="3600">
                <a:latin typeface="Arial"/>
                <a:ea typeface="Arial"/>
                <a:cs typeface="Arial"/>
                <a:sym typeface="Arial"/>
              </a:rPr>
              <a:t>As </a:t>
            </a:r>
            <a:r>
              <a:rPr i="1" lang="it-IT" sz="4400">
                <a:latin typeface="Times New Roman"/>
                <a:ea typeface="Times New Roman"/>
                <a:cs typeface="Times New Roman"/>
                <a:sym typeface="Times New Roman"/>
              </a:rPr>
              <a:t>n</a:t>
            </a:r>
            <a:r>
              <a:rPr lang="it-IT" sz="4400">
                <a:latin typeface="Times New Roman"/>
                <a:ea typeface="Times New Roman"/>
                <a:cs typeface="Times New Roman"/>
                <a:sym typeface="Times New Roman"/>
              </a:rPr>
              <a:t> → ∞ </a:t>
            </a:r>
            <a:r>
              <a:rPr lang="it-IT" sz="3600">
                <a:latin typeface="Arial"/>
                <a:ea typeface="Arial"/>
                <a:cs typeface="Arial"/>
                <a:sym typeface="Arial"/>
              </a:rPr>
              <a:t>then </a:t>
            </a:r>
            <a:r>
              <a:rPr i="1" lang="it-IT" sz="4400">
                <a:latin typeface="Times New Roman"/>
                <a:ea typeface="Times New Roman"/>
                <a:cs typeface="Times New Roman"/>
                <a:sym typeface="Times New Roman"/>
              </a:rPr>
              <a:t>K</a:t>
            </a:r>
            <a:r>
              <a:rPr lang="it-IT" sz="4400">
                <a:latin typeface="Times New Roman"/>
                <a:ea typeface="Times New Roman"/>
                <a:cs typeface="Times New Roman"/>
                <a:sym typeface="Times New Roman"/>
              </a:rPr>
              <a:t> → 0</a:t>
            </a:r>
            <a:r>
              <a:rPr lang="it-IT" sz="3600">
                <a:latin typeface="Arial"/>
                <a:ea typeface="Arial"/>
                <a:cs typeface="Arial"/>
                <a:sym typeface="Arial"/>
              </a:rPr>
              <a:t>:  </a:t>
            </a:r>
            <a:endParaRPr/>
          </a:p>
        </p:txBody>
      </p:sp>
      <p:sp>
        <p:nvSpPr>
          <p:cNvPr id="202" name="Google Shape;202;p15"/>
          <p:cNvSpPr txBox="1"/>
          <p:nvPr/>
        </p:nvSpPr>
        <p:spPr>
          <a:xfrm>
            <a:off x="357475" y="2244079"/>
            <a:ext cx="11183640"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it-IT" sz="3600" u="none" cap="none" strike="noStrike">
                <a:solidFill>
                  <a:schemeClr val="dk1"/>
                </a:solidFill>
                <a:latin typeface="Arial"/>
                <a:ea typeface="Arial"/>
                <a:cs typeface="Arial"/>
                <a:sym typeface="Arial"/>
              </a:rPr>
              <a:t>Define </a:t>
            </a:r>
            <a:r>
              <a:rPr b="0" i="1" lang="it-IT" sz="4400" u="none" cap="none" strike="noStrike">
                <a:solidFill>
                  <a:schemeClr val="dk1"/>
                </a:solidFill>
                <a:latin typeface="Times New Roman"/>
                <a:ea typeface="Times New Roman"/>
                <a:cs typeface="Times New Roman"/>
                <a:sym typeface="Times New Roman"/>
              </a:rPr>
              <a:t>K</a:t>
            </a:r>
            <a:r>
              <a:rPr b="0" i="0" lang="it-IT" sz="3600" u="none" cap="none" strike="noStrike">
                <a:solidFill>
                  <a:schemeClr val="dk1"/>
                </a:solidFill>
                <a:latin typeface="Arial"/>
                <a:ea typeface="Arial"/>
                <a:cs typeface="Arial"/>
                <a:sym typeface="Arial"/>
              </a:rPr>
              <a:t> as the number of neighbors of </a:t>
            </a:r>
            <a:r>
              <a:rPr b="0" i="1" lang="it-IT" sz="4400" u="none" cap="none" strike="noStrike">
                <a:solidFill>
                  <a:schemeClr val="dk1"/>
                </a:solidFill>
                <a:latin typeface="Times New Roman"/>
                <a:ea typeface="Times New Roman"/>
                <a:cs typeface="Times New Roman"/>
                <a:sym typeface="Times New Roman"/>
              </a:rPr>
              <a:t>X</a:t>
            </a:r>
            <a:r>
              <a:rPr b="0" baseline="-25000" i="0" lang="it-IT" sz="4400" u="none" cap="none" strike="noStrike">
                <a:solidFill>
                  <a:schemeClr val="dk1"/>
                </a:solidFill>
                <a:latin typeface="Times New Roman"/>
                <a:ea typeface="Times New Roman"/>
                <a:cs typeface="Times New Roman"/>
                <a:sym typeface="Times New Roman"/>
              </a:rPr>
              <a:t>q</a:t>
            </a:r>
            <a:r>
              <a:rPr b="0" i="0" lang="it-IT" sz="3600" u="none" cap="none" strike="noStrike">
                <a:solidFill>
                  <a:schemeClr val="dk1"/>
                </a:solidFill>
                <a:latin typeface="Arial"/>
                <a:ea typeface="Arial"/>
                <a:cs typeface="Arial"/>
                <a:sym typeface="Arial"/>
              </a:rPr>
              <a:t> inside in the hypercube. For a fixed </a:t>
            </a:r>
            <a:r>
              <a:rPr b="0" i="1" lang="it-IT" sz="4400" u="none" cap="none" strike="noStrike">
                <a:solidFill>
                  <a:schemeClr val="dk1"/>
                </a:solidFill>
                <a:latin typeface="Times New Roman"/>
                <a:ea typeface="Times New Roman"/>
                <a:cs typeface="Times New Roman"/>
                <a:sym typeface="Times New Roman"/>
              </a:rPr>
              <a:t>N</a:t>
            </a:r>
            <a:r>
              <a:rPr b="0" i="0" lang="it-IT" sz="3600" u="none" cap="none" strike="noStrike">
                <a:solidFill>
                  <a:schemeClr val="dk1"/>
                </a:solidFill>
                <a:latin typeface="Arial"/>
                <a:ea typeface="Arial"/>
                <a:cs typeface="Arial"/>
                <a:sym typeface="Arial"/>
              </a:rPr>
              <a:t> (number of points in the space) and </a:t>
            </a:r>
            <a:r>
              <a:rPr b="0" i="1" lang="it-IT" sz="4400" u="none" cap="none" strike="noStrike">
                <a:solidFill>
                  <a:schemeClr val="dk1"/>
                </a:solidFill>
                <a:latin typeface="Times New Roman"/>
                <a:ea typeface="Times New Roman"/>
                <a:cs typeface="Times New Roman"/>
                <a:sym typeface="Times New Roman"/>
              </a:rPr>
              <a:t>V</a:t>
            </a:r>
            <a:r>
              <a:rPr b="0" i="0" lang="it-IT" sz="4400" u="none" cap="none" strike="noStrike">
                <a:solidFill>
                  <a:schemeClr val="dk1"/>
                </a:solidFill>
                <a:latin typeface="Times New Roman"/>
                <a:ea typeface="Times New Roman"/>
                <a:cs typeface="Times New Roman"/>
                <a:sym typeface="Times New Roman"/>
              </a:rPr>
              <a:t> &lt; 1</a:t>
            </a:r>
            <a:r>
              <a:rPr b="0" i="0" lang="it-IT" sz="3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p:txBody>
      </p:sp>
      <p:pic>
        <p:nvPicPr>
          <p:cNvPr id="203" name="Google Shape;203;p15"/>
          <p:cNvPicPr preferRelativeResize="0"/>
          <p:nvPr/>
        </p:nvPicPr>
        <p:blipFill rotWithShape="1">
          <a:blip r:embed="rId3">
            <a:alphaModFix/>
          </a:blip>
          <a:srcRect b="0" l="0" r="0" t="0"/>
          <a:stretch/>
        </p:blipFill>
        <p:spPr>
          <a:xfrm>
            <a:off x="3914775" y="5719750"/>
            <a:ext cx="4362450" cy="819150"/>
          </a:xfrm>
          <a:prstGeom prst="rect">
            <a:avLst/>
          </a:prstGeom>
          <a:noFill/>
          <a:ln>
            <a:noFill/>
          </a:ln>
        </p:spPr>
      </p:pic>
      <p:sp>
        <p:nvSpPr>
          <p:cNvPr id="204" name="Google Shape;20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2353541" y="2766218"/>
            <a:ext cx="748491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INTRINSIC DIMENSION (ID)</a:t>
            </a:r>
            <a:endParaRPr/>
          </a:p>
        </p:txBody>
      </p:sp>
      <p:sp>
        <p:nvSpPr>
          <p:cNvPr id="210" name="Google Shape;210;p16"/>
          <p:cNvSpPr txBox="1"/>
          <p:nvPr>
            <p:ph idx="1" type="body"/>
          </p:nvPr>
        </p:nvSpPr>
        <p:spPr>
          <a:xfrm>
            <a:off x="1046018" y="8829097"/>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11" name="Google Shape;211;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254425" y="449075"/>
            <a:ext cx="5740500" cy="1380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ts val="990"/>
              <a:buFont typeface="Arial"/>
              <a:buNone/>
            </a:pPr>
            <a:r>
              <a:rPr lang="it-IT" sz="4977">
                <a:latin typeface="Arial"/>
                <a:ea typeface="Arial"/>
                <a:cs typeface="Arial"/>
                <a:sym typeface="Arial"/>
              </a:rPr>
              <a:t>HISTORY OF ID ESTIMATION</a:t>
            </a:r>
            <a:endParaRPr/>
          </a:p>
        </p:txBody>
      </p:sp>
      <p:sp>
        <p:nvSpPr>
          <p:cNvPr id="217" name="Google Shape;217;p17"/>
          <p:cNvSpPr txBox="1"/>
          <p:nvPr>
            <p:ph idx="1" type="body"/>
          </p:nvPr>
        </p:nvSpPr>
        <p:spPr>
          <a:xfrm>
            <a:off x="389175" y="1829850"/>
            <a:ext cx="8087100" cy="4891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35714"/>
              </a:lnSpc>
              <a:spcBef>
                <a:spcPts val="0"/>
              </a:spcBef>
              <a:spcAft>
                <a:spcPts val="0"/>
              </a:spcAft>
              <a:buClr>
                <a:schemeClr val="dk1"/>
              </a:buClr>
              <a:buSzPct val="28356"/>
              <a:buFont typeface="Arial"/>
              <a:buNone/>
            </a:pPr>
            <a:r>
              <a:t/>
            </a:r>
            <a:endParaRPr sz="5050">
              <a:highlight>
                <a:srgbClr val="FFFFFE"/>
              </a:highlight>
              <a:latin typeface="Arial"/>
              <a:ea typeface="Arial"/>
              <a:cs typeface="Arial"/>
              <a:sym typeface="Arial"/>
            </a:endParaRPr>
          </a:p>
          <a:p>
            <a:pPr indent="-327660" lvl="0" marL="4572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Manifolds: </a:t>
            </a:r>
            <a:r>
              <a:rPr b="1" lang="it-IT" sz="8000">
                <a:solidFill>
                  <a:srgbClr val="202124"/>
                </a:solidFill>
                <a:highlight>
                  <a:schemeClr val="lt1"/>
                </a:highlight>
                <a:latin typeface="Arial"/>
                <a:ea typeface="Arial"/>
                <a:cs typeface="Arial"/>
                <a:sym typeface="Arial"/>
              </a:rPr>
              <a:t>a generalization and abstraction of the notion of a curved surface </a:t>
            </a:r>
            <a:r>
              <a:rPr b="1" lang="it-IT" sz="8000" u="sng">
                <a:solidFill>
                  <a:srgbClr val="0097A7"/>
                </a:solidFill>
                <a:highlight>
                  <a:schemeClr val="lt1"/>
                </a:highlight>
                <a:latin typeface="Arial"/>
                <a:ea typeface="Arial"/>
                <a:cs typeface="Arial"/>
                <a:sym typeface="Arial"/>
                <a:hlinkClick r:id="rId3">
                  <a:extLst>
                    <a:ext uri="{A12FA001-AC4F-418D-AE19-62706E023703}">
                      <ahyp:hlinkClr val="tx"/>
                    </a:ext>
                  </a:extLst>
                </a:hlinkClick>
              </a:rPr>
              <a:t>(from Britannica)</a:t>
            </a:r>
            <a:endParaRPr sz="8000">
              <a:highlight>
                <a:srgbClr val="FFFFFE"/>
              </a:highlight>
              <a:latin typeface="Arial"/>
              <a:ea typeface="Arial"/>
              <a:cs typeface="Arial"/>
              <a:sym typeface="Arial"/>
            </a:endParaRPr>
          </a:p>
          <a:p>
            <a:pPr indent="-327660" lvl="0" marL="4572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Notion of fractal</a:t>
            </a:r>
            <a:endParaRPr sz="8000">
              <a:highlight>
                <a:srgbClr val="FFFFFE"/>
              </a:highlight>
              <a:latin typeface="Arial"/>
              <a:ea typeface="Arial"/>
              <a:cs typeface="Arial"/>
              <a:sym typeface="Arial"/>
            </a:endParaRPr>
          </a:p>
          <a:p>
            <a:pPr indent="-332819" lvl="0" marL="457200" rtl="0" algn="l">
              <a:lnSpc>
                <a:spcPct val="135714"/>
              </a:lnSpc>
              <a:spcBef>
                <a:spcPts val="0"/>
              </a:spcBef>
              <a:spcAft>
                <a:spcPts val="0"/>
              </a:spcAft>
              <a:buClr>
                <a:schemeClr val="dk1"/>
              </a:buClr>
              <a:buSzPct val="100000"/>
              <a:buChar char="●"/>
            </a:pPr>
            <a:r>
              <a:rPr b="1" lang="it-IT" sz="8000">
                <a:highlight>
                  <a:srgbClr val="FFFFFE"/>
                </a:highlight>
                <a:latin typeface="Arial"/>
                <a:ea typeface="Arial"/>
                <a:cs typeface="Arial"/>
                <a:sym typeface="Arial"/>
              </a:rPr>
              <a:t>the minimal and accurate representation of dataset.</a:t>
            </a:r>
            <a:endParaRPr b="1" sz="8000">
              <a:highlight>
                <a:srgbClr val="FFFFFE"/>
              </a:highlight>
              <a:latin typeface="Arial"/>
              <a:ea typeface="Arial"/>
              <a:cs typeface="Arial"/>
              <a:sym typeface="Arial"/>
            </a:endParaRPr>
          </a:p>
          <a:p>
            <a:pPr indent="-332819" lvl="0" marL="4572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Generally 2 types of methods:</a:t>
            </a:r>
            <a:endParaRPr sz="8000">
              <a:highlight>
                <a:srgbClr val="FFFFFE"/>
              </a:highlight>
              <a:latin typeface="Arial"/>
              <a:ea typeface="Arial"/>
              <a:cs typeface="Arial"/>
              <a:sym typeface="Arial"/>
            </a:endParaRPr>
          </a:p>
          <a:p>
            <a:pPr indent="-332818" lvl="1" marL="9144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the </a:t>
            </a:r>
            <a:r>
              <a:rPr b="1" lang="it-IT" sz="8000">
                <a:highlight>
                  <a:srgbClr val="FFFFFE"/>
                </a:highlight>
                <a:latin typeface="Arial"/>
                <a:ea typeface="Arial"/>
                <a:cs typeface="Arial"/>
                <a:sym typeface="Arial"/>
              </a:rPr>
              <a:t>projection method</a:t>
            </a:r>
            <a:r>
              <a:rPr lang="it-IT" sz="8000">
                <a:highlight>
                  <a:srgbClr val="FFFFFE"/>
                </a:highlight>
                <a:latin typeface="Arial"/>
                <a:ea typeface="Arial"/>
                <a:cs typeface="Arial"/>
                <a:sym typeface="Arial"/>
              </a:rPr>
              <a:t> type:</a:t>
            </a:r>
            <a:endParaRPr sz="8000">
              <a:highlight>
                <a:srgbClr val="FFFFFE"/>
              </a:highlight>
              <a:latin typeface="Arial"/>
              <a:ea typeface="Arial"/>
              <a:cs typeface="Arial"/>
              <a:sym typeface="Arial"/>
            </a:endParaRPr>
          </a:p>
          <a:p>
            <a:pPr indent="-332818" lvl="2" marL="13716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Project the data into a new space with a lower dimension</a:t>
            </a:r>
            <a:endParaRPr sz="8000">
              <a:highlight>
                <a:srgbClr val="FFFFFE"/>
              </a:highlight>
              <a:latin typeface="Arial"/>
              <a:ea typeface="Arial"/>
              <a:cs typeface="Arial"/>
              <a:sym typeface="Arial"/>
            </a:endParaRPr>
          </a:p>
          <a:p>
            <a:pPr indent="-332818" lvl="2" marL="13716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eigenvalue methods </a:t>
            </a:r>
            <a:endParaRPr sz="8000">
              <a:highlight>
                <a:srgbClr val="FFFFFE"/>
              </a:highlight>
              <a:latin typeface="Arial"/>
              <a:ea typeface="Arial"/>
              <a:cs typeface="Arial"/>
              <a:sym typeface="Arial"/>
            </a:endParaRPr>
          </a:p>
          <a:p>
            <a:pPr indent="-332819" lvl="2" marL="13716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Example: PCA, </a:t>
            </a:r>
            <a:endParaRPr sz="8000">
              <a:highlight>
                <a:srgbClr val="FFFFFE"/>
              </a:highlight>
              <a:latin typeface="Arial"/>
              <a:ea typeface="Arial"/>
              <a:cs typeface="Arial"/>
              <a:sym typeface="Arial"/>
            </a:endParaRPr>
          </a:p>
          <a:p>
            <a:pPr indent="-332818" lvl="1" marL="9144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the </a:t>
            </a:r>
            <a:r>
              <a:rPr b="1" lang="it-IT" sz="8000">
                <a:highlight>
                  <a:srgbClr val="FFFFFE"/>
                </a:highlight>
                <a:latin typeface="Arial"/>
                <a:ea typeface="Arial"/>
                <a:cs typeface="Arial"/>
                <a:sym typeface="Arial"/>
              </a:rPr>
              <a:t>geometric method</a:t>
            </a:r>
            <a:r>
              <a:rPr lang="it-IT" sz="8000">
                <a:highlight>
                  <a:srgbClr val="FFFFFE"/>
                </a:highlight>
                <a:latin typeface="Arial"/>
                <a:ea typeface="Arial"/>
                <a:cs typeface="Arial"/>
                <a:sym typeface="Arial"/>
              </a:rPr>
              <a:t> type:</a:t>
            </a:r>
            <a:endParaRPr sz="8000">
              <a:highlight>
                <a:srgbClr val="FFFFFE"/>
              </a:highlight>
              <a:latin typeface="Arial"/>
              <a:ea typeface="Arial"/>
              <a:cs typeface="Arial"/>
              <a:sym typeface="Arial"/>
            </a:endParaRPr>
          </a:p>
          <a:p>
            <a:pPr indent="-332819" lvl="2" marL="13716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it is based on the nearest neighbor (NN) distance or fractal dimensions</a:t>
            </a:r>
            <a:endParaRPr sz="8000">
              <a:highlight>
                <a:srgbClr val="FFFFFE"/>
              </a:highlight>
              <a:latin typeface="Arial"/>
              <a:ea typeface="Arial"/>
              <a:cs typeface="Arial"/>
              <a:sym typeface="Arial"/>
            </a:endParaRPr>
          </a:p>
          <a:p>
            <a:pPr indent="-332819" lvl="2" marL="1371600" rtl="0" algn="l">
              <a:lnSpc>
                <a:spcPct val="135714"/>
              </a:lnSpc>
              <a:spcBef>
                <a:spcPts val="0"/>
              </a:spcBef>
              <a:spcAft>
                <a:spcPts val="0"/>
              </a:spcAft>
              <a:buClr>
                <a:schemeClr val="dk1"/>
              </a:buClr>
              <a:buSzPct val="100000"/>
              <a:buChar char="■"/>
            </a:pPr>
            <a:r>
              <a:rPr lang="it-IT" sz="8000">
                <a:highlight>
                  <a:srgbClr val="FFFFFE"/>
                </a:highlight>
                <a:latin typeface="Arial"/>
                <a:ea typeface="Arial"/>
                <a:cs typeface="Arial"/>
                <a:sym typeface="Arial"/>
              </a:rPr>
              <a:t>Example: NN, MLE</a:t>
            </a:r>
            <a:endParaRPr sz="8000">
              <a:highlight>
                <a:srgbClr val="FFFFFE"/>
              </a:highlight>
              <a:latin typeface="Arial"/>
              <a:ea typeface="Arial"/>
              <a:cs typeface="Arial"/>
              <a:sym typeface="Arial"/>
            </a:endParaRPr>
          </a:p>
          <a:p>
            <a:pPr indent="0" lvl="0" marL="0" rtl="0" algn="l">
              <a:lnSpc>
                <a:spcPct val="100000"/>
              </a:lnSpc>
              <a:spcBef>
                <a:spcPts val="0"/>
              </a:spcBef>
              <a:spcAft>
                <a:spcPts val="0"/>
              </a:spcAft>
              <a:buSzPct val="257142"/>
              <a:buNone/>
            </a:pPr>
            <a:r>
              <a:t/>
            </a:r>
            <a:endParaRPr/>
          </a:p>
        </p:txBody>
      </p:sp>
      <p:pic>
        <p:nvPicPr>
          <p:cNvPr id="218" name="Google Shape;218;p17"/>
          <p:cNvPicPr preferRelativeResize="0"/>
          <p:nvPr/>
        </p:nvPicPr>
        <p:blipFill rotWithShape="1">
          <a:blip r:embed="rId4">
            <a:alphaModFix/>
          </a:blip>
          <a:srcRect b="4281" l="48288" r="0" t="12578"/>
          <a:stretch/>
        </p:blipFill>
        <p:spPr>
          <a:xfrm>
            <a:off x="8476275" y="2502575"/>
            <a:ext cx="3521250" cy="3546050"/>
          </a:xfrm>
          <a:prstGeom prst="rect">
            <a:avLst/>
          </a:prstGeom>
          <a:noFill/>
          <a:ln>
            <a:noFill/>
          </a:ln>
        </p:spPr>
      </p:pic>
      <p:sp>
        <p:nvSpPr>
          <p:cNvPr id="219" name="Google Shape;219;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35386133da_0_0"/>
          <p:cNvSpPr txBox="1"/>
          <p:nvPr>
            <p:ph type="title"/>
          </p:nvPr>
        </p:nvSpPr>
        <p:spPr>
          <a:xfrm>
            <a:off x="605972" y="166422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it-IT" sz="2800">
                <a:latin typeface="Arial"/>
                <a:ea typeface="Arial"/>
                <a:cs typeface="Arial"/>
                <a:sym typeface="Arial"/>
              </a:rPr>
              <a:t>History of ID Estimation </a:t>
            </a:r>
            <a:endParaRPr sz="2800">
              <a:latin typeface="Arial"/>
              <a:ea typeface="Arial"/>
              <a:cs typeface="Arial"/>
              <a:sym typeface="Arial"/>
            </a:endParaRPr>
          </a:p>
          <a:p>
            <a:pPr indent="0" lvl="0" marL="0" rtl="0" algn="l">
              <a:lnSpc>
                <a:spcPct val="100000"/>
              </a:lnSpc>
              <a:spcBef>
                <a:spcPts val="0"/>
              </a:spcBef>
              <a:spcAft>
                <a:spcPts val="0"/>
              </a:spcAft>
              <a:buSzPts val="1800"/>
              <a:buNone/>
            </a:pPr>
            <a:r>
              <a:rPr lang="it-IT" sz="2800">
                <a:latin typeface="Arial"/>
                <a:ea typeface="Arial"/>
                <a:cs typeface="Arial"/>
                <a:sym typeface="Arial"/>
              </a:rPr>
              <a:t>- some Algorithms</a:t>
            </a:r>
            <a:endParaRPr/>
          </a:p>
        </p:txBody>
      </p:sp>
      <p:sp>
        <p:nvSpPr>
          <p:cNvPr id="225" name="Google Shape;225;g135386133da_0_0"/>
          <p:cNvSpPr txBox="1"/>
          <p:nvPr>
            <p:ph idx="1" type="body"/>
          </p:nvPr>
        </p:nvSpPr>
        <p:spPr>
          <a:xfrm>
            <a:off x="838200" y="3868079"/>
            <a:ext cx="10515600" cy="1545750"/>
          </a:xfrm>
          <a:prstGeom prst="rect">
            <a:avLst/>
          </a:prstGeom>
          <a:noFill/>
          <a:ln>
            <a:noFill/>
          </a:ln>
        </p:spPr>
        <p:txBody>
          <a:bodyPr anchorCtr="0" anchor="t" bIns="45700" lIns="91425" spcFirstLastPara="1" rIns="91425" wrap="square" tIns="45700">
            <a:normAutofit/>
          </a:bodyPr>
          <a:lstStyle/>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Johnson Lidenstrauss projection method</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Gaussian Random projection</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MLE algorithm </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PCA algorithm</a:t>
            </a:r>
            <a:endParaRPr/>
          </a:p>
        </p:txBody>
      </p:sp>
      <p:sp>
        <p:nvSpPr>
          <p:cNvPr id="226" name="Google Shape;226;g135386133da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5386133da_0_5"/>
          <p:cNvSpPr txBox="1"/>
          <p:nvPr>
            <p:ph type="title"/>
          </p:nvPr>
        </p:nvSpPr>
        <p:spPr>
          <a:xfrm>
            <a:off x="402772" y="1142984"/>
            <a:ext cx="5693228" cy="1529531"/>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lang="it-IT" sz="2800">
                <a:latin typeface="Arial"/>
                <a:ea typeface="Arial"/>
                <a:cs typeface="Arial"/>
                <a:sym typeface="Arial"/>
              </a:rPr>
              <a:t>History of ID Estimation - some algorithms: Johnson Lidenstrauss</a:t>
            </a:r>
            <a:endParaRPr sz="2800">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32" name="Google Shape;232;g135386133da_0_5"/>
          <p:cNvSpPr txBox="1"/>
          <p:nvPr>
            <p:ph idx="1" type="body"/>
          </p:nvPr>
        </p:nvSpPr>
        <p:spPr>
          <a:xfrm>
            <a:off x="402772" y="2484557"/>
            <a:ext cx="8770200" cy="1529400"/>
          </a:xfrm>
          <a:prstGeom prst="rect">
            <a:avLst/>
          </a:prstGeom>
          <a:noFill/>
          <a:ln>
            <a:noFill/>
          </a:ln>
        </p:spPr>
        <p:txBody>
          <a:bodyPr anchorCtr="0" anchor="t" bIns="45700" lIns="91425" spcFirstLastPara="1" rIns="91425" wrap="square" tIns="45700">
            <a:normAutofit fontScale="92500" lnSpcReduction="20000"/>
          </a:bodyPr>
          <a:lstStyle/>
          <a:p>
            <a:pPr indent="-363696" lvl="0" marL="457200" rtl="0" algn="just">
              <a:lnSpc>
                <a:spcPct val="90000"/>
              </a:lnSpc>
              <a:spcBef>
                <a:spcPts val="0"/>
              </a:spcBef>
              <a:spcAft>
                <a:spcPts val="0"/>
              </a:spcAft>
              <a:buClr>
                <a:srgbClr val="595959"/>
              </a:buClr>
              <a:buSzPct val="100000"/>
              <a:buChar char="●"/>
            </a:pPr>
            <a:r>
              <a:rPr lang="it-IT" sz="2300">
                <a:solidFill>
                  <a:srgbClr val="595959"/>
                </a:solidFill>
                <a:latin typeface="Arial"/>
                <a:ea typeface="Arial"/>
                <a:cs typeface="Arial"/>
                <a:sym typeface="Arial"/>
              </a:rPr>
              <a:t>low-distortion embeddings of points from high-dimensional into low-dimensional Euclidean space</a:t>
            </a:r>
            <a:endParaRPr sz="2300">
              <a:solidFill>
                <a:srgbClr val="595959"/>
              </a:solidFill>
              <a:latin typeface="Arial"/>
              <a:ea typeface="Arial"/>
              <a:cs typeface="Arial"/>
              <a:sym typeface="Arial"/>
            </a:endParaRPr>
          </a:p>
          <a:p>
            <a:pPr indent="-363696" lvl="0" marL="457200" rtl="0" algn="just">
              <a:lnSpc>
                <a:spcPct val="90000"/>
              </a:lnSpc>
              <a:spcBef>
                <a:spcPts val="0"/>
              </a:spcBef>
              <a:spcAft>
                <a:spcPts val="0"/>
              </a:spcAft>
              <a:buClr>
                <a:srgbClr val="595959"/>
              </a:buClr>
              <a:buSzPct val="100000"/>
              <a:buChar char="●"/>
            </a:pPr>
            <a:r>
              <a:rPr lang="it-IT" sz="2300">
                <a:solidFill>
                  <a:srgbClr val="595959"/>
                </a:solidFill>
                <a:latin typeface="Arial"/>
                <a:ea typeface="Arial"/>
                <a:cs typeface="Arial"/>
                <a:sym typeface="Arial"/>
              </a:rPr>
              <a:t>Dimension k </a:t>
            </a:r>
            <a:endParaRPr sz="2300">
              <a:solidFill>
                <a:srgbClr val="595959"/>
              </a:solidFill>
              <a:latin typeface="Arial"/>
              <a:ea typeface="Arial"/>
              <a:cs typeface="Arial"/>
              <a:sym typeface="Arial"/>
            </a:endParaRPr>
          </a:p>
          <a:p>
            <a:pPr indent="-363696" lvl="0" marL="457200" rtl="0" algn="l">
              <a:lnSpc>
                <a:spcPct val="115000"/>
              </a:lnSpc>
              <a:spcBef>
                <a:spcPts val="0"/>
              </a:spcBef>
              <a:spcAft>
                <a:spcPts val="0"/>
              </a:spcAft>
              <a:buClr>
                <a:srgbClr val="595959"/>
              </a:buClr>
              <a:buSzPct val="100000"/>
              <a:buChar char="●"/>
            </a:pPr>
            <a:r>
              <a:rPr lang="it-IT" sz="2300">
                <a:solidFill>
                  <a:srgbClr val="595959"/>
                </a:solidFill>
                <a:latin typeface="Arial"/>
                <a:ea typeface="Arial"/>
                <a:cs typeface="Arial"/>
                <a:sym typeface="Arial"/>
              </a:rPr>
              <a:t>failure probability of  δ</a:t>
            </a:r>
            <a:endParaRPr sz="2300">
              <a:solidFill>
                <a:srgbClr val="595959"/>
              </a:solidFill>
              <a:latin typeface="Arial"/>
              <a:ea typeface="Arial"/>
              <a:cs typeface="Arial"/>
              <a:sym typeface="Arial"/>
            </a:endParaRPr>
          </a:p>
          <a:p>
            <a:pPr indent="0" lvl="0" marL="457200" rtl="0" algn="l">
              <a:lnSpc>
                <a:spcPct val="115000"/>
              </a:lnSpc>
              <a:spcBef>
                <a:spcPts val="0"/>
              </a:spcBef>
              <a:spcAft>
                <a:spcPts val="0"/>
              </a:spcAft>
              <a:buSzPct val="64285"/>
              <a:buNone/>
            </a:pPr>
            <a:r>
              <a:t/>
            </a:r>
            <a:endParaRPr/>
          </a:p>
        </p:txBody>
      </p:sp>
      <p:sp>
        <p:nvSpPr>
          <p:cNvPr id="233" name="Google Shape;233;g135386133da_0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234" name="Google Shape;234;g135386133da_0_5"/>
          <p:cNvPicPr preferRelativeResize="0"/>
          <p:nvPr/>
        </p:nvPicPr>
        <p:blipFill rotWithShape="1">
          <a:blip r:embed="rId3">
            <a:alphaModFix/>
          </a:blip>
          <a:srcRect b="0" l="0" r="0" t="0"/>
          <a:stretch/>
        </p:blipFill>
        <p:spPr>
          <a:xfrm>
            <a:off x="6985000" y="3246330"/>
            <a:ext cx="4368800" cy="1092200"/>
          </a:xfrm>
          <a:prstGeom prst="rect">
            <a:avLst/>
          </a:prstGeom>
          <a:noFill/>
          <a:ln>
            <a:noFill/>
          </a:ln>
        </p:spPr>
      </p:pic>
      <p:pic>
        <p:nvPicPr>
          <p:cNvPr id="235" name="Google Shape;235;g135386133da_0_5"/>
          <p:cNvPicPr preferRelativeResize="0"/>
          <p:nvPr/>
        </p:nvPicPr>
        <p:blipFill>
          <a:blip r:embed="rId4">
            <a:alphaModFix/>
          </a:blip>
          <a:stretch>
            <a:fillRect/>
          </a:stretch>
        </p:blipFill>
        <p:spPr>
          <a:xfrm>
            <a:off x="616650" y="4591850"/>
            <a:ext cx="8770200" cy="13261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35386133da_0_104"/>
          <p:cNvSpPr txBox="1"/>
          <p:nvPr>
            <p:ph type="ctrTitle"/>
          </p:nvPr>
        </p:nvSpPr>
        <p:spPr>
          <a:xfrm>
            <a:off x="143475" y="380175"/>
            <a:ext cx="4383900" cy="1237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it-IT"/>
              <a:t>Plan</a:t>
            </a:r>
            <a:endParaRPr/>
          </a:p>
        </p:txBody>
      </p:sp>
      <p:sp>
        <p:nvSpPr>
          <p:cNvPr id="93" name="Google Shape;93;g135386133da_0_104"/>
          <p:cNvSpPr txBox="1"/>
          <p:nvPr>
            <p:ph idx="1" type="subTitle"/>
          </p:nvPr>
        </p:nvSpPr>
        <p:spPr>
          <a:xfrm>
            <a:off x="544300" y="2310615"/>
            <a:ext cx="9861600" cy="3731100"/>
          </a:xfrm>
          <a:prstGeom prst="rect">
            <a:avLst/>
          </a:prstGeom>
          <a:noFill/>
          <a:ln>
            <a:noFill/>
          </a:ln>
        </p:spPr>
        <p:txBody>
          <a:bodyPr anchorCtr="0" anchor="t" bIns="45700" lIns="91425" spcFirstLastPara="1" rIns="91425" wrap="square" tIns="45700">
            <a:normAutofit fontScale="92500" lnSpcReduction="10000"/>
          </a:bodyPr>
          <a:lstStyle/>
          <a:p>
            <a:pPr indent="-381000" lvl="0" marL="457200" rtl="0" algn="l">
              <a:lnSpc>
                <a:spcPct val="150000"/>
              </a:lnSpc>
              <a:spcBef>
                <a:spcPts val="1000"/>
              </a:spcBef>
              <a:spcAft>
                <a:spcPts val="0"/>
              </a:spcAft>
              <a:buSzPct val="108108"/>
              <a:buChar char="➔"/>
            </a:pPr>
            <a:r>
              <a:rPr lang="it-IT"/>
              <a:t>Definition of Intrinsic Dimension (ID)</a:t>
            </a:r>
            <a:endParaRPr/>
          </a:p>
          <a:p>
            <a:pPr indent="-381000" lvl="0" marL="457200" rtl="0" algn="l">
              <a:lnSpc>
                <a:spcPct val="150000"/>
              </a:lnSpc>
              <a:spcBef>
                <a:spcPts val="0"/>
              </a:spcBef>
              <a:spcAft>
                <a:spcPts val="0"/>
              </a:spcAft>
              <a:buSzPct val="108108"/>
              <a:buChar char="➔"/>
            </a:pPr>
            <a:r>
              <a:rPr lang="it-IT"/>
              <a:t>Importance of ID</a:t>
            </a:r>
            <a:endParaRPr/>
          </a:p>
          <a:p>
            <a:pPr indent="-381000" lvl="0" marL="457200" rtl="0" algn="l">
              <a:lnSpc>
                <a:spcPct val="150000"/>
              </a:lnSpc>
              <a:spcBef>
                <a:spcPts val="0"/>
              </a:spcBef>
              <a:spcAft>
                <a:spcPts val="0"/>
              </a:spcAft>
              <a:buSzPct val="108108"/>
              <a:buChar char="➔"/>
            </a:pPr>
            <a:r>
              <a:rPr lang="it-IT"/>
              <a:t>History about ID algorithm</a:t>
            </a:r>
            <a:endParaRPr/>
          </a:p>
          <a:p>
            <a:pPr indent="-381000" lvl="0" marL="457200" rtl="0" algn="l">
              <a:lnSpc>
                <a:spcPct val="150000"/>
              </a:lnSpc>
              <a:spcBef>
                <a:spcPts val="0"/>
              </a:spcBef>
              <a:spcAft>
                <a:spcPts val="0"/>
              </a:spcAft>
              <a:buSzPct val="108108"/>
              <a:buChar char="➔"/>
            </a:pPr>
            <a:r>
              <a:rPr lang="it-IT"/>
              <a:t>Presentation of our algorithm</a:t>
            </a:r>
            <a:endParaRPr/>
          </a:p>
          <a:p>
            <a:pPr indent="-381000" lvl="0" marL="457200" rtl="0" algn="l">
              <a:lnSpc>
                <a:spcPct val="150000"/>
              </a:lnSpc>
              <a:spcBef>
                <a:spcPts val="0"/>
              </a:spcBef>
              <a:spcAft>
                <a:spcPts val="0"/>
              </a:spcAft>
              <a:buSzPct val="108108"/>
              <a:buChar char="➔"/>
            </a:pPr>
            <a:r>
              <a:rPr lang="it-IT"/>
              <a:t>Runtime and storage analysis of our algorithm: </a:t>
            </a:r>
            <a:r>
              <a:rPr b="1" i="1" lang="it-IT"/>
              <a:t>2NN ID estimation</a:t>
            </a:r>
            <a:endParaRPr b="1" i="1"/>
          </a:p>
          <a:p>
            <a:pPr indent="-381000" lvl="0" marL="457200" rtl="0" algn="l">
              <a:lnSpc>
                <a:spcPct val="150000"/>
              </a:lnSpc>
              <a:spcBef>
                <a:spcPts val="0"/>
              </a:spcBef>
              <a:spcAft>
                <a:spcPts val="0"/>
              </a:spcAft>
              <a:buSzPct val="108108"/>
              <a:buChar char="➔"/>
            </a:pPr>
            <a:r>
              <a:rPr lang="it-IT"/>
              <a:t>Evaluation of our algorithm with known ID dataset</a:t>
            </a:r>
            <a:endParaRPr/>
          </a:p>
          <a:p>
            <a:pPr indent="-381000" lvl="0" marL="457200" rtl="0" algn="l">
              <a:lnSpc>
                <a:spcPct val="150000"/>
              </a:lnSpc>
              <a:spcBef>
                <a:spcPts val="0"/>
              </a:spcBef>
              <a:spcAft>
                <a:spcPts val="0"/>
              </a:spcAft>
              <a:buSzPct val="108108"/>
              <a:buChar char="➔"/>
            </a:pPr>
            <a:r>
              <a:rPr lang="it-IT"/>
              <a:t>Some example</a:t>
            </a:r>
            <a:endParaRPr/>
          </a:p>
        </p:txBody>
      </p:sp>
      <p:sp>
        <p:nvSpPr>
          <p:cNvPr id="94" name="Google Shape;94;g135386133da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5386133da_0_10"/>
          <p:cNvSpPr txBox="1"/>
          <p:nvPr>
            <p:ph type="title"/>
          </p:nvPr>
        </p:nvSpPr>
        <p:spPr>
          <a:xfrm>
            <a:off x="838200" y="1003753"/>
            <a:ext cx="47751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71428"/>
              <a:buNone/>
            </a:pPr>
            <a:r>
              <a:rPr lang="it-IT" sz="2800">
                <a:latin typeface="Arial"/>
                <a:ea typeface="Arial"/>
                <a:cs typeface="Arial"/>
                <a:sym typeface="Arial"/>
              </a:rPr>
              <a:t>History of ID Estimation - some Algorithms: Gaussian Random projection</a:t>
            </a:r>
            <a:endParaRPr/>
          </a:p>
        </p:txBody>
      </p:sp>
      <p:sp>
        <p:nvSpPr>
          <p:cNvPr id="241" name="Google Shape;241;g135386133da_0_10"/>
          <p:cNvSpPr txBox="1"/>
          <p:nvPr>
            <p:ph idx="1" type="body"/>
          </p:nvPr>
        </p:nvSpPr>
        <p:spPr>
          <a:xfrm>
            <a:off x="355500" y="2639193"/>
            <a:ext cx="10515600" cy="1773918"/>
          </a:xfrm>
          <a:prstGeom prst="rect">
            <a:avLst/>
          </a:prstGeom>
          <a:noFill/>
          <a:ln>
            <a:noFill/>
          </a:ln>
        </p:spPr>
        <p:txBody>
          <a:bodyPr anchorCtr="0" anchor="t" bIns="45700" lIns="91425" spcFirstLastPara="1" rIns="91425" wrap="square" tIns="45700">
            <a:normAutofit/>
          </a:bodyPr>
          <a:lstStyle/>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Matrix dimension as parameter</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Gaussian random method projects the original input space on a randomly generated matrix to reduce dimensions</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No relationship with the dataset different values</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The distribution</a:t>
            </a:r>
            <a:endParaRPr sz="2300">
              <a:solidFill>
                <a:srgbClr val="595959"/>
              </a:solidFill>
              <a:latin typeface="Arial"/>
              <a:ea typeface="Arial"/>
              <a:cs typeface="Arial"/>
              <a:sym typeface="Arial"/>
            </a:endParaRPr>
          </a:p>
          <a:p>
            <a:pPr indent="0" lvl="0" marL="457200" rtl="0" algn="just">
              <a:lnSpc>
                <a:spcPct val="90000"/>
              </a:lnSpc>
              <a:spcBef>
                <a:spcPts val="0"/>
              </a:spcBef>
              <a:spcAft>
                <a:spcPts val="0"/>
              </a:spcAft>
              <a:buSzPts val="1800"/>
              <a:buNone/>
            </a:pPr>
            <a:r>
              <a:t/>
            </a:r>
            <a:endParaRPr sz="2300">
              <a:solidFill>
                <a:srgbClr val="595959"/>
              </a:solidFill>
              <a:latin typeface="Arial"/>
              <a:ea typeface="Arial"/>
              <a:cs typeface="Arial"/>
              <a:sym typeface="Arial"/>
            </a:endParaRPr>
          </a:p>
        </p:txBody>
      </p:sp>
      <p:sp>
        <p:nvSpPr>
          <p:cNvPr id="242" name="Google Shape;242;g135386133da_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243" name="Google Shape;243;g135386133da_0_10"/>
          <p:cNvPicPr preferRelativeResize="0"/>
          <p:nvPr/>
        </p:nvPicPr>
        <p:blipFill rotWithShape="1">
          <a:blip r:embed="rId3">
            <a:alphaModFix/>
          </a:blip>
          <a:srcRect b="0" l="0" r="0" t="0"/>
          <a:stretch/>
        </p:blipFill>
        <p:spPr>
          <a:xfrm>
            <a:off x="6635750" y="4611914"/>
            <a:ext cx="3949700" cy="111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35386133da_0_23"/>
          <p:cNvSpPr txBox="1"/>
          <p:nvPr>
            <p:ph type="title"/>
          </p:nvPr>
        </p:nvSpPr>
        <p:spPr>
          <a:xfrm>
            <a:off x="838200" y="365125"/>
            <a:ext cx="59652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it-IT" sz="2800">
                <a:latin typeface="Arial"/>
                <a:ea typeface="Arial"/>
                <a:cs typeface="Arial"/>
                <a:sym typeface="Arial"/>
              </a:rPr>
              <a:t>History of ID Estimation - some Algorithms: MLE</a:t>
            </a:r>
            <a:endParaRPr/>
          </a:p>
        </p:txBody>
      </p:sp>
      <p:sp>
        <p:nvSpPr>
          <p:cNvPr id="249" name="Google Shape;249;g135386133da_0_23"/>
          <p:cNvSpPr txBox="1"/>
          <p:nvPr>
            <p:ph idx="1" type="body"/>
          </p:nvPr>
        </p:nvSpPr>
        <p:spPr>
          <a:xfrm>
            <a:off x="503225" y="1561175"/>
            <a:ext cx="10515600" cy="1488900"/>
          </a:xfrm>
          <a:prstGeom prst="rect">
            <a:avLst/>
          </a:prstGeom>
          <a:noFill/>
          <a:ln>
            <a:noFill/>
          </a:ln>
        </p:spPr>
        <p:txBody>
          <a:bodyPr anchorCtr="0" anchor="t" bIns="45700" lIns="91425" spcFirstLastPara="1" rIns="91425" wrap="square" tIns="45700">
            <a:normAutofit lnSpcReduction="20000"/>
          </a:bodyPr>
          <a:lstStyle/>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Maximum Likelihood Estimator</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Font typeface="Arial"/>
              <a:buChar char="●"/>
            </a:pPr>
            <a:r>
              <a:rPr lang="it-IT" sz="2300">
                <a:solidFill>
                  <a:srgbClr val="595959"/>
                </a:solidFill>
                <a:latin typeface="Arial"/>
                <a:ea typeface="Arial"/>
                <a:cs typeface="Arial"/>
                <a:sym typeface="Arial"/>
              </a:rPr>
              <a:t>ID: m</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Book link: </a:t>
            </a:r>
            <a:endParaRPr sz="2300">
              <a:solidFill>
                <a:srgbClr val="595959"/>
              </a:solidFill>
              <a:latin typeface="Arial"/>
              <a:ea typeface="Arial"/>
              <a:cs typeface="Arial"/>
              <a:sym typeface="Arial"/>
            </a:endParaRPr>
          </a:p>
          <a:p>
            <a:pPr indent="0" lvl="0" marL="457200" rtl="0" algn="just">
              <a:lnSpc>
                <a:spcPct val="90000"/>
              </a:lnSpc>
              <a:spcBef>
                <a:spcPts val="0"/>
              </a:spcBef>
              <a:spcAft>
                <a:spcPts val="0"/>
              </a:spcAft>
              <a:buSzPts val="1800"/>
              <a:buNone/>
            </a:pPr>
            <a:r>
              <a:rPr lang="it-IT" sz="2300" u="sng">
                <a:solidFill>
                  <a:srgbClr val="0097A7"/>
                </a:solidFill>
                <a:latin typeface="Arial"/>
                <a:ea typeface="Arial"/>
                <a:cs typeface="Arial"/>
                <a:sym typeface="Arial"/>
                <a:hlinkClick r:id="rId3">
                  <a:extLst>
                    <a:ext uri="{A12FA001-AC4F-418D-AE19-62706E023703}">
                      <ahyp:hlinkClr val="tx"/>
                    </a:ext>
                  </a:extLst>
                </a:hlinkClick>
              </a:rPr>
              <a:t>https://papers.nips.cc/paper/2004/file/74934548253bcab8490ebd74afed7031-Paper.pdf</a:t>
            </a:r>
            <a:endParaRPr/>
          </a:p>
        </p:txBody>
      </p:sp>
      <p:pic>
        <p:nvPicPr>
          <p:cNvPr id="250" name="Google Shape;250;g135386133da_0_23"/>
          <p:cNvPicPr preferRelativeResize="0"/>
          <p:nvPr/>
        </p:nvPicPr>
        <p:blipFill rotWithShape="1">
          <a:blip r:embed="rId4">
            <a:alphaModFix/>
          </a:blip>
          <a:srcRect b="0" l="0" r="0" t="0"/>
          <a:stretch/>
        </p:blipFill>
        <p:spPr>
          <a:xfrm>
            <a:off x="226300" y="2921775"/>
            <a:ext cx="9664026" cy="2204850"/>
          </a:xfrm>
          <a:prstGeom prst="rect">
            <a:avLst/>
          </a:prstGeom>
          <a:noFill/>
          <a:ln>
            <a:noFill/>
          </a:ln>
        </p:spPr>
      </p:pic>
      <p:sp>
        <p:nvSpPr>
          <p:cNvPr id="251" name="Google Shape;251;g135386133da_0_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252" name="Google Shape;252;g135386133da_0_23"/>
          <p:cNvPicPr preferRelativeResize="0"/>
          <p:nvPr/>
        </p:nvPicPr>
        <p:blipFill>
          <a:blip r:embed="rId5">
            <a:alphaModFix/>
          </a:blip>
          <a:stretch>
            <a:fillRect/>
          </a:stretch>
        </p:blipFill>
        <p:spPr>
          <a:xfrm>
            <a:off x="1410025" y="5491588"/>
            <a:ext cx="6762750" cy="1028700"/>
          </a:xfrm>
          <a:prstGeom prst="rect">
            <a:avLst/>
          </a:prstGeom>
          <a:noFill/>
          <a:ln>
            <a:noFill/>
          </a:ln>
        </p:spPr>
      </p:pic>
      <p:sp>
        <p:nvSpPr>
          <p:cNvPr id="253" name="Google Shape;253;g135386133da_0_23"/>
          <p:cNvSpPr txBox="1"/>
          <p:nvPr/>
        </p:nvSpPr>
        <p:spPr>
          <a:xfrm>
            <a:off x="8804400" y="502450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a:latin typeface="Calibri"/>
                <a:ea typeface="Calibri"/>
                <a:cs typeface="Calibri"/>
                <a:sym typeface="Calibri"/>
              </a:rPr>
              <a:t>Source: </a:t>
            </a:r>
            <a:r>
              <a:rPr lang="it-IT" u="sng">
                <a:solidFill>
                  <a:schemeClr val="hlink"/>
                </a:solidFill>
                <a:latin typeface="Calibri"/>
                <a:ea typeface="Calibri"/>
                <a:cs typeface="Calibri"/>
                <a:sym typeface="Calibri"/>
                <a:hlinkClick r:id="rId6"/>
              </a:rPr>
              <a:t>wiki.math.uwaterloo.ca</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5386133da_0_28"/>
          <p:cNvSpPr txBox="1"/>
          <p:nvPr>
            <p:ph type="title"/>
          </p:nvPr>
        </p:nvSpPr>
        <p:spPr>
          <a:xfrm>
            <a:off x="838200" y="365125"/>
            <a:ext cx="55608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it-IT" sz="2800">
                <a:latin typeface="Arial"/>
                <a:ea typeface="Arial"/>
                <a:cs typeface="Arial"/>
                <a:sym typeface="Arial"/>
              </a:rPr>
              <a:t>History of ID Estimation - some Algorithms: PCA</a:t>
            </a:r>
            <a:endParaRPr/>
          </a:p>
        </p:txBody>
      </p:sp>
      <p:sp>
        <p:nvSpPr>
          <p:cNvPr id="259" name="Google Shape;259;g135386133da_0_28"/>
          <p:cNvSpPr txBox="1"/>
          <p:nvPr>
            <p:ph idx="1" type="body"/>
          </p:nvPr>
        </p:nvSpPr>
        <p:spPr>
          <a:xfrm>
            <a:off x="504375" y="2187700"/>
            <a:ext cx="10849500" cy="4351200"/>
          </a:xfrm>
          <a:prstGeom prst="rect">
            <a:avLst/>
          </a:prstGeom>
          <a:noFill/>
          <a:ln>
            <a:noFill/>
          </a:ln>
        </p:spPr>
        <p:txBody>
          <a:bodyPr anchorCtr="0" anchor="t" bIns="45700" lIns="91425" spcFirstLastPara="1" rIns="91425" wrap="square" tIns="45700">
            <a:normAutofit/>
          </a:bodyPr>
          <a:lstStyle/>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Use of eigenvalues</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The intrinsic dimension is determined by the number of eigenvalues that are greater than a given threshold.</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Font typeface="Arial"/>
              <a:buChar char="●"/>
            </a:pPr>
            <a:r>
              <a:rPr lang="it-IT" sz="2300">
                <a:solidFill>
                  <a:srgbClr val="595959"/>
                </a:solidFill>
                <a:latin typeface="Arial"/>
                <a:ea typeface="Arial"/>
                <a:cs typeface="Arial"/>
                <a:sym typeface="Arial"/>
              </a:rPr>
              <a:t>PCA can be used to estimate the dimensionality of a globally linear subspace</a:t>
            </a:r>
            <a:endParaRPr sz="2300">
              <a:solidFill>
                <a:srgbClr val="595959"/>
              </a:solidFill>
              <a:latin typeface="Arial"/>
              <a:ea typeface="Arial"/>
              <a:cs typeface="Arial"/>
              <a:sym typeface="Arial"/>
            </a:endParaRPr>
          </a:p>
          <a:p>
            <a:pPr indent="-374650" lvl="0" marL="457200" rtl="0" algn="just">
              <a:lnSpc>
                <a:spcPct val="90000"/>
              </a:lnSpc>
              <a:spcBef>
                <a:spcPts val="0"/>
              </a:spcBef>
              <a:spcAft>
                <a:spcPts val="0"/>
              </a:spcAft>
              <a:buClr>
                <a:srgbClr val="595959"/>
              </a:buClr>
              <a:buSzPts val="2300"/>
              <a:buFont typeface="Arial"/>
              <a:buChar char="●"/>
            </a:pPr>
            <a:r>
              <a:rPr lang="it-IT" sz="2300">
                <a:solidFill>
                  <a:srgbClr val="595959"/>
                </a:solidFill>
                <a:latin typeface="Arial"/>
                <a:ea typeface="Arial"/>
                <a:cs typeface="Arial"/>
                <a:sym typeface="Arial"/>
              </a:rPr>
              <a:t>PCA aims to find the directions of maximum variance in high-dimensional data and projects them onto a new subspace with equal or fewer dimensions than the original one.</a:t>
            </a:r>
            <a:endParaRPr sz="2300">
              <a:solidFill>
                <a:srgbClr val="595959"/>
              </a:solidFill>
              <a:latin typeface="Arial"/>
              <a:ea typeface="Arial"/>
              <a:cs typeface="Arial"/>
              <a:sym typeface="Arial"/>
            </a:endParaRPr>
          </a:p>
          <a:p>
            <a:pPr indent="0" lvl="0" marL="0" rtl="0" algn="just">
              <a:lnSpc>
                <a:spcPct val="90000"/>
              </a:lnSpc>
              <a:spcBef>
                <a:spcPts val="0"/>
              </a:spcBef>
              <a:spcAft>
                <a:spcPts val="0"/>
              </a:spcAft>
              <a:buSzPts val="1800"/>
              <a:buNone/>
            </a:pPr>
            <a:r>
              <a:t/>
            </a:r>
            <a:endParaRPr sz="2300">
              <a:solidFill>
                <a:srgbClr val="595959"/>
              </a:solidFill>
              <a:latin typeface="Arial"/>
              <a:ea typeface="Arial"/>
              <a:cs typeface="Arial"/>
              <a:sym typeface="Arial"/>
            </a:endParaRPr>
          </a:p>
          <a:p>
            <a:pPr indent="0" lvl="0" marL="0" rtl="0" algn="just">
              <a:lnSpc>
                <a:spcPct val="90000"/>
              </a:lnSpc>
              <a:spcBef>
                <a:spcPts val="0"/>
              </a:spcBef>
              <a:spcAft>
                <a:spcPts val="0"/>
              </a:spcAft>
              <a:buSzPts val="1800"/>
              <a:buNone/>
            </a:pPr>
            <a:r>
              <a:t/>
            </a:r>
            <a:endParaRPr sz="2300">
              <a:solidFill>
                <a:srgbClr val="595959"/>
              </a:solidFill>
              <a:latin typeface="Arial"/>
              <a:ea typeface="Arial"/>
              <a:cs typeface="Arial"/>
              <a:sym typeface="Arial"/>
            </a:endParaRPr>
          </a:p>
        </p:txBody>
      </p:sp>
      <p:pic>
        <p:nvPicPr>
          <p:cNvPr id="260" name="Google Shape;260;g135386133da_0_28"/>
          <p:cNvPicPr preferRelativeResize="0"/>
          <p:nvPr/>
        </p:nvPicPr>
        <p:blipFill rotWithShape="1">
          <a:blip r:embed="rId3">
            <a:alphaModFix/>
          </a:blip>
          <a:srcRect b="0" l="0" r="0" t="0"/>
          <a:stretch/>
        </p:blipFill>
        <p:spPr>
          <a:xfrm>
            <a:off x="5037300" y="4204849"/>
            <a:ext cx="4643729" cy="1971975"/>
          </a:xfrm>
          <a:prstGeom prst="rect">
            <a:avLst/>
          </a:prstGeom>
          <a:noFill/>
          <a:ln>
            <a:noFill/>
          </a:ln>
        </p:spPr>
      </p:pic>
      <p:sp>
        <p:nvSpPr>
          <p:cNvPr id="261" name="Google Shape;261;g135386133da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838200" y="2557607"/>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it-IT">
                <a:latin typeface="Arial"/>
                <a:ea typeface="Arial"/>
                <a:cs typeface="Arial"/>
                <a:sym typeface="Arial"/>
              </a:rPr>
              <a:t>PROPOSED APPROACH:</a:t>
            </a:r>
            <a:br>
              <a:rPr lang="it-IT">
                <a:latin typeface="Arial"/>
                <a:ea typeface="Arial"/>
                <a:cs typeface="Arial"/>
                <a:sym typeface="Arial"/>
              </a:rPr>
            </a:br>
            <a:br>
              <a:rPr lang="it-IT">
                <a:latin typeface="Arial"/>
                <a:ea typeface="Arial"/>
                <a:cs typeface="Arial"/>
                <a:sym typeface="Arial"/>
              </a:rPr>
            </a:br>
            <a:r>
              <a:rPr b="1" lang="it-IT">
                <a:latin typeface="Arial"/>
                <a:ea typeface="Arial"/>
                <a:cs typeface="Arial"/>
                <a:sym typeface="Arial"/>
              </a:rPr>
              <a:t>TWO-NN ID ESTIMATOR</a:t>
            </a:r>
            <a:endParaRPr/>
          </a:p>
        </p:txBody>
      </p:sp>
      <p:sp>
        <p:nvSpPr>
          <p:cNvPr id="267" name="Google Shape;26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0" y="1217180"/>
            <a:ext cx="656705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it-IT">
                <a:latin typeface="Arial"/>
                <a:ea typeface="Arial"/>
                <a:cs typeface="Arial"/>
                <a:sym typeface="Arial"/>
              </a:rPr>
              <a:t>PROBLEMS RELATED TO ID ESTIMATION</a:t>
            </a:r>
            <a:endParaRPr/>
          </a:p>
        </p:txBody>
      </p:sp>
      <p:sp>
        <p:nvSpPr>
          <p:cNvPr id="273" name="Google Shape;273;p19"/>
          <p:cNvSpPr txBox="1"/>
          <p:nvPr>
            <p:ph idx="1" type="body"/>
          </p:nvPr>
        </p:nvSpPr>
        <p:spPr>
          <a:xfrm>
            <a:off x="432955" y="3798454"/>
            <a:ext cx="10515600" cy="18423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it-IT"/>
              <a:t>EFFECT OF CURVATURE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it-IT"/>
              <a:t>DENSITY VARIATION</a:t>
            </a:r>
            <a:endParaRPr/>
          </a:p>
        </p:txBody>
      </p:sp>
      <p:sp>
        <p:nvSpPr>
          <p:cNvPr id="274" name="Google Shape;27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536864" y="1321088"/>
            <a:ext cx="638348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ADVANTAGES OF THE TWO-NN APPROACH</a:t>
            </a:r>
            <a:endParaRPr/>
          </a:p>
        </p:txBody>
      </p:sp>
      <p:sp>
        <p:nvSpPr>
          <p:cNvPr id="280" name="Google Shape;280;p20"/>
          <p:cNvSpPr txBox="1"/>
          <p:nvPr>
            <p:ph idx="1" type="body"/>
          </p:nvPr>
        </p:nvSpPr>
        <p:spPr>
          <a:xfrm>
            <a:off x="370609" y="2854325"/>
            <a:ext cx="10515600" cy="30581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it-IT"/>
              <a:t>MINIMAL INFORMATION USED IN THE ID ESTIMATION RESULTING IN:</a:t>
            </a:r>
            <a:endParaRPr/>
          </a:p>
          <a:p>
            <a:pPr indent="0" lvl="0" marL="0" rtl="0" algn="l">
              <a:lnSpc>
                <a:spcPct val="90000"/>
              </a:lnSpc>
              <a:spcBef>
                <a:spcPts val="1000"/>
              </a:spcBef>
              <a:spcAft>
                <a:spcPts val="0"/>
              </a:spcAft>
              <a:buClr>
                <a:schemeClr val="dk1"/>
              </a:buClr>
              <a:buSzPts val="2800"/>
              <a:buNone/>
            </a:pPr>
            <a:r>
              <a:rPr lang="it-IT"/>
              <a:t>               </a:t>
            </a:r>
            <a:endParaRPr/>
          </a:p>
          <a:p>
            <a:pPr indent="0" lvl="0" marL="0" rtl="0" algn="l">
              <a:lnSpc>
                <a:spcPct val="90000"/>
              </a:lnSpc>
              <a:spcBef>
                <a:spcPts val="1000"/>
              </a:spcBef>
              <a:spcAft>
                <a:spcPts val="0"/>
              </a:spcAft>
              <a:buClr>
                <a:schemeClr val="dk1"/>
              </a:buClr>
              <a:buSzPts val="2800"/>
              <a:buNone/>
            </a:pPr>
            <a:r>
              <a:rPr lang="it-IT"/>
              <a:t>                       - REDUCED EFFECT OF CURVATURE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it-IT"/>
              <a:t>                       - REDUCED DENSITY VARIATION</a:t>
            </a:r>
            <a:endParaRPr/>
          </a:p>
        </p:txBody>
      </p:sp>
      <p:sp>
        <p:nvSpPr>
          <p:cNvPr id="281" name="Google Shape;281;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2355272"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MATHEMATICAL ANALYSIS</a:t>
            </a:r>
            <a:endParaRPr/>
          </a:p>
        </p:txBody>
      </p:sp>
      <p:sp>
        <p:nvSpPr>
          <p:cNvPr id="287" name="Google Shape;287;p21"/>
          <p:cNvSpPr txBox="1"/>
          <p:nvPr>
            <p:ph idx="1" type="body"/>
          </p:nvPr>
        </p:nvSpPr>
        <p:spPr>
          <a:xfrm>
            <a:off x="131619" y="878753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88" name="Google Shape;28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921327" y="-28352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4" name="Google Shape;294;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295" name="Google Shape;295;p51"/>
          <p:cNvPicPr preferRelativeResize="0"/>
          <p:nvPr/>
        </p:nvPicPr>
        <p:blipFill rotWithShape="1">
          <a:blip r:embed="rId3">
            <a:alphaModFix/>
          </a:blip>
          <a:srcRect b="0" l="0" r="0" t="0"/>
          <a:stretch/>
        </p:blipFill>
        <p:spPr>
          <a:xfrm>
            <a:off x="547281" y="1237468"/>
            <a:ext cx="10889645" cy="51188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962891" y="-381202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1" name="Google Shape;301;p52"/>
          <p:cNvSpPr txBox="1"/>
          <p:nvPr>
            <p:ph idx="1" type="body"/>
          </p:nvPr>
        </p:nvSpPr>
        <p:spPr>
          <a:xfrm>
            <a:off x="-273627" y="8267989"/>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02" name="Google Shape;302;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
        <p:nvSpPr>
          <p:cNvPr id="303" name="Google Shape;303;p52"/>
          <p:cNvSpPr txBox="1"/>
          <p:nvPr/>
        </p:nvSpPr>
        <p:spPr>
          <a:xfrm>
            <a:off x="731925" y="1336600"/>
            <a:ext cx="91653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AutoNum type="alphaUcPeriod"/>
            </a:pPr>
            <a:r>
              <a:rPr lang="it-IT" sz="2500"/>
              <a:t>Hypothesis: The density is approximately constant on the lengthscale defined by the typical distance to the second neighbor</a:t>
            </a:r>
            <a:endParaRPr sz="2900"/>
          </a:p>
        </p:txBody>
      </p:sp>
      <p:sp>
        <p:nvSpPr>
          <p:cNvPr id="304" name="Google Shape;304;p52"/>
          <p:cNvSpPr txBox="1"/>
          <p:nvPr/>
        </p:nvSpPr>
        <p:spPr>
          <a:xfrm>
            <a:off x="1156275" y="3230100"/>
            <a:ext cx="916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400"/>
              <a:t>Thesis: The cumulative distribution of the ratio of the second distance to the first one is assessable and it is a function of     , and so it is possible to compute    :</a:t>
            </a:r>
            <a:endParaRPr sz="2400"/>
          </a:p>
        </p:txBody>
      </p:sp>
      <p:sp>
        <p:nvSpPr>
          <p:cNvPr id="305" name="Google Shape;305;p52"/>
          <p:cNvSpPr txBox="1"/>
          <p:nvPr/>
        </p:nvSpPr>
        <p:spPr>
          <a:xfrm>
            <a:off x="731925" y="3230100"/>
            <a:ext cx="50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400"/>
              <a:t>B.</a:t>
            </a:r>
            <a:endParaRPr sz="2400"/>
          </a:p>
        </p:txBody>
      </p:sp>
      <p:pic>
        <p:nvPicPr>
          <p:cNvPr id="306" name="Google Shape;306;p52"/>
          <p:cNvPicPr preferRelativeResize="0"/>
          <p:nvPr/>
        </p:nvPicPr>
        <p:blipFill>
          <a:blip r:embed="rId3">
            <a:alphaModFix/>
          </a:blip>
          <a:stretch>
            <a:fillRect/>
          </a:stretch>
        </p:blipFill>
        <p:spPr>
          <a:xfrm>
            <a:off x="5546500" y="4039000"/>
            <a:ext cx="243400" cy="365100"/>
          </a:xfrm>
          <a:prstGeom prst="rect">
            <a:avLst/>
          </a:prstGeom>
          <a:noFill/>
          <a:ln>
            <a:noFill/>
          </a:ln>
        </p:spPr>
      </p:pic>
      <p:pic>
        <p:nvPicPr>
          <p:cNvPr id="307" name="Google Shape;307;p52"/>
          <p:cNvPicPr preferRelativeResize="0"/>
          <p:nvPr/>
        </p:nvPicPr>
        <p:blipFill>
          <a:blip r:embed="rId3">
            <a:alphaModFix/>
          </a:blip>
          <a:stretch>
            <a:fillRect/>
          </a:stretch>
        </p:blipFill>
        <p:spPr>
          <a:xfrm>
            <a:off x="9301700" y="3694050"/>
            <a:ext cx="243400" cy="365100"/>
          </a:xfrm>
          <a:prstGeom prst="rect">
            <a:avLst/>
          </a:prstGeom>
          <a:noFill/>
          <a:ln>
            <a:noFill/>
          </a:ln>
        </p:spPr>
      </p:pic>
      <p:pic>
        <p:nvPicPr>
          <p:cNvPr id="308" name="Google Shape;308;p52"/>
          <p:cNvPicPr preferRelativeResize="0"/>
          <p:nvPr/>
        </p:nvPicPr>
        <p:blipFill>
          <a:blip r:embed="rId4">
            <a:alphaModFix/>
          </a:blip>
          <a:stretch>
            <a:fillRect/>
          </a:stretch>
        </p:blipFill>
        <p:spPr>
          <a:xfrm>
            <a:off x="3812125" y="4879975"/>
            <a:ext cx="3400425" cy="1476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314" name="Google Shape;314;p53"/>
          <p:cNvPicPr preferRelativeResize="0"/>
          <p:nvPr/>
        </p:nvPicPr>
        <p:blipFill rotWithShape="1">
          <a:blip r:embed="rId3">
            <a:alphaModFix/>
          </a:blip>
          <a:srcRect b="0" l="0" r="0" t="0"/>
          <a:stretch/>
        </p:blipFill>
        <p:spPr>
          <a:xfrm>
            <a:off x="159657" y="2863483"/>
            <a:ext cx="11872686" cy="31311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914400" y="276621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it-IT">
                <a:latin typeface="Arial"/>
                <a:ea typeface="Arial"/>
                <a:cs typeface="Arial"/>
                <a:sym typeface="Arial"/>
              </a:rPr>
              <a:t>WHAT IS THE INTRINSIC DIMENSION AND WHY IS IT IMPORTANT </a:t>
            </a:r>
            <a:endParaRPr/>
          </a:p>
        </p:txBody>
      </p:sp>
      <p:sp>
        <p:nvSpPr>
          <p:cNvPr id="100" name="Google Shape;100;p2"/>
          <p:cNvSpPr txBox="1"/>
          <p:nvPr>
            <p:ph idx="1" type="body"/>
          </p:nvPr>
        </p:nvSpPr>
        <p:spPr>
          <a:xfrm>
            <a:off x="9788235" y="3293917"/>
            <a:ext cx="907473" cy="9932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None/>
            </a:pPr>
            <a:r>
              <a:rPr lang="it-IT" sz="6000">
                <a:latin typeface="Arial"/>
                <a:ea typeface="Arial"/>
                <a:cs typeface="Arial"/>
                <a:sym typeface="Arial"/>
              </a:rPr>
              <a:t>?</a:t>
            </a:r>
            <a:endParaRPr/>
          </a:p>
        </p:txBody>
      </p:sp>
      <p:sp>
        <p:nvSpPr>
          <p:cNvPr id="101" name="Google Shape;101;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idx="1" type="body"/>
          </p:nvPr>
        </p:nvSpPr>
        <p:spPr>
          <a:xfrm>
            <a:off x="784512" y="8600498"/>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20" name="Google Shape;32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321" name="Google Shape;321;p54"/>
          <p:cNvPicPr preferRelativeResize="0"/>
          <p:nvPr/>
        </p:nvPicPr>
        <p:blipFill rotWithShape="1">
          <a:blip r:embed="rId3">
            <a:alphaModFix/>
          </a:blip>
          <a:srcRect b="0" l="0" r="0" t="0"/>
          <a:stretch/>
        </p:blipFill>
        <p:spPr>
          <a:xfrm>
            <a:off x="232228" y="2412667"/>
            <a:ext cx="11727543" cy="41292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pic>
        <p:nvPicPr>
          <p:cNvPr id="327" name="Google Shape;327;p55"/>
          <p:cNvPicPr preferRelativeResize="0"/>
          <p:nvPr/>
        </p:nvPicPr>
        <p:blipFill rotWithShape="1">
          <a:blip r:embed="rId3">
            <a:alphaModFix/>
          </a:blip>
          <a:srcRect b="0" l="0" r="0" t="0"/>
          <a:stretch/>
        </p:blipFill>
        <p:spPr>
          <a:xfrm>
            <a:off x="245241" y="2381181"/>
            <a:ext cx="11701518" cy="43402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7"/>
          <p:cNvSpPr txBox="1"/>
          <p:nvPr>
            <p:ph idx="1" type="body"/>
          </p:nvPr>
        </p:nvSpPr>
        <p:spPr>
          <a:xfrm>
            <a:off x="619990" y="8049780"/>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3" name="Google Shape;333;p27"/>
          <p:cNvPicPr preferRelativeResize="0"/>
          <p:nvPr/>
        </p:nvPicPr>
        <p:blipFill rotWithShape="1">
          <a:blip r:embed="rId3">
            <a:alphaModFix/>
          </a:blip>
          <a:srcRect b="0" l="0" r="0" t="0"/>
          <a:stretch/>
        </p:blipFill>
        <p:spPr>
          <a:xfrm>
            <a:off x="305859" y="1741477"/>
            <a:ext cx="11248832" cy="2294169"/>
          </a:xfrm>
          <a:prstGeom prst="rect">
            <a:avLst/>
          </a:prstGeom>
          <a:noFill/>
          <a:ln>
            <a:noFill/>
          </a:ln>
        </p:spPr>
      </p:pic>
      <p:pic>
        <p:nvPicPr>
          <p:cNvPr id="334" name="Google Shape;334;p27"/>
          <p:cNvPicPr preferRelativeResize="0"/>
          <p:nvPr/>
        </p:nvPicPr>
        <p:blipFill rotWithShape="1">
          <a:blip r:embed="rId4">
            <a:alphaModFix/>
          </a:blip>
          <a:srcRect b="0" l="0" r="0" t="0"/>
          <a:stretch/>
        </p:blipFill>
        <p:spPr>
          <a:xfrm>
            <a:off x="305859" y="4779819"/>
            <a:ext cx="11799085" cy="1329954"/>
          </a:xfrm>
          <a:prstGeom prst="rect">
            <a:avLst/>
          </a:prstGeom>
          <a:noFill/>
          <a:ln>
            <a:noFill/>
          </a:ln>
        </p:spPr>
      </p:pic>
      <p:sp>
        <p:nvSpPr>
          <p:cNvPr id="335" name="Google Shape;33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35b0e1f2b6_0_0"/>
          <p:cNvSpPr txBox="1"/>
          <p:nvPr>
            <p:ph type="title"/>
          </p:nvPr>
        </p:nvSpPr>
        <p:spPr>
          <a:xfrm>
            <a:off x="3348600" y="2576875"/>
            <a:ext cx="54948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latin typeface="Arial"/>
                <a:ea typeface="Arial"/>
                <a:cs typeface="Arial"/>
                <a:sym typeface="Arial"/>
              </a:rPr>
              <a:t>IMPLEMENTATION</a:t>
            </a:r>
            <a:endParaRPr>
              <a:latin typeface="Arial"/>
              <a:ea typeface="Arial"/>
              <a:cs typeface="Arial"/>
              <a:sym typeface="Arial"/>
            </a:endParaRPr>
          </a:p>
        </p:txBody>
      </p:sp>
      <p:sp>
        <p:nvSpPr>
          <p:cNvPr id="341" name="Google Shape;341;g135b0e1f2b6_0_0"/>
          <p:cNvSpPr txBox="1"/>
          <p:nvPr>
            <p:ph idx="1" type="body"/>
          </p:nvPr>
        </p:nvSpPr>
        <p:spPr>
          <a:xfrm>
            <a:off x="153975" y="60740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42" name="Google Shape;342;g135b0e1f2b6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35b0e1f2b6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PSEUDO-CODE</a:t>
            </a:r>
            <a:endParaRPr/>
          </a:p>
        </p:txBody>
      </p:sp>
      <p:sp>
        <p:nvSpPr>
          <p:cNvPr id="348" name="Google Shape;348;g135b0e1f2b6_0_6"/>
          <p:cNvSpPr txBox="1"/>
          <p:nvPr>
            <p:ph idx="1" type="body"/>
          </p:nvPr>
        </p:nvSpPr>
        <p:spPr>
          <a:xfrm>
            <a:off x="592225" y="68580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49" name="Google Shape;349;g135b0e1f2b6_0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pic>
        <p:nvPicPr>
          <p:cNvPr id="350" name="Google Shape;350;g135b0e1f2b6_0_6"/>
          <p:cNvPicPr preferRelativeResize="0"/>
          <p:nvPr>
            <p:ph idx="1" type="body"/>
          </p:nvPr>
        </p:nvPicPr>
        <p:blipFill rotWithShape="1">
          <a:blip r:embed="rId3">
            <a:alphaModFix/>
          </a:blip>
          <a:srcRect b="0" l="0" r="0" t="0"/>
          <a:stretch/>
        </p:blipFill>
        <p:spPr>
          <a:xfrm>
            <a:off x="540328" y="1958999"/>
            <a:ext cx="10619400" cy="294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35b0e1f2b6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Implementation procedure</a:t>
            </a:r>
            <a:endParaRPr/>
          </a:p>
        </p:txBody>
      </p:sp>
      <p:sp>
        <p:nvSpPr>
          <p:cNvPr id="356" name="Google Shape;356;g135b0e1f2b6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25000" lnSpcReduction="20000"/>
          </a:bodyPr>
          <a:lstStyle/>
          <a:p>
            <a:pPr indent="-333720" lvl="0" marL="457200" rtl="0" algn="l">
              <a:spcBef>
                <a:spcPts val="1000"/>
              </a:spcBef>
              <a:spcAft>
                <a:spcPts val="0"/>
              </a:spcAft>
              <a:buSzPct val="86879"/>
              <a:buAutoNum type="alphaUcPeriod"/>
            </a:pPr>
            <a:r>
              <a:rPr lang="it-IT" sz="7621"/>
              <a:t>Compute the pairwise distances dataframe.</a:t>
            </a:r>
            <a:endParaRPr sz="7621"/>
          </a:p>
          <a:p>
            <a:pPr indent="0" lvl="0" marL="457200" rtl="0" algn="l">
              <a:spcBef>
                <a:spcPts val="1000"/>
              </a:spcBef>
              <a:spcAft>
                <a:spcPts val="0"/>
              </a:spcAft>
              <a:buNone/>
            </a:pPr>
            <a:r>
              <a:t/>
            </a:r>
            <a:endParaRPr sz="7621"/>
          </a:p>
          <a:p>
            <a:pPr indent="-333720" lvl="0" marL="457200" rtl="0" algn="l">
              <a:spcBef>
                <a:spcPts val="1000"/>
              </a:spcBef>
              <a:spcAft>
                <a:spcPts val="0"/>
              </a:spcAft>
              <a:buSzPct val="86879"/>
              <a:buAutoNum type="alphaUcPeriod"/>
            </a:pPr>
            <a:r>
              <a:rPr lang="it-IT" sz="7621"/>
              <a:t>Iterate the pairwise distances dataframe to find r1 and r2 for each point and return a list of mu values.</a:t>
            </a:r>
            <a:endParaRPr sz="7621"/>
          </a:p>
          <a:p>
            <a:pPr indent="0" lvl="0" marL="457200" rtl="0" algn="l">
              <a:spcBef>
                <a:spcPts val="1000"/>
              </a:spcBef>
              <a:spcAft>
                <a:spcPts val="0"/>
              </a:spcAft>
              <a:buNone/>
            </a:pPr>
            <a:r>
              <a:t/>
            </a:r>
            <a:endParaRPr sz="7621"/>
          </a:p>
          <a:p>
            <a:pPr indent="-333720" lvl="0" marL="457200" rtl="0" algn="l">
              <a:spcBef>
                <a:spcPts val="1000"/>
              </a:spcBef>
              <a:spcAft>
                <a:spcPts val="0"/>
              </a:spcAft>
              <a:buSzPct val="86879"/>
              <a:buAutoNum type="alphaUcPeriod"/>
            </a:pPr>
            <a:r>
              <a:rPr lang="it-IT" sz="7621"/>
              <a:t>Creation of a function that given a list of mu values and a specific mu return the empirical cumulative probability.</a:t>
            </a:r>
            <a:endParaRPr sz="7621"/>
          </a:p>
          <a:p>
            <a:pPr indent="0" lvl="0" marL="457200" rtl="0" algn="l">
              <a:spcBef>
                <a:spcPts val="1000"/>
              </a:spcBef>
              <a:spcAft>
                <a:spcPts val="0"/>
              </a:spcAft>
              <a:buNone/>
            </a:pPr>
            <a:r>
              <a:t/>
            </a:r>
            <a:endParaRPr sz="7621"/>
          </a:p>
          <a:p>
            <a:pPr indent="-333720" lvl="0" marL="457200" rtl="0" algn="l">
              <a:spcBef>
                <a:spcPts val="1000"/>
              </a:spcBef>
              <a:spcAft>
                <a:spcPts val="0"/>
              </a:spcAft>
              <a:buSzPct val="86879"/>
              <a:buAutoNum type="alphaUcPeriod"/>
            </a:pPr>
            <a:r>
              <a:rPr lang="it-IT" sz="7621"/>
              <a:t>Fit the points on a plane using the coordinates and do a linear regression with intercept=0.</a:t>
            </a:r>
            <a:endParaRPr sz="7621"/>
          </a:p>
          <a:p>
            <a:pPr indent="0" lvl="0" marL="457200" rtl="0" algn="l">
              <a:spcBef>
                <a:spcPts val="1000"/>
              </a:spcBef>
              <a:spcAft>
                <a:spcPts val="0"/>
              </a:spcAft>
              <a:buNone/>
            </a:pPr>
            <a:r>
              <a:t/>
            </a:r>
            <a:endParaRPr sz="7621"/>
          </a:p>
          <a:p>
            <a:pPr indent="-333720" lvl="0" marL="457200" rtl="0" algn="l">
              <a:spcBef>
                <a:spcPts val="1000"/>
              </a:spcBef>
              <a:spcAft>
                <a:spcPts val="0"/>
              </a:spcAft>
              <a:buSzPct val="86879"/>
              <a:buAutoNum type="alphaUcPeriod"/>
            </a:pPr>
            <a:r>
              <a:rPr lang="it-IT" sz="7621"/>
              <a:t>return the slope of the line computed by the linear regression.</a:t>
            </a:r>
            <a:endParaRPr sz="7621"/>
          </a:p>
          <a:p>
            <a:pPr indent="0" lvl="0" marL="0" rtl="0" algn="l">
              <a:spcBef>
                <a:spcPts val="1000"/>
              </a:spcBef>
              <a:spcAft>
                <a:spcPts val="0"/>
              </a:spcAft>
              <a:buNone/>
            </a:pPr>
            <a:r>
              <a:t/>
            </a:r>
            <a:endParaRPr sz="3791"/>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57" name="Google Shape;357;g135b0e1f2b6_0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3195204" y="2766218"/>
            <a:ext cx="580159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RUNTIME ANALYSIS</a:t>
            </a:r>
            <a:endParaRPr/>
          </a:p>
        </p:txBody>
      </p:sp>
      <p:sp>
        <p:nvSpPr>
          <p:cNvPr id="363" name="Google Shape;36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838200" y="5729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PSEUDO-CODE</a:t>
            </a:r>
            <a:endParaRPr/>
          </a:p>
        </p:txBody>
      </p:sp>
      <p:pic>
        <p:nvPicPr>
          <p:cNvPr id="369" name="Google Shape;369;p29"/>
          <p:cNvPicPr preferRelativeResize="0"/>
          <p:nvPr>
            <p:ph idx="1" type="body"/>
          </p:nvPr>
        </p:nvPicPr>
        <p:blipFill rotWithShape="1">
          <a:blip r:embed="rId3">
            <a:alphaModFix/>
          </a:blip>
          <a:srcRect b="0" l="0" r="0" t="0"/>
          <a:stretch/>
        </p:blipFill>
        <p:spPr>
          <a:xfrm>
            <a:off x="540328" y="2202874"/>
            <a:ext cx="10619508" cy="2940038"/>
          </a:xfrm>
          <a:prstGeom prst="rect">
            <a:avLst/>
          </a:prstGeom>
          <a:noFill/>
          <a:ln>
            <a:noFill/>
          </a:ln>
        </p:spPr>
      </p:pic>
      <p:sp>
        <p:nvSpPr>
          <p:cNvPr id="370" name="Google Shape;370;p29"/>
          <p:cNvSpPr txBox="1"/>
          <p:nvPr/>
        </p:nvSpPr>
        <p:spPr>
          <a:xfrm>
            <a:off x="1046018" y="5915725"/>
            <a:ext cx="1009996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Calibri"/>
                <a:ea typeface="Calibri"/>
                <a:cs typeface="Calibri"/>
                <a:sym typeface="Calibri"/>
              </a:rPr>
              <a:t>IMAGE REFERENCE:  https://www.nature.com/articles/s41598-017-11873-y.pdf</a:t>
            </a:r>
            <a:endParaRPr b="0" i="0" sz="1200" u="none" cap="none" strike="noStrike">
              <a:solidFill>
                <a:schemeClr val="dk1"/>
              </a:solidFill>
              <a:latin typeface="Calibri"/>
              <a:ea typeface="Calibri"/>
              <a:cs typeface="Calibri"/>
              <a:sym typeface="Calibri"/>
            </a:endParaRPr>
          </a:p>
        </p:txBody>
      </p:sp>
      <p:sp>
        <p:nvSpPr>
          <p:cNvPr id="371" name="Google Shape;37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571066" y="-247722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7" name="Google Shape;377;p30"/>
          <p:cNvSpPr txBox="1"/>
          <p:nvPr>
            <p:ph idx="1" type="body"/>
          </p:nvPr>
        </p:nvSpPr>
        <p:spPr>
          <a:xfrm>
            <a:off x="838200" y="1108653"/>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it-IT"/>
              <a:t>1)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it-IT"/>
              <a:t>2)</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it-IT"/>
              <a:t>3)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it-IT"/>
              <a:t>4)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it-IT"/>
              <a:t>5)</a:t>
            </a:r>
            <a:endParaRPr/>
          </a:p>
        </p:txBody>
      </p:sp>
      <p:pic>
        <p:nvPicPr>
          <p:cNvPr id="378" name="Google Shape;378;p30"/>
          <p:cNvPicPr preferRelativeResize="0"/>
          <p:nvPr/>
        </p:nvPicPr>
        <p:blipFill rotWithShape="1">
          <a:blip r:embed="rId3">
            <a:alphaModFix/>
          </a:blip>
          <a:srcRect b="0" l="0" r="0" t="0"/>
          <a:stretch/>
        </p:blipFill>
        <p:spPr>
          <a:xfrm>
            <a:off x="1800225" y="1179368"/>
            <a:ext cx="1909330" cy="1022639"/>
          </a:xfrm>
          <a:prstGeom prst="rect">
            <a:avLst/>
          </a:prstGeom>
          <a:noFill/>
          <a:ln>
            <a:noFill/>
          </a:ln>
        </p:spPr>
      </p:pic>
      <p:pic>
        <p:nvPicPr>
          <p:cNvPr id="379" name="Google Shape;379;p30"/>
          <p:cNvPicPr preferRelativeResize="0"/>
          <p:nvPr/>
        </p:nvPicPr>
        <p:blipFill rotWithShape="1">
          <a:blip r:embed="rId3">
            <a:alphaModFix/>
          </a:blip>
          <a:srcRect b="0" l="0" r="0" t="0"/>
          <a:stretch/>
        </p:blipFill>
        <p:spPr>
          <a:xfrm>
            <a:off x="1800225" y="2040083"/>
            <a:ext cx="1909330" cy="1022639"/>
          </a:xfrm>
          <a:prstGeom prst="rect">
            <a:avLst/>
          </a:prstGeom>
          <a:noFill/>
          <a:ln>
            <a:noFill/>
          </a:ln>
        </p:spPr>
      </p:pic>
      <p:pic>
        <p:nvPicPr>
          <p:cNvPr id="380" name="Google Shape;380;p30"/>
          <p:cNvPicPr preferRelativeResize="0"/>
          <p:nvPr/>
        </p:nvPicPr>
        <p:blipFill rotWithShape="1">
          <a:blip r:embed="rId4">
            <a:alphaModFix/>
          </a:blip>
          <a:srcRect b="0" l="0" r="0" t="0"/>
          <a:stretch/>
        </p:blipFill>
        <p:spPr>
          <a:xfrm>
            <a:off x="1947860" y="2794073"/>
            <a:ext cx="1438275" cy="1028700"/>
          </a:xfrm>
          <a:prstGeom prst="rect">
            <a:avLst/>
          </a:prstGeom>
          <a:noFill/>
          <a:ln>
            <a:noFill/>
          </a:ln>
        </p:spPr>
      </p:pic>
      <p:pic>
        <p:nvPicPr>
          <p:cNvPr id="381" name="Google Shape;381;p30"/>
          <p:cNvPicPr preferRelativeResize="0"/>
          <p:nvPr/>
        </p:nvPicPr>
        <p:blipFill rotWithShape="1">
          <a:blip r:embed="rId4">
            <a:alphaModFix/>
          </a:blip>
          <a:srcRect b="0" l="0" r="0" t="0"/>
          <a:stretch/>
        </p:blipFill>
        <p:spPr>
          <a:xfrm>
            <a:off x="1947859" y="3612682"/>
            <a:ext cx="1438275" cy="1028700"/>
          </a:xfrm>
          <a:prstGeom prst="rect">
            <a:avLst/>
          </a:prstGeom>
          <a:noFill/>
          <a:ln>
            <a:noFill/>
          </a:ln>
        </p:spPr>
      </p:pic>
      <p:pic>
        <p:nvPicPr>
          <p:cNvPr id="382" name="Google Shape;382;p30"/>
          <p:cNvPicPr preferRelativeResize="0"/>
          <p:nvPr/>
        </p:nvPicPr>
        <p:blipFill rotWithShape="1">
          <a:blip r:embed="rId5">
            <a:alphaModFix/>
          </a:blip>
          <a:srcRect b="0" l="0" r="0" t="0"/>
          <a:stretch/>
        </p:blipFill>
        <p:spPr>
          <a:xfrm>
            <a:off x="4665519" y="5935889"/>
            <a:ext cx="6421147" cy="743007"/>
          </a:xfrm>
          <a:prstGeom prst="rect">
            <a:avLst/>
          </a:prstGeom>
          <a:noFill/>
          <a:ln>
            <a:noFill/>
          </a:ln>
        </p:spPr>
      </p:pic>
      <p:pic>
        <p:nvPicPr>
          <p:cNvPr id="383" name="Google Shape;383;p30"/>
          <p:cNvPicPr preferRelativeResize="0"/>
          <p:nvPr/>
        </p:nvPicPr>
        <p:blipFill rotWithShape="1">
          <a:blip r:embed="rId6">
            <a:alphaModFix/>
          </a:blip>
          <a:srcRect b="0" l="0" r="0" t="0"/>
          <a:stretch/>
        </p:blipFill>
        <p:spPr>
          <a:xfrm>
            <a:off x="1814081" y="4460084"/>
            <a:ext cx="4856883" cy="999907"/>
          </a:xfrm>
          <a:prstGeom prst="rect">
            <a:avLst/>
          </a:prstGeom>
          <a:noFill/>
          <a:ln>
            <a:noFill/>
          </a:ln>
        </p:spPr>
      </p:pic>
      <p:pic>
        <p:nvPicPr>
          <p:cNvPr id="384" name="Google Shape;384;p30"/>
          <p:cNvPicPr preferRelativeResize="0"/>
          <p:nvPr/>
        </p:nvPicPr>
        <p:blipFill rotWithShape="1">
          <a:blip r:embed="rId7">
            <a:alphaModFix/>
          </a:blip>
          <a:srcRect b="0" l="0" r="0" t="0"/>
          <a:stretch/>
        </p:blipFill>
        <p:spPr>
          <a:xfrm>
            <a:off x="6747381" y="4562908"/>
            <a:ext cx="1808018" cy="1089654"/>
          </a:xfrm>
          <a:prstGeom prst="rect">
            <a:avLst/>
          </a:prstGeom>
          <a:noFill/>
          <a:ln>
            <a:noFill/>
          </a:ln>
        </p:spPr>
      </p:pic>
      <p:sp>
        <p:nvSpPr>
          <p:cNvPr id="385" name="Google Shape;385;p30"/>
          <p:cNvSpPr txBox="1"/>
          <p:nvPr/>
        </p:nvSpPr>
        <p:spPr>
          <a:xfrm>
            <a:off x="207818" y="5985163"/>
            <a:ext cx="473825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dk1"/>
                </a:solidFill>
                <a:latin typeface="Arial"/>
                <a:ea typeface="Arial"/>
                <a:cs typeface="Arial"/>
                <a:sym typeface="Arial"/>
              </a:rPr>
              <a:t>RUNTIME FOR LINEAR REGRESSION HAVING  X (n x m) and Y (n x 1)</a:t>
            </a:r>
            <a:endParaRPr b="0" i="0" sz="1400" u="none" cap="none" strike="noStrike">
              <a:solidFill>
                <a:srgbClr val="000000"/>
              </a:solidFill>
              <a:latin typeface="Arial"/>
              <a:ea typeface="Arial"/>
              <a:cs typeface="Arial"/>
              <a:sym typeface="Arial"/>
            </a:endParaRPr>
          </a:p>
        </p:txBody>
      </p:sp>
      <p:pic>
        <p:nvPicPr>
          <p:cNvPr id="386" name="Google Shape;386;p30"/>
          <p:cNvPicPr preferRelativeResize="0"/>
          <p:nvPr/>
        </p:nvPicPr>
        <p:blipFill rotWithShape="1">
          <a:blip r:embed="rId8">
            <a:alphaModFix/>
          </a:blip>
          <a:srcRect b="0" l="0" r="0" t="0"/>
          <a:stretch/>
        </p:blipFill>
        <p:spPr>
          <a:xfrm>
            <a:off x="4743232" y="2246385"/>
            <a:ext cx="2705535" cy="2471087"/>
          </a:xfrm>
          <a:prstGeom prst="rect">
            <a:avLst/>
          </a:prstGeom>
          <a:noFill/>
          <a:ln>
            <a:noFill/>
          </a:ln>
        </p:spPr>
      </p:pic>
      <p:pic>
        <p:nvPicPr>
          <p:cNvPr id="387" name="Google Shape;387;p30"/>
          <p:cNvPicPr preferRelativeResize="0"/>
          <p:nvPr/>
        </p:nvPicPr>
        <p:blipFill rotWithShape="1">
          <a:blip r:embed="rId9">
            <a:alphaModFix/>
          </a:blip>
          <a:srcRect b="0" l="0" r="0" t="0"/>
          <a:stretch/>
        </p:blipFill>
        <p:spPr>
          <a:xfrm>
            <a:off x="8482444" y="2864211"/>
            <a:ext cx="1600200" cy="1143000"/>
          </a:xfrm>
          <a:prstGeom prst="rect">
            <a:avLst/>
          </a:prstGeom>
          <a:noFill/>
          <a:ln>
            <a:noFill/>
          </a:ln>
        </p:spPr>
      </p:pic>
      <p:sp>
        <p:nvSpPr>
          <p:cNvPr id="388" name="Google Shape;38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484909"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EMPIRICAL RUNTIME</a:t>
            </a:r>
            <a:endParaRPr/>
          </a:p>
        </p:txBody>
      </p:sp>
      <p:pic>
        <p:nvPicPr>
          <p:cNvPr id="394" name="Google Shape;394;p31"/>
          <p:cNvPicPr preferRelativeResize="0"/>
          <p:nvPr>
            <p:ph idx="1" type="body"/>
          </p:nvPr>
        </p:nvPicPr>
        <p:blipFill rotWithShape="1">
          <a:blip r:embed="rId3">
            <a:alphaModFix/>
          </a:blip>
          <a:srcRect b="0" l="0" r="0" t="0"/>
          <a:stretch/>
        </p:blipFill>
        <p:spPr>
          <a:xfrm>
            <a:off x="0" y="2006600"/>
            <a:ext cx="4966856" cy="4389727"/>
          </a:xfrm>
          <a:prstGeom prst="rect">
            <a:avLst/>
          </a:prstGeom>
          <a:noFill/>
          <a:ln>
            <a:noFill/>
          </a:ln>
        </p:spPr>
      </p:pic>
      <p:pic>
        <p:nvPicPr>
          <p:cNvPr id="395" name="Google Shape;395;p31"/>
          <p:cNvPicPr preferRelativeResize="0"/>
          <p:nvPr/>
        </p:nvPicPr>
        <p:blipFill rotWithShape="1">
          <a:blip r:embed="rId4">
            <a:alphaModFix/>
          </a:blip>
          <a:srcRect b="0" l="0" r="0" t="0"/>
          <a:stretch/>
        </p:blipFill>
        <p:spPr>
          <a:xfrm>
            <a:off x="5146965" y="2006600"/>
            <a:ext cx="5673435" cy="4288428"/>
          </a:xfrm>
          <a:prstGeom prst="rect">
            <a:avLst/>
          </a:prstGeom>
          <a:noFill/>
          <a:ln>
            <a:noFill/>
          </a:ln>
        </p:spPr>
      </p:pic>
      <p:sp>
        <p:nvSpPr>
          <p:cNvPr id="396" name="Google Shape;39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750497" y="2735515"/>
            <a:ext cx="8691005" cy="13869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Arial"/>
              <a:buNone/>
            </a:pPr>
            <a:r>
              <a:rPr lang="it-IT">
                <a:latin typeface="Arial"/>
                <a:ea typeface="Arial"/>
                <a:cs typeface="Arial"/>
                <a:sym typeface="Arial"/>
              </a:rPr>
              <a:t>HIGH DIMENSIONAL DATASETS AND THEIR PROBLEMS</a:t>
            </a:r>
            <a:endParaRPr/>
          </a:p>
        </p:txBody>
      </p:sp>
      <p:sp>
        <p:nvSpPr>
          <p:cNvPr id="107" name="Google Shape;107;p3"/>
          <p:cNvSpPr txBox="1"/>
          <p:nvPr>
            <p:ph idx="1" type="body"/>
          </p:nvPr>
        </p:nvSpPr>
        <p:spPr>
          <a:xfrm>
            <a:off x="713509" y="8070561"/>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08" name="Google Shape;108;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516082"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STORAGE ANALYSIS</a:t>
            </a:r>
            <a:endParaRPr/>
          </a:p>
        </p:txBody>
      </p:sp>
      <p:pic>
        <p:nvPicPr>
          <p:cNvPr id="402" name="Google Shape;402;p32"/>
          <p:cNvPicPr preferRelativeResize="0"/>
          <p:nvPr>
            <p:ph idx="1" type="body"/>
          </p:nvPr>
        </p:nvPicPr>
        <p:blipFill rotWithShape="1">
          <a:blip r:embed="rId3">
            <a:alphaModFix/>
          </a:blip>
          <a:srcRect b="0" l="0" r="0" t="0"/>
          <a:stretch/>
        </p:blipFill>
        <p:spPr>
          <a:xfrm>
            <a:off x="2098964" y="2006600"/>
            <a:ext cx="6302611" cy="4311073"/>
          </a:xfrm>
          <a:prstGeom prst="rect">
            <a:avLst/>
          </a:prstGeom>
          <a:noFill/>
          <a:ln>
            <a:noFill/>
          </a:ln>
        </p:spPr>
      </p:pic>
      <p:sp>
        <p:nvSpPr>
          <p:cNvPr id="403" name="Google Shape;40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35386133da_0_53"/>
          <p:cNvSpPr txBox="1"/>
          <p:nvPr>
            <p:ph type="title"/>
          </p:nvPr>
        </p:nvSpPr>
        <p:spPr>
          <a:xfrm>
            <a:off x="838200" y="2337975"/>
            <a:ext cx="10515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it-IT"/>
              <a:t>Evaluation of the different algorithm with datasets having known ID</a:t>
            </a:r>
            <a:endParaRPr b="1"/>
          </a:p>
        </p:txBody>
      </p:sp>
      <p:sp>
        <p:nvSpPr>
          <p:cNvPr id="409" name="Google Shape;409;g135386133da_0_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35386133da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it-IT" sz="2800">
                <a:latin typeface="Arial"/>
                <a:ea typeface="Arial"/>
                <a:cs typeface="Arial"/>
                <a:sym typeface="Arial"/>
              </a:rPr>
              <a:t>The dataset</a:t>
            </a:r>
            <a:endParaRPr/>
          </a:p>
        </p:txBody>
      </p:sp>
      <p:sp>
        <p:nvSpPr>
          <p:cNvPr id="415" name="Google Shape;415;g135386133da_0_5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74650" lvl="0" marL="457200" rtl="0" algn="just">
              <a:lnSpc>
                <a:spcPct val="90000"/>
              </a:lnSpc>
              <a:spcBef>
                <a:spcPts val="0"/>
              </a:spcBef>
              <a:spcAft>
                <a:spcPts val="0"/>
              </a:spcAft>
              <a:buClr>
                <a:srgbClr val="595959"/>
              </a:buClr>
              <a:buSzPts val="2300"/>
              <a:buChar char="●"/>
            </a:pPr>
            <a:r>
              <a:rPr lang="it-IT" sz="2300">
                <a:solidFill>
                  <a:srgbClr val="595959"/>
                </a:solidFill>
                <a:latin typeface="Arial"/>
                <a:ea typeface="Arial"/>
                <a:cs typeface="Arial"/>
                <a:sym typeface="Arial"/>
              </a:rPr>
              <a:t>Origin:</a:t>
            </a:r>
            <a:r>
              <a:rPr b="1" lang="it-IT" sz="2300">
                <a:solidFill>
                  <a:srgbClr val="595959"/>
                </a:solidFill>
                <a:latin typeface="Arial"/>
                <a:ea typeface="Arial"/>
                <a:cs typeface="Arial"/>
                <a:sym typeface="Arial"/>
              </a:rPr>
              <a:t> scikit-dimension package</a:t>
            </a:r>
            <a:endParaRPr b="1" sz="2300">
              <a:solidFill>
                <a:srgbClr val="595959"/>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pic>
        <p:nvPicPr>
          <p:cNvPr id="416" name="Google Shape;416;g135386133da_0_58"/>
          <p:cNvPicPr preferRelativeResize="0"/>
          <p:nvPr/>
        </p:nvPicPr>
        <p:blipFill rotWithShape="1">
          <a:blip r:embed="rId3">
            <a:alphaModFix/>
          </a:blip>
          <a:srcRect b="0" l="0" r="0" t="0"/>
          <a:stretch/>
        </p:blipFill>
        <p:spPr>
          <a:xfrm>
            <a:off x="1693800" y="2324600"/>
            <a:ext cx="7040426" cy="4174150"/>
          </a:xfrm>
          <a:prstGeom prst="rect">
            <a:avLst/>
          </a:prstGeom>
          <a:noFill/>
          <a:ln>
            <a:noFill/>
          </a:ln>
        </p:spPr>
      </p:pic>
      <p:sp>
        <p:nvSpPr>
          <p:cNvPr id="417" name="Google Shape;417;g135386133da_0_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35386133da_0_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it-IT"/>
              <a:t>Evaluation Process</a:t>
            </a:r>
            <a:endParaRPr/>
          </a:p>
        </p:txBody>
      </p:sp>
      <p:sp>
        <p:nvSpPr>
          <p:cNvPr id="423" name="Google Shape;423;g135386133da_0_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32500" lnSpcReduction="10000"/>
          </a:bodyPr>
          <a:lstStyle/>
          <a:p>
            <a:pPr indent="-360680" lvl="0" marL="4572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Use the default dataset</a:t>
            </a:r>
            <a:endParaRPr sz="6400">
              <a:solidFill>
                <a:srgbClr val="595959"/>
              </a:solidFill>
              <a:latin typeface="Arial"/>
              <a:ea typeface="Arial"/>
              <a:cs typeface="Arial"/>
              <a:sym typeface="Arial"/>
            </a:endParaRPr>
          </a:p>
          <a:p>
            <a:pPr indent="-360680" lvl="0" marL="4572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For each manifold apply the presented algorithms to estimate the ID:</a:t>
            </a:r>
            <a:endParaRPr sz="6400">
              <a:solidFill>
                <a:srgbClr val="595959"/>
              </a:solidFill>
              <a:latin typeface="Arial"/>
              <a:ea typeface="Arial"/>
              <a:cs typeface="Arial"/>
              <a:sym typeface="Arial"/>
            </a:endParaRPr>
          </a:p>
          <a:p>
            <a:pPr indent="-360680" lvl="1" marL="9144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Johnson Lidenstrauss projection method</a:t>
            </a:r>
            <a:endParaRPr sz="6400">
              <a:solidFill>
                <a:srgbClr val="595959"/>
              </a:solidFill>
              <a:latin typeface="Arial"/>
              <a:ea typeface="Arial"/>
              <a:cs typeface="Arial"/>
              <a:sym typeface="Arial"/>
            </a:endParaRPr>
          </a:p>
          <a:p>
            <a:pPr indent="-360680" lvl="1" marL="9144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Gaussian Random projection</a:t>
            </a:r>
            <a:endParaRPr sz="6400">
              <a:solidFill>
                <a:srgbClr val="595959"/>
              </a:solidFill>
              <a:latin typeface="Arial"/>
              <a:ea typeface="Arial"/>
              <a:cs typeface="Arial"/>
              <a:sym typeface="Arial"/>
            </a:endParaRPr>
          </a:p>
          <a:p>
            <a:pPr indent="-360680" lvl="1" marL="9144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MLE algorithm </a:t>
            </a:r>
            <a:endParaRPr sz="6400">
              <a:solidFill>
                <a:srgbClr val="595959"/>
              </a:solidFill>
              <a:latin typeface="Arial"/>
              <a:ea typeface="Arial"/>
              <a:cs typeface="Arial"/>
              <a:sym typeface="Arial"/>
            </a:endParaRPr>
          </a:p>
          <a:p>
            <a:pPr indent="-360680" lvl="1" marL="9144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PCA algorithm</a:t>
            </a:r>
            <a:endParaRPr sz="6400">
              <a:solidFill>
                <a:srgbClr val="595959"/>
              </a:solidFill>
              <a:latin typeface="Arial"/>
              <a:ea typeface="Arial"/>
              <a:cs typeface="Arial"/>
              <a:sym typeface="Arial"/>
            </a:endParaRPr>
          </a:p>
          <a:p>
            <a:pPr indent="-360680" lvl="1" marL="9144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2NN ID estimator</a:t>
            </a:r>
            <a:endParaRPr sz="6400">
              <a:solidFill>
                <a:srgbClr val="595959"/>
              </a:solidFill>
              <a:latin typeface="Arial"/>
              <a:ea typeface="Arial"/>
              <a:cs typeface="Arial"/>
              <a:sym typeface="Arial"/>
            </a:endParaRPr>
          </a:p>
          <a:p>
            <a:pPr indent="-360680" lvl="0" marL="4572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Determine the square distance error: (real_ID - calculate_ID)^2</a:t>
            </a:r>
            <a:endParaRPr sz="6400">
              <a:solidFill>
                <a:srgbClr val="595959"/>
              </a:solidFill>
              <a:latin typeface="Arial"/>
              <a:ea typeface="Arial"/>
              <a:cs typeface="Arial"/>
              <a:sym typeface="Arial"/>
            </a:endParaRPr>
          </a:p>
          <a:p>
            <a:pPr indent="-360680" lvl="0" marL="457200" rtl="0" algn="just">
              <a:lnSpc>
                <a:spcPct val="150000"/>
              </a:lnSpc>
              <a:spcBef>
                <a:spcPts val="0"/>
              </a:spcBef>
              <a:spcAft>
                <a:spcPts val="0"/>
              </a:spcAft>
              <a:buClr>
                <a:srgbClr val="595959"/>
              </a:buClr>
              <a:buSzPct val="100000"/>
              <a:buChar char="●"/>
            </a:pPr>
            <a:r>
              <a:rPr lang="it-IT" sz="6400">
                <a:solidFill>
                  <a:srgbClr val="595959"/>
                </a:solidFill>
                <a:latin typeface="Arial"/>
                <a:ea typeface="Arial"/>
                <a:cs typeface="Arial"/>
                <a:sym typeface="Arial"/>
              </a:rPr>
              <a:t>For each manifold select the method having the lowest error</a:t>
            </a:r>
            <a:endParaRPr/>
          </a:p>
        </p:txBody>
      </p:sp>
      <p:sp>
        <p:nvSpPr>
          <p:cNvPr id="424" name="Google Shape;424;g135386133da_0_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35386133da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it-IT"/>
              <a:t>Evaluation of the ID</a:t>
            </a:r>
            <a:endParaRPr/>
          </a:p>
        </p:txBody>
      </p:sp>
      <p:pic>
        <p:nvPicPr>
          <p:cNvPr id="430" name="Google Shape;430;g135386133da_0_68"/>
          <p:cNvPicPr preferRelativeResize="0"/>
          <p:nvPr/>
        </p:nvPicPr>
        <p:blipFill rotWithShape="1">
          <a:blip r:embed="rId3">
            <a:alphaModFix/>
          </a:blip>
          <a:srcRect b="0" l="0" r="0" t="0"/>
          <a:stretch/>
        </p:blipFill>
        <p:spPr>
          <a:xfrm>
            <a:off x="1030175" y="2710777"/>
            <a:ext cx="5014243" cy="3348619"/>
          </a:xfrm>
          <a:prstGeom prst="rect">
            <a:avLst/>
          </a:prstGeom>
          <a:noFill/>
          <a:ln>
            <a:noFill/>
          </a:ln>
        </p:spPr>
      </p:pic>
      <p:pic>
        <p:nvPicPr>
          <p:cNvPr id="431" name="Google Shape;431;g135386133da_0_68"/>
          <p:cNvPicPr preferRelativeResize="0"/>
          <p:nvPr/>
        </p:nvPicPr>
        <p:blipFill rotWithShape="1">
          <a:blip r:embed="rId4">
            <a:alphaModFix/>
          </a:blip>
          <a:srcRect b="0" l="0" r="0" t="0"/>
          <a:stretch/>
        </p:blipFill>
        <p:spPr>
          <a:xfrm>
            <a:off x="6279459" y="2618125"/>
            <a:ext cx="5266315" cy="3558700"/>
          </a:xfrm>
          <a:prstGeom prst="rect">
            <a:avLst/>
          </a:prstGeom>
          <a:noFill/>
          <a:ln>
            <a:noFill/>
          </a:ln>
        </p:spPr>
      </p:pic>
      <p:sp>
        <p:nvSpPr>
          <p:cNvPr id="432" name="Google Shape;432;g135386133da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35386133da_0_76"/>
          <p:cNvSpPr txBox="1"/>
          <p:nvPr>
            <p:ph type="title"/>
          </p:nvPr>
        </p:nvSpPr>
        <p:spPr>
          <a:xfrm>
            <a:off x="411575" y="185500"/>
            <a:ext cx="5583300" cy="1467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it-IT"/>
              <a:t>Error Analysis - Best methods</a:t>
            </a:r>
            <a:endParaRPr/>
          </a:p>
        </p:txBody>
      </p:sp>
      <p:pic>
        <p:nvPicPr>
          <p:cNvPr id="438" name="Google Shape;438;g135386133da_0_76"/>
          <p:cNvPicPr preferRelativeResize="0"/>
          <p:nvPr/>
        </p:nvPicPr>
        <p:blipFill rotWithShape="1">
          <a:blip r:embed="rId3">
            <a:alphaModFix/>
          </a:blip>
          <a:srcRect b="0" l="0" r="0" t="0"/>
          <a:stretch/>
        </p:blipFill>
        <p:spPr>
          <a:xfrm>
            <a:off x="740950" y="2043228"/>
            <a:ext cx="9218174" cy="1467027"/>
          </a:xfrm>
          <a:prstGeom prst="rect">
            <a:avLst/>
          </a:prstGeom>
          <a:noFill/>
          <a:ln>
            <a:noFill/>
          </a:ln>
        </p:spPr>
      </p:pic>
      <p:pic>
        <p:nvPicPr>
          <p:cNvPr id="439" name="Google Shape;439;g135386133da_0_76"/>
          <p:cNvPicPr preferRelativeResize="0"/>
          <p:nvPr/>
        </p:nvPicPr>
        <p:blipFill rotWithShape="1">
          <a:blip r:embed="rId4">
            <a:alphaModFix/>
          </a:blip>
          <a:srcRect b="0" l="0" r="0" t="0"/>
          <a:stretch/>
        </p:blipFill>
        <p:spPr>
          <a:xfrm>
            <a:off x="2103040" y="3916713"/>
            <a:ext cx="4072447" cy="2421190"/>
          </a:xfrm>
          <a:prstGeom prst="rect">
            <a:avLst/>
          </a:prstGeom>
          <a:noFill/>
          <a:ln>
            <a:noFill/>
          </a:ln>
        </p:spPr>
      </p:pic>
      <p:sp>
        <p:nvSpPr>
          <p:cNvPr id="440" name="Google Shape;440;g135386133da_0_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35386133da_0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it-IT"/>
              <a:t>Evaluation:</a:t>
            </a:r>
            <a:endParaRPr/>
          </a:p>
          <a:p>
            <a:pPr indent="0" lvl="0" marL="0" rtl="0" algn="l">
              <a:lnSpc>
                <a:spcPct val="90000"/>
              </a:lnSpc>
              <a:spcBef>
                <a:spcPts val="0"/>
              </a:spcBef>
              <a:spcAft>
                <a:spcPts val="0"/>
              </a:spcAft>
              <a:buSzPts val="1800"/>
              <a:buNone/>
            </a:pPr>
            <a:r>
              <a:rPr lang="it-IT"/>
              <a:t>Varying columns vs error</a:t>
            </a:r>
            <a:endParaRPr/>
          </a:p>
        </p:txBody>
      </p:sp>
      <p:sp>
        <p:nvSpPr>
          <p:cNvPr id="446" name="Google Shape;446;g135386133da_0_81"/>
          <p:cNvSpPr txBox="1"/>
          <p:nvPr>
            <p:ph idx="1" type="body"/>
          </p:nvPr>
        </p:nvSpPr>
        <p:spPr>
          <a:xfrm>
            <a:off x="838200" y="2139950"/>
            <a:ext cx="5577114" cy="3989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it-IT" sz="1800">
                <a:solidFill>
                  <a:srgbClr val="595959"/>
                </a:solidFill>
                <a:latin typeface="Arial"/>
                <a:ea typeface="Arial"/>
                <a:cs typeface="Arial"/>
                <a:sym typeface="Arial"/>
              </a:rPr>
              <a:t>Process</a:t>
            </a:r>
            <a:r>
              <a:rPr lang="it-IT" sz="1800">
                <a:solidFill>
                  <a:srgbClr val="595959"/>
                </a:solidFill>
                <a:latin typeface="Arial"/>
                <a:ea typeface="Arial"/>
                <a:cs typeface="Arial"/>
                <a:sym typeface="Arial"/>
              </a:rPr>
              <a:t>:</a:t>
            </a:r>
            <a:endParaRPr sz="1800">
              <a:solidFill>
                <a:srgbClr val="595959"/>
              </a:solidFill>
              <a:latin typeface="Arial"/>
              <a:ea typeface="Arial"/>
              <a:cs typeface="Arial"/>
              <a:sym typeface="Arial"/>
            </a:endParaRPr>
          </a:p>
          <a:p>
            <a:pPr indent="-342900" lvl="0" marL="457200" rtl="0" algn="l">
              <a:lnSpc>
                <a:spcPct val="115000"/>
              </a:lnSpc>
              <a:spcBef>
                <a:spcPts val="1200"/>
              </a:spcBef>
              <a:spcAft>
                <a:spcPts val="0"/>
              </a:spcAft>
              <a:buClr>
                <a:srgbClr val="595959"/>
              </a:buClr>
              <a:buSzPts val="1800"/>
              <a:buChar char="●"/>
            </a:pPr>
            <a:r>
              <a:rPr lang="it-IT" sz="1800">
                <a:solidFill>
                  <a:srgbClr val="595959"/>
                </a:solidFill>
                <a:latin typeface="Arial"/>
                <a:ea typeface="Arial"/>
                <a:cs typeface="Arial"/>
                <a:sym typeface="Arial"/>
              </a:rPr>
              <a:t>Fixed number of rows in the dataset (case Sphere)</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Char char="●"/>
            </a:pPr>
            <a:r>
              <a:rPr lang="it-IT" sz="1800">
                <a:solidFill>
                  <a:srgbClr val="595959"/>
                </a:solidFill>
                <a:latin typeface="Arial"/>
                <a:ea typeface="Arial"/>
                <a:cs typeface="Arial"/>
                <a:sym typeface="Arial"/>
              </a:rPr>
              <a:t>Varying the column number from 100 to 10000</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it-IT" sz="1800">
                <a:solidFill>
                  <a:srgbClr val="595959"/>
                </a:solidFill>
                <a:latin typeface="Arial"/>
                <a:ea typeface="Arial"/>
                <a:cs typeface="Arial"/>
                <a:sym typeface="Arial"/>
              </a:rPr>
              <a:t>Comment</a:t>
            </a:r>
            <a:r>
              <a:rPr lang="it-IT" sz="1800">
                <a:solidFill>
                  <a:srgbClr val="595959"/>
                </a:solidFill>
                <a:latin typeface="Arial"/>
                <a:ea typeface="Arial"/>
                <a:cs typeface="Arial"/>
                <a:sym typeface="Arial"/>
              </a:rPr>
              <a:t>: The number of columns or dataset  features  do  not impact on the value of the error.</a:t>
            </a:r>
            <a:endParaRPr sz="1800">
              <a:solidFill>
                <a:srgbClr val="595959"/>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a:p>
        </p:txBody>
      </p:sp>
      <p:pic>
        <p:nvPicPr>
          <p:cNvPr id="447" name="Google Shape;447;g135386133da_0_81"/>
          <p:cNvPicPr preferRelativeResize="0"/>
          <p:nvPr/>
        </p:nvPicPr>
        <p:blipFill rotWithShape="1">
          <a:blip r:embed="rId3">
            <a:alphaModFix/>
          </a:blip>
          <a:srcRect b="0" l="0" r="0" t="0"/>
          <a:stretch/>
        </p:blipFill>
        <p:spPr>
          <a:xfrm>
            <a:off x="6815725" y="2471675"/>
            <a:ext cx="4290250" cy="2961950"/>
          </a:xfrm>
          <a:prstGeom prst="rect">
            <a:avLst/>
          </a:prstGeom>
          <a:noFill/>
          <a:ln>
            <a:noFill/>
          </a:ln>
        </p:spPr>
      </p:pic>
      <p:sp>
        <p:nvSpPr>
          <p:cNvPr id="448" name="Google Shape;448;g135386133da_0_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35386133da_0_86"/>
          <p:cNvSpPr txBox="1"/>
          <p:nvPr>
            <p:ph type="title"/>
          </p:nvPr>
        </p:nvSpPr>
        <p:spPr>
          <a:xfrm>
            <a:off x="838200" y="365125"/>
            <a:ext cx="5852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it-IT"/>
              <a:t>Evaluation:</a:t>
            </a:r>
            <a:endParaRPr/>
          </a:p>
          <a:p>
            <a:pPr indent="0" lvl="0" marL="0" rtl="0" algn="l">
              <a:lnSpc>
                <a:spcPct val="90000"/>
              </a:lnSpc>
              <a:spcBef>
                <a:spcPts val="0"/>
              </a:spcBef>
              <a:spcAft>
                <a:spcPts val="0"/>
              </a:spcAft>
              <a:buSzPts val="1800"/>
              <a:buNone/>
            </a:pPr>
            <a:r>
              <a:rPr lang="it-IT"/>
              <a:t>Varying rows vs error</a:t>
            </a:r>
            <a:endParaRPr/>
          </a:p>
        </p:txBody>
      </p:sp>
      <p:sp>
        <p:nvSpPr>
          <p:cNvPr id="454" name="Google Shape;454;g135386133da_0_86"/>
          <p:cNvSpPr txBox="1"/>
          <p:nvPr>
            <p:ph idx="1" type="body"/>
          </p:nvPr>
        </p:nvSpPr>
        <p:spPr>
          <a:xfrm>
            <a:off x="838200" y="2117525"/>
            <a:ext cx="4887300" cy="3967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b="1" lang="it-IT" sz="1800">
                <a:solidFill>
                  <a:srgbClr val="595959"/>
                </a:solidFill>
                <a:latin typeface="Arial"/>
                <a:ea typeface="Arial"/>
                <a:cs typeface="Arial"/>
                <a:sym typeface="Arial"/>
              </a:rPr>
              <a:t>Process</a:t>
            </a:r>
            <a:r>
              <a:rPr lang="it-IT" sz="1800">
                <a:solidFill>
                  <a:srgbClr val="595959"/>
                </a:solidFill>
                <a:latin typeface="Arial"/>
                <a:ea typeface="Arial"/>
                <a:cs typeface="Arial"/>
                <a:sym typeface="Arial"/>
              </a:rPr>
              <a:t>:</a:t>
            </a:r>
            <a:endParaRPr sz="1800">
              <a:solidFill>
                <a:srgbClr val="595959"/>
              </a:solidFill>
              <a:latin typeface="Arial"/>
              <a:ea typeface="Arial"/>
              <a:cs typeface="Arial"/>
              <a:sym typeface="Arial"/>
            </a:endParaRPr>
          </a:p>
          <a:p>
            <a:pPr indent="-342900" lvl="0" marL="457200" rtl="0" algn="l">
              <a:lnSpc>
                <a:spcPct val="115000"/>
              </a:lnSpc>
              <a:spcBef>
                <a:spcPts val="1200"/>
              </a:spcBef>
              <a:spcAft>
                <a:spcPts val="0"/>
              </a:spcAft>
              <a:buClr>
                <a:srgbClr val="595959"/>
              </a:buClr>
              <a:buSzPts val="1800"/>
              <a:buChar char="●"/>
            </a:pPr>
            <a:r>
              <a:rPr lang="it-IT" sz="1800">
                <a:solidFill>
                  <a:srgbClr val="595959"/>
                </a:solidFill>
                <a:latin typeface="Arial"/>
                <a:ea typeface="Arial"/>
                <a:cs typeface="Arial"/>
                <a:sym typeface="Arial"/>
              </a:rPr>
              <a:t>Fixed number of columns in the dataset (case Sphere)</a:t>
            </a:r>
            <a:endParaRPr sz="1800">
              <a:solidFill>
                <a:srgbClr val="595959"/>
              </a:solidFill>
              <a:latin typeface="Arial"/>
              <a:ea typeface="Arial"/>
              <a:cs typeface="Arial"/>
              <a:sym typeface="Arial"/>
            </a:endParaRPr>
          </a:p>
          <a:p>
            <a:pPr indent="-342900" lvl="0" marL="457200" rtl="0" algn="l">
              <a:lnSpc>
                <a:spcPct val="115000"/>
              </a:lnSpc>
              <a:spcBef>
                <a:spcPts val="0"/>
              </a:spcBef>
              <a:spcAft>
                <a:spcPts val="0"/>
              </a:spcAft>
              <a:buClr>
                <a:srgbClr val="595959"/>
              </a:buClr>
              <a:buSzPts val="1800"/>
              <a:buChar char="●"/>
            </a:pPr>
            <a:r>
              <a:rPr lang="it-IT" sz="1800">
                <a:solidFill>
                  <a:srgbClr val="595959"/>
                </a:solidFill>
                <a:latin typeface="Arial"/>
                <a:ea typeface="Arial"/>
                <a:cs typeface="Arial"/>
                <a:sym typeface="Arial"/>
              </a:rPr>
              <a:t>Varying the number of rows from 100 to 1000</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1200"/>
              </a:spcAft>
              <a:buSzPts val="1800"/>
              <a:buNone/>
            </a:pPr>
            <a:r>
              <a:rPr b="1" lang="it-IT" sz="1800">
                <a:solidFill>
                  <a:srgbClr val="595959"/>
                </a:solidFill>
                <a:latin typeface="Arial"/>
                <a:ea typeface="Arial"/>
                <a:cs typeface="Arial"/>
                <a:sym typeface="Arial"/>
              </a:rPr>
              <a:t>Comment</a:t>
            </a:r>
            <a:r>
              <a:rPr lang="it-IT" sz="1800">
                <a:solidFill>
                  <a:srgbClr val="595959"/>
                </a:solidFill>
                <a:latin typeface="Arial"/>
                <a:ea typeface="Arial"/>
                <a:cs typeface="Arial"/>
                <a:sym typeface="Arial"/>
              </a:rPr>
              <a:t>: The number of rows has an impact on the error.</a:t>
            </a:r>
            <a:endParaRPr b="1" sz="1800">
              <a:solidFill>
                <a:srgbClr val="595959"/>
              </a:solidFill>
              <a:latin typeface="Arial"/>
              <a:ea typeface="Arial"/>
              <a:cs typeface="Arial"/>
              <a:sym typeface="Arial"/>
            </a:endParaRPr>
          </a:p>
        </p:txBody>
      </p:sp>
      <p:pic>
        <p:nvPicPr>
          <p:cNvPr id="455" name="Google Shape;455;g135386133da_0_86"/>
          <p:cNvPicPr preferRelativeResize="0"/>
          <p:nvPr/>
        </p:nvPicPr>
        <p:blipFill rotWithShape="1">
          <a:blip r:embed="rId3">
            <a:alphaModFix/>
          </a:blip>
          <a:srcRect b="0" l="0" r="0" t="0"/>
          <a:stretch/>
        </p:blipFill>
        <p:spPr>
          <a:xfrm>
            <a:off x="6575475" y="2471550"/>
            <a:ext cx="4590750" cy="3119250"/>
          </a:xfrm>
          <a:prstGeom prst="rect">
            <a:avLst/>
          </a:prstGeom>
          <a:noFill/>
          <a:ln>
            <a:noFill/>
          </a:ln>
        </p:spPr>
      </p:pic>
      <p:sp>
        <p:nvSpPr>
          <p:cNvPr id="456" name="Google Shape;456;g135386133da_0_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2592532" y="2766218"/>
            <a:ext cx="700693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TEXT MINING EXAMPLE</a:t>
            </a:r>
            <a:endParaRPr/>
          </a:p>
        </p:txBody>
      </p:sp>
      <p:sp>
        <p:nvSpPr>
          <p:cNvPr id="462" name="Google Shape;462;p33"/>
          <p:cNvSpPr txBox="1"/>
          <p:nvPr>
            <p:ph idx="1" type="body"/>
          </p:nvPr>
        </p:nvSpPr>
        <p:spPr>
          <a:xfrm>
            <a:off x="692727" y="7499062"/>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63" name="Google Shape;46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
        <p:nvSpPr>
          <p:cNvPr id="464" name="Google Shape;464;p33"/>
          <p:cNvSpPr txBox="1"/>
          <p:nvPr/>
        </p:nvSpPr>
        <p:spPr>
          <a:xfrm>
            <a:off x="1082000" y="4678075"/>
            <a:ext cx="10335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600">
                <a:latin typeface="Calibri"/>
                <a:ea typeface="Calibri"/>
                <a:cs typeface="Calibri"/>
                <a:sym typeface="Calibri"/>
              </a:rPr>
              <a:t>“Represent a group of 1000 texts as an high dimensional dataset and then assess the intrinsic dimension”</a:t>
            </a:r>
            <a:endParaRPr sz="26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4"/>
          <p:cNvSpPr txBox="1"/>
          <p:nvPr>
            <p:ph type="title"/>
          </p:nvPr>
        </p:nvSpPr>
        <p:spPr>
          <a:xfrm>
            <a:off x="838200" y="365125"/>
            <a:ext cx="43884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GUIDELINE OF THE EXAMPLE:</a:t>
            </a:r>
            <a:endParaRPr/>
          </a:p>
        </p:txBody>
      </p:sp>
      <p:sp>
        <p:nvSpPr>
          <p:cNvPr id="470" name="Google Shape;470;p34"/>
          <p:cNvSpPr txBox="1"/>
          <p:nvPr>
            <p:ph idx="1" type="body"/>
          </p:nvPr>
        </p:nvSpPr>
        <p:spPr>
          <a:xfrm>
            <a:off x="838200" y="2187562"/>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it-IT"/>
              <a:t> Preprocess a set of texts about positive book reviews.</a:t>
            </a:r>
            <a:endParaRPr/>
          </a:p>
          <a:p>
            <a:pPr indent="0" lvl="0" marL="0" rtl="0" algn="l">
              <a:lnSpc>
                <a:spcPct val="90000"/>
              </a:lnSpc>
              <a:spcBef>
                <a:spcPts val="1000"/>
              </a:spcBef>
              <a:spcAft>
                <a:spcPts val="0"/>
              </a:spcAft>
              <a:buClr>
                <a:schemeClr val="dk1"/>
              </a:buClr>
              <a:buSzPct val="100000"/>
              <a:buNone/>
            </a:pPr>
            <a:r>
              <a:rPr lang="it-IT"/>
              <a:t>         - TOKENTIZATION</a:t>
            </a:r>
            <a:endParaRPr/>
          </a:p>
          <a:p>
            <a:pPr indent="0" lvl="0" marL="0" rtl="0" algn="l">
              <a:lnSpc>
                <a:spcPct val="90000"/>
              </a:lnSpc>
              <a:spcBef>
                <a:spcPts val="1000"/>
              </a:spcBef>
              <a:spcAft>
                <a:spcPts val="0"/>
              </a:spcAft>
              <a:buClr>
                <a:schemeClr val="dk1"/>
              </a:buClr>
              <a:buSzPct val="100000"/>
              <a:buNone/>
            </a:pPr>
            <a:r>
              <a:rPr lang="it-IT"/>
              <a:t>         - REGULARIZATION ( Deletion of punctuation)</a:t>
            </a:r>
            <a:endParaRPr/>
          </a:p>
          <a:p>
            <a:pPr indent="0" lvl="0" marL="0" rtl="0" algn="l">
              <a:lnSpc>
                <a:spcPct val="90000"/>
              </a:lnSpc>
              <a:spcBef>
                <a:spcPts val="1000"/>
              </a:spcBef>
              <a:spcAft>
                <a:spcPts val="0"/>
              </a:spcAft>
              <a:buClr>
                <a:schemeClr val="dk1"/>
              </a:buClr>
              <a:buSzPct val="100000"/>
              <a:buNone/>
            </a:pPr>
            <a:r>
              <a:rPr lang="it-IT"/>
              <a:t>         - DELETION OF FREQUENT ENGLISH WORDS</a:t>
            </a:r>
            <a:endParaRPr/>
          </a:p>
          <a:p>
            <a:pPr indent="0" lvl="0" marL="0" rtl="0" algn="l">
              <a:lnSpc>
                <a:spcPct val="90000"/>
              </a:lnSpc>
              <a:spcBef>
                <a:spcPts val="1000"/>
              </a:spcBef>
              <a:spcAft>
                <a:spcPts val="0"/>
              </a:spcAft>
              <a:buClr>
                <a:schemeClr val="dk1"/>
              </a:buClr>
              <a:buSzPct val="100000"/>
              <a:buNone/>
            </a:pPr>
            <a:r>
              <a:rPr lang="it-IT"/>
              <a:t>         - STEMMING</a:t>
            </a:r>
            <a:endParaRPr/>
          </a:p>
          <a:p>
            <a:pPr indent="-228600" lvl="0" marL="228600" rtl="0" algn="l">
              <a:lnSpc>
                <a:spcPct val="90000"/>
              </a:lnSpc>
              <a:spcBef>
                <a:spcPts val="1000"/>
              </a:spcBef>
              <a:spcAft>
                <a:spcPts val="0"/>
              </a:spcAft>
              <a:buClr>
                <a:schemeClr val="dk1"/>
              </a:buClr>
              <a:buSzPct val="100000"/>
              <a:buChar char="•"/>
            </a:pPr>
            <a:r>
              <a:rPr lang="it-IT"/>
              <a:t> Determine the dimensions (python set of all possible preprocessed words)</a:t>
            </a:r>
            <a:endParaRPr/>
          </a:p>
          <a:p>
            <a:pPr indent="-228600" lvl="0" marL="228600" rtl="0" algn="l">
              <a:lnSpc>
                <a:spcPct val="90000"/>
              </a:lnSpc>
              <a:spcBef>
                <a:spcPts val="1000"/>
              </a:spcBef>
              <a:spcAft>
                <a:spcPts val="0"/>
              </a:spcAft>
              <a:buClr>
                <a:schemeClr val="dk1"/>
              </a:buClr>
              <a:buSzPct val="100000"/>
              <a:buChar char="•"/>
            </a:pPr>
            <a:r>
              <a:rPr lang="it-IT"/>
              <a:t> Creation of a dataset where each line is a text and each column is a dimension (the value of the text components is the TF-IDF)</a:t>
            </a:r>
            <a:endParaRPr/>
          </a:p>
          <a:p>
            <a:pPr indent="-228600" lvl="0" marL="228600" rtl="0" algn="l">
              <a:lnSpc>
                <a:spcPct val="90000"/>
              </a:lnSpc>
              <a:spcBef>
                <a:spcPts val="1000"/>
              </a:spcBef>
              <a:spcAft>
                <a:spcPts val="0"/>
              </a:spcAft>
              <a:buClr>
                <a:schemeClr val="dk1"/>
              </a:buClr>
              <a:buSzPct val="100000"/>
              <a:buChar char="•"/>
            </a:pPr>
            <a:r>
              <a:rPr lang="it-IT"/>
              <a:t> Application of ID estimator to the dataset</a:t>
            </a:r>
            <a:endParaRPr/>
          </a:p>
          <a:p>
            <a:pPr indent="0" lvl="0" marL="0" rtl="0" algn="l">
              <a:lnSpc>
                <a:spcPct val="90000"/>
              </a:lnSpc>
              <a:spcBef>
                <a:spcPts val="1000"/>
              </a:spcBef>
              <a:spcAft>
                <a:spcPts val="0"/>
              </a:spcAft>
              <a:buClr>
                <a:schemeClr val="dk1"/>
              </a:buClr>
              <a:buSzPct val="100000"/>
              <a:buNone/>
            </a:pPr>
            <a:r>
              <a:t/>
            </a:r>
            <a:endParaRPr/>
          </a:p>
        </p:txBody>
      </p:sp>
      <p:sp>
        <p:nvSpPr>
          <p:cNvPr id="471" name="Google Shape;47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txBox="1"/>
          <p:nvPr>
            <p:ph type="title"/>
          </p:nvPr>
        </p:nvSpPr>
        <p:spPr>
          <a:xfrm>
            <a:off x="804672" y="5116529"/>
            <a:ext cx="3840064" cy="1000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it-IT" sz="4000">
                <a:solidFill>
                  <a:schemeClr val="dk2"/>
                </a:solidFill>
              </a:rPr>
              <a:t>BIOINFORMATICS</a:t>
            </a:r>
            <a:endParaRPr/>
          </a:p>
        </p:txBody>
      </p:sp>
      <p:pic>
        <p:nvPicPr>
          <p:cNvPr descr="Immagine che contiene testo, stazionario, colorato&#10;&#10;Descrizione generata automaticamente" id="115" name="Google Shape;115;p4"/>
          <p:cNvPicPr preferRelativeResize="0"/>
          <p:nvPr>
            <p:ph idx="1" type="body"/>
          </p:nvPr>
        </p:nvPicPr>
        <p:blipFill rotWithShape="1">
          <a:blip r:embed="rId3">
            <a:alphaModFix/>
          </a:blip>
          <a:srcRect b="0" l="0" r="0" t="8104"/>
          <a:stretch/>
        </p:blipFill>
        <p:spPr>
          <a:xfrm>
            <a:off x="-1" y="10"/>
            <a:ext cx="12192001" cy="4201449"/>
          </a:xfrm>
          <a:prstGeom prst="rect">
            <a:avLst/>
          </a:prstGeom>
          <a:noFill/>
          <a:ln>
            <a:noFill/>
          </a:ln>
        </p:spPr>
      </p:pic>
      <p:grpSp>
        <p:nvGrpSpPr>
          <p:cNvPr id="116" name="Google Shape;116;p4"/>
          <p:cNvGrpSpPr/>
          <p:nvPr/>
        </p:nvGrpSpPr>
        <p:grpSpPr>
          <a:xfrm>
            <a:off x="-1" y="2941813"/>
            <a:ext cx="12188952" cy="1828800"/>
            <a:chOff x="-305" y="3144820"/>
            <a:chExt cx="9182100" cy="1551136"/>
          </a:xfrm>
        </p:grpSpPr>
        <p:sp>
          <p:nvSpPr>
            <p:cNvPr id="117" name="Google Shape;117;p4"/>
            <p:cNvSpPr/>
            <p:nvPr/>
          </p:nvSpPr>
          <p:spPr>
            <a:xfrm>
              <a:off x="-305" y="3676854"/>
              <a:ext cx="9182100" cy="1019102"/>
            </a:xfrm>
            <a:custGeom>
              <a:rect b="b" l="l" r="r" t="t"/>
              <a:pathLst>
                <a:path extrusionOk="0" h="1019102" w="9182100">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4"/>
            <p:cNvSpPr/>
            <p:nvPr/>
          </p:nvSpPr>
          <p:spPr>
            <a:xfrm>
              <a:off x="-305" y="3144820"/>
              <a:ext cx="9182100" cy="932744"/>
            </a:xfrm>
            <a:custGeom>
              <a:rect b="b" l="l" r="r" t="t"/>
              <a:pathLst>
                <a:path extrusionOk="0" h="932744" w="9182100">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4"/>
            <p:cNvSpPr/>
            <p:nvPr/>
          </p:nvSpPr>
          <p:spPr>
            <a:xfrm>
              <a:off x="-305" y="3580789"/>
              <a:ext cx="9182100" cy="544245"/>
            </a:xfrm>
            <a:custGeom>
              <a:rect b="b" l="l" r="r" t="t"/>
              <a:pathLst>
                <a:path extrusionOk="0" h="544245" w="9182100">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4"/>
            <p:cNvSpPr/>
            <p:nvPr/>
          </p:nvSpPr>
          <p:spPr>
            <a:xfrm>
              <a:off x="-305" y="3324550"/>
              <a:ext cx="9182100" cy="765639"/>
            </a:xfrm>
            <a:custGeom>
              <a:rect b="b" l="l" r="r" t="t"/>
              <a:pathLst>
                <a:path extrusionOk="0" h="765639" w="9182100">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33590b66e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EXAMPLE OF PREPROCESSING AND TF-IDF</a:t>
            </a:r>
            <a:endParaRPr/>
          </a:p>
        </p:txBody>
      </p:sp>
      <p:sp>
        <p:nvSpPr>
          <p:cNvPr id="477" name="Google Shape;477;g133590b66ea_0_0"/>
          <p:cNvSpPr txBox="1"/>
          <p:nvPr>
            <p:ph idx="1" type="body"/>
          </p:nvPr>
        </p:nvSpPr>
        <p:spPr>
          <a:xfrm>
            <a:off x="122175" y="1690825"/>
            <a:ext cx="2232900" cy="655500"/>
          </a:xfrm>
          <a:prstGeom prst="rect">
            <a:avLst/>
          </a:prstGeom>
        </p:spPr>
        <p:txBody>
          <a:bodyPr anchorCtr="0" anchor="t" bIns="45700" lIns="91425" spcFirstLastPara="1" rIns="91425" wrap="square" tIns="45700">
            <a:normAutofit fontScale="92500"/>
          </a:bodyPr>
          <a:lstStyle/>
          <a:p>
            <a:pPr indent="0" lvl="0" marL="0" rtl="0" algn="l">
              <a:spcBef>
                <a:spcPts val="1000"/>
              </a:spcBef>
              <a:spcAft>
                <a:spcPts val="0"/>
              </a:spcAft>
              <a:buNone/>
            </a:pPr>
            <a:r>
              <a:rPr lang="it-IT"/>
              <a:t>Preprocessing:</a:t>
            </a:r>
            <a:endParaRPr/>
          </a:p>
        </p:txBody>
      </p:sp>
      <p:sp>
        <p:nvSpPr>
          <p:cNvPr id="478" name="Google Shape;478;g133590b66ea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
        <p:nvSpPr>
          <p:cNvPr id="479" name="Google Shape;479;g133590b66ea_0_0"/>
          <p:cNvSpPr txBox="1"/>
          <p:nvPr/>
        </p:nvSpPr>
        <p:spPr>
          <a:xfrm>
            <a:off x="0" y="4066638"/>
            <a:ext cx="916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500">
                <a:latin typeface="Calibri"/>
                <a:ea typeface="Calibri"/>
                <a:cs typeface="Calibri"/>
                <a:sym typeface="Calibri"/>
              </a:rPr>
              <a:t>TF-IDF:</a:t>
            </a:r>
            <a:endParaRPr sz="2500">
              <a:latin typeface="Calibri"/>
              <a:ea typeface="Calibri"/>
              <a:cs typeface="Calibri"/>
              <a:sym typeface="Calibri"/>
            </a:endParaRPr>
          </a:p>
        </p:txBody>
      </p:sp>
      <p:sp>
        <p:nvSpPr>
          <p:cNvPr id="480" name="Google Shape;480;g133590b66ea_0_0"/>
          <p:cNvSpPr txBox="1"/>
          <p:nvPr/>
        </p:nvSpPr>
        <p:spPr>
          <a:xfrm>
            <a:off x="1161575" y="5457750"/>
            <a:ext cx="91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81" name="Google Shape;481;g133590b66ea_0_0"/>
          <p:cNvPicPr preferRelativeResize="0"/>
          <p:nvPr/>
        </p:nvPicPr>
        <p:blipFill>
          <a:blip r:embed="rId3">
            <a:alphaModFix/>
          </a:blip>
          <a:stretch>
            <a:fillRect/>
          </a:stretch>
        </p:blipFill>
        <p:spPr>
          <a:xfrm>
            <a:off x="757050" y="2354875"/>
            <a:ext cx="6850750" cy="1325700"/>
          </a:xfrm>
          <a:prstGeom prst="rect">
            <a:avLst/>
          </a:prstGeom>
          <a:noFill/>
          <a:ln>
            <a:noFill/>
          </a:ln>
        </p:spPr>
      </p:pic>
      <p:pic>
        <p:nvPicPr>
          <p:cNvPr id="482" name="Google Shape;482;g133590b66ea_0_0"/>
          <p:cNvPicPr preferRelativeResize="0"/>
          <p:nvPr/>
        </p:nvPicPr>
        <p:blipFill>
          <a:blip r:embed="rId4">
            <a:alphaModFix/>
          </a:blip>
          <a:stretch>
            <a:fillRect/>
          </a:stretch>
        </p:blipFill>
        <p:spPr>
          <a:xfrm>
            <a:off x="682025" y="5172025"/>
            <a:ext cx="9804900" cy="400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5"/>
          <p:cNvSpPr txBox="1"/>
          <p:nvPr>
            <p:ph type="title"/>
          </p:nvPr>
        </p:nvSpPr>
        <p:spPr>
          <a:xfrm>
            <a:off x="225136" y="3636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ORIGINAL DATASET</a:t>
            </a:r>
            <a:endParaRPr/>
          </a:p>
        </p:txBody>
      </p:sp>
      <p:pic>
        <p:nvPicPr>
          <p:cNvPr id="488" name="Google Shape;488;p35"/>
          <p:cNvPicPr preferRelativeResize="0"/>
          <p:nvPr>
            <p:ph idx="1" type="body"/>
          </p:nvPr>
        </p:nvPicPr>
        <p:blipFill rotWithShape="1">
          <a:blip r:embed="rId3">
            <a:alphaModFix/>
          </a:blip>
          <a:srcRect b="0" l="0" r="0" t="0"/>
          <a:stretch/>
        </p:blipFill>
        <p:spPr>
          <a:xfrm>
            <a:off x="838200" y="2171700"/>
            <a:ext cx="10515600" cy="4322618"/>
          </a:xfrm>
          <a:prstGeom prst="rect">
            <a:avLst/>
          </a:prstGeom>
          <a:noFill/>
          <a:ln>
            <a:noFill/>
          </a:ln>
        </p:spPr>
      </p:pic>
      <p:sp>
        <p:nvSpPr>
          <p:cNvPr id="489" name="Google Shape;48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type="title"/>
          </p:nvPr>
        </p:nvSpPr>
        <p:spPr>
          <a:xfrm>
            <a:off x="674798" y="572944"/>
            <a:ext cx="513657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APPLICATION OF ID ESTIMATOR</a:t>
            </a:r>
            <a:endParaRPr/>
          </a:p>
        </p:txBody>
      </p:sp>
      <p:pic>
        <p:nvPicPr>
          <p:cNvPr id="495" name="Google Shape;495;p36"/>
          <p:cNvPicPr preferRelativeResize="0"/>
          <p:nvPr>
            <p:ph idx="1" type="body"/>
          </p:nvPr>
        </p:nvPicPr>
        <p:blipFill rotWithShape="1">
          <a:blip r:embed="rId3">
            <a:alphaModFix/>
          </a:blip>
          <a:srcRect b="0" l="0" r="0" t="0"/>
          <a:stretch/>
        </p:blipFill>
        <p:spPr>
          <a:xfrm>
            <a:off x="2982191" y="2295175"/>
            <a:ext cx="5658360" cy="3747522"/>
          </a:xfrm>
          <a:prstGeom prst="rect">
            <a:avLst/>
          </a:prstGeom>
          <a:noFill/>
          <a:ln>
            <a:noFill/>
          </a:ln>
        </p:spPr>
      </p:pic>
      <p:sp>
        <p:nvSpPr>
          <p:cNvPr id="496" name="Google Shape;496;p36"/>
          <p:cNvSpPr txBox="1"/>
          <p:nvPr/>
        </p:nvSpPr>
        <p:spPr>
          <a:xfrm>
            <a:off x="1070263" y="6285056"/>
            <a:ext cx="30549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dk1"/>
                </a:solidFill>
                <a:latin typeface="Calibri"/>
                <a:ea typeface="Calibri"/>
                <a:cs typeface="Calibri"/>
                <a:sym typeface="Calibri"/>
              </a:rPr>
              <a:t>THE ID RESULT IS ALMOST 42</a:t>
            </a:r>
            <a:endParaRPr b="0" i="0" sz="1400" u="none" cap="none" strike="noStrike">
              <a:solidFill>
                <a:srgbClr val="000000"/>
              </a:solidFill>
              <a:latin typeface="Arial"/>
              <a:ea typeface="Arial"/>
              <a:cs typeface="Arial"/>
              <a:sym typeface="Arial"/>
            </a:endParaRPr>
          </a:p>
        </p:txBody>
      </p:sp>
      <p:sp>
        <p:nvSpPr>
          <p:cNvPr id="497" name="Google Shape;49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7"/>
          <p:cNvSpPr txBox="1"/>
          <p:nvPr>
            <p:ph type="title"/>
          </p:nvPr>
        </p:nvSpPr>
        <p:spPr>
          <a:xfrm>
            <a:off x="838200" y="365125"/>
            <a:ext cx="468976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REDUCED DATASET</a:t>
            </a:r>
            <a:endParaRPr/>
          </a:p>
        </p:txBody>
      </p:sp>
      <p:pic>
        <p:nvPicPr>
          <p:cNvPr id="503" name="Google Shape;503;p37"/>
          <p:cNvPicPr preferRelativeResize="0"/>
          <p:nvPr>
            <p:ph idx="1" type="body"/>
          </p:nvPr>
        </p:nvPicPr>
        <p:blipFill rotWithShape="1">
          <a:blip r:embed="rId3">
            <a:alphaModFix/>
          </a:blip>
          <a:srcRect b="0" l="0" r="0" t="0"/>
          <a:stretch/>
        </p:blipFill>
        <p:spPr>
          <a:xfrm>
            <a:off x="838200" y="2189452"/>
            <a:ext cx="10515600" cy="3829857"/>
          </a:xfrm>
          <a:prstGeom prst="rect">
            <a:avLst/>
          </a:prstGeom>
          <a:noFill/>
          <a:ln>
            <a:noFill/>
          </a:ln>
        </p:spPr>
      </p:pic>
      <p:sp>
        <p:nvSpPr>
          <p:cNvPr id="504" name="Google Shape;50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8"/>
          <p:cNvSpPr txBox="1"/>
          <p:nvPr>
            <p:ph type="title"/>
          </p:nvPr>
        </p:nvSpPr>
        <p:spPr>
          <a:xfrm>
            <a:off x="838200" y="365125"/>
            <a:ext cx="565611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NEW DATASET DIMENSIONS</a:t>
            </a:r>
            <a:endParaRPr/>
          </a:p>
        </p:txBody>
      </p:sp>
      <p:sp>
        <p:nvSpPr>
          <p:cNvPr id="510" name="Google Shape;510;p38"/>
          <p:cNvSpPr txBox="1"/>
          <p:nvPr>
            <p:ph idx="1" type="body"/>
          </p:nvPr>
        </p:nvSpPr>
        <p:spPr>
          <a:xfrm>
            <a:off x="0" y="2126879"/>
            <a:ext cx="12279324"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['book', 'read', 'stori', 'like', 'love', 'great', 'charact’,</a:t>
            </a:r>
            <a:endParaRPr/>
          </a:p>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 'recommend', 'time', 'good', 'work', 'author', 'realli', 'life’, </a:t>
            </a:r>
            <a:endParaRPr/>
          </a:p>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'mani', 'make', 'novel', 'enjoy', 'reader', 'way', 'best', 'use’, </a:t>
            </a:r>
            <a:endParaRPr/>
          </a:p>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'peopl', 'written', 'want', 'write', 'world', 'page', 'know', 'think’, </a:t>
            </a:r>
            <a:endParaRPr/>
          </a:p>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'year', 'help', 'thing', 'understand', 'look', 'highli', 'easi’,</a:t>
            </a:r>
            <a:endParaRPr/>
          </a:p>
          <a:p>
            <a:pPr indent="0" lvl="0" marL="0" marR="0" rtl="0" algn="l">
              <a:lnSpc>
                <a:spcPct val="100000"/>
              </a:lnSpc>
              <a:spcBef>
                <a:spcPts val="0"/>
              </a:spcBef>
              <a:spcAft>
                <a:spcPts val="0"/>
              </a:spcAft>
              <a:buClr>
                <a:schemeClr val="dk1"/>
              </a:buClr>
              <a:buSzPts val="3600"/>
              <a:buFont typeface="Arimo"/>
              <a:buNone/>
            </a:pPr>
            <a:r>
              <a:rPr b="0" i="0" lang="it-IT" sz="3600" u="none" cap="none" strike="noStrike">
                <a:solidFill>
                  <a:schemeClr val="dk1"/>
                </a:solidFill>
                <a:latin typeface="Arimo"/>
                <a:ea typeface="Arimo"/>
                <a:cs typeface="Arimo"/>
                <a:sym typeface="Arimo"/>
              </a:rPr>
              <a:t> 'inform', 'review', 'feel', 'live', 'histori']</a:t>
            </a:r>
            <a:r>
              <a:rPr b="0" i="0" lang="it-IT" sz="3600" u="none" cap="none" strike="noStrike">
                <a:solidFill>
                  <a:schemeClr val="dk1"/>
                </a:solidFill>
              </a:rPr>
              <a:t> </a:t>
            </a:r>
            <a:endParaRPr b="0" i="0" sz="3600" u="none" cap="none" strike="noStrike">
              <a:solidFill>
                <a:schemeClr val="dk1"/>
              </a:solidFill>
              <a:latin typeface="Arial"/>
              <a:ea typeface="Arial"/>
              <a:cs typeface="Arial"/>
              <a:sym typeface="Arial"/>
            </a:endParaRPr>
          </a:p>
        </p:txBody>
      </p:sp>
      <p:sp>
        <p:nvSpPr>
          <p:cNvPr id="511" name="Google Shape;51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350e505a5d_0_0"/>
          <p:cNvSpPr txBox="1"/>
          <p:nvPr>
            <p:ph type="title"/>
          </p:nvPr>
        </p:nvSpPr>
        <p:spPr>
          <a:xfrm>
            <a:off x="1299675" y="23859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Conclusion</a:t>
            </a:r>
            <a:endParaRPr/>
          </a:p>
        </p:txBody>
      </p:sp>
      <p:sp>
        <p:nvSpPr>
          <p:cNvPr id="517" name="Google Shape;517;g1350e505a5d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33590b66ea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IMPLEMENTATION SUMMARY</a:t>
            </a:r>
            <a:endParaRPr/>
          </a:p>
        </p:txBody>
      </p:sp>
      <p:sp>
        <p:nvSpPr>
          <p:cNvPr id="523" name="Google Shape;523;g133590b66ea_0_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70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What is the intrinsic dimension (ID) of a dataset and why is important to assess it.</a:t>
            </a:r>
            <a:endParaRPr sz="1900">
              <a:solidFill>
                <a:srgbClr val="212121"/>
              </a:solidFill>
              <a:highlight>
                <a:srgbClr val="FFFFFF"/>
              </a:highlight>
              <a:latin typeface="Roboto"/>
              <a:ea typeface="Roboto"/>
              <a:cs typeface="Roboto"/>
              <a:sym typeface="Roboto"/>
            </a:endParaRPr>
          </a:p>
          <a:p>
            <a:pPr indent="-368300" lvl="0" marL="457200" rtl="0" algn="l">
              <a:lnSpc>
                <a:spcPct val="115000"/>
              </a:lnSpc>
              <a:spcBef>
                <a:spcPts val="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Existing approaches</a:t>
            </a:r>
            <a:endParaRPr sz="1900">
              <a:solidFill>
                <a:srgbClr val="212121"/>
              </a:solidFill>
              <a:highlight>
                <a:srgbClr val="FFFFFF"/>
              </a:highlight>
              <a:latin typeface="Roboto"/>
              <a:ea typeface="Roboto"/>
              <a:cs typeface="Roboto"/>
              <a:sym typeface="Roboto"/>
            </a:endParaRPr>
          </a:p>
          <a:p>
            <a:pPr indent="-368300" lvl="0" marL="457200" rtl="0" algn="l">
              <a:lnSpc>
                <a:spcPct val="115000"/>
              </a:lnSpc>
              <a:spcBef>
                <a:spcPts val="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Proposed approach TWO-NN</a:t>
            </a:r>
            <a:endParaRPr sz="1900">
              <a:solidFill>
                <a:srgbClr val="212121"/>
              </a:solidFill>
              <a:highlight>
                <a:srgbClr val="FFFFFF"/>
              </a:highlight>
              <a:latin typeface="Roboto"/>
              <a:ea typeface="Roboto"/>
              <a:cs typeface="Roboto"/>
              <a:sym typeface="Roboto"/>
            </a:endParaRPr>
          </a:p>
          <a:p>
            <a:pPr indent="-368300" lvl="0" marL="457200" rtl="0" algn="l">
              <a:lnSpc>
                <a:spcPct val="115000"/>
              </a:lnSpc>
              <a:spcBef>
                <a:spcPts val="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Implementation (</a:t>
            </a:r>
            <a:r>
              <a:rPr lang="it-IT" sz="1900">
                <a:solidFill>
                  <a:srgbClr val="FF0000"/>
                </a:solidFill>
                <a:highlight>
                  <a:srgbClr val="FFFFFF"/>
                </a:highlight>
                <a:latin typeface="Roboto"/>
                <a:ea typeface="Roboto"/>
                <a:cs typeface="Roboto"/>
                <a:sym typeface="Roboto"/>
              </a:rPr>
              <a:t>N.B. part 4.5. Estimation of limit ID of a fixed distribution takes about 2h 30min to run due to high number of iterations and the large number of rows (10 000). It is not necessary to run it for the rest of the project, the result will be available on the next slide.</a:t>
            </a:r>
            <a:r>
              <a:rPr lang="it-IT" sz="1900">
                <a:highlight>
                  <a:srgbClr val="FFFFFF"/>
                </a:highlight>
                <a:latin typeface="Roboto"/>
                <a:ea typeface="Roboto"/>
                <a:cs typeface="Roboto"/>
                <a:sym typeface="Roboto"/>
              </a:rPr>
              <a:t>)</a:t>
            </a:r>
            <a:endParaRPr sz="2600">
              <a:highlight>
                <a:srgbClr val="FFFFFF"/>
              </a:highlight>
              <a:latin typeface="Roboto"/>
              <a:ea typeface="Roboto"/>
              <a:cs typeface="Roboto"/>
              <a:sym typeface="Roboto"/>
            </a:endParaRPr>
          </a:p>
          <a:p>
            <a:pPr indent="-368300" lvl="0" marL="457200" rtl="0" algn="l">
              <a:lnSpc>
                <a:spcPct val="115000"/>
              </a:lnSpc>
              <a:spcBef>
                <a:spcPts val="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Application to a text mining example</a:t>
            </a:r>
            <a:endParaRPr sz="1900">
              <a:solidFill>
                <a:srgbClr val="212121"/>
              </a:solidFill>
              <a:highlight>
                <a:srgbClr val="FFFFFF"/>
              </a:highlight>
              <a:latin typeface="Roboto"/>
              <a:ea typeface="Roboto"/>
              <a:cs typeface="Roboto"/>
              <a:sym typeface="Roboto"/>
            </a:endParaRPr>
          </a:p>
          <a:p>
            <a:pPr indent="-368300" lvl="0" marL="457200" rtl="0" algn="l">
              <a:lnSpc>
                <a:spcPct val="115000"/>
              </a:lnSpc>
              <a:spcBef>
                <a:spcPts val="0"/>
              </a:spcBef>
              <a:spcAft>
                <a:spcPts val="0"/>
              </a:spcAft>
              <a:buSzPts val="2200"/>
              <a:buAutoNum type="arabicParenR"/>
            </a:pPr>
            <a:r>
              <a:rPr lang="it-IT" sz="1900">
                <a:solidFill>
                  <a:srgbClr val="212121"/>
                </a:solidFill>
                <a:highlight>
                  <a:srgbClr val="FFFFFF"/>
                </a:highlight>
                <a:latin typeface="Roboto"/>
                <a:ea typeface="Roboto"/>
                <a:cs typeface="Roboto"/>
                <a:sym typeface="Roboto"/>
              </a:rPr>
              <a:t>EVALUATION AND ASSESSMENT OF THE ID ESTIMATE</a:t>
            </a:r>
            <a:endParaRPr sz="1900">
              <a:solidFill>
                <a:srgbClr val="212121"/>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a:p>
        </p:txBody>
      </p:sp>
      <p:sp>
        <p:nvSpPr>
          <p:cNvPr id="524" name="Google Shape;524;g133590b66ea_0_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33590b66ea_0_30"/>
          <p:cNvSpPr txBox="1"/>
          <p:nvPr>
            <p:ph type="title"/>
          </p:nvPr>
        </p:nvSpPr>
        <p:spPr>
          <a:xfrm>
            <a:off x="838200" y="233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sz="3800"/>
              <a:t>Result of execution of</a:t>
            </a:r>
            <a:r>
              <a:rPr lang="it-IT" sz="3800"/>
              <a:t> section </a:t>
            </a:r>
            <a:r>
              <a:rPr lang="it-IT" sz="3800"/>
              <a:t>4.5. Estimation of limit ID of a fixed distribution</a:t>
            </a:r>
            <a:endParaRPr sz="3800"/>
          </a:p>
        </p:txBody>
      </p:sp>
      <p:sp>
        <p:nvSpPr>
          <p:cNvPr id="530" name="Google Shape;530;g133590b66ea_0_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pic>
        <p:nvPicPr>
          <p:cNvPr id="531" name="Google Shape;531;g133590b66ea_0_30"/>
          <p:cNvPicPr preferRelativeResize="0"/>
          <p:nvPr/>
        </p:nvPicPr>
        <p:blipFill>
          <a:blip r:embed="rId3">
            <a:alphaModFix/>
          </a:blip>
          <a:stretch>
            <a:fillRect/>
          </a:stretch>
        </p:blipFill>
        <p:spPr>
          <a:xfrm>
            <a:off x="5006725" y="1415325"/>
            <a:ext cx="6347075" cy="4506600"/>
          </a:xfrm>
          <a:prstGeom prst="rect">
            <a:avLst/>
          </a:prstGeom>
          <a:noFill/>
          <a:ln>
            <a:noFill/>
          </a:ln>
        </p:spPr>
      </p:pic>
      <p:sp>
        <p:nvSpPr>
          <p:cNvPr id="532" name="Google Shape;532;g133590b66ea_0_30"/>
          <p:cNvSpPr txBox="1"/>
          <p:nvPr/>
        </p:nvSpPr>
        <p:spPr>
          <a:xfrm>
            <a:off x="410300" y="2315300"/>
            <a:ext cx="2564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600">
                <a:latin typeface="Calibri"/>
                <a:ea typeface="Calibri"/>
                <a:cs typeface="Calibri"/>
                <a:sym typeface="Calibri"/>
              </a:rPr>
              <a:t>As the number of points tends to infinity the estimation of the cumulative distribution of     gets more and more accurate</a:t>
            </a:r>
            <a:endParaRPr sz="1600">
              <a:latin typeface="Calibri"/>
              <a:ea typeface="Calibri"/>
              <a:cs typeface="Calibri"/>
              <a:sym typeface="Calibri"/>
            </a:endParaRPr>
          </a:p>
          <a:p>
            <a:pPr indent="0" lvl="0" marL="0" rtl="0" algn="l">
              <a:spcBef>
                <a:spcPts val="0"/>
              </a:spcBef>
              <a:spcAft>
                <a:spcPts val="0"/>
              </a:spcAft>
              <a:buNone/>
            </a:pPr>
            <a:r>
              <a:rPr lang="it-IT" sz="1600">
                <a:latin typeface="Calibri"/>
                <a:ea typeface="Calibri"/>
                <a:cs typeface="Calibri"/>
                <a:sym typeface="Calibri"/>
              </a:rPr>
              <a:t>(                               )              </a:t>
            </a:r>
            <a:endParaRPr sz="1600">
              <a:latin typeface="Calibri"/>
              <a:ea typeface="Calibri"/>
              <a:cs typeface="Calibri"/>
              <a:sym typeface="Calibri"/>
            </a:endParaRPr>
          </a:p>
          <a:p>
            <a:pPr indent="0" lvl="0" marL="0" rtl="0" algn="l">
              <a:spcBef>
                <a:spcPts val="0"/>
              </a:spcBef>
              <a:spcAft>
                <a:spcPts val="0"/>
              </a:spcAft>
              <a:buNone/>
            </a:pPr>
            <a:r>
              <a:rPr lang="it-IT" sz="1600">
                <a:latin typeface="Calibri"/>
                <a:ea typeface="Calibri"/>
                <a:cs typeface="Calibri"/>
                <a:sym typeface="Calibri"/>
              </a:rPr>
              <a:t>as well as the estimation of the intrinsic dimension. As a result the estimation of ID tends to the real value of ID.</a:t>
            </a:r>
            <a:endParaRPr sz="1600">
              <a:latin typeface="Calibri"/>
              <a:ea typeface="Calibri"/>
              <a:cs typeface="Calibri"/>
              <a:sym typeface="Calibri"/>
            </a:endParaRPr>
          </a:p>
        </p:txBody>
      </p:sp>
      <p:sp>
        <p:nvSpPr>
          <p:cNvPr id="533" name="Google Shape;533;g133590b66ea_0_30"/>
          <p:cNvSpPr txBox="1"/>
          <p:nvPr/>
        </p:nvSpPr>
        <p:spPr>
          <a:xfrm>
            <a:off x="1113700" y="4454775"/>
            <a:ext cx="84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534" name="Google Shape;534;g133590b66ea_0_30"/>
          <p:cNvPicPr preferRelativeResize="0"/>
          <p:nvPr/>
        </p:nvPicPr>
        <p:blipFill>
          <a:blip r:embed="rId4">
            <a:alphaModFix/>
          </a:blip>
          <a:stretch>
            <a:fillRect/>
          </a:stretch>
        </p:blipFill>
        <p:spPr>
          <a:xfrm>
            <a:off x="621275" y="3623550"/>
            <a:ext cx="1251825" cy="295300"/>
          </a:xfrm>
          <a:prstGeom prst="rect">
            <a:avLst/>
          </a:prstGeom>
          <a:noFill/>
          <a:ln>
            <a:noFill/>
          </a:ln>
        </p:spPr>
      </p:pic>
      <p:sp>
        <p:nvSpPr>
          <p:cNvPr id="535" name="Google Shape;535;g133590b66ea_0_30"/>
          <p:cNvSpPr txBox="1"/>
          <p:nvPr/>
        </p:nvSpPr>
        <p:spPr>
          <a:xfrm>
            <a:off x="923200" y="5758950"/>
            <a:ext cx="84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536" name="Google Shape;536;g133590b66ea_0_30"/>
          <p:cNvPicPr preferRelativeResize="0"/>
          <p:nvPr/>
        </p:nvPicPr>
        <p:blipFill>
          <a:blip r:embed="rId5">
            <a:alphaModFix/>
          </a:blip>
          <a:stretch>
            <a:fillRect/>
          </a:stretch>
        </p:blipFill>
        <p:spPr>
          <a:xfrm>
            <a:off x="1703125" y="3187975"/>
            <a:ext cx="169975" cy="20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6398203" y="6324094"/>
            <a:ext cx="5978236" cy="4060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it-IT" sz="1100"/>
              <a:t>Immage refference:</a:t>
            </a:r>
            <a:br>
              <a:rPr lang="it-IT" sz="1100"/>
            </a:br>
            <a:r>
              <a:rPr lang="it-IT" sz="1100" u="sng">
                <a:solidFill>
                  <a:schemeClr val="hlink"/>
                </a:solidFill>
                <a:hlinkClick r:id="rId3"/>
              </a:rPr>
              <a:t>(PDF) Big Data Analytics in Bioinformatics: Architectures, Techniques, Tools and Issues (researchgate.net)</a:t>
            </a:r>
            <a:endParaRPr sz="1100"/>
          </a:p>
        </p:txBody>
      </p:sp>
      <p:pic>
        <p:nvPicPr>
          <p:cNvPr id="127" name="Google Shape;127;p5"/>
          <p:cNvPicPr preferRelativeResize="0"/>
          <p:nvPr>
            <p:ph idx="1" type="body"/>
          </p:nvPr>
        </p:nvPicPr>
        <p:blipFill rotWithShape="1">
          <a:blip r:embed="rId4">
            <a:alphaModFix/>
          </a:blip>
          <a:srcRect b="0" l="0" r="0" t="0"/>
          <a:stretch/>
        </p:blipFill>
        <p:spPr>
          <a:xfrm>
            <a:off x="6195060" y="457201"/>
            <a:ext cx="5158741" cy="5866894"/>
          </a:xfrm>
          <a:prstGeom prst="rect">
            <a:avLst/>
          </a:prstGeom>
          <a:noFill/>
          <a:ln>
            <a:noFill/>
          </a:ln>
        </p:spPr>
      </p:pic>
      <p:sp>
        <p:nvSpPr>
          <p:cNvPr id="128" name="Google Shape;128;p5"/>
          <p:cNvSpPr txBox="1"/>
          <p:nvPr/>
        </p:nvSpPr>
        <p:spPr>
          <a:xfrm>
            <a:off x="70139" y="2105601"/>
            <a:ext cx="6328064" cy="13233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it-IT" sz="4000" u="none" cap="none" strike="noStrike">
                <a:solidFill>
                  <a:schemeClr val="dk1"/>
                </a:solidFill>
                <a:latin typeface="Calibri"/>
                <a:ea typeface="Calibri"/>
                <a:cs typeface="Calibri"/>
                <a:sym typeface="Calibri"/>
              </a:rPr>
              <a:t>NUMBER OF DATA INCREASE ALONG THE YEARS</a:t>
            </a:r>
            <a:endParaRPr b="0" i="0" sz="4000" u="none" cap="none" strike="noStrike">
              <a:solidFill>
                <a:srgbClr val="000000"/>
              </a:solidFill>
              <a:latin typeface="Arial"/>
              <a:ea typeface="Arial"/>
              <a:cs typeface="Arial"/>
              <a:sym typeface="Arial"/>
            </a:endParaRPr>
          </a:p>
        </p:txBody>
      </p:sp>
      <p:sp>
        <p:nvSpPr>
          <p:cNvPr id="129" name="Google Shape;12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TEXT MINING</a:t>
            </a:r>
            <a:endParaRPr/>
          </a:p>
        </p:txBody>
      </p:sp>
      <p:pic>
        <p:nvPicPr>
          <p:cNvPr id="135" name="Google Shape;135;p6"/>
          <p:cNvPicPr preferRelativeResize="0"/>
          <p:nvPr>
            <p:ph idx="1" type="body"/>
          </p:nvPr>
        </p:nvPicPr>
        <p:blipFill rotWithShape="1">
          <a:blip r:embed="rId3">
            <a:alphaModFix/>
          </a:blip>
          <a:srcRect b="0" l="0" r="0" t="0"/>
          <a:stretch/>
        </p:blipFill>
        <p:spPr>
          <a:xfrm>
            <a:off x="1740477" y="1690688"/>
            <a:ext cx="8711045" cy="4670208"/>
          </a:xfrm>
          <a:prstGeom prst="rect">
            <a:avLst/>
          </a:prstGeom>
          <a:noFill/>
          <a:ln>
            <a:noFill/>
          </a:ln>
        </p:spPr>
      </p:pic>
      <p:sp>
        <p:nvSpPr>
          <p:cNvPr id="136" name="Google Shape;136;p6"/>
          <p:cNvSpPr txBox="1"/>
          <p:nvPr/>
        </p:nvSpPr>
        <p:spPr>
          <a:xfrm>
            <a:off x="1899804" y="6492875"/>
            <a:ext cx="855171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it-IT" sz="1200" u="sng" cap="none" strike="noStrike">
                <a:solidFill>
                  <a:schemeClr val="dk1"/>
                </a:solidFill>
                <a:latin typeface="Calibri"/>
                <a:ea typeface="Calibri"/>
                <a:cs typeface="Calibri"/>
                <a:sym typeface="Calibri"/>
                <a:hlinkClick r:id="rId4">
                  <a:extLst>
                    <a:ext uri="{A12FA001-AC4F-418D-AE19-62706E023703}">
                      <ahyp:hlinkClr val="tx"/>
                    </a:ext>
                  </a:extLst>
                </a:hlinkClick>
              </a:rPr>
              <a:t>Image source:    [P] How to write a persuasive ICLR review: text mining the OpenReview dataset : MachineLearning (reddit.com)</a:t>
            </a:r>
            <a:endParaRPr b="0" i="0" sz="1200" u="none" cap="none" strike="noStrike">
              <a:solidFill>
                <a:schemeClr val="dk1"/>
              </a:solidFill>
              <a:latin typeface="Calibri"/>
              <a:ea typeface="Calibri"/>
              <a:cs typeface="Calibri"/>
              <a:sym typeface="Calibri"/>
            </a:endParaRPr>
          </a:p>
        </p:txBody>
      </p:sp>
      <p:sp>
        <p:nvSpPr>
          <p:cNvPr id="137" name="Google Shape;13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308264" y="30357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it-IT" sz="3600">
                <a:latin typeface="Arial"/>
                <a:ea typeface="Arial"/>
                <a:cs typeface="Arial"/>
                <a:sym typeface="Arial"/>
              </a:rPr>
              <a:t>TEXT MINING DATASET </a:t>
            </a:r>
            <a:endParaRPr/>
          </a:p>
        </p:txBody>
      </p:sp>
      <p:pic>
        <p:nvPicPr>
          <p:cNvPr descr="Immagine che contiene tavolo&#10;&#10;Descrizione generata automaticamente" id="143" name="Google Shape;143;p7"/>
          <p:cNvPicPr preferRelativeResize="0"/>
          <p:nvPr>
            <p:ph idx="1" type="body"/>
          </p:nvPr>
        </p:nvPicPr>
        <p:blipFill rotWithShape="1">
          <a:blip r:embed="rId3">
            <a:alphaModFix/>
          </a:blip>
          <a:srcRect b="0" l="0" r="0" t="0"/>
          <a:stretch/>
        </p:blipFill>
        <p:spPr>
          <a:xfrm>
            <a:off x="651164" y="1995056"/>
            <a:ext cx="10872354" cy="4655126"/>
          </a:xfrm>
          <a:prstGeom prst="rect">
            <a:avLst/>
          </a:prstGeom>
          <a:noFill/>
          <a:ln>
            <a:noFill/>
          </a:ln>
        </p:spPr>
      </p:pic>
      <p:sp>
        <p:nvSpPr>
          <p:cNvPr id="144" name="Google Shape;14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06531" y="670060"/>
            <a:ext cx="578946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t-IT">
                <a:latin typeface="Arial"/>
                <a:ea typeface="Arial"/>
                <a:cs typeface="Arial"/>
                <a:sym typeface="Arial"/>
              </a:rPr>
              <a:t>IMAGE ANALYSIS AND PROCESSING</a:t>
            </a:r>
            <a:endParaRPr/>
          </a:p>
        </p:txBody>
      </p:sp>
      <p:pic>
        <p:nvPicPr>
          <p:cNvPr descr="Immagine che contiene mappa&#10;&#10;Descrizione generata automaticamente" id="150" name="Google Shape;150;p8"/>
          <p:cNvPicPr preferRelativeResize="0"/>
          <p:nvPr>
            <p:ph idx="1" type="body"/>
          </p:nvPr>
        </p:nvPicPr>
        <p:blipFill rotWithShape="1">
          <a:blip r:embed="rId3">
            <a:alphaModFix/>
          </a:blip>
          <a:srcRect b="0" l="0" r="0" t="0"/>
          <a:stretch/>
        </p:blipFill>
        <p:spPr>
          <a:xfrm>
            <a:off x="2400300" y="2372085"/>
            <a:ext cx="6813714" cy="3744328"/>
          </a:xfrm>
          <a:prstGeom prst="rect">
            <a:avLst/>
          </a:prstGeom>
          <a:noFill/>
          <a:ln>
            <a:noFill/>
          </a:ln>
        </p:spPr>
      </p:pic>
      <p:sp>
        <p:nvSpPr>
          <p:cNvPr id="151" name="Google Shape;151;p8"/>
          <p:cNvSpPr txBox="1"/>
          <p:nvPr/>
        </p:nvSpPr>
        <p:spPr>
          <a:xfrm>
            <a:off x="3626427" y="6492875"/>
            <a:ext cx="812569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it-IT" sz="1200" u="sng" cap="none" strike="noStrike">
                <a:solidFill>
                  <a:schemeClr val="dk1"/>
                </a:solidFill>
                <a:latin typeface="Calibri"/>
                <a:ea typeface="Calibri"/>
                <a:cs typeface="Calibri"/>
                <a:sym typeface="Calibri"/>
                <a:hlinkClick r:id="rId4">
                  <a:extLst>
                    <a:ext uri="{A12FA001-AC4F-418D-AE19-62706E023703}">
                      <ahyp:hlinkClr val="tx"/>
                    </a:ext>
                  </a:extLst>
                </a:hlinkClick>
              </a:rPr>
              <a:t> Image source:    Satellite Image Processing Made Simple · UP42</a:t>
            </a:r>
            <a:endParaRPr b="0" i="0" sz="1200" u="none" cap="none" strike="noStrike">
              <a:solidFill>
                <a:schemeClr val="dk1"/>
              </a:solidFill>
              <a:latin typeface="Calibri"/>
              <a:ea typeface="Calibri"/>
              <a:cs typeface="Calibri"/>
              <a:sym typeface="Calibri"/>
            </a:endParaRPr>
          </a:p>
        </p:txBody>
      </p:sp>
      <p:sp>
        <p:nvSpPr>
          <p:cNvPr id="152" name="Google Shape;152;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2022-06-16T13:55:51Z</dcterms:created>
  <dc:creator>Carlo Fabrizio</dc:creator>
</cp:coreProperties>
</file>