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6"/>
    <a:srgbClr val="CFD5EA"/>
    <a:srgbClr val="E2F2D9"/>
    <a:srgbClr val="299DDB"/>
    <a:srgbClr val="314955"/>
    <a:srgbClr val="25373F"/>
    <a:srgbClr val="4472C4"/>
    <a:srgbClr val="C4C4C4"/>
    <a:srgbClr val="464644"/>
    <a:srgbClr val="A7A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8" autoAdjust="0"/>
    <p:restoredTop sz="95448" autoAdjust="0"/>
  </p:normalViewPr>
  <p:slideViewPr>
    <p:cSldViewPr snapToGrid="0">
      <p:cViewPr varScale="1">
        <p:scale>
          <a:sx n="91" d="100"/>
          <a:sy n="9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09F5E-709B-4D24-BE46-9782C47DCFA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62E073-01C6-4113-9AE6-CAA485E3E9E2}">
      <dgm:prSet phldrT="[Texto]"/>
      <dgm:spPr/>
      <dgm:t>
        <a:bodyPr/>
        <a:lstStyle/>
        <a:p>
          <a:r>
            <a:rPr lang="es-ES" dirty="0"/>
            <a:t>Desarrollo</a:t>
          </a:r>
        </a:p>
        <a:p>
          <a:r>
            <a:rPr lang="es-ES" dirty="0"/>
            <a:t>(Análisis Predictivo)</a:t>
          </a:r>
        </a:p>
      </dgm:t>
    </dgm:pt>
    <dgm:pt modelId="{D42AE5A1-FDAB-48C1-8CF7-4D830A372669}" type="parTrans" cxnId="{3FEEEB68-FC63-4707-835E-35CAD2CB4017}">
      <dgm:prSet/>
      <dgm:spPr/>
      <dgm:t>
        <a:bodyPr/>
        <a:lstStyle/>
        <a:p>
          <a:endParaRPr lang="es-ES"/>
        </a:p>
      </dgm:t>
    </dgm:pt>
    <dgm:pt modelId="{8D020DB3-9E15-4AF0-A055-5E1552401581}" type="sibTrans" cxnId="{3FEEEB68-FC63-4707-835E-35CAD2CB4017}">
      <dgm:prSet/>
      <dgm:spPr/>
      <dgm:t>
        <a:bodyPr/>
        <a:lstStyle/>
        <a:p>
          <a:endParaRPr lang="es-ES"/>
        </a:p>
      </dgm:t>
    </dgm:pt>
    <dgm:pt modelId="{63BEF375-25AF-4934-9E7F-C6B99D8DF5D5}">
      <dgm:prSet phldrT="[Texto]"/>
      <dgm:spPr/>
      <dgm:t>
        <a:bodyPr/>
        <a:lstStyle/>
        <a:p>
          <a:r>
            <a:rPr lang="es-ES" dirty="0"/>
            <a:t>Integra a la Gestión</a:t>
          </a:r>
        </a:p>
        <a:p>
          <a:r>
            <a:rPr lang="es-ES" dirty="0"/>
            <a:t>(Análisis Prospectivo)</a:t>
          </a:r>
        </a:p>
      </dgm:t>
    </dgm:pt>
    <dgm:pt modelId="{CF0284B0-B313-4C93-B61F-F7A4673B6468}" type="parTrans" cxnId="{EA0022F0-64A4-402B-B702-B40C14CB2F21}">
      <dgm:prSet/>
      <dgm:spPr/>
      <dgm:t>
        <a:bodyPr/>
        <a:lstStyle/>
        <a:p>
          <a:endParaRPr lang="es-ES"/>
        </a:p>
      </dgm:t>
    </dgm:pt>
    <dgm:pt modelId="{CB25B713-0EB4-4BB7-80FF-9454C5735DCE}" type="sibTrans" cxnId="{EA0022F0-64A4-402B-B702-B40C14CB2F21}">
      <dgm:prSet/>
      <dgm:spPr/>
      <dgm:t>
        <a:bodyPr/>
        <a:lstStyle/>
        <a:p>
          <a:endParaRPr lang="es-ES"/>
        </a:p>
      </dgm:t>
    </dgm:pt>
    <dgm:pt modelId="{8C0C344B-0A4C-4C57-BB29-391141DF59A7}">
      <dgm:prSet phldrT="[Texto]"/>
      <dgm:spPr/>
      <dgm:t>
        <a:bodyPr/>
        <a:lstStyle/>
        <a:p>
          <a:r>
            <a:rPr lang="es-ES" dirty="0"/>
            <a:t>Implementación</a:t>
          </a:r>
        </a:p>
        <a:p>
          <a:r>
            <a:rPr lang="es-ES" dirty="0"/>
            <a:t>(Desarrollo de Ingeniería de Datos)</a:t>
          </a:r>
        </a:p>
      </dgm:t>
    </dgm:pt>
    <dgm:pt modelId="{8B756A7C-8777-4A85-BEDA-1AC91F2F1FBC}" type="parTrans" cxnId="{E3A24387-3667-49B9-970C-118DF96C47AC}">
      <dgm:prSet/>
      <dgm:spPr/>
      <dgm:t>
        <a:bodyPr/>
        <a:lstStyle/>
        <a:p>
          <a:endParaRPr lang="es-ES"/>
        </a:p>
      </dgm:t>
    </dgm:pt>
    <dgm:pt modelId="{8D4C146B-5295-4F54-9934-6F124C965A81}" type="sibTrans" cxnId="{E3A24387-3667-49B9-970C-118DF96C47AC}">
      <dgm:prSet/>
      <dgm:spPr/>
      <dgm:t>
        <a:bodyPr/>
        <a:lstStyle/>
        <a:p>
          <a:endParaRPr lang="es-ES"/>
        </a:p>
      </dgm:t>
    </dgm:pt>
    <dgm:pt modelId="{5599BE7C-E5C7-4CC4-AF24-43988180B59D}">
      <dgm:prSet phldrT="[Texto]"/>
      <dgm:spPr/>
      <dgm:t>
        <a:bodyPr/>
        <a:lstStyle/>
        <a:p>
          <a:r>
            <a:rPr lang="es-ES" dirty="0"/>
            <a:t>Seguimiento</a:t>
          </a:r>
        </a:p>
        <a:p>
          <a:r>
            <a:rPr lang="es-ES" dirty="0"/>
            <a:t>(Business </a:t>
          </a:r>
          <a:r>
            <a:rPr lang="es-ES" dirty="0" err="1"/>
            <a:t>Intelligence</a:t>
          </a:r>
          <a:r>
            <a:rPr lang="es-ES" dirty="0"/>
            <a:t>)</a:t>
          </a:r>
        </a:p>
      </dgm:t>
    </dgm:pt>
    <dgm:pt modelId="{BE04B3DF-188E-4E0E-A528-6C09779A8973}" type="parTrans" cxnId="{CF5B4E70-0BFE-4CDE-B2A5-2E817BA60DEC}">
      <dgm:prSet/>
      <dgm:spPr/>
      <dgm:t>
        <a:bodyPr/>
        <a:lstStyle/>
        <a:p>
          <a:endParaRPr lang="es-ES"/>
        </a:p>
      </dgm:t>
    </dgm:pt>
    <dgm:pt modelId="{2FD3A9B0-A481-4A3C-BEA4-C88C023D7A51}" type="sibTrans" cxnId="{CF5B4E70-0BFE-4CDE-B2A5-2E817BA60DEC}">
      <dgm:prSet/>
      <dgm:spPr/>
      <dgm:t>
        <a:bodyPr/>
        <a:lstStyle/>
        <a:p>
          <a:endParaRPr lang="es-ES"/>
        </a:p>
      </dgm:t>
    </dgm:pt>
    <dgm:pt modelId="{BD8230E8-D64E-4D03-A80D-43D46B1878C7}">
      <dgm:prSet phldrT="[Texto]"/>
      <dgm:spPr/>
      <dgm:t>
        <a:bodyPr/>
        <a:lstStyle/>
        <a:p>
          <a:r>
            <a:rPr lang="es-ES" dirty="0"/>
            <a:t>Calibra</a:t>
          </a:r>
        </a:p>
        <a:p>
          <a:r>
            <a:rPr lang="es-ES" dirty="0"/>
            <a:t>(Análisis Predictivo)</a:t>
          </a:r>
        </a:p>
      </dgm:t>
    </dgm:pt>
    <dgm:pt modelId="{773A88EC-3C73-48FE-A40E-68DA948089E7}" type="parTrans" cxnId="{A1E45BE7-C987-46AF-ADC9-F49C1DD8687D}">
      <dgm:prSet/>
      <dgm:spPr/>
      <dgm:t>
        <a:bodyPr/>
        <a:lstStyle/>
        <a:p>
          <a:endParaRPr lang="es-ES"/>
        </a:p>
      </dgm:t>
    </dgm:pt>
    <dgm:pt modelId="{E45A4C10-A968-4298-B25C-43131D3841AF}" type="sibTrans" cxnId="{A1E45BE7-C987-46AF-ADC9-F49C1DD8687D}">
      <dgm:prSet/>
      <dgm:spPr/>
      <dgm:t>
        <a:bodyPr/>
        <a:lstStyle/>
        <a:p>
          <a:endParaRPr lang="es-ES"/>
        </a:p>
      </dgm:t>
    </dgm:pt>
    <dgm:pt modelId="{AE06DE3B-C6E2-41E1-A661-36FB6CFBFF32}" type="pres">
      <dgm:prSet presAssocID="{E0109F5E-709B-4D24-BE46-9782C47DCFA8}" presName="Name0" presStyleCnt="0">
        <dgm:presLayoutVars>
          <dgm:dir/>
          <dgm:resizeHandles val="exact"/>
        </dgm:presLayoutVars>
      </dgm:prSet>
      <dgm:spPr/>
    </dgm:pt>
    <dgm:pt modelId="{6BB36860-105C-45C0-85AB-50836AAD3BC0}" type="pres">
      <dgm:prSet presAssocID="{E0109F5E-709B-4D24-BE46-9782C47DCFA8}" presName="cycle" presStyleCnt="0"/>
      <dgm:spPr/>
    </dgm:pt>
    <dgm:pt modelId="{872509E0-6928-4B88-9771-45E4A71F87D4}" type="pres">
      <dgm:prSet presAssocID="{E062E073-01C6-4113-9AE6-CAA485E3E9E2}" presName="nodeFirstNode" presStyleLbl="node1" presStyleIdx="0" presStyleCnt="5">
        <dgm:presLayoutVars>
          <dgm:bulletEnabled val="1"/>
        </dgm:presLayoutVars>
      </dgm:prSet>
      <dgm:spPr/>
    </dgm:pt>
    <dgm:pt modelId="{BE332AD1-2A17-4C30-B401-31EF7973B3B1}" type="pres">
      <dgm:prSet presAssocID="{8D020DB3-9E15-4AF0-A055-5E1552401581}" presName="sibTransFirstNode" presStyleLbl="bgShp" presStyleIdx="0" presStyleCnt="1"/>
      <dgm:spPr/>
    </dgm:pt>
    <dgm:pt modelId="{A69ED53A-AC2F-463D-9440-C142E703408B}" type="pres">
      <dgm:prSet presAssocID="{63BEF375-25AF-4934-9E7F-C6B99D8DF5D5}" presName="nodeFollowingNodes" presStyleLbl="node1" presStyleIdx="1" presStyleCnt="5">
        <dgm:presLayoutVars>
          <dgm:bulletEnabled val="1"/>
        </dgm:presLayoutVars>
      </dgm:prSet>
      <dgm:spPr/>
    </dgm:pt>
    <dgm:pt modelId="{B7FC2BBA-E69E-48CF-9192-C3BDA79803CD}" type="pres">
      <dgm:prSet presAssocID="{8C0C344B-0A4C-4C57-BB29-391141DF59A7}" presName="nodeFollowingNodes" presStyleLbl="node1" presStyleIdx="2" presStyleCnt="5">
        <dgm:presLayoutVars>
          <dgm:bulletEnabled val="1"/>
        </dgm:presLayoutVars>
      </dgm:prSet>
      <dgm:spPr/>
    </dgm:pt>
    <dgm:pt modelId="{E2D5907C-786A-438D-ADA0-146C1689D598}" type="pres">
      <dgm:prSet presAssocID="{5599BE7C-E5C7-4CC4-AF24-43988180B59D}" presName="nodeFollowingNodes" presStyleLbl="node1" presStyleIdx="3" presStyleCnt="5">
        <dgm:presLayoutVars>
          <dgm:bulletEnabled val="1"/>
        </dgm:presLayoutVars>
      </dgm:prSet>
      <dgm:spPr/>
    </dgm:pt>
    <dgm:pt modelId="{535A7DE3-15F3-4DB3-8498-6BF51C8E7237}" type="pres">
      <dgm:prSet presAssocID="{BD8230E8-D64E-4D03-A80D-43D46B1878C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10C2108-3A3D-46AB-BD50-83D0351B941B}" type="presOf" srcId="{8D020DB3-9E15-4AF0-A055-5E1552401581}" destId="{BE332AD1-2A17-4C30-B401-31EF7973B3B1}" srcOrd="0" destOrd="0" presId="urn:microsoft.com/office/officeart/2005/8/layout/cycle3"/>
    <dgm:cxn modelId="{3FEEEB68-FC63-4707-835E-35CAD2CB4017}" srcId="{E0109F5E-709B-4D24-BE46-9782C47DCFA8}" destId="{E062E073-01C6-4113-9AE6-CAA485E3E9E2}" srcOrd="0" destOrd="0" parTransId="{D42AE5A1-FDAB-48C1-8CF7-4D830A372669}" sibTransId="{8D020DB3-9E15-4AF0-A055-5E1552401581}"/>
    <dgm:cxn modelId="{CF5B4E70-0BFE-4CDE-B2A5-2E817BA60DEC}" srcId="{E0109F5E-709B-4D24-BE46-9782C47DCFA8}" destId="{5599BE7C-E5C7-4CC4-AF24-43988180B59D}" srcOrd="3" destOrd="0" parTransId="{BE04B3DF-188E-4E0E-A528-6C09779A8973}" sibTransId="{2FD3A9B0-A481-4A3C-BEA4-C88C023D7A51}"/>
    <dgm:cxn modelId="{E3A24387-3667-49B9-970C-118DF96C47AC}" srcId="{E0109F5E-709B-4D24-BE46-9782C47DCFA8}" destId="{8C0C344B-0A4C-4C57-BB29-391141DF59A7}" srcOrd="2" destOrd="0" parTransId="{8B756A7C-8777-4A85-BEDA-1AC91F2F1FBC}" sibTransId="{8D4C146B-5295-4F54-9934-6F124C965A81}"/>
    <dgm:cxn modelId="{BD5A13AC-25C5-4AE1-A55B-B690FCD5E185}" type="presOf" srcId="{E062E073-01C6-4113-9AE6-CAA485E3E9E2}" destId="{872509E0-6928-4B88-9771-45E4A71F87D4}" srcOrd="0" destOrd="0" presId="urn:microsoft.com/office/officeart/2005/8/layout/cycle3"/>
    <dgm:cxn modelId="{5023E7BA-12C5-4D68-BDF0-E46949554798}" type="presOf" srcId="{63BEF375-25AF-4934-9E7F-C6B99D8DF5D5}" destId="{A69ED53A-AC2F-463D-9440-C142E703408B}" srcOrd="0" destOrd="0" presId="urn:microsoft.com/office/officeart/2005/8/layout/cycle3"/>
    <dgm:cxn modelId="{3D12D0C1-5254-47A5-919D-363458D88A70}" type="presOf" srcId="{5599BE7C-E5C7-4CC4-AF24-43988180B59D}" destId="{E2D5907C-786A-438D-ADA0-146C1689D598}" srcOrd="0" destOrd="0" presId="urn:microsoft.com/office/officeart/2005/8/layout/cycle3"/>
    <dgm:cxn modelId="{9CF016CA-E285-4FEB-87C0-59F09E79DD3D}" type="presOf" srcId="{BD8230E8-D64E-4D03-A80D-43D46B1878C7}" destId="{535A7DE3-15F3-4DB3-8498-6BF51C8E7237}" srcOrd="0" destOrd="0" presId="urn:microsoft.com/office/officeart/2005/8/layout/cycle3"/>
    <dgm:cxn modelId="{3AF639DC-6529-422A-A4FF-1A59EE22E293}" type="presOf" srcId="{8C0C344B-0A4C-4C57-BB29-391141DF59A7}" destId="{B7FC2BBA-E69E-48CF-9192-C3BDA79803CD}" srcOrd="0" destOrd="0" presId="urn:microsoft.com/office/officeart/2005/8/layout/cycle3"/>
    <dgm:cxn modelId="{24B6E1DF-1623-4FBA-A2ED-563B24C54E5A}" type="presOf" srcId="{E0109F5E-709B-4D24-BE46-9782C47DCFA8}" destId="{AE06DE3B-C6E2-41E1-A661-36FB6CFBFF32}" srcOrd="0" destOrd="0" presId="urn:microsoft.com/office/officeart/2005/8/layout/cycle3"/>
    <dgm:cxn modelId="{A1E45BE7-C987-46AF-ADC9-F49C1DD8687D}" srcId="{E0109F5E-709B-4D24-BE46-9782C47DCFA8}" destId="{BD8230E8-D64E-4D03-A80D-43D46B1878C7}" srcOrd="4" destOrd="0" parTransId="{773A88EC-3C73-48FE-A40E-68DA948089E7}" sibTransId="{E45A4C10-A968-4298-B25C-43131D3841AF}"/>
    <dgm:cxn modelId="{EA0022F0-64A4-402B-B702-B40C14CB2F21}" srcId="{E0109F5E-709B-4D24-BE46-9782C47DCFA8}" destId="{63BEF375-25AF-4934-9E7F-C6B99D8DF5D5}" srcOrd="1" destOrd="0" parTransId="{CF0284B0-B313-4C93-B61F-F7A4673B6468}" sibTransId="{CB25B713-0EB4-4BB7-80FF-9454C5735DCE}"/>
    <dgm:cxn modelId="{2BD3FF03-EA8D-4DBD-B9AE-846BD4DF1BBE}" type="presParOf" srcId="{AE06DE3B-C6E2-41E1-A661-36FB6CFBFF32}" destId="{6BB36860-105C-45C0-85AB-50836AAD3BC0}" srcOrd="0" destOrd="0" presId="urn:microsoft.com/office/officeart/2005/8/layout/cycle3"/>
    <dgm:cxn modelId="{0BD0E20D-BA0F-4DDF-8C58-E67BBE63F234}" type="presParOf" srcId="{6BB36860-105C-45C0-85AB-50836AAD3BC0}" destId="{872509E0-6928-4B88-9771-45E4A71F87D4}" srcOrd="0" destOrd="0" presId="urn:microsoft.com/office/officeart/2005/8/layout/cycle3"/>
    <dgm:cxn modelId="{CFAD4916-F47E-4000-9039-CA9177A918FB}" type="presParOf" srcId="{6BB36860-105C-45C0-85AB-50836AAD3BC0}" destId="{BE332AD1-2A17-4C30-B401-31EF7973B3B1}" srcOrd="1" destOrd="0" presId="urn:microsoft.com/office/officeart/2005/8/layout/cycle3"/>
    <dgm:cxn modelId="{A7DF479F-8582-42FE-A87B-37866A5E37E7}" type="presParOf" srcId="{6BB36860-105C-45C0-85AB-50836AAD3BC0}" destId="{A69ED53A-AC2F-463D-9440-C142E703408B}" srcOrd="2" destOrd="0" presId="urn:microsoft.com/office/officeart/2005/8/layout/cycle3"/>
    <dgm:cxn modelId="{B8843375-6235-4224-8D09-DFE8A57A3A25}" type="presParOf" srcId="{6BB36860-105C-45C0-85AB-50836AAD3BC0}" destId="{B7FC2BBA-E69E-48CF-9192-C3BDA79803CD}" srcOrd="3" destOrd="0" presId="urn:microsoft.com/office/officeart/2005/8/layout/cycle3"/>
    <dgm:cxn modelId="{903278A9-2525-4B11-8EA6-D6CBDB3447E4}" type="presParOf" srcId="{6BB36860-105C-45C0-85AB-50836AAD3BC0}" destId="{E2D5907C-786A-438D-ADA0-146C1689D598}" srcOrd="4" destOrd="0" presId="urn:microsoft.com/office/officeart/2005/8/layout/cycle3"/>
    <dgm:cxn modelId="{ADDC4F10-C0B1-4EFD-9E30-C9B139BCF1C8}" type="presParOf" srcId="{6BB36860-105C-45C0-85AB-50836AAD3BC0}" destId="{535A7DE3-15F3-4DB3-8498-6BF51C8E723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32AD1-2A17-4C30-B401-31EF7973B3B1}">
      <dsp:nvSpPr>
        <dsp:cNvPr id="0" name=""/>
        <dsp:cNvSpPr/>
      </dsp:nvSpPr>
      <dsp:spPr>
        <a:xfrm>
          <a:off x="2726577" y="-33056"/>
          <a:ext cx="5062444" cy="5062444"/>
        </a:xfrm>
        <a:prstGeom prst="circularArrow">
          <a:avLst>
            <a:gd name="adj1" fmla="val 5544"/>
            <a:gd name="adj2" fmla="val 330680"/>
            <a:gd name="adj3" fmla="val 13734037"/>
            <a:gd name="adj4" fmla="val 1741151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509E0-6928-4B88-9771-45E4A71F87D4}">
      <dsp:nvSpPr>
        <dsp:cNvPr id="0" name=""/>
        <dsp:cNvSpPr/>
      </dsp:nvSpPr>
      <dsp:spPr>
        <a:xfrm>
          <a:off x="4051175" y="1475"/>
          <a:ext cx="2413248" cy="120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Desarrollo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(Análisis Predictivo)</a:t>
          </a:r>
        </a:p>
      </dsp:txBody>
      <dsp:txXfrm>
        <a:off x="4110078" y="60378"/>
        <a:ext cx="2295442" cy="1088818"/>
      </dsp:txXfrm>
    </dsp:sp>
    <dsp:sp modelId="{A69ED53A-AC2F-463D-9440-C142E703408B}">
      <dsp:nvSpPr>
        <dsp:cNvPr id="0" name=""/>
        <dsp:cNvSpPr/>
      </dsp:nvSpPr>
      <dsp:spPr>
        <a:xfrm>
          <a:off x="6104340" y="1493186"/>
          <a:ext cx="2413248" cy="120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Integra a la Gestión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(Análisis Prospectivo)</a:t>
          </a:r>
        </a:p>
      </dsp:txBody>
      <dsp:txXfrm>
        <a:off x="6163243" y="1552089"/>
        <a:ext cx="2295442" cy="1088818"/>
      </dsp:txXfrm>
    </dsp:sp>
    <dsp:sp modelId="{B7FC2BBA-E69E-48CF-9192-C3BDA79803CD}">
      <dsp:nvSpPr>
        <dsp:cNvPr id="0" name=""/>
        <dsp:cNvSpPr/>
      </dsp:nvSpPr>
      <dsp:spPr>
        <a:xfrm>
          <a:off x="5320101" y="3906825"/>
          <a:ext cx="2413248" cy="120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Implementación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(Desarrollo de Ingeniería de Datos)</a:t>
          </a:r>
        </a:p>
      </dsp:txBody>
      <dsp:txXfrm>
        <a:off x="5379004" y="3965728"/>
        <a:ext cx="2295442" cy="1088818"/>
      </dsp:txXfrm>
    </dsp:sp>
    <dsp:sp modelId="{E2D5907C-786A-438D-ADA0-146C1689D598}">
      <dsp:nvSpPr>
        <dsp:cNvPr id="0" name=""/>
        <dsp:cNvSpPr/>
      </dsp:nvSpPr>
      <dsp:spPr>
        <a:xfrm>
          <a:off x="2782250" y="3906825"/>
          <a:ext cx="2413248" cy="120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Seguimiento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(Business </a:t>
          </a:r>
          <a:r>
            <a:rPr lang="es-ES" sz="1900" kern="1200" dirty="0" err="1"/>
            <a:t>Intelligence</a:t>
          </a:r>
          <a:r>
            <a:rPr lang="es-ES" sz="1900" kern="1200" dirty="0"/>
            <a:t>)</a:t>
          </a:r>
        </a:p>
      </dsp:txBody>
      <dsp:txXfrm>
        <a:off x="2841153" y="3965728"/>
        <a:ext cx="2295442" cy="1088818"/>
      </dsp:txXfrm>
    </dsp:sp>
    <dsp:sp modelId="{535A7DE3-15F3-4DB3-8498-6BF51C8E7237}">
      <dsp:nvSpPr>
        <dsp:cNvPr id="0" name=""/>
        <dsp:cNvSpPr/>
      </dsp:nvSpPr>
      <dsp:spPr>
        <a:xfrm>
          <a:off x="1998011" y="1493186"/>
          <a:ext cx="2413248" cy="120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Calibra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(Análisis Predictivo)</a:t>
          </a:r>
        </a:p>
      </dsp:txBody>
      <dsp:txXfrm>
        <a:off x="2056914" y="1552089"/>
        <a:ext cx="2295442" cy="108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9F07C-866D-46E2-8BD2-D277E324A899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D988-340B-4811-A88A-2655B04071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0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253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C35A2-8555-4685-86CE-27E40E9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sábado, 29 de junio de 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A9F19-F366-429A-9800-963BA9C6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Ing. Breyson Meza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3B7C3-06C1-4F4E-9600-9DD363C6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DA9A-EAC8-440F-80DE-7538693AEF5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CA5D34B-538D-43B4-8AC6-63904FEF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477"/>
            <a:ext cx="9144000" cy="1547486"/>
          </a:xfrm>
          <a:solidFill>
            <a:srgbClr val="25373F"/>
          </a:solidFill>
        </p:spPr>
        <p:txBody>
          <a:bodyPr anchor="b">
            <a:noAutofit/>
          </a:bodyPr>
          <a:lstStyle>
            <a:lvl1pPr algn="ctr">
              <a:defRPr sz="4400">
                <a:solidFill>
                  <a:srgbClr val="A7A7A5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8635B30-D69C-45F3-AC88-7C980AC3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766203"/>
          </a:xfrm>
          <a:solidFill>
            <a:srgbClr val="25373F"/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299D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036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D2D8-D5C1-4CBA-8AF2-8B714018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3D868-064E-44D4-96CD-399ED500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17008-8820-4B76-BEB0-4091CC4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F721D-BE99-4D7E-BA7B-BA5C8025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6ADF6-3823-46EB-81C0-712DC32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7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195C24-C0BB-447C-8143-9C300F4F7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776B5-48C6-45A7-8713-D9D2620C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9D985-885F-482E-BA84-F8D1904E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11DE2-BC08-4F85-89F1-FD41F52F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D9744-AD79-4AB9-BD8E-3CF077D4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97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9087-523D-428D-884C-EF3EBE0B3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D4B8AD-7266-4EC3-9497-9CE79CEB1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BF4B1-0F98-4EC0-93E2-3BECF9C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82A90-F439-453A-B3C2-97CE105F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B5B97-9BEE-4502-A293-A826F728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11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80400-FDCC-47DD-881E-5C8EEAC3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AA563-C5E1-45F2-B1AE-D4118C00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E3B48-8613-4173-856A-5C856BF4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E6297-D5BE-4BC4-A04F-DEDC250A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AA4B4-E1D1-46B6-983C-CA3EE83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3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8202A-A3E2-4098-82E2-41C5D6EE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22CB-11DC-474B-85A5-C27C33DE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1BE0F-597C-49D3-A19D-94346C3A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F8786-3455-49AF-9671-71BF41A1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82FEB-D696-4E9C-A785-379261C6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4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51F4C-4D21-47DA-90C1-E307AA5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E4BC5-D6F4-49B9-A0B0-F7FE6E221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0B1AD-6119-463F-B049-5B45CB0A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8E221-B6C4-424B-8781-D8F6283B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9E011D-F29A-45AF-84CD-564C9294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89C6CF-3EE5-4396-934F-04D11B3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69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E2BB-4CD4-4126-BE64-B5C147E4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06432-B75E-4D97-B6EB-E4E9D52F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EBEC00-E2F8-423B-990F-0CC44EC9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B10EC8-AB77-4A8D-92C4-29E8B6A4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42EFE5-7A16-43C1-A1DD-F2DC92F7C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E05A07-36A3-429F-A76A-C96E04D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7E9D11-9E07-4F82-8EB2-F376F84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1D840E-9401-46C0-9D4D-3B18B53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56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1248-E869-43EA-AE66-A0C3157F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DD5F7F-5409-4B7F-A07E-E7D9B495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590C80-1C33-471C-AD8B-F23278A5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E2CD9F-426D-488B-8722-F17F4CD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006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9A7A14-7CBB-4E25-BC51-F0F0307A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293D23-6F01-4F51-A769-1A4B3BD4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417594-91A2-4BD3-8191-77554F4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957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25F4-A61B-47AF-9C03-004D939C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BBB90-A117-4045-8B2F-262A3A1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D0925-1A38-471F-B5AD-74C845F98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EB345-B149-44AF-A675-434EC414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6F244-203F-4CCF-A319-75E0BFD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90599-6EF5-4952-AD71-8F41291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29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42436-2360-4133-90AC-81C19ADA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99DDB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1A9EB-7B93-4D83-ABBD-EDE2A6BE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C1588-82F7-4E0E-A8EC-E80B0EE6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sábado, 29 de junio de 2019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8A571-41BF-4977-A0F5-A2C4739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Ing. Breyson Meza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814B4-FBE9-47D9-8CEC-41E26C9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F9820-863B-475B-9843-0EF10376D4DB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832260C-1227-4EA7-8D25-1301FB462F07}"/>
              </a:ext>
            </a:extLst>
          </p:cNvPr>
          <p:cNvCxnSpPr/>
          <p:nvPr userDrawn="1"/>
        </p:nvCxnSpPr>
        <p:spPr>
          <a:xfrm>
            <a:off x="838200" y="365126"/>
            <a:ext cx="10515600" cy="0"/>
          </a:xfrm>
          <a:prstGeom prst="line">
            <a:avLst/>
          </a:prstGeom>
          <a:ln w="28575">
            <a:solidFill>
              <a:srgbClr val="31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94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F598-6D12-4169-AC29-4A9190DA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DBD996-DF66-4F0F-B46E-11908638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93EE42-2CB7-461C-ACCD-A5BFAE87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8D747-C8AA-4D98-86DA-61EF8E96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DF9C0-2A86-4F97-961B-86EC0D8A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E3931-655B-4FF2-ADDD-D7188CF0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760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7C92-7538-45EF-8D27-2DC6383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1A1922-43D3-490A-987D-4A01B0AEE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FA5EEB-E6D9-4F97-BCBE-AD5195D0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E683E-ED07-48D8-9451-F29DE7CE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89C9C-05B5-44F4-8654-8E38306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7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3BB3C-D009-4506-9AD7-57D64DF61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CBBDD-F405-408D-8D45-3D6A8E47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AC420-3600-4A10-9FB0-E2EFC035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A8949-E949-4619-B01C-D03AF7DE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1330E-82C7-4FD8-89AE-80344744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7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29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6C16-8545-4BBB-9743-3E2B1827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05598"/>
            <a:ext cx="10515600" cy="1783866"/>
          </a:xfrm>
        </p:spPr>
        <p:txBody>
          <a:bodyPr anchor="b"/>
          <a:lstStyle>
            <a:lvl1pPr>
              <a:defRPr sz="6000">
                <a:solidFill>
                  <a:srgbClr val="A7A7A5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ABF1FA-3FB1-4E9E-9BAE-E952573F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671026"/>
          </a:xfrm>
        </p:spPr>
        <p:txBody>
          <a:bodyPr/>
          <a:lstStyle>
            <a:lvl1pPr marL="0" indent="0">
              <a:buNone/>
              <a:defRPr sz="2400">
                <a:solidFill>
                  <a:srgbClr val="299DD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37C34-A97F-4897-8534-B2705A1F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sábado, 29 de junio de 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7BF39-4D3A-4CB6-99D1-204A6ECD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Ing. Breyson Meza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F63A9-78C4-4152-BBA7-96468D64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57CE9-F0BE-4780-AB76-4075E0CF687A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86B2FC8-E2F5-4244-A704-3504185ED38F}"/>
              </a:ext>
            </a:extLst>
          </p:cNvPr>
          <p:cNvCxnSpPr>
            <a:cxnSpLocks/>
          </p:cNvCxnSpPr>
          <p:nvPr userDrawn="1"/>
        </p:nvCxnSpPr>
        <p:spPr>
          <a:xfrm flipH="1">
            <a:off x="844551" y="5260490"/>
            <a:ext cx="1575920" cy="9170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30ABF6E-1CAE-4010-81CA-742095F799F6}"/>
              </a:ext>
            </a:extLst>
          </p:cNvPr>
          <p:cNvCxnSpPr>
            <a:cxnSpLocks/>
          </p:cNvCxnSpPr>
          <p:nvPr userDrawn="1"/>
        </p:nvCxnSpPr>
        <p:spPr>
          <a:xfrm flipH="1">
            <a:off x="6666231" y="457200"/>
            <a:ext cx="4001770" cy="2348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4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A80B-8013-4A4E-92CB-7499F7A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7F65-71E2-4D90-80FC-D2763DB7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096CEB-A97F-43FD-A430-2CCCD2E6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300F74-76FA-4236-9BE6-DF6DFF1C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53716-90B1-4DC8-B38E-FB086732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9F3C0-5B79-4895-A677-55FB1E3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8A96-5EB0-4788-BE62-F13D9035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51428-0AE0-4A90-BE26-0743CFE7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DCDB04-2668-4987-A13D-AC3FCC3A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E4A79E-8E3E-4D56-9BAD-32B0FB0C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5CDF8D-B4B8-4E4B-A136-C4291498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169C7B-B01A-4F89-9DA1-FA014C7A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C55C6E-700D-4742-824A-7DE8EEAC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079789-5672-4A9F-8606-9ACB5939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9BC3-D1F2-4839-9010-C4A51807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A943F2-E6F1-4D20-91A3-3CEDB598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FF93FA-B383-4D06-BD69-2E8BD21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272A20-53AF-4DF5-AC47-8CFD426A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062953C-4481-4F08-8A00-D9C37F49B91A}"/>
              </a:ext>
            </a:extLst>
          </p:cNvPr>
          <p:cNvCxnSpPr/>
          <p:nvPr userDrawn="1"/>
        </p:nvCxnSpPr>
        <p:spPr>
          <a:xfrm>
            <a:off x="838200" y="365126"/>
            <a:ext cx="10515600" cy="0"/>
          </a:xfrm>
          <a:prstGeom prst="line">
            <a:avLst/>
          </a:prstGeom>
          <a:ln w="28575">
            <a:solidFill>
              <a:srgbClr val="31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40B235-D7A5-4FFD-8467-E471CF93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EA323D-766F-4D91-8E3A-20C130D6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B6F76-2BB4-4E31-8A61-B8A90A12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5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7776F-8BB8-479E-A297-D8D602D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4080A-2968-49AE-A8F4-94F19473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5E18B-5F5C-4A07-AE66-58F31C46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F827E-438D-4B34-B122-DC71164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88EE0-7C81-46FE-8517-6D437EC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E05B3B-3381-4309-A0AF-8326D29C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3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B987C-274D-402D-BD7F-EE4E8005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228B96-CABE-4053-9E06-745B27FB2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16F956-B01D-46F8-97FD-96A6E867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5F4F3-9D8B-4996-9F52-D2479D9B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A42-8366-4B35-BBB0-0E069B14BD34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E4E78-F146-4BB0-BF1D-3575109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7CAA0D-C4F0-4069-B561-3023D22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612-B242-42F0-8230-28E786F9A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2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A622243-1BB9-4424-B85F-F0839B38DD5E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pattFill prst="wdUpDiag">
            <a:fgClr>
              <a:srgbClr val="314955"/>
            </a:fgClr>
            <a:bgClr>
              <a:srgbClr val="293C4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6774C9-2CE6-4538-954E-E6557AC1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BCC79-C59F-4DA1-A03B-282D791F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2318"/>
            <a:ext cx="10515600" cy="511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FCB8B-CB70-4C3B-909C-6FF71DAA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4C4C4"/>
                </a:solidFill>
              </a:defRPr>
            </a:lvl1pPr>
          </a:lstStyle>
          <a:p>
            <a:r>
              <a:rPr lang="es-PE" dirty="0"/>
              <a:t>sábado, 29 de junio de 2019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AEDC5-C111-4552-A709-2D7F9F93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4C4C4"/>
                </a:solidFill>
              </a:defRPr>
            </a:lvl1pPr>
          </a:lstStyle>
          <a:p>
            <a:r>
              <a:rPr lang="es-ES" dirty="0"/>
              <a:t>Ing. </a:t>
            </a:r>
            <a:r>
              <a:rPr lang="es-ES" dirty="0" err="1"/>
              <a:t>Breyspn</a:t>
            </a:r>
            <a:r>
              <a:rPr lang="es-ES" dirty="0"/>
              <a:t> Meza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35BD3-07E0-47ED-9FA1-5E7581E6D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4C4C4"/>
                </a:solidFill>
              </a:defRPr>
            </a:lvl1pPr>
          </a:lstStyle>
          <a:p>
            <a:fld id="{AFCCA0BB-F88F-4826-B710-ED9911FE4C5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22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7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7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7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7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7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03D7B-19E8-4618-A031-73DD2A8E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E41FFA-2461-4722-9793-D44D0A24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AB121-468D-4FA6-BCC0-4A0E7AA62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2CD9-C7F1-49E7-8447-688ECAD03876}" type="datetimeFigureOut">
              <a:rPr lang="es-ES" smtClean="0"/>
              <a:t>13/10/2019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2A59F-EC9F-4AEE-8F92-68905FCD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7563F-AE07-48F5-9D60-BCF789C8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ED1C-EDF3-473D-8A01-EA707D45BA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5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49671F-5C30-46C3-AFC5-CDBEFB7F0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541E5BB-8D5F-4B04-80A5-C8D5AA1C1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A41DBD-9654-46F4-BDF3-0E3301BF3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67" b="13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FD4F49F-9130-4D38-84DC-5875A6FFD47F}"/>
              </a:ext>
            </a:extLst>
          </p:cNvPr>
          <p:cNvSpPr txBox="1">
            <a:spLocks/>
          </p:cNvSpPr>
          <p:nvPr/>
        </p:nvSpPr>
        <p:spPr>
          <a:xfrm>
            <a:off x="1325880" y="3261359"/>
            <a:ext cx="9144000" cy="1844041"/>
          </a:xfrm>
          <a:prstGeom prst="rect">
            <a:avLst/>
          </a:prstGeom>
          <a:solidFill>
            <a:srgbClr val="02182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7A7A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BIG DATA &amp; ANALYTICS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accent2"/>
                </a:solidFill>
              </a:rPr>
              <a:t>Program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Learning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C66B6-336F-42E5-925B-3D4757FF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53B9E4-827F-4401-A2AD-91DE6CCC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0" cy="1325564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79DBBD-CC98-4CAC-9007-F741DE5612CD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oundRect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 Integral en </a:t>
            </a:r>
            <a:r>
              <a:rPr kumimoji="0" lang="es-E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BigData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s-E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BFBD49CC-6F6D-421D-BA87-02870BA07D0C}"/>
              </a:ext>
            </a:extLst>
          </p:cNvPr>
          <p:cNvSpPr/>
          <p:nvPr/>
        </p:nvSpPr>
        <p:spPr>
          <a:xfrm>
            <a:off x="838199" y="1873621"/>
            <a:ext cx="2249246" cy="785308"/>
          </a:xfrm>
          <a:prstGeom prst="homePlate">
            <a:avLst/>
          </a:prstGeom>
          <a:solidFill>
            <a:srgbClr val="05A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Intelligence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(30hr)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437B46A6-43D8-47D7-B2FA-27860DCA6A93}"/>
              </a:ext>
            </a:extLst>
          </p:cNvPr>
          <p:cNvSpPr/>
          <p:nvPr/>
        </p:nvSpPr>
        <p:spPr>
          <a:xfrm>
            <a:off x="4823944" y="1873621"/>
            <a:ext cx="2396677" cy="785309"/>
          </a:xfrm>
          <a:prstGeom prst="chevron">
            <a:avLst/>
          </a:prstGeom>
          <a:solidFill>
            <a:srgbClr val="05A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Bigdata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Tecnologies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(42hr)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E507CE4A-9658-45B1-A3D8-0CB6922F7032}"/>
              </a:ext>
            </a:extLst>
          </p:cNvPr>
          <p:cNvSpPr/>
          <p:nvPr/>
        </p:nvSpPr>
        <p:spPr>
          <a:xfrm>
            <a:off x="6890532" y="1873621"/>
            <a:ext cx="2396677" cy="785309"/>
          </a:xfrm>
          <a:prstGeom prst="chevron">
            <a:avLst/>
          </a:prstGeom>
          <a:solidFill>
            <a:srgbClr val="05A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(12hr)</a:t>
            </a: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2245A57-1C12-4510-A0C4-B7587CC96C42}"/>
              </a:ext>
            </a:extLst>
          </p:cNvPr>
          <p:cNvSpPr/>
          <p:nvPr/>
        </p:nvSpPr>
        <p:spPr>
          <a:xfrm>
            <a:off x="8957122" y="1873620"/>
            <a:ext cx="2396677" cy="785309"/>
          </a:xfrm>
          <a:prstGeom prst="chevron">
            <a:avLst/>
          </a:prstGeom>
          <a:solidFill>
            <a:srgbClr val="05A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Workshops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(12hr)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9ECF4A-75B4-41DA-B6B8-1E14D008F77A}"/>
              </a:ext>
            </a:extLst>
          </p:cNvPr>
          <p:cNvSpPr txBox="1"/>
          <p:nvPr/>
        </p:nvSpPr>
        <p:spPr>
          <a:xfrm>
            <a:off x="838195" y="3058939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Essentials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FDE3F-973F-4F9F-AC7D-E08E040E97DC}"/>
              </a:ext>
            </a:extLst>
          </p:cNvPr>
          <p:cNvSpPr txBox="1"/>
          <p:nvPr/>
        </p:nvSpPr>
        <p:spPr>
          <a:xfrm>
            <a:off x="838195" y="3803829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37BD26D-8AAA-4797-9591-6CA458EE56E9}"/>
              </a:ext>
            </a:extLst>
          </p:cNvPr>
          <p:cNvSpPr txBox="1"/>
          <p:nvPr/>
        </p:nvSpPr>
        <p:spPr>
          <a:xfrm>
            <a:off x="838195" y="4176275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03B4D4-2E29-45C6-99D8-3E4C41B58510}"/>
              </a:ext>
            </a:extLst>
          </p:cNvPr>
          <p:cNvSpPr txBox="1"/>
          <p:nvPr/>
        </p:nvSpPr>
        <p:spPr>
          <a:xfrm>
            <a:off x="838195" y="2717263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DataWareHouse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450451-C71E-4471-87DE-616A4F70CE35}"/>
              </a:ext>
            </a:extLst>
          </p:cNvPr>
          <p:cNvSpPr txBox="1"/>
          <p:nvPr/>
        </p:nvSpPr>
        <p:spPr>
          <a:xfrm>
            <a:off x="838195" y="3431384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5F30526-ED11-4DE8-A624-825F78EA3807}"/>
              </a:ext>
            </a:extLst>
          </p:cNvPr>
          <p:cNvSpPr txBox="1"/>
          <p:nvPr/>
        </p:nvSpPr>
        <p:spPr>
          <a:xfrm>
            <a:off x="4971362" y="2714569"/>
            <a:ext cx="1980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Fundamentals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17412A3-6A45-4EFC-92D6-2CCF85D099AB}"/>
              </a:ext>
            </a:extLst>
          </p:cNvPr>
          <p:cNvSpPr txBox="1"/>
          <p:nvPr/>
        </p:nvSpPr>
        <p:spPr>
          <a:xfrm>
            <a:off x="2904783" y="3445423"/>
            <a:ext cx="1919157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Modeling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C97E05A-BAF7-4EE4-9296-5D6EC05B00E2}"/>
              </a:ext>
            </a:extLst>
          </p:cNvPr>
          <p:cNvSpPr txBox="1"/>
          <p:nvPr/>
        </p:nvSpPr>
        <p:spPr>
          <a:xfrm>
            <a:off x="2904783" y="4176275"/>
            <a:ext cx="1919157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37768E-A36D-48E0-AE53-7F60631851E8}"/>
              </a:ext>
            </a:extLst>
          </p:cNvPr>
          <p:cNvSpPr txBox="1"/>
          <p:nvPr/>
        </p:nvSpPr>
        <p:spPr>
          <a:xfrm>
            <a:off x="7068375" y="2709582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SCRUM Data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C4A89A-A58A-4316-85AB-6701DB491135}"/>
              </a:ext>
            </a:extLst>
          </p:cNvPr>
          <p:cNvSpPr txBox="1"/>
          <p:nvPr/>
        </p:nvSpPr>
        <p:spPr>
          <a:xfrm>
            <a:off x="2904783" y="3810850"/>
            <a:ext cx="1919157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11E0EC3-F08B-4D22-B083-38B9542FEA05}"/>
              </a:ext>
            </a:extLst>
          </p:cNvPr>
          <p:cNvSpPr txBox="1"/>
          <p:nvPr/>
        </p:nvSpPr>
        <p:spPr>
          <a:xfrm>
            <a:off x="2904783" y="3079996"/>
            <a:ext cx="1919157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Essentials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51CB4DD-CEB9-4634-9C59-4C6A21969017}"/>
              </a:ext>
            </a:extLst>
          </p:cNvPr>
          <p:cNvSpPr txBox="1"/>
          <p:nvPr/>
        </p:nvSpPr>
        <p:spPr>
          <a:xfrm>
            <a:off x="2904783" y="2714569"/>
            <a:ext cx="1919157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A00F7F8-3F34-41F9-94AD-E62A3E097C54}"/>
              </a:ext>
            </a:extLst>
          </p:cNvPr>
          <p:cNvSpPr txBox="1"/>
          <p:nvPr/>
        </p:nvSpPr>
        <p:spPr>
          <a:xfrm>
            <a:off x="4971362" y="3091817"/>
            <a:ext cx="1980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76FB522-6446-4DFD-818C-385E6A6A753D}"/>
              </a:ext>
            </a:extLst>
          </p:cNvPr>
          <p:cNvSpPr txBox="1"/>
          <p:nvPr/>
        </p:nvSpPr>
        <p:spPr>
          <a:xfrm>
            <a:off x="7068375" y="3088494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DataOps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F619DE5-1264-4E33-99CB-F4F4A79700AB}"/>
              </a:ext>
            </a:extLst>
          </p:cNvPr>
          <p:cNvSpPr txBox="1"/>
          <p:nvPr/>
        </p:nvSpPr>
        <p:spPr>
          <a:xfrm>
            <a:off x="4971362" y="3815535"/>
            <a:ext cx="1980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technologies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34139F7-AB37-4C28-A4CF-3583127FD620}"/>
              </a:ext>
            </a:extLst>
          </p:cNvPr>
          <p:cNvSpPr txBox="1"/>
          <p:nvPr/>
        </p:nvSpPr>
        <p:spPr>
          <a:xfrm>
            <a:off x="4971362" y="4192784"/>
            <a:ext cx="1980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D2AE021-8D58-48D1-90CD-9C077A6F9954}"/>
              </a:ext>
            </a:extLst>
          </p:cNvPr>
          <p:cNvSpPr txBox="1"/>
          <p:nvPr/>
        </p:nvSpPr>
        <p:spPr>
          <a:xfrm>
            <a:off x="4971362" y="3438720"/>
            <a:ext cx="1980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Cloud y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C2349A0-DBAF-4F1A-9654-FA3D2ADBCE2A}"/>
              </a:ext>
            </a:extLst>
          </p:cNvPr>
          <p:cNvSpPr txBox="1"/>
          <p:nvPr/>
        </p:nvSpPr>
        <p:spPr>
          <a:xfrm>
            <a:off x="9134963" y="2717263"/>
            <a:ext cx="1919157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Analytics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Unstructure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pic>
        <p:nvPicPr>
          <p:cNvPr id="1026" name="Picture 2" descr="Resultado de imagen para sql server">
            <a:extLst>
              <a:ext uri="{FF2B5EF4-FFF2-40B4-BE49-F238E27FC236}">
                <a16:creationId xmlns:a16="http://schemas.microsoft.com/office/drawing/2014/main" id="{F32B9936-13F3-4657-BDFB-FAC88490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0" y="4762081"/>
            <a:ext cx="936593" cy="7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ower bi">
            <a:extLst>
              <a:ext uri="{FF2B5EF4-FFF2-40B4-BE49-F238E27FC236}">
                <a16:creationId xmlns:a16="http://schemas.microsoft.com/office/drawing/2014/main" id="{DE9DB274-764B-4C3B-B291-E440A8FA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9" y="4762081"/>
            <a:ext cx="936593" cy="7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racle icon">
            <a:extLst>
              <a:ext uri="{FF2B5EF4-FFF2-40B4-BE49-F238E27FC236}">
                <a16:creationId xmlns:a16="http://schemas.microsoft.com/office/drawing/2014/main" id="{5634BE35-F756-4E13-85AA-8651E74AE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6" r="4150" b="11721"/>
          <a:stretch/>
        </p:blipFill>
        <p:spPr bwMode="auto">
          <a:xfrm>
            <a:off x="838195" y="5585390"/>
            <a:ext cx="1896172" cy="7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">
            <a:extLst>
              <a:ext uri="{FF2B5EF4-FFF2-40B4-BE49-F238E27FC236}">
                <a16:creationId xmlns:a16="http://schemas.microsoft.com/office/drawing/2014/main" id="{94556EC3-D454-4A39-B7F0-2EA62863B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71" y="4815361"/>
            <a:ext cx="746144" cy="6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8EBBEFA9-734A-4EE3-913B-0B960D894608}"/>
              </a:ext>
            </a:extLst>
          </p:cNvPr>
          <p:cNvSpPr txBox="1"/>
          <p:nvPr/>
        </p:nvSpPr>
        <p:spPr>
          <a:xfrm>
            <a:off x="7068375" y="3467406"/>
            <a:ext cx="1919157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Resultado de imagen para python">
            <a:extLst>
              <a:ext uri="{FF2B5EF4-FFF2-40B4-BE49-F238E27FC236}">
                <a16:creationId xmlns:a16="http://schemas.microsoft.com/office/drawing/2014/main" id="{267E9409-D802-4EC2-B343-057DB03F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60" y="4837193"/>
            <a:ext cx="593391" cy="5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rstudio icon">
            <a:extLst>
              <a:ext uri="{FF2B5EF4-FFF2-40B4-BE49-F238E27FC236}">
                <a16:creationId xmlns:a16="http://schemas.microsoft.com/office/drawing/2014/main" id="{6482FD81-0672-4597-868A-3D92E920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71" y="5636082"/>
            <a:ext cx="1919157" cy="6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para r shiny icon">
            <a:extLst>
              <a:ext uri="{FF2B5EF4-FFF2-40B4-BE49-F238E27FC236}">
                <a16:creationId xmlns:a16="http://schemas.microsoft.com/office/drawing/2014/main" id="{8E4EF091-2BB7-4307-8D39-72719450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61" y="4796116"/>
            <a:ext cx="680024" cy="7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C3CF7A-147A-4A61-9010-2FE94AD8E8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6060" y="5777054"/>
            <a:ext cx="1985302" cy="566977"/>
          </a:xfrm>
          <a:prstGeom prst="rect">
            <a:avLst/>
          </a:prstGeom>
        </p:spPr>
      </p:pic>
      <p:pic>
        <p:nvPicPr>
          <p:cNvPr id="1038" name="Picture 14" descr="Resultado de imagen para spark icon">
            <a:extLst>
              <a:ext uri="{FF2B5EF4-FFF2-40B4-BE49-F238E27FC236}">
                <a16:creationId xmlns:a16="http://schemas.microsoft.com/office/drawing/2014/main" id="{F7CC7763-048A-48EC-AB99-8E20A05B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11" y="5325663"/>
            <a:ext cx="1097340" cy="57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Resultado de imagen para hadoop icon">
            <a:extLst>
              <a:ext uri="{FF2B5EF4-FFF2-40B4-BE49-F238E27FC236}">
                <a16:creationId xmlns:a16="http://schemas.microsoft.com/office/drawing/2014/main" id="{1C145DF8-1628-42FE-B1B3-54118C83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34" y="4796116"/>
            <a:ext cx="680024" cy="6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E46E38B-0F7C-4EDD-A575-8819958CD8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508" y="4837193"/>
            <a:ext cx="825656" cy="406275"/>
          </a:xfrm>
          <a:prstGeom prst="rect">
            <a:avLst/>
          </a:prstGeom>
        </p:spPr>
      </p:pic>
      <p:pic>
        <p:nvPicPr>
          <p:cNvPr id="1042" name="Picture 18" descr="Resultado de imagen para scrum">
            <a:extLst>
              <a:ext uri="{FF2B5EF4-FFF2-40B4-BE49-F238E27FC236}">
                <a16:creationId xmlns:a16="http://schemas.microsoft.com/office/drawing/2014/main" id="{72172C31-C012-4CF2-BAB0-3D219BCA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17" y="4762081"/>
            <a:ext cx="1768505" cy="15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EA1D0CE6-0AAB-4269-89C7-3E11FD58FB7B}"/>
              </a:ext>
            </a:extLst>
          </p:cNvPr>
          <p:cNvSpPr/>
          <p:nvPr/>
        </p:nvSpPr>
        <p:spPr>
          <a:xfrm>
            <a:off x="827857" y="2655007"/>
            <a:ext cx="1954602" cy="363833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89E88BB-DA4F-4728-AA92-1A3E2C187519}"/>
              </a:ext>
            </a:extLst>
          </p:cNvPr>
          <p:cNvSpPr/>
          <p:nvPr/>
        </p:nvSpPr>
        <p:spPr>
          <a:xfrm>
            <a:off x="4818628" y="2655007"/>
            <a:ext cx="4168903" cy="363832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pentágono 43">
            <a:extLst>
              <a:ext uri="{FF2B5EF4-FFF2-40B4-BE49-F238E27FC236}">
                <a16:creationId xmlns:a16="http://schemas.microsoft.com/office/drawing/2014/main" id="{136E64C7-586B-44EC-A7AF-86879314FF74}"/>
              </a:ext>
            </a:extLst>
          </p:cNvPr>
          <p:cNvSpPr/>
          <p:nvPr/>
        </p:nvSpPr>
        <p:spPr>
          <a:xfrm>
            <a:off x="508113" y="1869700"/>
            <a:ext cx="8779096" cy="785308"/>
          </a:xfrm>
          <a:prstGeom prst="homePlat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Flecha: cheurón 46">
            <a:extLst>
              <a:ext uri="{FF2B5EF4-FFF2-40B4-BE49-F238E27FC236}">
                <a16:creationId xmlns:a16="http://schemas.microsoft.com/office/drawing/2014/main" id="{1869DCE4-9E8B-4304-A48F-E95DDDEDFB1E}"/>
              </a:ext>
            </a:extLst>
          </p:cNvPr>
          <p:cNvSpPr/>
          <p:nvPr/>
        </p:nvSpPr>
        <p:spPr>
          <a:xfrm>
            <a:off x="2757356" y="1873621"/>
            <a:ext cx="2396677" cy="785309"/>
          </a:xfrm>
          <a:prstGeom prst="chevron">
            <a:avLst/>
          </a:prstGeom>
          <a:solidFill>
            <a:srgbClr val="05A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(40hr)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2BC598-DA26-4594-89F2-FD49CEE6DF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7334" y="4979727"/>
            <a:ext cx="2016786" cy="13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E855A-20CC-44BE-8D30-DAE945E1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477"/>
            <a:ext cx="9568070" cy="1547486"/>
          </a:xfrm>
        </p:spPr>
        <p:txBody>
          <a:bodyPr/>
          <a:lstStyle/>
          <a:p>
            <a:pPr algn="r"/>
            <a:r>
              <a:rPr lang="es-ES" sz="6600" dirty="0" err="1"/>
              <a:t>Modeling</a:t>
            </a:r>
            <a:r>
              <a:rPr lang="es-ES" sz="6600" dirty="0"/>
              <a:t> </a:t>
            </a:r>
            <a:r>
              <a:rPr lang="es-ES" sz="6600" dirty="0" err="1"/>
              <a:t>Process</a:t>
            </a: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5CEB7-0443-4E6D-9A5D-9718E1C03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“ … Generando valor a través de los Datos ”</a:t>
            </a:r>
          </a:p>
        </p:txBody>
      </p:sp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CC7E8EC9-5F3E-498F-80B7-EFD8C2D3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46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A7151-7130-481B-9002-DAAAE2C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Modelamiento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180EF-F44E-4C86-A220-66007107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318"/>
            <a:ext cx="5076497" cy="5114645"/>
          </a:xfrm>
        </p:spPr>
        <p:txBody>
          <a:bodyPr/>
          <a:lstStyle/>
          <a:p>
            <a:r>
              <a:rPr lang="es-PE" dirty="0"/>
              <a:t>CRISP-DM (del inglés Cross </a:t>
            </a:r>
            <a:r>
              <a:rPr lang="es-PE" dirty="0" err="1"/>
              <a:t>Industry</a:t>
            </a:r>
            <a:r>
              <a:rPr lang="es-PE" dirty="0"/>
              <a:t> Standard </a:t>
            </a:r>
            <a:r>
              <a:rPr lang="es-PE" dirty="0" err="1"/>
              <a:t>Process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Data </a:t>
            </a:r>
            <a:r>
              <a:rPr lang="es-PE" dirty="0" err="1"/>
              <a:t>Mining</a:t>
            </a:r>
            <a:r>
              <a:rPr lang="es-PE" dirty="0"/>
              <a:t>)</a:t>
            </a:r>
          </a:p>
          <a:p>
            <a:r>
              <a:rPr lang="es-PE" dirty="0"/>
              <a:t>Se trata de un modelo estándar abierto del proceso que describe los enfoques comunes que utilizan los expertos en minería de datos. </a:t>
            </a:r>
          </a:p>
          <a:p>
            <a:r>
              <a:rPr lang="es-PE" dirty="0"/>
              <a:t>Es el modelo analítico más usado. </a:t>
            </a:r>
            <a:endParaRPr lang="es-ES" dirty="0"/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B325B25E-E00D-4A9B-9860-9F5A0C3D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03" y="1076682"/>
            <a:ext cx="5076497" cy="508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DDF0B95A-0C94-4C27-B46E-31746DFE8491}"/>
              </a:ext>
            </a:extLst>
          </p:cNvPr>
          <p:cNvSpPr/>
          <p:nvPr/>
        </p:nvSpPr>
        <p:spPr>
          <a:xfrm rot="18718888">
            <a:off x="5856160" y="2806968"/>
            <a:ext cx="479680" cy="2488721"/>
          </a:xfrm>
          <a:prstGeom prst="downArrow">
            <a:avLst/>
          </a:prstGeom>
          <a:solidFill>
            <a:srgbClr val="CFD5EA"/>
          </a:solidFill>
          <a:ln>
            <a:solidFill>
              <a:srgbClr val="293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75F36-7D57-40DE-8985-326E1322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Gestión de Modelos Predictivos (Ciclo de Vida)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DC6EF59-984D-407F-A69B-D8C8BAEAA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61610"/>
              </p:ext>
            </p:extLst>
          </p:nvPr>
        </p:nvGraphicFramePr>
        <p:xfrm>
          <a:off x="838200" y="1062038"/>
          <a:ext cx="10515600" cy="511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D150BEC-5DE9-4E72-BF1E-3D7B739ECBD9}"/>
              </a:ext>
            </a:extLst>
          </p:cNvPr>
          <p:cNvSpPr txBox="1"/>
          <p:nvPr/>
        </p:nvSpPr>
        <p:spPr>
          <a:xfrm>
            <a:off x="1513385" y="305966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Datascientis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441C6A-EFD9-4F1E-BA3F-174C2DC6BBE8}"/>
              </a:ext>
            </a:extLst>
          </p:cNvPr>
          <p:cNvSpPr txBox="1"/>
          <p:nvPr/>
        </p:nvSpPr>
        <p:spPr>
          <a:xfrm>
            <a:off x="8687686" y="546292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Machine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Leaning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Engineer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CE336B-1F4B-4715-B812-6CD9DFC56628}"/>
              </a:ext>
            </a:extLst>
          </p:cNvPr>
          <p:cNvSpPr txBox="1"/>
          <p:nvPr/>
        </p:nvSpPr>
        <p:spPr>
          <a:xfrm>
            <a:off x="7268458" y="1102660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Datascientis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FB43C6-C7A6-4703-B989-548D111C40F5}"/>
              </a:ext>
            </a:extLst>
          </p:cNvPr>
          <p:cNvSpPr txBox="1"/>
          <p:nvPr/>
        </p:nvSpPr>
        <p:spPr>
          <a:xfrm>
            <a:off x="9362870" y="2913459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Business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Analyst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DB3058-6B45-4A8E-ACDB-FB719C665567}"/>
              </a:ext>
            </a:extLst>
          </p:cNvPr>
          <p:cNvSpPr txBox="1"/>
          <p:nvPr/>
        </p:nvSpPr>
        <p:spPr>
          <a:xfrm>
            <a:off x="2188570" y="5426630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Datascientis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34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186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Modeling Process</vt:lpstr>
      <vt:lpstr>Proceso de Modelamiento</vt:lpstr>
      <vt:lpstr>Proceso de Gestión de Modelos Predictivos (Ciclo de Vida)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Meza</dc:creator>
  <cp:lastModifiedBy>Jhon Meza</cp:lastModifiedBy>
  <cp:revision>105</cp:revision>
  <dcterms:created xsi:type="dcterms:W3CDTF">2019-06-29T13:09:12Z</dcterms:created>
  <dcterms:modified xsi:type="dcterms:W3CDTF">2019-10-19T13:11:44Z</dcterms:modified>
</cp:coreProperties>
</file>