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335" r:id="rId3"/>
    <p:sldId id="356" r:id="rId4"/>
    <p:sldId id="315" r:id="rId5"/>
    <p:sldId id="357" r:id="rId6"/>
    <p:sldId id="336" r:id="rId7"/>
    <p:sldId id="344" r:id="rId8"/>
    <p:sldId id="343" r:id="rId9"/>
    <p:sldId id="339" r:id="rId10"/>
    <p:sldId id="340" r:id="rId11"/>
    <p:sldId id="358" r:id="rId12"/>
    <p:sldId id="345" r:id="rId13"/>
    <p:sldId id="347" r:id="rId14"/>
    <p:sldId id="348" r:id="rId15"/>
    <p:sldId id="349" r:id="rId16"/>
    <p:sldId id="350" r:id="rId17"/>
    <p:sldId id="341" r:id="rId18"/>
    <p:sldId id="346" r:id="rId19"/>
    <p:sldId id="351" r:id="rId20"/>
    <p:sldId id="354" r:id="rId21"/>
    <p:sldId id="352" r:id="rId22"/>
    <p:sldId id="353" r:id="rId23"/>
    <p:sldId id="355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FF5B"/>
    <a:srgbClr val="FFC8A3"/>
    <a:srgbClr val="FFA86D"/>
    <a:srgbClr val="00FF00"/>
    <a:srgbClr val="394759"/>
    <a:srgbClr val="627998"/>
    <a:srgbClr val="8598B1"/>
    <a:srgbClr val="A0ABBC"/>
    <a:srgbClr val="FF6600"/>
    <a:srgbClr val="188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AB1E9-F4C2-4EDD-A64F-1311DAA525F2}" type="datetimeFigureOut">
              <a:rPr lang="es-ES" smtClean="0"/>
              <a:t>15/02/2019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6009A-36EA-4BA9-8C7F-E775BFF729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8855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13BFD-C238-4A09-9BA6-69DD64B97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B8FB74-6EC9-4F67-90F6-0F1847287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7AC509-2F76-466D-ADF9-7A150737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3A2E53A-64AD-43AA-879B-272EAD73B8F0}" type="datetime1">
              <a:rPr lang="es-ES" smtClean="0"/>
              <a:pPr/>
              <a:t>15/02/2019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E6262D-CC29-45BD-B204-6FB4196C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s-ES"/>
              <a:t>DataAnalytics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41CA19-C4F8-4B99-9F41-4F1DD884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9EC60EA-55E1-45C7-BABD-65EBC3311CE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926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C4764-4B84-4CFD-9676-8F8BF777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687483-92C4-45DA-90C3-BC0EF6051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FBD7AA-26AE-40A0-A926-EED04EBA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8C24-1260-46CC-AB9D-587FABCA0F9E}" type="datetime1">
              <a:rPr lang="es-ES" smtClean="0"/>
              <a:t>15/02/2019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5EBA34-90DE-4406-AD2F-D0B8769C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DataAnalytics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AA8103-9C5A-463A-AE1D-80FBEB126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60EA-55E1-45C7-BABD-65EBC3311C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639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81C06D-0B2A-4C7D-AFE7-CAC1751BD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CDAA90-D55F-4E99-81FA-8919CAA92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FADD5D-56C2-46F2-A913-5319FA59D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A054-6029-4A4E-A597-CECA866C1F51}" type="datetime1">
              <a:rPr lang="es-ES" smtClean="0"/>
              <a:t>15/02/2019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546E45-B62B-4047-A09B-CB11309B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DataAnalytics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2DE3DF-A6C2-42E4-8866-0051D56B5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60EA-55E1-45C7-BABD-65EBC3311C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61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61109-3FD4-4330-962A-A0D9F3CB6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022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5ABF8F-8785-4CEA-A620-4A144A22C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9255"/>
            <a:ext cx="10515600" cy="4966854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CCEF0E-4838-428B-BF65-EA3A18CAD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8411-02ED-45EE-961A-A2E9F34B91E0}" type="datetime1">
              <a:rPr lang="es-ES" smtClean="0"/>
              <a:t>15/02/2019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72B1EC-90B6-4D30-B1CC-6D6EB985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DataAnalytics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509590-C4BA-49A4-BC19-CD18A6870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60EA-55E1-45C7-BABD-65EBC3311C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800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2F0A4-F9EC-49FC-BE2D-DDC2CA60F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B2A5CA-A975-469B-806F-2D26D521E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E2FBCC-04BB-4FB3-8092-DB4AE5A9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E8BE-9634-451C-93D9-C5E0EC577413}" type="datetime1">
              <a:rPr lang="es-ES" smtClean="0"/>
              <a:t>15/02/2019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5CD220-52DE-42B8-AC52-1CF9B0A3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DataAnalytics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96EB1B-932C-423F-A98E-0BBF9F22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60EA-55E1-45C7-BABD-65EBC3311C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912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0A6A3-D16E-4A92-B645-63E8A15D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C3B2D4-CDAF-40F2-BEC0-D8681DB8E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C9BCDA-21E5-46F2-BBAC-0412B02A2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D03AE3-C131-4807-8922-ACB8B9377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50DF-175C-4988-BFBB-9C403594CB38}" type="datetime1">
              <a:rPr lang="es-ES" smtClean="0"/>
              <a:t>15/02/2019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2B1D6D-8693-4987-B021-9B115A17C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DataAnalytics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43DCC6-6FD6-433B-A512-BF680C7F9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60EA-55E1-45C7-BABD-65EBC3311C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141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E348E-FE27-461A-AE13-00B9F9017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A15E03-C105-4220-8BA0-1AF0A9F06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94FB7D-63BB-41EA-8BE8-85761CA98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BFC0B7-B743-4A76-A4F6-3543CE534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9024C0F-3C86-4C6F-8B5E-2B911FB30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7DA5366-2DC0-4745-95AD-B8DD48A1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33E8-3118-48DB-BFEF-CCFD7FEC4B40}" type="datetime1">
              <a:rPr lang="es-ES" smtClean="0"/>
              <a:t>15/02/2019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3F853E-E6B2-40F2-8134-8661F1569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DataAnalytics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6C46DEF-F288-4942-875C-2EA4FDE1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60EA-55E1-45C7-BABD-65EBC3311C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3370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92E5F-B8D3-4816-9C08-135EC3D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3A63F6E-77ED-4ADD-B8DD-101F9364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A21D-060A-41BA-B4DB-00A1C903FBAF}" type="datetime1">
              <a:rPr lang="es-ES" smtClean="0"/>
              <a:t>15/02/2019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E01A60-5BAF-4708-88B4-CD8EAA6C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DataAnalytics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22CEF51-63B1-4698-9F8B-25743AD5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60EA-55E1-45C7-BABD-65EBC3311C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095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0822D0A-25C6-475F-97C0-BC535170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B7DF-9C94-4B8E-AD0C-36DCF99D2029}" type="datetime1">
              <a:rPr lang="es-ES" smtClean="0"/>
              <a:t>15/02/2019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663ACAB-1D7B-4227-A2DA-533A9640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DataAnalytics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A5DB19-A020-461A-A700-0D62907A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60EA-55E1-45C7-BABD-65EBC3311C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462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5BD6F-5939-47C6-9574-CDA4A61D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D4BBD7-9ADD-4EDF-B83D-4054A6EF8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A9EDFB-455F-4995-A1EB-7AFBCDE78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F80B97-4AF4-4B6E-BE31-EB13B32B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C974-FECE-4F98-BBFF-E8FB9AB700B3}" type="datetime1">
              <a:rPr lang="es-ES" smtClean="0"/>
              <a:t>15/02/2019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ADB3D5-3CD3-4CBC-A2DB-4C52A950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DataAnalytics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3D7C4F-6C5B-467F-AF6B-38DEDDAE1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60EA-55E1-45C7-BABD-65EBC3311C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918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4095D-EAF7-4DD1-A946-545C907AE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AA7F546-6CC7-4100-A2F8-AA95F487B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B7625D-71D0-45DF-9584-3E2DDB27E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608FA4-25F2-4280-A39C-54A13F905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C240-6D07-4EB0-900B-078BF6755DD1}" type="datetime1">
              <a:rPr lang="es-ES" smtClean="0"/>
              <a:t>15/02/2019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ADB943-F35D-434F-9B95-2E2026ED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DataAnalytics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9E0D05-2BE0-4EEC-BAB5-66FDB660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60EA-55E1-45C7-BABD-65EBC3311C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632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735F7CC-17A3-4A5B-93A9-29C50745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39D085-9ABF-432D-BFFA-1EC35BC96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21DC39-05FC-4CE1-AAFA-E607889DF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7DEDE-4727-4226-B7A9-EDC654B3EFF9}" type="datetime1">
              <a:rPr lang="es-ES" smtClean="0"/>
              <a:t>15/02/2019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2BE966-1BCC-4702-A8D4-6334B422C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DataAnalytics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B13078-AB30-44CE-9EB6-8C00FF553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C60EA-55E1-45C7-BABD-65EBC3311C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978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9CCCC-6742-4E0D-91D3-8547EED60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Data </a:t>
            </a:r>
            <a:r>
              <a:rPr lang="es-PE" dirty="0" err="1"/>
              <a:t>Analytics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9F8018-1ED8-47C6-A24A-D7534B7EE3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Tratamiento de Datos</a:t>
            </a:r>
          </a:p>
          <a:p>
            <a:r>
              <a:rPr lang="es-PE" dirty="0" err="1"/>
              <a:t>Preprocessing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22259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42F2A-6FFB-460D-8EC1-80A6E05A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Datos Extremos -Tratamiento de Cotas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7DD4A2-0483-4AB8-A56A-4D3F2FFA3B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Recomendable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E88AA4-8E9D-431E-AA33-5C6BB02F0E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PE" dirty="0"/>
              <a:t>Discretizar. Transformar un valor continuo en discreto (Muy alto, …, muy Bajo)</a:t>
            </a:r>
          </a:p>
          <a:p>
            <a:r>
              <a:rPr lang="es-PE" dirty="0"/>
              <a:t>Imputar Percentiles extremos (Pe. P1 y P99)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B1443D-9B07-409E-9A60-586BEEE13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PE" dirty="0"/>
              <a:t>No recomendable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E77F5C-A48E-4A03-B5F0-9F9D967EF3F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PE" dirty="0"/>
              <a:t>Ignorar, Existen algoritmos robustos</a:t>
            </a:r>
          </a:p>
          <a:p>
            <a:r>
              <a:rPr lang="es-PE" dirty="0"/>
              <a:t>Eliminar la variable</a:t>
            </a:r>
          </a:p>
          <a:p>
            <a:r>
              <a:rPr lang="es-PE" dirty="0"/>
              <a:t>Filtrar las filas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9320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DE9D1-E12C-4F48-95C9-D0F9F4D9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Tratamiento de Cotas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7477E7-0CC3-4811-B5B8-7AA8D8DE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9255"/>
            <a:ext cx="10515600" cy="873182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s-ES" dirty="0"/>
              <a:t>Un atípico es una observación alejada de la mediana y cuya eliminación de la muestra podría suponer un cambio significativo en la estimación del modelo. Su tratamiento no debería distorsionar la distribución inicial de la población.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5DE6F3-C6FA-4642-96CB-BE22A38C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8411-02ED-45EE-961A-A2E9F34B91E0}" type="datetime1">
              <a:rPr lang="es-ES" smtClean="0"/>
              <a:t>15/02/2019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2D4295-B86F-4DE6-9499-94793A0FA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DataAnalytics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CE7A2D-00BF-4501-B6F3-E095AE64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60EA-55E1-45C7-BABD-65EBC3311CEB}" type="slidenum">
              <a:rPr lang="es-ES" smtClean="0"/>
              <a:t>11</a:t>
            </a:fld>
            <a:endParaRPr lang="es-ES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7E161D6-9B07-4D0D-9B68-D2860E66D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79" y="2286346"/>
            <a:ext cx="9879842" cy="392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32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F82CB-27A9-461C-BB68-C3AD7FA1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Transformación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70CC2A-0D8C-4DA2-99C8-11F9ACF576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2C19B2-A551-4726-882B-0CBA5B047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E8BE-9634-451C-93D9-C5E0EC577413}" type="datetime1">
              <a:rPr lang="es-ES" smtClean="0"/>
              <a:t>15/02/2019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AB77F5-1FAC-4181-8715-701B41BD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DataAnalytics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04B67B-7FAA-480D-BED4-A6EE1200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60EA-55E1-45C7-BABD-65EBC3311CEB}" type="slidenum">
              <a:rPr lang="es-ES" smtClean="0"/>
              <a:t>12</a:t>
            </a:fld>
            <a:endParaRPr lang="es-ES"/>
          </a:p>
        </p:txBody>
      </p:sp>
      <p:pic>
        <p:nvPicPr>
          <p:cNvPr id="3074" name="Picture 2" descr="Resultado de imagen para data transformation">
            <a:extLst>
              <a:ext uri="{FF2B5EF4-FFF2-40B4-BE49-F238E27FC236}">
                <a16:creationId xmlns:a16="http://schemas.microsoft.com/office/drawing/2014/main" id="{EF908A86-3859-451F-8D3C-3A27CC4F0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591" y="1853579"/>
            <a:ext cx="5508009" cy="173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838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CEA40-8DA1-4D5E-84A5-6EE5B35E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2831"/>
          </a:xfrm>
        </p:spPr>
        <p:txBody>
          <a:bodyPr/>
          <a:lstStyle/>
          <a:p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Scaling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A7CAB2-4E4C-425B-8CB5-DE1C050F6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161"/>
            <a:ext cx="10515600" cy="4811802"/>
          </a:xfrm>
        </p:spPr>
        <p:txBody>
          <a:bodyPr/>
          <a:lstStyle/>
          <a:p>
            <a:r>
              <a:rPr lang="es-ES" dirty="0"/>
              <a:t>La mayoría de algoritmos de aprendizaje automático, se basa en lo que se llama la distancia euclidiana. Tener valores en diferente escala causará problemas en este calculo.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17C750-2BBD-4383-AB62-779F5BD7A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8411-02ED-45EE-961A-A2E9F34B91E0}" type="datetime1">
              <a:rPr lang="es-ES" smtClean="0"/>
              <a:t>15/02/2019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BA7E00-0B55-4E99-88C9-D12B396E7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DataAnalytics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05205B-B3DC-474F-B5DF-9C436523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60EA-55E1-45C7-BABD-65EBC3311CEB}" type="slidenum">
              <a:rPr lang="es-ES" smtClean="0"/>
              <a:t>13</a:t>
            </a:fld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3C3F386-712E-43D0-A8A3-67C4BC15D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2909888"/>
            <a:ext cx="86487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59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EAB44-9148-4E5C-A466-ED4CF5B39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Scaling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F17DA6-AA24-42C9-BC0B-F79AA3197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Existen varias formas de escalar los datos</a:t>
            </a:r>
          </a:p>
          <a:p>
            <a:r>
              <a:rPr lang="es-ES" dirty="0"/>
              <a:t>Las mas comunes son las siguientes: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Con esto se esta colocando las variables en el mismo rango en la misma escala, de modo que ninguna variable esté dominada por otra.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2D8F87-E6CD-4629-9B2B-081592F6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8411-02ED-45EE-961A-A2E9F34B91E0}" type="datetime1">
              <a:rPr lang="es-ES" smtClean="0"/>
              <a:t>15/02/2019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87C1F3-8044-4A7B-9F1A-FB41F1DC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DataAnalytics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B84087-B71F-491D-A911-5515B136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60EA-55E1-45C7-BABD-65EBC3311CEB}" type="slidenum">
              <a:rPr lang="es-ES" smtClean="0"/>
              <a:t>14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E9594B6-5A83-4E14-AC83-1B751BEF2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37" y="2375627"/>
            <a:ext cx="59531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37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7ADB1-2788-4F4E-98FC-8B47C22A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Scaling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CE4CA4-664D-4C2B-9761-95637679E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Transformando las variables de valores grandes y muy diferentes a valores pequeños y similares.</a:t>
            </a:r>
          </a:p>
          <a:p>
            <a:r>
              <a:rPr lang="es-ES" dirty="0"/>
              <a:t>Incluso si los algoritmos no están basados en la distancia euclidiana, es conveniente hacer el escalamiento para que el algoritmo converja mucho mas rápido (Arboles de decisión). </a:t>
            </a:r>
          </a:p>
          <a:p>
            <a:r>
              <a:rPr lang="es-ES" dirty="0"/>
              <a:t>El escalamiento de variables categóricas no es recomendable dado que perdemos interpretación del modelo resultante.</a:t>
            </a:r>
          </a:p>
          <a:p>
            <a:r>
              <a:rPr lang="es-ES" dirty="0"/>
              <a:t>Considerar lo siguiente, respeto al escalamiento de la variable target:</a:t>
            </a:r>
          </a:p>
          <a:p>
            <a:pPr lvl="1"/>
            <a:r>
              <a:rPr lang="es-ES" dirty="0"/>
              <a:t>Modelos de regresión: recomendable</a:t>
            </a:r>
          </a:p>
          <a:p>
            <a:pPr lvl="1"/>
            <a:r>
              <a:rPr lang="es-ES" dirty="0"/>
              <a:t>Modelos de clasificación: no escalar la variable target 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8DD2CE-FA9A-4EBF-83A2-30303CE60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8411-02ED-45EE-961A-A2E9F34B91E0}" type="datetime1">
              <a:rPr lang="es-ES" smtClean="0"/>
              <a:t>15/02/2019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9E78EB-595C-4CBB-A56E-A49F8E51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DataAnalytics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C494A2-8238-47AC-8003-9BAF591F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60EA-55E1-45C7-BABD-65EBC3311CEB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4754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3B5A1-C7FD-446F-928B-DB586001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Scaling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70091E-687A-4F29-AF5B-353EF37CD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Hands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en R: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D862E0-C9CC-45CC-9B28-D090CE742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8411-02ED-45EE-961A-A2E9F34B91E0}" type="datetime1">
              <a:rPr lang="es-ES" smtClean="0"/>
              <a:t>15/02/2019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C93A3D-7376-4376-A970-BBB4A866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DataAnalytics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7CD04A-7C19-4777-9FC8-3481CE89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60EA-55E1-45C7-BABD-65EBC3311CEB}" type="slidenum">
              <a:rPr lang="es-ES" smtClean="0"/>
              <a:t>16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2A3753D-DD95-4A64-B7F4-3CEC30AE4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3399559"/>
            <a:ext cx="3152775" cy="28765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308047D-9FB4-4364-8D2D-8B50153C8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325" y="3399559"/>
            <a:ext cx="3419475" cy="28479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CE0FFEF-A72D-45C8-8175-7A3423B109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947" r="5152"/>
          <a:stretch/>
        </p:blipFill>
        <p:spPr>
          <a:xfrm>
            <a:off x="3721725" y="2387602"/>
            <a:ext cx="4748550" cy="644364"/>
          </a:xfrm>
          <a:prstGeom prst="rect">
            <a:avLst/>
          </a:prstGeom>
        </p:spPr>
      </p:pic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63FBB5D9-8C6E-4D63-90A9-EBBAC9AC77E9}"/>
              </a:ext>
            </a:extLst>
          </p:cNvPr>
          <p:cNvSpPr/>
          <p:nvPr/>
        </p:nvSpPr>
        <p:spPr>
          <a:xfrm>
            <a:off x="1827671" y="3335482"/>
            <a:ext cx="1370682" cy="3044536"/>
          </a:xfrm>
          <a:prstGeom prst="roundRect">
            <a:avLst>
              <a:gd name="adj" fmla="val 8334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0AE857F-B875-44DF-98B8-FB95AC5B17EB}"/>
              </a:ext>
            </a:extLst>
          </p:cNvPr>
          <p:cNvSpPr/>
          <p:nvPr/>
        </p:nvSpPr>
        <p:spPr>
          <a:xfrm>
            <a:off x="8933320" y="3271694"/>
            <a:ext cx="1607679" cy="3044536"/>
          </a:xfrm>
          <a:prstGeom prst="roundRect">
            <a:avLst>
              <a:gd name="adj" fmla="val 8334"/>
            </a:avLst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5F487FC2-51DF-431A-BD6C-334F37579922}"/>
              </a:ext>
            </a:extLst>
          </p:cNvPr>
          <p:cNvCxnSpPr>
            <a:cxnSpLocks/>
            <a:stCxn id="10" idx="0"/>
            <a:endCxn id="9" idx="1"/>
          </p:cNvCxnSpPr>
          <p:nvPr/>
        </p:nvCxnSpPr>
        <p:spPr>
          <a:xfrm rot="5400000" flipH="1" flipV="1">
            <a:off x="2804519" y="2418277"/>
            <a:ext cx="625698" cy="120871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AF4E126D-A1C3-4F81-AB54-BB7EA1DC4004}"/>
              </a:ext>
            </a:extLst>
          </p:cNvPr>
          <p:cNvCxnSpPr>
            <a:cxnSpLocks/>
            <a:stCxn id="9" idx="3"/>
            <a:endCxn id="12" idx="0"/>
          </p:cNvCxnSpPr>
          <p:nvPr/>
        </p:nvCxnSpPr>
        <p:spPr>
          <a:xfrm>
            <a:off x="8470275" y="2709784"/>
            <a:ext cx="1266885" cy="561910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990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171E2-704C-4926-9261-9F4B66E6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Feature</a:t>
            </a:r>
            <a:r>
              <a:rPr lang="es-PE" dirty="0"/>
              <a:t> </a:t>
            </a:r>
            <a:r>
              <a:rPr lang="es-PE" dirty="0" err="1"/>
              <a:t>Scaling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D272BA-72D0-46DB-965C-D0A6A454D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301"/>
            <a:ext cx="10515600" cy="4827662"/>
          </a:xfrm>
        </p:spPr>
        <p:txBody>
          <a:bodyPr/>
          <a:lstStyle/>
          <a:p>
            <a:r>
              <a:rPr lang="es-PE" dirty="0"/>
              <a:t>Un forma muy común de reducir la escala de una variables es utilizando el logaritmo. A este procedimiento también se le conoce como suavización de datos. Se aplica cuando se tiene valores numéricos muy grandes y de alta variabilidad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4A5B33-5259-4266-9EA5-6B265490D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167" y="3618775"/>
            <a:ext cx="8315665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98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B8CA3-7BD8-458A-B94A-B8C36092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Muestreo Training y Test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F63C11-86EE-4674-8758-212496B19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A40891-30BB-4485-9EE1-71F328262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E8BE-9634-451C-93D9-C5E0EC577413}" type="datetime1">
              <a:rPr lang="es-ES" smtClean="0"/>
              <a:t>15/02/2019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DD9015-21BA-4EAD-B1BD-3797A11A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DataAnalytics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6BEED5-3957-4192-92F6-1B26B62C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60EA-55E1-45C7-BABD-65EBC3311CEB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5279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C67FB-7D1A-4CDA-827C-0D129BFB3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Training and test Set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197906-683B-4D45-9A6D-094F579CE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Dividir la data en dos muestras, es una técnica muy utilizada para evaluar los resultados de un análisis estadístico y garantizar que son independientes de las dos muestras (</a:t>
            </a:r>
            <a:r>
              <a:rPr lang="es-ES" dirty="0" err="1"/>
              <a:t>cross-validation</a:t>
            </a:r>
            <a:r>
              <a:rPr lang="es-ES" dirty="0"/>
              <a:t>)</a:t>
            </a:r>
          </a:p>
          <a:p>
            <a:r>
              <a:rPr lang="es-ES" dirty="0"/>
              <a:t>La muestra de </a:t>
            </a:r>
            <a:r>
              <a:rPr lang="es-ES" dirty="0" err="1"/>
              <a:t>train</a:t>
            </a:r>
            <a:r>
              <a:rPr lang="es-ES" dirty="0"/>
              <a:t>, será con la cual se realiza el entrenamiento y como consecuencia se obtendrá una predicción (formula o regla lógica)</a:t>
            </a:r>
          </a:p>
          <a:p>
            <a:r>
              <a:rPr lang="es-ES" dirty="0"/>
              <a:t>La muestra de test, permitirá evaluar la predicción.  Aplicando la regla obtenida, a este nuevo set de datos (target real vs target estimado)</a:t>
            </a:r>
          </a:p>
          <a:p>
            <a:r>
              <a:rPr lang="es-ES" dirty="0"/>
              <a:t>Solo aplica para aprendizaje supervisado.</a:t>
            </a:r>
          </a:p>
          <a:p>
            <a:r>
              <a:rPr lang="es-ES" dirty="0"/>
              <a:t>El muestreo tiene que estar balanceado por la variable target.</a:t>
            </a:r>
          </a:p>
          <a:p>
            <a:r>
              <a:rPr lang="es-ES" dirty="0"/>
              <a:t>La división de las observaciones recomendada es:</a:t>
            </a:r>
          </a:p>
          <a:p>
            <a:pPr lvl="1"/>
            <a:r>
              <a:rPr lang="es-ES" dirty="0"/>
              <a:t>training 60-80% del total </a:t>
            </a:r>
          </a:p>
          <a:p>
            <a:pPr lvl="1"/>
            <a:r>
              <a:rPr lang="es-ES" dirty="0"/>
              <a:t>test 40-20% del total</a:t>
            </a:r>
          </a:p>
          <a:p>
            <a:r>
              <a:rPr lang="es-ES" dirty="0"/>
              <a:t>El porcentaje de división dependerá del algoritmo seleccionado.</a:t>
            </a:r>
          </a:p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B60167-19A6-4CE3-BFA5-DB5A6670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8411-02ED-45EE-961A-A2E9F34B91E0}" type="datetime1">
              <a:rPr lang="es-ES" smtClean="0"/>
              <a:t>15/02/2019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B4A1A9-ADF2-4868-B157-2BDB0A71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DataAnalytics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254194-1093-4106-8B53-7205CCD9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60EA-55E1-45C7-BABD-65EBC3311CEB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48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B3185-9FD3-4270-92A7-2E5BE9C21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1A0577-697B-4C11-885A-BFD7AE9E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8411-02ED-45EE-961A-A2E9F34B91E0}" type="datetime1">
              <a:rPr lang="es-ES" smtClean="0"/>
              <a:t>15/02/2019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7C348D-90D3-4B11-A129-79E65382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DataAnalytics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CBF675-AE83-41A1-9021-F5934BFE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60EA-55E1-45C7-BABD-65EBC3311CEB}" type="slidenum">
              <a:rPr lang="es-ES" smtClean="0"/>
              <a:t>2</a:t>
            </a:fld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18B2E31-E11E-409F-B72E-16105AAD3796}"/>
              </a:ext>
            </a:extLst>
          </p:cNvPr>
          <p:cNvSpPr/>
          <p:nvPr/>
        </p:nvSpPr>
        <p:spPr>
          <a:xfrm>
            <a:off x="6221106" y="4951141"/>
            <a:ext cx="5105398" cy="1350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DF8286C4-D62F-4E47-8AA3-2D7EA0832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9255"/>
            <a:ext cx="10515600" cy="478602"/>
          </a:xfrm>
        </p:spPr>
        <p:txBody>
          <a:bodyPr/>
          <a:lstStyle/>
          <a:p>
            <a:r>
              <a:rPr lang="es-ES" dirty="0"/>
              <a:t>Estamos Aquí: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DC248868-66E8-45C3-BAA3-2AC8217F6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39" y="2087771"/>
            <a:ext cx="10254361" cy="4054191"/>
          </a:xfrm>
          <a:prstGeom prst="rect">
            <a:avLst/>
          </a:prstGeom>
        </p:spPr>
      </p:pic>
      <p:pic>
        <p:nvPicPr>
          <p:cNvPr id="1028" name="Picture 4" descr="Resultado de imagen para check icon png">
            <a:extLst>
              <a:ext uri="{FF2B5EF4-FFF2-40B4-BE49-F238E27FC236}">
                <a16:creationId xmlns:a16="http://schemas.microsoft.com/office/drawing/2014/main" id="{C267BBE0-D1C9-4E46-A806-14E507851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819" y="2330261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Resultado de imagen para check icon png">
            <a:extLst>
              <a:ext uri="{FF2B5EF4-FFF2-40B4-BE49-F238E27FC236}">
                <a16:creationId xmlns:a16="http://schemas.microsoft.com/office/drawing/2014/main" id="{D98916ED-10BC-4104-9774-A98B79F7B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915" y="2977851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Resultado de imagen para check icon png">
            <a:extLst>
              <a:ext uri="{FF2B5EF4-FFF2-40B4-BE49-F238E27FC236}">
                <a16:creationId xmlns:a16="http://schemas.microsoft.com/office/drawing/2014/main" id="{EF4F72E8-9E39-4DB4-8B7E-3D1686B50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15" y="3771323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Resultado de imagen para check icon png">
            <a:extLst>
              <a:ext uri="{FF2B5EF4-FFF2-40B4-BE49-F238E27FC236}">
                <a16:creationId xmlns:a16="http://schemas.microsoft.com/office/drawing/2014/main" id="{1C163059-F052-49FE-890A-164390D9B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565168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402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B76D3-1558-422C-A9C1-BBB698F8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Training and test Set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E623D1-3E88-459C-AC81-F09A1BC46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Hands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en R: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EA1D4C-73EE-4405-9333-C5358B98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8411-02ED-45EE-961A-A2E9F34B91E0}" type="datetime1">
              <a:rPr lang="es-ES" smtClean="0"/>
              <a:t>15/02/2019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AF9CD8-3862-452A-9CDB-C7D59A59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DataAnalytics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5E03FC-4C55-47B8-9431-C3C03E31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60EA-55E1-45C7-BABD-65EBC3311CEB}" type="slidenum">
              <a:rPr lang="es-ES" smtClean="0"/>
              <a:t>20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3264DD0-2B9D-4057-B620-064809D09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584" y="5345110"/>
            <a:ext cx="3171825" cy="7429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70065D2-DB9A-4A42-9308-B118FA785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108" y="2051627"/>
            <a:ext cx="3171825" cy="24003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56EE061-81D1-4C97-9142-77062CA07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133" y="3428133"/>
            <a:ext cx="3162300" cy="28479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EE4E383-6C22-4360-870E-6FC4248E97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055380"/>
            <a:ext cx="6281090" cy="1196398"/>
          </a:xfrm>
          <a:prstGeom prst="rect">
            <a:avLst/>
          </a:prstGeom>
        </p:spPr>
      </p:pic>
      <p:pic>
        <p:nvPicPr>
          <p:cNvPr id="1026" name="Picture 2" descr="Resultado de imagen para split flecha png 2">
            <a:extLst>
              <a:ext uri="{FF2B5EF4-FFF2-40B4-BE49-F238E27FC236}">
                <a16:creationId xmlns:a16="http://schemas.microsoft.com/office/drawing/2014/main" id="{81F1979A-864A-4366-A5C8-10DE0D2FB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94486" y="3056748"/>
            <a:ext cx="2743200" cy="252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936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A243A-6445-4CE6-B2A9-A1211021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Preprocessing</a:t>
            </a:r>
            <a:r>
              <a:rPr lang="es-ES" dirty="0"/>
              <a:t> </a:t>
            </a:r>
            <a:r>
              <a:rPr lang="es-ES" dirty="0" err="1"/>
              <a:t>Template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642530-0DE4-4C49-A550-CE6A54354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32B681-2765-4C5B-8473-082366E3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E8BE-9634-451C-93D9-C5E0EC577413}" type="datetime1">
              <a:rPr lang="es-ES" smtClean="0"/>
              <a:t>15/02/2019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CA8444-36A0-4355-95D6-F6042D3C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DataAnalytics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26FD37-4B62-4501-B985-E549D776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60EA-55E1-45C7-BABD-65EBC3311CEB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0374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A5C48-5120-43C6-B47A-CF5BC36F5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Preprocessing</a:t>
            </a:r>
            <a:r>
              <a:rPr lang="es-ES" dirty="0"/>
              <a:t> </a:t>
            </a:r>
            <a:r>
              <a:rPr lang="es-ES" dirty="0" err="1"/>
              <a:t>Template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5D4D7B-75F2-446A-8942-BBFD95C85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9255"/>
            <a:ext cx="10515600" cy="506845"/>
          </a:xfrm>
        </p:spPr>
        <p:txBody>
          <a:bodyPr/>
          <a:lstStyle/>
          <a:p>
            <a:r>
              <a:rPr lang="es-ES" dirty="0" err="1"/>
              <a:t>Workflow</a:t>
            </a:r>
            <a:r>
              <a:rPr lang="es-ES" dirty="0"/>
              <a:t>: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CB1FD4-0E4A-4431-8017-D4DE75AD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8411-02ED-45EE-961A-A2E9F34B91E0}" type="datetime1">
              <a:rPr lang="es-ES" smtClean="0"/>
              <a:t>15/02/2019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AD1E13-9C41-4C78-A644-DE5E25C3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DataAnalytics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F8801A-C1BD-4869-9BBC-7AF136AA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60EA-55E1-45C7-BABD-65EBC3311CEB}" type="slidenum">
              <a:rPr lang="es-ES" smtClean="0"/>
              <a:t>22</a:t>
            </a:fld>
            <a:endParaRPr lang="es-ES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06AF2C0A-BC40-4838-8609-E48194CE65B6}"/>
              </a:ext>
            </a:extLst>
          </p:cNvPr>
          <p:cNvSpPr/>
          <p:nvPr/>
        </p:nvSpPr>
        <p:spPr>
          <a:xfrm>
            <a:off x="838200" y="1973983"/>
            <a:ext cx="3214806" cy="506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1. </a:t>
            </a: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libraries</a:t>
            </a:r>
            <a:endParaRPr lang="es-ES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A7B55E3-5750-43FE-8E43-883768786697}"/>
              </a:ext>
            </a:extLst>
          </p:cNvPr>
          <p:cNvSpPr/>
          <p:nvPr/>
        </p:nvSpPr>
        <p:spPr>
          <a:xfrm>
            <a:off x="838200" y="2993593"/>
            <a:ext cx="3214806" cy="506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2. </a:t>
            </a:r>
            <a:r>
              <a:rPr lang="es-ES" dirty="0" err="1"/>
              <a:t>Import</a:t>
            </a:r>
            <a:r>
              <a:rPr lang="es-ES" dirty="0"/>
              <a:t> Data Set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150E55C-A533-4DB7-A8D7-FC7A97D13C9C}"/>
              </a:ext>
            </a:extLst>
          </p:cNvPr>
          <p:cNvSpPr/>
          <p:nvPr/>
        </p:nvSpPr>
        <p:spPr>
          <a:xfrm>
            <a:off x="4332406" y="3638996"/>
            <a:ext cx="3214806" cy="506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/>
              <a:t>3. Data </a:t>
            </a:r>
            <a:r>
              <a:rPr lang="es-ES" dirty="0" err="1"/>
              <a:t>treatment</a:t>
            </a:r>
            <a:r>
              <a:rPr lang="es-ES" dirty="0"/>
              <a:t> (</a:t>
            </a:r>
            <a:r>
              <a:rPr lang="es-ES" dirty="0" err="1"/>
              <a:t>Missings</a:t>
            </a:r>
            <a:r>
              <a:rPr lang="es-ES" dirty="0"/>
              <a:t> y </a:t>
            </a:r>
            <a:r>
              <a:rPr lang="es-ES" dirty="0" err="1"/>
              <a:t>Dimensions</a:t>
            </a:r>
            <a:r>
              <a:rPr lang="es-ES" dirty="0"/>
              <a:t>)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8560E3B-05AD-4A19-87A1-DECEF063F7D7}"/>
              </a:ext>
            </a:extLst>
          </p:cNvPr>
          <p:cNvSpPr/>
          <p:nvPr/>
        </p:nvSpPr>
        <p:spPr>
          <a:xfrm>
            <a:off x="4332406" y="4526764"/>
            <a:ext cx="3214806" cy="506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/>
              <a:t>4. </a:t>
            </a:r>
            <a:r>
              <a:rPr lang="es-ES" dirty="0" err="1"/>
              <a:t>Encoding</a:t>
            </a:r>
            <a:r>
              <a:rPr lang="es-ES" dirty="0"/>
              <a:t> </a:t>
            </a:r>
            <a:r>
              <a:rPr lang="es-ES" dirty="0" err="1"/>
              <a:t>categorical</a:t>
            </a:r>
            <a:r>
              <a:rPr lang="es-ES" dirty="0"/>
              <a:t> data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863A1AD-ADC4-4E8B-A6E3-E6B88DC9100A}"/>
              </a:ext>
            </a:extLst>
          </p:cNvPr>
          <p:cNvSpPr/>
          <p:nvPr/>
        </p:nvSpPr>
        <p:spPr>
          <a:xfrm>
            <a:off x="7717050" y="5041900"/>
            <a:ext cx="3214806" cy="506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6. Feature Scaling</a:t>
            </a:r>
            <a:endParaRPr lang="es-ES" dirty="0"/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6016792B-C74F-42E0-9057-2B65EC85B893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2445603" y="2227406"/>
            <a:ext cx="1607403" cy="766187"/>
          </a:xfrm>
          <a:prstGeom prst="bentConnector4">
            <a:avLst>
              <a:gd name="adj1" fmla="val -14222"/>
              <a:gd name="adj2" fmla="val 665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E691AB50-59DE-437C-B8B4-6CB1F7C9273F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3193014" y="2753026"/>
            <a:ext cx="391981" cy="18868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00FDA071-6276-4097-BB9B-99C25E551645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rot="5400000">
            <a:off x="4818935" y="3659313"/>
            <a:ext cx="634346" cy="1607403"/>
          </a:xfrm>
          <a:prstGeom prst="bentConnector4">
            <a:avLst>
              <a:gd name="adj1" fmla="val 30025"/>
              <a:gd name="adj2" fmla="val 114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983EFF6C-49D5-4EE8-B1E0-87BDEB730302}"/>
              </a:ext>
            </a:extLst>
          </p:cNvPr>
          <p:cNvCxnSpPr>
            <a:cxnSpLocks/>
            <a:stCxn id="10" idx="2"/>
            <a:endCxn id="12" idx="1"/>
          </p:cNvCxnSpPr>
          <p:nvPr/>
        </p:nvCxnSpPr>
        <p:spPr>
          <a:xfrm rot="16200000" flipH="1">
            <a:off x="6697572" y="4275845"/>
            <a:ext cx="261714" cy="17772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994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A5C48-5120-43C6-B47A-CF5BC36F5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Preprocessing</a:t>
            </a:r>
            <a:r>
              <a:rPr lang="es-ES" dirty="0"/>
              <a:t> </a:t>
            </a:r>
            <a:r>
              <a:rPr lang="es-ES" dirty="0" err="1"/>
              <a:t>Template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CB1FD4-0E4A-4431-8017-D4DE75AD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8411-02ED-45EE-961A-A2E9F34B91E0}" type="datetime1">
              <a:rPr lang="es-ES" smtClean="0"/>
              <a:t>15/02/2019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AD1E13-9C41-4C78-A644-DE5E25C3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DataAnalytics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F8801A-C1BD-4869-9BBC-7AF136AA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60EA-55E1-45C7-BABD-65EBC3311CEB}" type="slidenum">
              <a:rPr lang="es-ES" smtClean="0"/>
              <a:t>23</a:t>
            </a:fld>
            <a:endParaRPr lang="es-E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60B15E5F-1F0C-4376-98AE-CFC7590E6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346"/>
            <a:ext cx="5257800" cy="5017654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79B2707D-1C98-4818-BF88-F2F9D0B3E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283" y="1272232"/>
            <a:ext cx="5413717" cy="50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6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echa: curvada hacia la derecha 18">
            <a:extLst>
              <a:ext uri="{FF2B5EF4-FFF2-40B4-BE49-F238E27FC236}">
                <a16:creationId xmlns:a16="http://schemas.microsoft.com/office/drawing/2014/main" id="{F2224ABB-CA6C-4B33-8E97-C4CBD3798E27}"/>
              </a:ext>
            </a:extLst>
          </p:cNvPr>
          <p:cNvSpPr/>
          <p:nvPr/>
        </p:nvSpPr>
        <p:spPr>
          <a:xfrm rot="10800000" flipH="1">
            <a:off x="3152632" y="2430138"/>
            <a:ext cx="885968" cy="1810721"/>
          </a:xfrm>
          <a:prstGeom prst="curved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023A5E-F5BD-473C-B200-0F311982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Tratamiento de Datos: </a:t>
            </a:r>
            <a:r>
              <a:rPr lang="es-ES" dirty="0" err="1"/>
              <a:t>Overview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6B0720-6A42-46BA-BF71-310A32810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9255"/>
            <a:ext cx="10515600" cy="84022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s-ES" dirty="0"/>
              <a:t>A partir del análisis univariante y bivariante de la extracción se lleva a cabo un tratamiento de variables con el objetivo de perfilar los datos que finalmente serán utilizados en la construcción del modelo.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A0B467-4EA3-4E4E-A690-DE0CF6B4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8411-02ED-45EE-961A-A2E9F34B91E0}" type="datetime1">
              <a:rPr lang="es-ES" smtClean="0"/>
              <a:t>15/02/2019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4000FD-7674-4F40-882D-9D3D0CC9C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DataAnalytics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946E7A-A49D-4D1A-80C0-CB6C5197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60EA-55E1-45C7-BABD-65EBC3311CEB}" type="slidenum">
              <a:rPr lang="es-ES" smtClean="0"/>
              <a:t>3</a:t>
            </a:fld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E48E6BE-2D68-4707-8089-E471565A7F40}"/>
              </a:ext>
            </a:extLst>
          </p:cNvPr>
          <p:cNvSpPr/>
          <p:nvPr/>
        </p:nvSpPr>
        <p:spPr>
          <a:xfrm>
            <a:off x="4874525" y="2312413"/>
            <a:ext cx="2442949" cy="532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Análisis univariante y bivariante de los datos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9CF9E2E-BF64-4D38-BFFF-24EE8F619D72}"/>
              </a:ext>
            </a:extLst>
          </p:cNvPr>
          <p:cNvSpPr/>
          <p:nvPr/>
        </p:nvSpPr>
        <p:spPr>
          <a:xfrm>
            <a:off x="3581400" y="3228912"/>
            <a:ext cx="5029200" cy="19026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Tratamiento de Variables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1236177-68A5-4753-ABE7-0A5FE904E3F3}"/>
              </a:ext>
            </a:extLst>
          </p:cNvPr>
          <p:cNvSpPr/>
          <p:nvPr/>
        </p:nvSpPr>
        <p:spPr>
          <a:xfrm>
            <a:off x="3821372" y="3795712"/>
            <a:ext cx="2074461" cy="4896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400" b="1" dirty="0">
                <a:solidFill>
                  <a:schemeClr val="dk1"/>
                </a:solidFill>
              </a:rPr>
              <a:t>Tratamiento de </a:t>
            </a:r>
            <a:r>
              <a:rPr lang="es-ES" sz="1400" b="1" dirty="0" err="1">
                <a:solidFill>
                  <a:schemeClr val="dk1"/>
                </a:solidFill>
              </a:rPr>
              <a:t>Missings</a:t>
            </a:r>
            <a:r>
              <a:rPr lang="es-ES" sz="1400" b="1" dirty="0">
                <a:solidFill>
                  <a:schemeClr val="dk1"/>
                </a:solidFill>
              </a:rPr>
              <a:t> y </a:t>
            </a:r>
            <a:r>
              <a:rPr lang="es-ES" sz="1400" b="1" dirty="0" err="1">
                <a:solidFill>
                  <a:schemeClr val="dk1"/>
                </a:solidFill>
              </a:rPr>
              <a:t>Outliers</a:t>
            </a:r>
            <a:endParaRPr lang="es-ES" sz="1400" b="1" dirty="0">
              <a:solidFill>
                <a:schemeClr val="dk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F387958-317D-4AE2-BDD0-44E8C0FFA6C5}"/>
              </a:ext>
            </a:extLst>
          </p:cNvPr>
          <p:cNvSpPr/>
          <p:nvPr/>
        </p:nvSpPr>
        <p:spPr>
          <a:xfrm>
            <a:off x="6296169" y="3795711"/>
            <a:ext cx="2074461" cy="4896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400" b="1" dirty="0">
                <a:solidFill>
                  <a:schemeClr val="dk1"/>
                </a:solidFill>
              </a:rPr>
              <a:t>Mejoras en la tendencia de las variables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980EEED-E937-4B97-8E82-E178ACA640AC}"/>
              </a:ext>
            </a:extLst>
          </p:cNvPr>
          <p:cNvSpPr/>
          <p:nvPr/>
        </p:nvSpPr>
        <p:spPr>
          <a:xfrm>
            <a:off x="3821372" y="4463634"/>
            <a:ext cx="2074461" cy="4896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400" b="1" dirty="0">
                <a:solidFill>
                  <a:schemeClr val="dk1"/>
                </a:solidFill>
              </a:rPr>
              <a:t>Discretización de Variables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2BD42FE-B323-4E5F-8F30-6E4595F70A2E}"/>
              </a:ext>
            </a:extLst>
          </p:cNvPr>
          <p:cNvSpPr/>
          <p:nvPr/>
        </p:nvSpPr>
        <p:spPr>
          <a:xfrm>
            <a:off x="6296169" y="4463634"/>
            <a:ext cx="2074461" cy="4896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400" b="1" dirty="0">
                <a:solidFill>
                  <a:schemeClr val="dk1"/>
                </a:solidFill>
              </a:rPr>
              <a:t>Transformación de Variables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49D757E-D8E7-4029-8A87-1D488D18A54C}"/>
              </a:ext>
            </a:extLst>
          </p:cNvPr>
          <p:cNvSpPr/>
          <p:nvPr/>
        </p:nvSpPr>
        <p:spPr>
          <a:xfrm>
            <a:off x="4874525" y="5527760"/>
            <a:ext cx="2442949" cy="532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Creación del tablón con las variables candidatas finales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B96E8F7-475D-4AE9-92B4-EA936D16FB96}"/>
              </a:ext>
            </a:extLst>
          </p:cNvPr>
          <p:cNvSpPr/>
          <p:nvPr/>
        </p:nvSpPr>
        <p:spPr>
          <a:xfrm>
            <a:off x="8153209" y="5510189"/>
            <a:ext cx="2442949" cy="532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Construcción del Modelo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AA3D7D0-CF92-4514-8817-7136D9F6ACF2}"/>
              </a:ext>
            </a:extLst>
          </p:cNvPr>
          <p:cNvSpPr/>
          <p:nvPr/>
        </p:nvSpPr>
        <p:spPr>
          <a:xfrm>
            <a:off x="838200" y="3817048"/>
            <a:ext cx="2442949" cy="532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/>
              <a:t>Repetición del análisis UNI/BI variante con las variables ya tratadas</a:t>
            </a:r>
          </a:p>
        </p:txBody>
      </p:sp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id="{FFA4AE95-1243-432A-9B48-A55A9F47569E}"/>
              </a:ext>
            </a:extLst>
          </p:cNvPr>
          <p:cNvSpPr/>
          <p:nvPr/>
        </p:nvSpPr>
        <p:spPr>
          <a:xfrm>
            <a:off x="5969999" y="2900814"/>
            <a:ext cx="252000" cy="279586"/>
          </a:xfrm>
          <a:prstGeom prst="down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405B85A9-EE8B-4A42-B2B2-5683AFA1499C}"/>
              </a:ext>
            </a:extLst>
          </p:cNvPr>
          <p:cNvSpPr/>
          <p:nvPr/>
        </p:nvSpPr>
        <p:spPr>
          <a:xfrm>
            <a:off x="5969999" y="5213632"/>
            <a:ext cx="252000" cy="279586"/>
          </a:xfrm>
          <a:prstGeom prst="down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Flecha: hacia abajo 17">
            <a:extLst>
              <a:ext uri="{FF2B5EF4-FFF2-40B4-BE49-F238E27FC236}">
                <a16:creationId xmlns:a16="http://schemas.microsoft.com/office/drawing/2014/main" id="{93296644-E973-42E0-8245-5E1863BC9D8D}"/>
              </a:ext>
            </a:extLst>
          </p:cNvPr>
          <p:cNvSpPr/>
          <p:nvPr/>
        </p:nvSpPr>
        <p:spPr>
          <a:xfrm rot="16200000">
            <a:off x="7468167" y="5654097"/>
            <a:ext cx="252000" cy="279586"/>
          </a:xfrm>
          <a:prstGeom prst="down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0412BFE4-796A-43EA-92AA-35630BF3CE40}"/>
              </a:ext>
            </a:extLst>
          </p:cNvPr>
          <p:cNvSpPr/>
          <p:nvPr/>
        </p:nvSpPr>
        <p:spPr>
          <a:xfrm>
            <a:off x="4498602" y="2388298"/>
            <a:ext cx="288000" cy="288000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181DDD5A-DD41-48ED-8D7F-B4945C3D10DE}"/>
              </a:ext>
            </a:extLst>
          </p:cNvPr>
          <p:cNvSpPr/>
          <p:nvPr/>
        </p:nvSpPr>
        <p:spPr>
          <a:xfrm>
            <a:off x="4498602" y="3259380"/>
            <a:ext cx="288000" cy="288000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355E6E8C-B446-4BB2-82C8-3A0700E42ABE}"/>
              </a:ext>
            </a:extLst>
          </p:cNvPr>
          <p:cNvSpPr/>
          <p:nvPr/>
        </p:nvSpPr>
        <p:spPr>
          <a:xfrm>
            <a:off x="1873947" y="3453330"/>
            <a:ext cx="288000" cy="288000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582A49E-CE7E-49DD-BF70-8F12C2C30FBE}"/>
              </a:ext>
            </a:extLst>
          </p:cNvPr>
          <p:cNvSpPr/>
          <p:nvPr/>
        </p:nvSpPr>
        <p:spPr>
          <a:xfrm>
            <a:off x="4498602" y="5642331"/>
            <a:ext cx="288000" cy="288000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3FF6BDDC-EF68-4306-AFC9-728571BA0380}"/>
              </a:ext>
            </a:extLst>
          </p:cNvPr>
          <p:cNvSpPr/>
          <p:nvPr/>
        </p:nvSpPr>
        <p:spPr>
          <a:xfrm>
            <a:off x="7833593" y="5651945"/>
            <a:ext cx="288000" cy="288000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1735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1B52A-7D6A-47FE-8D79-4BCC32FC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Tratamiento de Datos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395F58-F528-474D-9C6A-DF7522400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Derivado de los Análisis Univariantes y Bivariantes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60BA3B-D3FF-407C-8B52-3B23103C9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96CE-8955-4DFF-9DB0-1193AAD4A710}" type="datetime1">
              <a:rPr lang="es-ES" smtClean="0"/>
              <a:t>15/02/2019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349F43-14D8-4701-A8D8-19967834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DataAnalytics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2CC175-E11F-4211-AB55-46F8399B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60EA-55E1-45C7-BABD-65EBC3311CEB}" type="slidenum">
              <a:rPr lang="es-ES" smtClean="0"/>
              <a:t>4</a:t>
            </a:fld>
            <a:endParaRPr lang="es-ES"/>
          </a:p>
        </p:txBody>
      </p:sp>
      <p:sp>
        <p:nvSpPr>
          <p:cNvPr id="7" name="AutoShape 6" descr="Resultado de imagen para machine learning icon png">
            <a:extLst>
              <a:ext uri="{FF2B5EF4-FFF2-40B4-BE49-F238E27FC236}">
                <a16:creationId xmlns:a16="http://schemas.microsoft.com/office/drawing/2014/main" id="{8B07FD0C-85CD-4BEC-BB9E-8AC479BB75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6" name="Picture 2" descr="Resultado de imagen para missing data">
            <a:extLst>
              <a:ext uri="{FF2B5EF4-FFF2-40B4-BE49-F238E27FC236}">
                <a16:creationId xmlns:a16="http://schemas.microsoft.com/office/drawing/2014/main" id="{AEB02B07-15E3-43B7-B78E-4472D325F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1081087"/>
            <a:ext cx="26098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58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C20B4D60-23F8-475A-B2C3-2E465BD4C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688239" y="5909528"/>
            <a:ext cx="3665561" cy="396274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1D6FD328-18BF-4AC9-B260-8D497D2AC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688239" y="2540759"/>
            <a:ext cx="3665561" cy="39627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4CBFD592-5DA5-40F6-9DA6-34EEE3ADD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838200" y="5913832"/>
            <a:ext cx="3665561" cy="39627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6525484-5054-4D25-91B3-8B7CCA0D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4F132C-0BEE-4ECF-9C6F-A6B85E3D6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9255"/>
            <a:ext cx="10515600" cy="124287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2200" dirty="0"/>
              <a:t>El tratamiento de variables tiene como objetivo la mejora de la calidad de los datos que serán utilizados en la construcción de modelos, utilizando métodos de tratamiento de </a:t>
            </a:r>
            <a:r>
              <a:rPr lang="es-ES" sz="2200" dirty="0" err="1"/>
              <a:t>missings</a:t>
            </a:r>
            <a:r>
              <a:rPr lang="es-ES" sz="2200" dirty="0"/>
              <a:t> y </a:t>
            </a:r>
            <a:r>
              <a:rPr lang="es-ES" sz="2200" dirty="0" err="1"/>
              <a:t>outliers</a:t>
            </a:r>
            <a:r>
              <a:rPr lang="es-ES" sz="2200" dirty="0"/>
              <a:t>, de mejora de la tendencia de variables, discretización y transformación de variables.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9540F9-0668-4C63-9D94-787A6C84D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8411-02ED-45EE-961A-A2E9F34B91E0}" type="datetime1">
              <a:rPr lang="es-ES" smtClean="0"/>
              <a:t>15/02/2019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4E2123-2A04-4C00-8F31-67C67D4F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DataAnalytics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1FB8CB-BBEA-455C-8E8E-430A96C9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60EA-55E1-45C7-BABD-65EBC3311CEB}" type="slidenum">
              <a:rPr lang="es-ES" smtClean="0"/>
              <a:t>5</a:t>
            </a:fld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918723B-07A9-4F3E-A763-719F327F1E26}"/>
              </a:ext>
            </a:extLst>
          </p:cNvPr>
          <p:cNvSpPr/>
          <p:nvPr/>
        </p:nvSpPr>
        <p:spPr>
          <a:xfrm>
            <a:off x="5349352" y="2627194"/>
            <a:ext cx="1678676" cy="167867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Consecuencia de Univariantes y Bivariantes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C0D00F2-7D59-4195-A80A-0080757B2E47}"/>
              </a:ext>
            </a:extLst>
          </p:cNvPr>
          <p:cNvSpPr/>
          <p:nvPr/>
        </p:nvSpPr>
        <p:spPr>
          <a:xfrm>
            <a:off x="4160003" y="4592476"/>
            <a:ext cx="1678676" cy="167867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Construcción de Nuevas Variables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EAF9C18-B1CA-4DCF-8265-1B91B1CB13A4}"/>
              </a:ext>
            </a:extLst>
          </p:cNvPr>
          <p:cNvSpPr/>
          <p:nvPr/>
        </p:nvSpPr>
        <p:spPr>
          <a:xfrm>
            <a:off x="6680868" y="4592476"/>
            <a:ext cx="1678676" cy="167867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Discretización de Variables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AF9255F-7280-4DFE-BC23-5B683FB475EC}"/>
              </a:ext>
            </a:extLst>
          </p:cNvPr>
          <p:cNvSpPr/>
          <p:nvPr/>
        </p:nvSpPr>
        <p:spPr>
          <a:xfrm>
            <a:off x="5349352" y="3939040"/>
            <a:ext cx="1678676" cy="1678676"/>
          </a:xfrm>
          <a:prstGeom prst="ellipse">
            <a:avLst/>
          </a:prstGeom>
          <a:solidFill>
            <a:schemeClr val="accent1">
              <a:lumMod val="20000"/>
              <a:lumOff val="80000"/>
              <a:alpha val="42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/>
              <a:t>TRATAMIENTO DE VARIABLES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6BE4845-07F8-47B6-9752-5ED3BC408512}"/>
              </a:ext>
            </a:extLst>
          </p:cNvPr>
          <p:cNvSpPr txBox="1"/>
          <p:nvPr/>
        </p:nvSpPr>
        <p:spPr>
          <a:xfrm>
            <a:off x="838200" y="2659837"/>
            <a:ext cx="33218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b="1" dirty="0"/>
              <a:t>Análisis y tratamiento de </a:t>
            </a:r>
            <a:r>
              <a:rPr lang="es-ES" sz="1400" b="1" dirty="0" err="1"/>
              <a:t>missings</a:t>
            </a:r>
            <a:r>
              <a:rPr lang="es-ES" sz="1400" b="1" dirty="0"/>
              <a:t> </a:t>
            </a:r>
            <a:r>
              <a:rPr lang="es-ES" sz="1400" dirty="0"/>
              <a:t>( valores no informados) </a:t>
            </a:r>
            <a:r>
              <a:rPr lang="es-ES" sz="1400" b="1" dirty="0"/>
              <a:t>y </a:t>
            </a:r>
            <a:r>
              <a:rPr lang="es-ES" sz="1400" b="1" dirty="0" err="1"/>
              <a:t>outliiers</a:t>
            </a:r>
            <a:r>
              <a:rPr lang="es-ES" sz="1400" b="1" dirty="0"/>
              <a:t> </a:t>
            </a:r>
            <a:r>
              <a:rPr lang="es-ES" sz="1400" dirty="0"/>
              <a:t>(atípicos, valores fuera de dominio). Algunas técnicas son: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/>
              <a:t>Eliminación de registros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/>
              <a:t>Sustitución por otro valor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/>
              <a:t>Inclusión de </a:t>
            </a:r>
            <a:r>
              <a:rPr lang="es-ES" sz="1400" dirty="0" err="1"/>
              <a:t>dummies</a:t>
            </a:r>
            <a:endParaRPr lang="es-E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/>
              <a:t>Discretización de la variables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b="1" dirty="0"/>
              <a:t>Creación de nuevas variables a partir de otras existentes en la tabla única</a:t>
            </a:r>
            <a:r>
              <a:rPr lang="es-ES" sz="1400" dirty="0"/>
              <a:t>. Algunos ejemplos: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1400" dirty="0" err="1"/>
              <a:t>Scalamiento</a:t>
            </a:r>
            <a:endParaRPr lang="es-ES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1400" dirty="0"/>
              <a:t>Transformar fechas en antigüedad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1400" dirty="0"/>
              <a:t>Crear ratios, promedios, conteos, máximos, </a:t>
            </a:r>
            <a:r>
              <a:rPr lang="es-ES" sz="1400" dirty="0" err="1"/>
              <a:t>minimos</a:t>
            </a:r>
            <a:r>
              <a:rPr lang="es-ES" sz="1400" dirty="0"/>
              <a:t>, etc.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007D091A-13E6-42EC-8C80-1421B6A2E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5063"/>
            <a:ext cx="3665561" cy="39627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28B085E4-8A9C-4D09-8662-4C93BA90B68F}"/>
              </a:ext>
            </a:extLst>
          </p:cNvPr>
          <p:cNvSpPr txBox="1"/>
          <p:nvPr/>
        </p:nvSpPr>
        <p:spPr>
          <a:xfrm>
            <a:off x="8359544" y="2738896"/>
            <a:ext cx="332180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b="1" dirty="0"/>
              <a:t>Introducir mejoras en la tendencia de las variables</a:t>
            </a:r>
            <a:r>
              <a:rPr lang="es-ES" sz="14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/>
              <a:t>Tratamiento del Target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/>
              <a:t>Suavización de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/>
              <a:t>Discretización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b="1" dirty="0"/>
              <a:t>Creación de nuevas variables a partir de variables continuas, mediante la creación de grupos </a:t>
            </a:r>
            <a:r>
              <a:rPr lang="es-ES" sz="1400" b="1" dirty="0" err="1"/>
              <a:t>homogeneos</a:t>
            </a:r>
            <a:r>
              <a:rPr lang="es-ES" sz="1400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1400" dirty="0"/>
              <a:t>Creación de grupos de forma experta a partir de análisis de frecuencias o histogramas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1400" dirty="0"/>
              <a:t>Métodos de </a:t>
            </a:r>
            <a:r>
              <a:rPr lang="es-ES" sz="1400" dirty="0" err="1"/>
              <a:t>clustering</a:t>
            </a:r>
            <a:endParaRPr lang="es-ES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1400" dirty="0"/>
              <a:t>Discretización automática buscando heterogeneidad del target.</a:t>
            </a:r>
          </a:p>
        </p:txBody>
      </p:sp>
    </p:spTree>
    <p:extLst>
      <p:ext uri="{BB962C8B-B14F-4D97-AF65-F5344CB8AC3E}">
        <p14:creationId xmlns:p14="http://schemas.microsoft.com/office/powerpoint/2010/main" val="1260291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068F6-5D88-4BB3-8CC4-35CD736A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Tratamiento de </a:t>
            </a:r>
            <a:r>
              <a:rPr lang="es-ES" dirty="0" err="1"/>
              <a:t>Missings</a:t>
            </a:r>
            <a:r>
              <a:rPr lang="es-ES" dirty="0"/>
              <a:t> y </a:t>
            </a:r>
            <a:r>
              <a:rPr lang="es-ES" dirty="0" err="1"/>
              <a:t>Outliers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4BB046-8A86-479E-B33B-3DBF4754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8411-02ED-45EE-961A-A2E9F34B91E0}" type="datetime1">
              <a:rPr lang="es-ES" smtClean="0"/>
              <a:t>15/02/2019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34AA44-0492-49F8-B351-224001C1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DataAnalytics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A66D1A-AC08-4793-B33A-0BCBDAF0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60EA-55E1-45C7-BABD-65EBC3311CEB}" type="slidenum">
              <a:rPr lang="es-ES" smtClean="0"/>
              <a:t>6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34E5938-8110-4BB1-969D-3393DE055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94038"/>
            <a:ext cx="10128338" cy="2954707"/>
          </a:xfrm>
          <a:prstGeom prst="rect">
            <a:avLst/>
          </a:prstGeom>
        </p:spPr>
      </p:pic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85A4A1A6-575D-49C4-B8FE-BA619D230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9255"/>
            <a:ext cx="10515600" cy="8061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200" dirty="0"/>
              <a:t>Este tipo de tratamiento mejora la calidad, distribución y tendencia de las variables. Se determinan a partir de los resultados de los análisis Univariantes y Bivariantes.</a:t>
            </a:r>
          </a:p>
        </p:txBody>
      </p:sp>
    </p:spTree>
    <p:extLst>
      <p:ext uri="{BB962C8B-B14F-4D97-AF65-F5344CB8AC3E}">
        <p14:creationId xmlns:p14="http://schemas.microsoft.com/office/powerpoint/2010/main" val="1960292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8ED5B-E531-4924-AC91-D1AC5DD9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Tratamiento de </a:t>
            </a:r>
            <a:r>
              <a:rPr lang="es-PE" dirty="0" err="1"/>
              <a:t>Missings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24A086-3C88-4A3C-BC03-36BD491E1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6255"/>
            <a:ext cx="4771030" cy="446276"/>
          </a:xfrm>
        </p:spPr>
        <p:txBody>
          <a:bodyPr>
            <a:normAutofit/>
          </a:bodyPr>
          <a:lstStyle/>
          <a:p>
            <a:r>
              <a:rPr lang="es-ES" sz="2000" b="1" dirty="0"/>
              <a:t>Datos Discretos: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F019E4-BFD8-4897-8F8E-F466F1B75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8411-02ED-45EE-961A-A2E9F34B91E0}" type="datetime1">
              <a:rPr lang="es-ES" smtClean="0"/>
              <a:t>15/02/2019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BEC13C-9F2D-4C02-8AFA-9610C27E2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DataAnalytics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0CE5C9-BBE1-46A9-87FC-B1DBD9B2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60EA-55E1-45C7-BABD-65EBC3311CEB}" type="slidenum">
              <a:rPr lang="es-ES" smtClean="0"/>
              <a:t>7</a:t>
            </a:fld>
            <a:endParaRPr lang="es-ES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866C1000-6488-4B44-BA47-A549253DF7C5}"/>
              </a:ext>
            </a:extLst>
          </p:cNvPr>
          <p:cNvSpPr txBox="1">
            <a:spLocks/>
          </p:cNvSpPr>
          <p:nvPr/>
        </p:nvSpPr>
        <p:spPr>
          <a:xfrm>
            <a:off x="5981700" y="2575058"/>
            <a:ext cx="5257800" cy="44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dirty="0"/>
              <a:t>Datos Continuos: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ECF8752-75F0-4553-A6FC-46547F178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663" y="4659140"/>
            <a:ext cx="2735523" cy="147448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0623D5E-E85D-4C1D-BEF1-513B71786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39" y="3021705"/>
            <a:ext cx="4500769" cy="147448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3F86BEB-65D2-4387-AFCE-F5C1A2ADA0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202" t="28623" r="66875" b="50000"/>
          <a:stretch/>
        </p:blipFill>
        <p:spPr>
          <a:xfrm>
            <a:off x="6116756" y="3021705"/>
            <a:ext cx="5122744" cy="1678651"/>
          </a:xfrm>
          <a:prstGeom prst="rect">
            <a:avLst/>
          </a:prstGeom>
        </p:spPr>
      </p:pic>
      <p:sp>
        <p:nvSpPr>
          <p:cNvPr id="12" name="Marcador de contenido 8">
            <a:extLst>
              <a:ext uri="{FF2B5EF4-FFF2-40B4-BE49-F238E27FC236}">
                <a16:creationId xmlns:a16="http://schemas.microsoft.com/office/drawing/2014/main" id="{077A5AA4-5E3C-4A46-BFA3-547C687C77B6}"/>
              </a:ext>
            </a:extLst>
          </p:cNvPr>
          <p:cNvSpPr txBox="1">
            <a:spLocks/>
          </p:cNvSpPr>
          <p:nvPr/>
        </p:nvSpPr>
        <p:spPr>
          <a:xfrm>
            <a:off x="838200" y="1309254"/>
            <a:ext cx="10515600" cy="11020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s-ES" sz="2200" dirty="0"/>
              <a:t>Antes del tratamiento de </a:t>
            </a:r>
            <a:r>
              <a:rPr lang="es-ES" sz="2200" dirty="0" err="1"/>
              <a:t>missings</a:t>
            </a:r>
            <a:r>
              <a:rPr lang="es-ES" sz="2200" dirty="0"/>
              <a:t> es preciso realizar un análisis experto de los motivos de la desinformación, esto permite determinar cual es la metodología de tratamiento mas idónea.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" sz="2200" dirty="0"/>
              <a:t>Identificación:</a:t>
            </a:r>
          </a:p>
        </p:txBody>
      </p:sp>
    </p:spTree>
    <p:extLst>
      <p:ext uri="{BB962C8B-B14F-4D97-AF65-F5344CB8AC3E}">
        <p14:creationId xmlns:p14="http://schemas.microsoft.com/office/powerpoint/2010/main" val="220604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A279D-35C3-4FD0-84E2-9657659B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chemeClr val="accent1">
                    <a:lumMod val="50000"/>
                  </a:schemeClr>
                </a:solidFill>
              </a:rPr>
              <a:t>Tratamiento de </a:t>
            </a:r>
            <a:r>
              <a:rPr lang="es-PE" dirty="0" err="1">
                <a:solidFill>
                  <a:schemeClr val="accent1">
                    <a:lumMod val="50000"/>
                  </a:schemeClr>
                </a:solidFill>
              </a:rPr>
              <a:t>missings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1A6A4E-59FB-4AB6-B814-7264A97B3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61296"/>
            <a:ext cx="5181600" cy="2445150"/>
          </a:xfrm>
          <a:solidFill>
            <a:srgbClr val="5BFF5B"/>
          </a:solidFill>
        </p:spPr>
        <p:txBody>
          <a:bodyPr>
            <a:normAutofit lnSpcReduction="10000"/>
          </a:bodyPr>
          <a:lstStyle/>
          <a:p>
            <a:r>
              <a:rPr lang="es-PE" sz="2400" dirty="0">
                <a:solidFill>
                  <a:schemeClr val="accent1"/>
                </a:solidFill>
              </a:rPr>
              <a:t>Reemplazar (Recomendable)</a:t>
            </a:r>
            <a:endParaRPr lang="es-ES" sz="2400" dirty="0">
              <a:solidFill>
                <a:schemeClr val="accent1"/>
              </a:solidFill>
            </a:endParaRPr>
          </a:p>
          <a:p>
            <a:pPr lvl="1"/>
            <a:r>
              <a:rPr lang="es-PE" sz="2000" dirty="0"/>
              <a:t>Por una constante global para reconocimiento del algoritmo</a:t>
            </a:r>
          </a:p>
          <a:p>
            <a:pPr lvl="1"/>
            <a:r>
              <a:rPr lang="es-PE" sz="2000" dirty="0">
                <a:solidFill>
                  <a:srgbClr val="C00000"/>
                </a:solidFill>
              </a:rPr>
              <a:t>Por la media del resto de observaciones (de la misma clase)</a:t>
            </a:r>
          </a:p>
          <a:p>
            <a:pPr lvl="1"/>
            <a:r>
              <a:rPr lang="es-PE" sz="2000" dirty="0"/>
              <a:t>Por el valor mas probable obtenido por una técnica de inferencia (Bayes, Arboles, etc.)</a:t>
            </a:r>
            <a:endParaRPr lang="es-ES" sz="2000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60B50F-9325-438F-ADE5-324FAD4C1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561296"/>
            <a:ext cx="5181600" cy="2445150"/>
          </a:xfrm>
          <a:solidFill>
            <a:srgbClr val="FFC8A3"/>
          </a:solidFill>
        </p:spPr>
        <p:txBody>
          <a:bodyPr>
            <a:normAutofit lnSpcReduction="10000"/>
          </a:bodyPr>
          <a:lstStyle/>
          <a:p>
            <a:r>
              <a:rPr lang="es-PE" sz="2400" dirty="0">
                <a:solidFill>
                  <a:schemeClr val="accent1"/>
                </a:solidFill>
              </a:rPr>
              <a:t>No recomendable</a:t>
            </a:r>
          </a:p>
          <a:p>
            <a:pPr lvl="1"/>
            <a:r>
              <a:rPr lang="es-PE" sz="2000" dirty="0">
                <a:solidFill>
                  <a:srgbClr val="C00000"/>
                </a:solidFill>
              </a:rPr>
              <a:t>Ignorar, Existen algoritmos robustos</a:t>
            </a:r>
          </a:p>
          <a:p>
            <a:pPr lvl="1"/>
            <a:r>
              <a:rPr lang="es-PE" sz="2000" dirty="0"/>
              <a:t>Eliminar la variable</a:t>
            </a:r>
          </a:p>
          <a:p>
            <a:pPr lvl="1"/>
            <a:r>
              <a:rPr lang="es-PE" sz="2000" dirty="0"/>
              <a:t>Filtrar las filas</a:t>
            </a:r>
          </a:p>
          <a:p>
            <a:endParaRPr lang="es-ES" sz="240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0F9D88-5532-4BD5-B15A-BD37011B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50DF-175C-4988-BFBB-9C403594CB38}" type="datetime1">
              <a:rPr lang="es-ES" smtClean="0"/>
              <a:t>15/02/2019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E38D95-2278-4C69-8DE8-34DAFAD9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DataAnalytics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B56F1B-F440-4833-BE87-E642F9B4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60EA-55E1-45C7-BABD-65EBC3311CEB}" type="slidenum">
              <a:rPr lang="es-ES" smtClean="0"/>
              <a:t>8</a:t>
            </a:fld>
            <a:endParaRPr lang="es-ES"/>
          </a:p>
        </p:txBody>
      </p:sp>
      <p:sp>
        <p:nvSpPr>
          <p:cNvPr id="8" name="Marcador de contenido 8">
            <a:extLst>
              <a:ext uri="{FF2B5EF4-FFF2-40B4-BE49-F238E27FC236}">
                <a16:creationId xmlns:a16="http://schemas.microsoft.com/office/drawing/2014/main" id="{BCB27988-E126-4548-A22C-7023290F9430}"/>
              </a:ext>
            </a:extLst>
          </p:cNvPr>
          <p:cNvSpPr txBox="1">
            <a:spLocks/>
          </p:cNvSpPr>
          <p:nvPr/>
        </p:nvSpPr>
        <p:spPr>
          <a:xfrm>
            <a:off x="838200" y="1309254"/>
            <a:ext cx="10515600" cy="1102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s-ES" sz="2200" dirty="0"/>
              <a:t>Si el porcentaje de </a:t>
            </a:r>
            <a:r>
              <a:rPr lang="es-ES" sz="2200" dirty="0" err="1"/>
              <a:t>missings</a:t>
            </a:r>
            <a:r>
              <a:rPr lang="es-ES" sz="2200" dirty="0"/>
              <a:t> de una variable es relevante y se quiere mantener dicha variable en el modelo, es recomendable realizar un tratamiento para no perder un porcentaje elevado de la población. Es preciso establecer un umbral de </a:t>
            </a:r>
            <a:r>
              <a:rPr lang="es-ES" sz="2200" dirty="0" err="1"/>
              <a:t>missings</a:t>
            </a:r>
            <a:r>
              <a:rPr lang="es-ES" sz="2200" dirty="0"/>
              <a:t> aceptable.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019C233B-BA75-436E-935B-BADE03159054}"/>
              </a:ext>
            </a:extLst>
          </p:cNvPr>
          <p:cNvSpPr txBox="1">
            <a:spLocks/>
          </p:cNvSpPr>
          <p:nvPr/>
        </p:nvSpPr>
        <p:spPr>
          <a:xfrm>
            <a:off x="914400" y="5156459"/>
            <a:ext cx="10515600" cy="11020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s-ES" sz="2200" dirty="0"/>
              <a:t>A la hora de realizar el tratamiento es importante: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200" dirty="0"/>
              <a:t>No modificar la distribución de los datos y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200" dirty="0"/>
              <a:t>No cambiar la relación de la variable tratada con el resto de variables</a:t>
            </a:r>
          </a:p>
        </p:txBody>
      </p:sp>
    </p:spTree>
    <p:extLst>
      <p:ext uri="{BB962C8B-B14F-4D97-AF65-F5344CB8AC3E}">
        <p14:creationId xmlns:p14="http://schemas.microsoft.com/office/powerpoint/2010/main" val="2710678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AA9AB-DD79-476F-9A5D-D0F1040B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Datos Extremos - Identificación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CB45D6-C731-4C97-BA9D-F17CBD520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Método Visual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F80C58-3518-4AB8-BD73-075344E18B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PE" dirty="0"/>
              <a:t>Diagrama de Frecuencias</a:t>
            </a:r>
          </a:p>
          <a:p>
            <a:r>
              <a:rPr lang="es-PE" dirty="0"/>
              <a:t>Diagrama de Cajas (</a:t>
            </a:r>
            <a:r>
              <a:rPr lang="es-PE" dirty="0" err="1"/>
              <a:t>Boxplot</a:t>
            </a:r>
            <a:r>
              <a:rPr lang="es-PE" dirty="0"/>
              <a:t>)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E53898-0247-46B9-B9BA-4BD0343B0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PE" dirty="0"/>
              <a:t>Método Analítico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69175F-C2B7-4531-97C6-B1BBA98577D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PE" dirty="0"/>
              <a:t>Identificar puntos que se encuentra fuera de la </a:t>
            </a:r>
            <a:r>
              <a:rPr lang="el-GR" dirty="0"/>
              <a:t>μ ± 3σ </a:t>
            </a:r>
            <a:endParaRPr lang="es-PE" dirty="0"/>
          </a:p>
          <a:p>
            <a:r>
              <a:rPr lang="es-PE" dirty="0"/>
              <a:t>Las que están fuera del Rango intercuartílico :</a:t>
            </a:r>
          </a:p>
          <a:p>
            <a:pPr marL="0" indent="0">
              <a:buNone/>
            </a:pPr>
            <a:r>
              <a:rPr lang="fr-FR" dirty="0"/>
              <a:t>[Q1 – 1.5 * IRQ , Q3 + 1.5 * IRQ] </a:t>
            </a: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4F3B58E-88FC-4CC7-8F41-15152D6DE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1" t="15495" r="5308"/>
          <a:stretch/>
        </p:blipFill>
        <p:spPr>
          <a:xfrm>
            <a:off x="1167363" y="3795285"/>
            <a:ext cx="3827717" cy="25211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867561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20757</TotalTime>
  <Words>1111</Words>
  <Application>Microsoft Office PowerPoint</Application>
  <PresentationFormat>Panorámica</PresentationFormat>
  <Paragraphs>185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Tema de Office</vt:lpstr>
      <vt:lpstr>Data Analytics</vt:lpstr>
      <vt:lpstr>Presentación de PowerPoint</vt:lpstr>
      <vt:lpstr>Tratamiento de Datos: Overview</vt:lpstr>
      <vt:lpstr>Tratamiento de Datos</vt:lpstr>
      <vt:lpstr>Introducción</vt:lpstr>
      <vt:lpstr>Tratamiento de Missings y Outliers</vt:lpstr>
      <vt:lpstr>Tratamiento de Missings</vt:lpstr>
      <vt:lpstr>Tratamiento de missings</vt:lpstr>
      <vt:lpstr>Datos Extremos - Identificación</vt:lpstr>
      <vt:lpstr>Datos Extremos -Tratamiento de Cotas</vt:lpstr>
      <vt:lpstr>Tratamiento de Cotas</vt:lpstr>
      <vt:lpstr>Transformación de Datos</vt:lpstr>
      <vt:lpstr>Feature Scaling</vt:lpstr>
      <vt:lpstr>Feature Scaling</vt:lpstr>
      <vt:lpstr>Feature Scaling</vt:lpstr>
      <vt:lpstr>Feature Scaling</vt:lpstr>
      <vt:lpstr>Feature Scaling</vt:lpstr>
      <vt:lpstr>Muestreo Training y Test</vt:lpstr>
      <vt:lpstr>Training and test Set</vt:lpstr>
      <vt:lpstr>Training and test Set</vt:lpstr>
      <vt:lpstr>Data Preprocessing Template</vt:lpstr>
      <vt:lpstr>Data Preprocessing Template</vt:lpstr>
      <vt:lpstr>Data Preprocessing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</dc:title>
  <dc:creator>Breyson</dc:creator>
  <cp:lastModifiedBy>Jhon Meza</cp:lastModifiedBy>
  <cp:revision>196</cp:revision>
  <dcterms:created xsi:type="dcterms:W3CDTF">2017-11-30T08:10:43Z</dcterms:created>
  <dcterms:modified xsi:type="dcterms:W3CDTF">2019-02-16T00:09:32Z</dcterms:modified>
</cp:coreProperties>
</file>