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Montserrat Medium"/>
      <p:regular r:id="rId20"/>
      <p:bold r:id="rId21"/>
      <p:italic r:id="rId22"/>
      <p:boldItalic r:id="rId23"/>
    </p:embeddedFont>
    <p:embeddedFont>
      <p:font typeface="Karl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regular.fntdata"/><Relationship Id="rId22" Type="http://schemas.openxmlformats.org/officeDocument/2006/relationships/font" Target="fonts/MontserratMedium-italic.fntdata"/><Relationship Id="rId21" Type="http://schemas.openxmlformats.org/officeDocument/2006/relationships/font" Target="fonts/MontserratMedium-bold.fntdata"/><Relationship Id="rId24" Type="http://schemas.openxmlformats.org/officeDocument/2006/relationships/font" Target="fonts/Karla-regular.fntdata"/><Relationship Id="rId23" Type="http://schemas.openxmlformats.org/officeDocument/2006/relationships/font" Target="fonts/Montserrat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italic.fntdata"/><Relationship Id="rId25" Type="http://schemas.openxmlformats.org/officeDocument/2006/relationships/font" Target="fonts/Karla-bold.fntdata"/><Relationship Id="rId27" Type="http://schemas.openxmlformats.org/officeDocument/2006/relationships/font" Target="fonts/Karl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839c954cf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839c954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009096b5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009096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7f317c7e8_0_9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7f317c7e8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f317c7e8_0_9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f317c7e8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02938e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02938e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715fd815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715fd81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839c9295a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839c9295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009096b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009096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009096b5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009096b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839c954cf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839c954c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91900" y="-12900"/>
            <a:ext cx="7035657" cy="6889261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12900" y="-12900"/>
            <a:ext cx="7035657" cy="6889261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864400" y="4234600"/>
            <a:ext cx="4707600" cy="1575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304800" y="-13917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3917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121333" y="5367067"/>
            <a:ext cx="10461300" cy="692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indent="-228600" lvl="0" marL="457200">
              <a:spcBef>
                <a:spcPts val="500"/>
              </a:spcBef>
              <a:spcAft>
                <a:spcPts val="0"/>
              </a:spcAft>
              <a:buSzPts val="27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11390969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304800" y="-13917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3917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11390969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1390969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4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 txBox="1"/>
          <p:nvPr>
            <p:ph type="ctrTitle"/>
          </p:nvPr>
        </p:nvSpPr>
        <p:spPr>
          <a:xfrm>
            <a:off x="680600" y="1676400"/>
            <a:ext cx="10830900" cy="211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680600" y="4243083"/>
            <a:ext cx="10830900" cy="84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91900" y="-12900"/>
            <a:ext cx="7035657" cy="6889261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12900" y="-12900"/>
            <a:ext cx="7035657" cy="6889261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864400" y="1806333"/>
            <a:ext cx="4696500" cy="398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8966600" y="4354267"/>
            <a:ext cx="2541600" cy="1375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91900" y="-12900"/>
            <a:ext cx="7035657" cy="6889261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12900" y="-12900"/>
            <a:ext cx="7035657" cy="6889261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1117746" y="2410533"/>
            <a:ext cx="4197600" cy="64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117667" y="3225800"/>
            <a:ext cx="4197600" cy="300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400050" lvl="0" marL="457200" rtl="0">
              <a:spcBef>
                <a:spcPts val="800"/>
              </a:spcBef>
              <a:spcAft>
                <a:spcPts val="0"/>
              </a:spcAft>
              <a:buSzPts val="2700"/>
              <a:buChar char="▸"/>
              <a:defRPr/>
            </a:lvl1pPr>
            <a:lvl2pPr indent="-400050" lvl="1" marL="914400" rtl="0">
              <a:spcBef>
                <a:spcPts val="0"/>
              </a:spcBef>
              <a:spcAft>
                <a:spcPts val="0"/>
              </a:spcAft>
              <a:buSzPts val="2700"/>
              <a:buChar char="▹"/>
              <a:defRPr/>
            </a:lvl2pPr>
            <a:lvl3pPr indent="-400050" lvl="2" marL="1371600" rtl="0">
              <a:spcBef>
                <a:spcPts val="0"/>
              </a:spcBef>
              <a:spcAft>
                <a:spcPts val="0"/>
              </a:spcAft>
              <a:buSzPts val="2700"/>
              <a:buChar char="▹"/>
              <a:defRPr/>
            </a:lvl3pPr>
            <a:lvl4pPr indent="-400050" lvl="3" marL="1828800" rtl="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 rtl="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 rtl="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 rtl="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 rtl="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 rtl="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390969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79000" y="-12900"/>
            <a:ext cx="4102231" cy="6889261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25800" y="-12900"/>
            <a:ext cx="4102231" cy="6889261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812939" y="5489167"/>
            <a:ext cx="2146500" cy="64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390969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304800" y="-13917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3917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1066194" y="930233"/>
            <a:ext cx="26097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6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1117667" y="2209800"/>
            <a:ext cx="7098900" cy="300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431800" lvl="0" marL="457200" rtl="0">
              <a:spcBef>
                <a:spcPts val="800"/>
              </a:spcBef>
              <a:spcAft>
                <a:spcPts val="0"/>
              </a:spcAft>
              <a:buSzPts val="3200"/>
              <a:buFont typeface="Montserrat"/>
              <a:buChar char="▸"/>
              <a:defRPr sz="3200"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Char char="▹"/>
              <a:defRPr sz="3200">
                <a:latin typeface="Montserrat"/>
                <a:ea typeface="Montserrat"/>
                <a:cs typeface="Montserrat"/>
                <a:sym typeface="Montserrat"/>
              </a:defRPr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Char char="▹"/>
              <a:defRPr sz="3200">
                <a:latin typeface="Montserrat"/>
                <a:ea typeface="Montserrat"/>
                <a:cs typeface="Montserrat"/>
                <a:sym typeface="Montserrat"/>
              </a:defRPr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Char char="●"/>
              <a:defRPr sz="3200">
                <a:latin typeface="Montserrat"/>
                <a:ea typeface="Montserrat"/>
                <a:cs typeface="Montserrat"/>
                <a:sym typeface="Montserrat"/>
              </a:defRPr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Char char="○"/>
              <a:defRPr sz="3200">
                <a:latin typeface="Montserrat"/>
                <a:ea typeface="Montserrat"/>
                <a:cs typeface="Montserrat"/>
                <a:sym typeface="Montserrat"/>
              </a:defRPr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Char char="■"/>
              <a:defRPr sz="3200">
                <a:latin typeface="Montserrat"/>
                <a:ea typeface="Montserrat"/>
                <a:cs typeface="Montserrat"/>
                <a:sym typeface="Montserrat"/>
              </a:defRPr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Char char="●"/>
              <a:defRPr sz="3200">
                <a:latin typeface="Montserrat"/>
                <a:ea typeface="Montserrat"/>
                <a:cs typeface="Montserrat"/>
                <a:sym typeface="Montserrat"/>
              </a:defRPr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Char char="○"/>
              <a:defRPr sz="3200">
                <a:latin typeface="Montserrat"/>
                <a:ea typeface="Montserrat"/>
                <a:cs typeface="Montserrat"/>
                <a:sym typeface="Montserrat"/>
              </a:defRPr>
            </a:lvl8pPr>
            <a:lvl9pPr indent="-431800" lvl="8" marL="4114800" rtl="0"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Char char="■"/>
              <a:defRPr sz="3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11390969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304800" y="-13917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3917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1117800" y="1191333"/>
            <a:ext cx="7098900" cy="64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1117667" y="2006600"/>
            <a:ext cx="7098900" cy="300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400050" lvl="0" marL="457200">
              <a:spcBef>
                <a:spcPts val="800"/>
              </a:spcBef>
              <a:spcAft>
                <a:spcPts val="0"/>
              </a:spcAft>
              <a:buSzPts val="2700"/>
              <a:buChar char="▸"/>
              <a:defRPr/>
            </a:lvl1pPr>
            <a:lvl2pPr indent="-400050" lvl="1" marL="914400">
              <a:spcBef>
                <a:spcPts val="0"/>
              </a:spcBef>
              <a:spcAft>
                <a:spcPts val="0"/>
              </a:spcAft>
              <a:buSzPts val="2700"/>
              <a:buChar char="▹"/>
              <a:defRPr/>
            </a:lvl2pPr>
            <a:lvl3pPr indent="-400050" lvl="2" marL="1371600">
              <a:spcBef>
                <a:spcPts val="0"/>
              </a:spcBef>
              <a:spcAft>
                <a:spcPts val="0"/>
              </a:spcAft>
              <a:buSzPts val="2700"/>
              <a:buChar char="▹"/>
              <a:defRPr/>
            </a:lvl3pPr>
            <a:lvl4pPr indent="-400050" lvl="3" marL="18288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11390969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304800" y="-13917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3917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21333" y="1292933"/>
            <a:ext cx="6402000" cy="546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1121334" y="2104033"/>
            <a:ext cx="3562500" cy="324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400050" lvl="0" marL="457200">
              <a:spcBef>
                <a:spcPts val="800"/>
              </a:spcBef>
              <a:spcAft>
                <a:spcPts val="0"/>
              </a:spcAft>
              <a:buSzPts val="2700"/>
              <a:buChar char="▸"/>
              <a:defRPr/>
            </a:lvl1pPr>
            <a:lvl2pPr indent="-400050" lvl="1" marL="914400">
              <a:spcBef>
                <a:spcPts val="0"/>
              </a:spcBef>
              <a:spcAft>
                <a:spcPts val="0"/>
              </a:spcAft>
              <a:buSzPts val="2700"/>
              <a:buChar char="▹"/>
              <a:defRPr/>
            </a:lvl2pPr>
            <a:lvl3pPr indent="-400050" lvl="2" marL="1371600">
              <a:spcBef>
                <a:spcPts val="0"/>
              </a:spcBef>
              <a:spcAft>
                <a:spcPts val="0"/>
              </a:spcAft>
              <a:buSzPts val="2700"/>
              <a:buChar char="▹"/>
              <a:defRPr/>
            </a:lvl3pPr>
            <a:lvl4pPr indent="-400050" lvl="3" marL="18288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898456" y="2104033"/>
            <a:ext cx="3562500" cy="324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400050" lvl="0" marL="457200">
              <a:spcBef>
                <a:spcPts val="800"/>
              </a:spcBef>
              <a:spcAft>
                <a:spcPts val="0"/>
              </a:spcAft>
              <a:buSzPts val="2700"/>
              <a:buChar char="▸"/>
              <a:defRPr/>
            </a:lvl1pPr>
            <a:lvl2pPr indent="-400050" lvl="1" marL="914400">
              <a:spcBef>
                <a:spcPts val="0"/>
              </a:spcBef>
              <a:spcAft>
                <a:spcPts val="0"/>
              </a:spcAft>
              <a:buSzPts val="2700"/>
              <a:buChar char="▹"/>
              <a:defRPr/>
            </a:lvl2pPr>
            <a:lvl3pPr indent="-400050" lvl="2" marL="1371600">
              <a:spcBef>
                <a:spcPts val="0"/>
              </a:spcBef>
              <a:spcAft>
                <a:spcPts val="0"/>
              </a:spcAft>
              <a:buSzPts val="2700"/>
              <a:buChar char="▹"/>
              <a:defRPr/>
            </a:lvl3pPr>
            <a:lvl4pPr indent="-400050" lvl="3" marL="18288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11390969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304800" y="-13917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3917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1121333" y="1292933"/>
            <a:ext cx="6402000" cy="546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1121333" y="2134633"/>
            <a:ext cx="2793300" cy="321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▸"/>
              <a:defRPr sz="2100"/>
            </a:lvl1pPr>
            <a:lvl2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▹"/>
              <a:defRPr sz="21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Char char="▹"/>
              <a:defRPr sz="2100"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057708" y="2134633"/>
            <a:ext cx="2793300" cy="321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▸"/>
              <a:defRPr sz="2100"/>
            </a:lvl1pPr>
            <a:lvl2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▹"/>
              <a:defRPr sz="21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Char char="▹"/>
              <a:defRPr sz="2100"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6994083" y="2134633"/>
            <a:ext cx="2793300" cy="321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▸"/>
              <a:defRPr sz="2100"/>
            </a:lvl1pPr>
            <a:lvl2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▹"/>
              <a:defRPr sz="21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Char char="▹"/>
              <a:defRPr sz="2100"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11390969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304800" y="-13917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3917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1121333" y="1292933"/>
            <a:ext cx="6402000" cy="546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1390969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988133"/>
            <a:ext cx="69135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200"/>
              <a:buFont typeface="Montserrat"/>
              <a:buNone/>
              <a:defRPr b="1" sz="3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200"/>
              <a:buFont typeface="Montserrat"/>
              <a:buNone/>
              <a:defRPr b="1" sz="3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200"/>
              <a:buFont typeface="Montserrat"/>
              <a:buNone/>
              <a:defRPr b="1" sz="3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200"/>
              <a:buFont typeface="Montserrat"/>
              <a:buNone/>
              <a:defRPr b="1" sz="3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200"/>
              <a:buFont typeface="Montserrat"/>
              <a:buNone/>
              <a:defRPr b="1" sz="3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200"/>
              <a:buFont typeface="Montserrat"/>
              <a:buNone/>
              <a:defRPr b="1" sz="3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200"/>
              <a:buFont typeface="Montserrat"/>
              <a:buNone/>
              <a:defRPr b="1" sz="3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200"/>
              <a:buFont typeface="Montserrat"/>
              <a:buNone/>
              <a:defRPr b="1" sz="3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200"/>
              <a:buFont typeface="Montserrat"/>
              <a:buNone/>
              <a:defRPr b="1" sz="3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803400"/>
            <a:ext cx="69135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400050" lvl="0" marL="457200"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2700"/>
              <a:buFont typeface="Karla"/>
              <a:buChar char="▸"/>
              <a:defRPr sz="27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40005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700"/>
              <a:buFont typeface="Karla"/>
              <a:buChar char="▹"/>
              <a:defRPr sz="27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40005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700"/>
              <a:buFont typeface="Karla"/>
              <a:buChar char="▹"/>
              <a:defRPr sz="27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40005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700"/>
              <a:buFont typeface="Karla"/>
              <a:buChar char="●"/>
              <a:defRPr sz="27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40005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700"/>
              <a:buFont typeface="Karla"/>
              <a:buChar char="○"/>
              <a:defRPr sz="27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40005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700"/>
              <a:buFont typeface="Karla"/>
              <a:buChar char="■"/>
              <a:defRPr sz="27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40005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700"/>
              <a:buFont typeface="Karla"/>
              <a:buChar char="●"/>
              <a:defRPr sz="27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40005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700"/>
              <a:buFont typeface="Karla"/>
              <a:buChar char="○"/>
              <a:defRPr sz="27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40005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700"/>
              <a:buFont typeface="Karla"/>
              <a:buChar char="■"/>
              <a:defRPr sz="27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90969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buNone/>
              <a:defRPr b="1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4294967295" type="ctrTitle"/>
          </p:nvPr>
        </p:nvSpPr>
        <p:spPr>
          <a:xfrm>
            <a:off x="364950" y="80850"/>
            <a:ext cx="9030900" cy="36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</a:pPr>
            <a:r>
              <a:rPr b="1" i="1" lang="en-US" sz="4800"/>
              <a:t>DATASETS FOR MOTION-CAPTURE-BASED</a:t>
            </a:r>
            <a:endParaRPr b="1" i="1" sz="4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</a:pPr>
            <a:r>
              <a:rPr b="1" i="1" lang="en-US" sz="4800"/>
              <a:t>HAND GESTURE RECOGNIT</a:t>
            </a:r>
            <a:r>
              <a:rPr b="1" i="1" lang="en-US" sz="4800"/>
              <a:t>ION</a:t>
            </a:r>
            <a:endParaRPr b="1" i="1" sz="4800"/>
          </a:p>
        </p:txBody>
      </p:sp>
      <p:sp>
        <p:nvSpPr>
          <p:cNvPr id="82" name="Google Shape;82;p15"/>
          <p:cNvSpPr txBox="1"/>
          <p:nvPr>
            <p:ph idx="4294967295" type="subTitle"/>
          </p:nvPr>
        </p:nvSpPr>
        <p:spPr>
          <a:xfrm>
            <a:off x="561912" y="4598399"/>
            <a:ext cx="8637000" cy="22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en-US" sz="14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‘</a:t>
            </a:r>
            <a:r>
              <a:rPr i="1" lang="en-US" sz="14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Analysis &amp; Data Mining’ Project</a:t>
            </a:r>
            <a:endParaRPr i="1" sz="14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400">
                <a:solidFill>
                  <a:srgbClr val="000000"/>
                </a:solidFill>
              </a:rPr>
              <a:t>CARLO ADORNETTO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14700" y="3689550"/>
            <a:ext cx="8531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ANDREW GARDNER -  LOUISIANA TECH UNIVERSITY  MAY 7, 2017</a:t>
            </a:r>
            <a:endParaRPr sz="1800"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141125" y="0"/>
            <a:ext cx="52062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Choices</a:t>
            </a:r>
            <a:r>
              <a:rPr b="1" lang="en-US" sz="2700" u="sng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endParaRPr b="1" sz="2700" u="sng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Matlab</a:t>
            </a:r>
            <a:endParaRPr sz="2700" u="sng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Interquartile Range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Constrained initialization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</a:pPr>
            <a:r>
              <a:rPr b="1"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Constrained K-means</a:t>
            </a: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+ row constraints 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700" u="sng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141125" y="1888050"/>
            <a:ext cx="8127900" cy="2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Results</a:t>
            </a:r>
            <a:r>
              <a:rPr b="1" lang="en-US" sz="2700" u="sng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endParaRPr sz="27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plot of the obtained k centers for each posture (XY axis)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864" l="0" r="0" t="864"/>
          <a:stretch/>
        </p:blipFill>
        <p:spPr>
          <a:xfrm>
            <a:off x="254025" y="2900875"/>
            <a:ext cx="4981199" cy="38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275" y="3611775"/>
            <a:ext cx="4303625" cy="23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/>
          <p:nvPr/>
        </p:nvSpPr>
        <p:spPr>
          <a:xfrm>
            <a:off x="5762950" y="4588750"/>
            <a:ext cx="197700" cy="155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7199475" y="4588750"/>
            <a:ext cx="197700" cy="155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8636000" y="4588750"/>
            <a:ext cx="197700" cy="155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5762950" y="5785375"/>
            <a:ext cx="197700" cy="1551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7901975" y="5785375"/>
            <a:ext cx="197700" cy="1551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4" y="3105150"/>
            <a:ext cx="2865600" cy="64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15650" y="878250"/>
            <a:ext cx="9034800" cy="515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/>
              <a:t>Data was collected with </a:t>
            </a:r>
            <a:r>
              <a:rPr lang="en-US" sz="1800">
                <a:solidFill>
                  <a:schemeClr val="dk2"/>
                </a:solidFill>
              </a:rPr>
              <a:t>Vicon technology </a:t>
            </a:r>
            <a:r>
              <a:rPr lang="en-US" sz="1800"/>
              <a:t>in the</a:t>
            </a:r>
            <a:r>
              <a:rPr lang="en-US" sz="1800"/>
              <a:t> </a:t>
            </a:r>
            <a:r>
              <a:rPr b="1" lang="en-US" sz="1800"/>
              <a:t>Micro-Aerial Vehicle and Sensor Networks (MAVSeN)</a:t>
            </a:r>
            <a:r>
              <a:rPr lang="en-US" sz="1800"/>
              <a:t> laboratory - Louisiana Tech University.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/>
              <a:t>Data sources: </a:t>
            </a:r>
            <a:endParaRPr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 glove with 15 sensori (marker)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4 marker for the relative triaxial space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11 marker (on fingers)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5 postures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</a:rPr>
              <a:t>Datasets: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i="1" lang="en-US" sz="1800" u="sng">
                <a:solidFill>
                  <a:schemeClr val="dk2"/>
                </a:solidFill>
                <a:highlight>
                  <a:srgbClr val="FFFFFF"/>
                </a:highlight>
              </a:rPr>
              <a:t>Labeled Markers Dataset</a:t>
            </a:r>
            <a:endParaRPr b="1" i="1" sz="1800" u="sng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Posture Dataset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Gesture Dataset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0450" y="759050"/>
            <a:ext cx="2436749" cy="169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1850" y="2303302"/>
            <a:ext cx="2070825" cy="27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2321" y="4883346"/>
            <a:ext cx="3418125" cy="18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1117675" y="587833"/>
            <a:ext cx="7098900" cy="64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u="sng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Labeled Marker Dataset</a:t>
            </a:r>
            <a:endParaRPr sz="3000" u="sng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706200" y="1375675"/>
            <a:ext cx="7098900" cy="454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/>
              <a:t>Data:</a:t>
            </a:r>
            <a:endParaRPr b="1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27338 </a:t>
            </a:r>
            <a:r>
              <a:rPr lang="en-US" sz="1800"/>
              <a:t>samples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Class</a:t>
            </a:r>
            <a:r>
              <a:rPr lang="en-US" sz="1800"/>
              <a:t>: marker label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X,Y,Z: </a:t>
            </a:r>
            <a:r>
              <a:rPr lang="en-US" sz="1800"/>
              <a:t>coordinates w.r.t. the triaxial space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/>
              <a:t>Obbiettivo: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/>
              <a:t>Design a model that is able to classify points in the dataset.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/>
              <a:t>To solve the classification problem, It has been modeled a </a:t>
            </a:r>
            <a:r>
              <a:rPr b="1" lang="en-US" sz="1800"/>
              <a:t>NEURAL NETWORK</a:t>
            </a:r>
            <a:r>
              <a:rPr lang="en-US" sz="1800"/>
              <a:t>, using the </a:t>
            </a:r>
            <a:r>
              <a:rPr b="1" lang="en-US" sz="1800"/>
              <a:t>Tensorflow-Keras </a:t>
            </a:r>
            <a:r>
              <a:rPr lang="en-US" sz="1800"/>
              <a:t>technology.</a:t>
            </a:r>
            <a:endParaRPr b="1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492" y="1387933"/>
            <a:ext cx="4029075" cy="3409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17"/>
          <p:cNvSpPr txBox="1"/>
          <p:nvPr/>
        </p:nvSpPr>
        <p:spPr>
          <a:xfrm>
            <a:off x="0" y="6432900"/>
            <a:ext cx="2263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 u="sng"/>
              <a:t>Labeled M</a:t>
            </a:r>
            <a:r>
              <a:rPr i="1" lang="en-US" sz="1100" u="sng"/>
              <a:t>a</a:t>
            </a:r>
            <a:r>
              <a:rPr i="1" lang="en-US" sz="1100" u="sng"/>
              <a:t>rker Dataset</a:t>
            </a:r>
            <a:endParaRPr i="1" sz="11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4294967295" type="body"/>
          </p:nvPr>
        </p:nvSpPr>
        <p:spPr>
          <a:xfrm>
            <a:off x="99275" y="0"/>
            <a:ext cx="5093700" cy="2383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chemeClr val="dk2"/>
                </a:solidFill>
              </a:rPr>
              <a:t>Preprocessing</a:t>
            </a:r>
            <a:r>
              <a:rPr b="1" lang="en-US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Non-linear classification problem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Presence of </a:t>
            </a:r>
            <a:r>
              <a:rPr b="1" lang="en-US" sz="1800">
                <a:solidFill>
                  <a:schemeClr val="dk2"/>
                </a:solidFill>
              </a:rPr>
              <a:t>outliers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“</a:t>
            </a:r>
            <a:r>
              <a:rPr b="1" lang="en-US" sz="1800">
                <a:solidFill>
                  <a:schemeClr val="dk2"/>
                </a:solidFill>
              </a:rPr>
              <a:t>Interquartile range</a:t>
            </a:r>
            <a:r>
              <a:rPr lang="en-US" sz="1800">
                <a:solidFill>
                  <a:schemeClr val="dk2"/>
                </a:solidFill>
              </a:rPr>
              <a:t>” with 2.5 as coeff.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(383 samples removed).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875" y="370188"/>
            <a:ext cx="4907100" cy="5812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875" y="2460000"/>
            <a:ext cx="3921250" cy="326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0" y="6432900"/>
            <a:ext cx="3058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 u="sng"/>
              <a:t>Labeled Marker Dataset - Preprocessing</a:t>
            </a:r>
            <a:endParaRPr i="1" sz="1100" u="sng"/>
          </a:p>
        </p:txBody>
      </p:sp>
      <p:sp>
        <p:nvSpPr>
          <p:cNvPr id="108" name="Google Shape;108;p18"/>
          <p:cNvSpPr/>
          <p:nvPr/>
        </p:nvSpPr>
        <p:spPr>
          <a:xfrm>
            <a:off x="2602475" y="1368900"/>
            <a:ext cx="452700" cy="35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4294967295" type="body"/>
          </p:nvPr>
        </p:nvSpPr>
        <p:spPr>
          <a:xfrm>
            <a:off x="152400" y="5648200"/>
            <a:ext cx="7718700" cy="83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‘</a:t>
            </a:r>
            <a:r>
              <a:rPr b="1" lang="en-US" sz="1800">
                <a:solidFill>
                  <a:schemeClr val="dk2"/>
                </a:solidFill>
              </a:rPr>
              <a:t>Z-score</a:t>
            </a:r>
            <a:r>
              <a:rPr lang="en-US" sz="1800">
                <a:solidFill>
                  <a:schemeClr val="dk2"/>
                </a:solidFill>
              </a:rPr>
              <a:t>’ data normalization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0" y="6432900"/>
            <a:ext cx="3058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 u="sng"/>
              <a:t>Labeled Marker Dataset - Preprocessing</a:t>
            </a:r>
            <a:endParaRPr i="1" sz="1100" u="sng"/>
          </a:p>
        </p:txBody>
      </p:sp>
      <p:sp>
        <p:nvSpPr>
          <p:cNvPr id="115" name="Google Shape;115;p19"/>
          <p:cNvSpPr txBox="1"/>
          <p:nvPr/>
        </p:nvSpPr>
        <p:spPr>
          <a:xfrm>
            <a:off x="4446925" y="0"/>
            <a:ext cx="28419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THE</a:t>
            </a:r>
            <a:r>
              <a:rPr b="1" lang="en-US" sz="3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MODEL</a:t>
            </a:r>
            <a:endParaRPr sz="3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84675" y="999050"/>
            <a:ext cx="8127900" cy="46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Le scelte:</a:t>
            </a:r>
            <a:endParaRPr b="1" sz="2700" u="sng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tf.keras.model.Sequential() to use Backpropagation 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Activation functions: 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</a:t>
            </a:r>
            <a:r>
              <a:rPr b="1"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ReLu</a:t>
            </a: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for hidden layers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</a:t>
            </a:r>
            <a:r>
              <a:rPr b="1"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Softmax</a:t>
            </a: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for output layer</a:t>
            </a:r>
            <a:endParaRPr b="1" sz="2700" u="sng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Cost function: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</a:t>
            </a:r>
            <a:r>
              <a:rPr b="1"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Categorical</a:t>
            </a: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Cross-entropy</a:t>
            </a:r>
            <a:endParaRPr b="1"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Weights initialization: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</a:t>
            </a:r>
            <a:r>
              <a:rPr b="1"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He_normal()</a:t>
            </a:r>
            <a:endParaRPr b="1"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Optimization: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- </a:t>
            </a:r>
            <a:r>
              <a:rPr b="1"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SGD + Momentum=0.9 + learning_rate_decay</a:t>
            </a:r>
            <a:endParaRPr b="1"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	</a:t>
            </a:r>
            <a:endParaRPr b="1"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					lr = lr * ( 1 / (1+decay+epoch) )</a:t>
            </a:r>
            <a:endParaRPr b="1"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700" u="sng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5366875" y="1740650"/>
            <a:ext cx="1002000" cy="3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i="1" sz="170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6804400" y="2285900"/>
            <a:ext cx="2991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000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Karla"/>
                <a:ea typeface="Karla"/>
                <a:cs typeface="Karla"/>
                <a:sym typeface="Karla"/>
              </a:rPr>
              <a:t>Gradient Vanishing</a:t>
            </a:r>
            <a:endParaRPr b="1" sz="30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7035825" y="2209700"/>
            <a:ext cx="2554200" cy="2243700"/>
          </a:xfrm>
          <a:prstGeom prst="noSmoking">
            <a:avLst>
              <a:gd fmla="val 10051" name="adj"/>
            </a:avLst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800" y="4731213"/>
            <a:ext cx="3686425" cy="1459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121" name="Google Shape;121;p19"/>
          <p:cNvSpPr/>
          <p:nvPr/>
        </p:nvSpPr>
        <p:spPr>
          <a:xfrm rot="-5400000">
            <a:off x="4407425" y="5172275"/>
            <a:ext cx="296400" cy="577500"/>
          </a:xfrm>
          <a:prstGeom prst="leftArrow">
            <a:avLst>
              <a:gd fmla="val 3332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63" y="609775"/>
            <a:ext cx="10646074" cy="60327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20"/>
          <p:cNvSpPr txBox="1"/>
          <p:nvPr/>
        </p:nvSpPr>
        <p:spPr>
          <a:xfrm>
            <a:off x="4539900" y="109850"/>
            <a:ext cx="3112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A1212"/>
                </a:solidFill>
              </a:rPr>
              <a:t>NO decay</a:t>
            </a:r>
            <a:r>
              <a:rPr b="1" lang="en-US" sz="2400"/>
              <a:t> VS </a:t>
            </a:r>
            <a:r>
              <a:rPr b="1" lang="en-US" sz="2400">
                <a:solidFill>
                  <a:srgbClr val="6FA8DC"/>
                </a:solidFill>
              </a:rPr>
              <a:t>decay</a:t>
            </a:r>
            <a:endParaRPr b="1" sz="2400"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2561725" y="0"/>
            <a:ext cx="42087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MODEL SELECTION</a:t>
            </a:r>
            <a:endParaRPr b="1" sz="3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84675" y="999050"/>
            <a:ext cx="6011400" cy="4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Layer &amp; Neurons</a:t>
            </a:r>
            <a:r>
              <a:rPr b="1" lang="en-US" sz="2700" u="sng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endParaRPr b="1" sz="2700" u="sng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Number of hidden layers varied in</a:t>
            </a: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[1,2,3]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Number of</a:t>
            </a: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neurons </a:t>
            </a:r>
            <a:r>
              <a:rPr b="1" i="1"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n</a:t>
            </a: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per layer varied in [7,10] 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heuristic</a:t>
            </a:r>
            <a:r>
              <a:rPr i="1"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:	</a:t>
            </a:r>
            <a:r>
              <a:rPr i="1"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n_input &lt;= </a:t>
            </a:r>
            <a:r>
              <a:rPr b="1" i="1"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n</a:t>
            </a:r>
            <a:r>
              <a:rPr i="1"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&lt;= n_output</a:t>
            </a:r>
            <a:endParaRPr i="1"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Parameters:</a:t>
            </a:r>
            <a:endParaRPr b="1" sz="2700" u="sng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Learning rate varied in [0.1, 0.01]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‘decay’ coefficient varied in [0.001,0.0001]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Empirically identified values. 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CROSS-VALIDATION</a:t>
            </a: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: 10 iterations for each combination   -&gt;    mean and standard deviation of the accuracy  on the validation set.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 rot="-5400000">
            <a:off x="6048075" y="5186475"/>
            <a:ext cx="452700" cy="356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5450" y="1134538"/>
            <a:ext cx="4532676" cy="5198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21"/>
          <p:cNvSpPr txBox="1"/>
          <p:nvPr/>
        </p:nvSpPr>
        <p:spPr>
          <a:xfrm>
            <a:off x="0" y="6432900"/>
            <a:ext cx="3058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 u="sng"/>
              <a:t>Labeled Marker Dataset - Model Selection</a:t>
            </a:r>
            <a:endParaRPr i="1" sz="11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/>
        </p:nvSpPr>
        <p:spPr>
          <a:xfrm>
            <a:off x="84675" y="999050"/>
            <a:ext cx="9292500" cy="5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Choice</a:t>
            </a:r>
            <a:r>
              <a:rPr b="1" lang="en-US" sz="2700" u="sng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: </a:t>
            </a:r>
            <a:endParaRPr b="1" sz="2700" u="sng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</a:pPr>
            <a:r>
              <a:rPr b="1"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hidden layer , </a:t>
            </a:r>
            <a:r>
              <a:rPr b="1"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10</a:t>
            </a: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neurons per layer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Learning rate = </a:t>
            </a:r>
            <a:r>
              <a:rPr b="1"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0.1</a:t>
            </a: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, decay = </a:t>
            </a:r>
            <a:r>
              <a:rPr b="1"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0.001</a:t>
            </a: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i="1"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Bootstrap</a:t>
            </a:r>
            <a:r>
              <a:rPr b="1" lang="en-US" sz="2700" u="sng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endParaRPr b="1" sz="2700" u="sng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Model has been estimated n times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Evaluation based on the mean accuracy in validation, using the T-student distribution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Results are shown below: 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			</a:t>
            </a:r>
            <a:r>
              <a:rPr b="1" lang="en-US" sz="2400" u="sng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n=10 : 99.9% Confidence Interval  [96.164% - 97.267%]</a:t>
            </a:r>
            <a:endParaRPr b="1" sz="2400" u="sng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	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Increasing the number of iteration the interval decrease:</a:t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457200" lvl="0" marL="9144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 u="sng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n=30: 99.9% Confidence Interval [96.403% - 96.823%]</a:t>
            </a:r>
            <a:endParaRPr b="1" sz="2400" u="sng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2473575" y="0"/>
            <a:ext cx="45147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MODEL EVALUATION</a:t>
            </a:r>
            <a:endParaRPr b="1" sz="36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0" y="6432900"/>
            <a:ext cx="3058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 u="sng"/>
              <a:t>Labeled Marker Dataset - Valutazione</a:t>
            </a:r>
            <a:endParaRPr i="1" sz="11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0" y="2703275"/>
            <a:ext cx="10725900" cy="380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/>
              <a:t>Data:</a:t>
            </a:r>
            <a:endParaRPr b="1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78097</a:t>
            </a:r>
            <a:r>
              <a:rPr b="1" lang="en-US" sz="1800"/>
              <a:t> </a:t>
            </a:r>
            <a:r>
              <a:rPr lang="en-US" sz="1800"/>
              <a:t>record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Class</a:t>
            </a:r>
            <a:r>
              <a:rPr lang="en-US" sz="1800"/>
              <a:t>: posture label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Xi,Yi,Zi: </a:t>
            </a:r>
            <a:r>
              <a:rPr lang="en-US" sz="1800"/>
              <a:t>coordinates of the i-th marker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Messy </a:t>
            </a:r>
            <a:r>
              <a:rPr b="1" lang="en-US" sz="1800"/>
              <a:t>Markers:</a:t>
            </a:r>
            <a:r>
              <a:rPr lang="en-US" sz="1800"/>
              <a:t> the </a:t>
            </a:r>
            <a:r>
              <a:rPr lang="en-US" sz="1800">
                <a:solidFill>
                  <a:schemeClr val="dk2"/>
                </a:solidFill>
              </a:rPr>
              <a:t>i-th marker</a:t>
            </a:r>
            <a:r>
              <a:rPr lang="en-US" sz="1800"/>
              <a:t> of a record, doesn’t coincide to the i-th one of another record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Missing</a:t>
            </a:r>
            <a:r>
              <a:rPr b="1" lang="en-US" sz="1800"/>
              <a:t>: </a:t>
            </a:r>
            <a:r>
              <a:rPr lang="en-US" sz="1800"/>
              <a:t>a lot of records has not all the values for </a:t>
            </a:r>
            <a:r>
              <a:rPr lang="en-US" sz="1800">
                <a:solidFill>
                  <a:schemeClr val="dk2"/>
                </a:solidFill>
              </a:rPr>
              <a:t>markers </a:t>
            </a:r>
            <a:r>
              <a:rPr lang="en-US" sz="1800"/>
              <a:t>involved in that posture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solidFill>
                  <a:schemeClr val="dk2"/>
                </a:solidFill>
              </a:rPr>
              <a:t>Duplicate </a:t>
            </a:r>
            <a:r>
              <a:rPr b="1" lang="en-US" sz="1800"/>
              <a:t>Markers: </a:t>
            </a:r>
            <a:r>
              <a:rPr lang="en-US" sz="1800">
                <a:solidFill>
                  <a:schemeClr val="dk2"/>
                </a:solidFill>
              </a:rPr>
              <a:t>for a record there could be present more detection data from the same marker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/>
              <a:t>Goal</a:t>
            </a:r>
            <a:r>
              <a:rPr b="1" lang="en-US"/>
              <a:t>: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/>
              <a:t>Study clustering algorithms to identify markers and to clear the dataset.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1740050" y="446708"/>
            <a:ext cx="7098900" cy="64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u="sng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Posture</a:t>
            </a:r>
            <a:r>
              <a:rPr lang="en-US" sz="3000" u="sng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Dataset</a:t>
            </a:r>
            <a:endParaRPr sz="3000" u="sng"/>
          </a:p>
        </p:txBody>
      </p:sp>
      <p:sp>
        <p:nvSpPr>
          <p:cNvPr id="150" name="Google Shape;150;p23"/>
          <p:cNvSpPr txBox="1"/>
          <p:nvPr/>
        </p:nvSpPr>
        <p:spPr>
          <a:xfrm>
            <a:off x="153825" y="6432900"/>
            <a:ext cx="2263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 u="sng"/>
              <a:t>Posture </a:t>
            </a:r>
            <a:r>
              <a:rPr i="1" lang="en-US" sz="1100" u="sng"/>
              <a:t>Dataset</a:t>
            </a:r>
            <a:endParaRPr i="1" sz="1100" u="sng"/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18307" t="0"/>
          <a:stretch/>
        </p:blipFill>
        <p:spPr>
          <a:xfrm>
            <a:off x="870552" y="1196625"/>
            <a:ext cx="8837899" cy="1506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