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1" r:id="rId2"/>
    <p:sldMasterId id="2147483678" r:id="rId3"/>
  </p:sldMasterIdLst>
  <p:notesMasterIdLst>
    <p:notesMasterId r:id="rId56"/>
  </p:notesMasterIdLst>
  <p:handoutMasterIdLst>
    <p:handoutMasterId r:id="rId57"/>
  </p:handoutMasterIdLst>
  <p:sldIdLst>
    <p:sldId id="347" r:id="rId4"/>
    <p:sldId id="256" r:id="rId5"/>
    <p:sldId id="289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2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8" autoAdjust="0"/>
    <p:restoredTop sz="94671" autoAdjust="0"/>
  </p:normalViewPr>
  <p:slideViewPr>
    <p:cSldViewPr snapToGrid="0" snapToObjects="1">
      <p:cViewPr varScale="1">
        <p:scale>
          <a:sx n="97" d="100"/>
          <a:sy n="97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5529-1569-C34E-93EA-924A0C3C90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FBF03-4DE2-E44A-ADC2-16DED724A33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0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E38B3-6F4A-9246-B227-9B470CE5CD2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41CA-C032-464F-9FA0-1E523D50CA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441CA-C032-464F-9FA0-1E523D50CA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1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84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8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5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6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1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441CA-C032-464F-9FA0-1E523D50C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3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5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7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5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57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5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2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38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7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49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1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40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56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98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06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44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37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83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58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6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97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25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441CA-C032-464F-9FA0-1E523D50CA9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2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7D4D9-2110-46FA-93E5-79750BC7AF5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48868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0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6C582-BA13-4CC1-9102-BCC6C59279AE}" type="datetime1">
              <a:rPr lang="it-IT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Tutorials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AF76B-23E8-4A36-83C4-66BF7BC8DF0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05/10/2016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8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05/10/2016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0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05/10/2016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7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05/10/2016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3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05/10/2016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5DA215-3609-4680-A1B3-75FF29C5EC19}" type="datetime1">
              <a:rPr lang="it-IT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Tutorials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29AC5-6E65-4631-A416-65D4812C3C2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20/03/2012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Tutorials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FDED-9124-48F1-BBFC-49CD505FB6D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523838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20/03/2012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Oracle Tutorials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BE2E3-9C16-4C8D-BD40-B660656E86C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892626"/>
      </p:ext>
    </p:extLst>
  </p:cSld>
  <p:clrMapOvr>
    <a:masterClrMapping/>
  </p:clrMapOvr>
  <p:transition>
    <p:wipe dir="r"/>
  </p:transition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20/03/2012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Oracle Tutorials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516F7-7AAF-4583-BE8F-AD136E4FCBA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012162"/>
      </p:ext>
    </p:extLst>
  </p:cSld>
  <p:clrMapOvr>
    <a:masterClrMapping/>
  </p:clrMapOvr>
  <p:transition>
    <p:wipe dir="r"/>
  </p:transition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 cap="small" normalizeH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title</a:t>
            </a:r>
            <a:r>
              <a:rPr lang="pl-PL" dirty="0"/>
              <a:t>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subtitle</a:t>
            </a:r>
            <a:r>
              <a:rPr lang="pl-PL" dirty="0"/>
              <a:t> style</a:t>
            </a:r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58758" y="759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07" y="859196"/>
            <a:ext cx="8399927" cy="5391764"/>
          </a:xfrm>
        </p:spPr>
        <p:txBody>
          <a:bodyPr/>
          <a:lstStyle>
            <a:lvl1pPr>
              <a:spcBef>
                <a:spcPts val="1000"/>
              </a:spcBef>
              <a:spcAft>
                <a:spcPts val="10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 marL="1371600" indent="-336550">
              <a:spcBef>
                <a:spcPts val="200"/>
              </a:spcBef>
              <a:spcAft>
                <a:spcPts val="200"/>
              </a:spcAft>
              <a:buFont typeface="Courier New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54106" y="796936"/>
            <a:ext cx="839992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354104" y="6356350"/>
            <a:ext cx="8399929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54104" y="21503"/>
            <a:ext cx="8399929" cy="624565"/>
          </a:xfrm>
        </p:spPr>
        <p:txBody>
          <a:bodyPr/>
          <a:lstStyle>
            <a:lvl1pPr>
              <a:defRPr sz="3200" b="1" cap="all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9F48-EFA0-4746-9445-06CE2C1B58C2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713C-F1C0-4385-9139-006E61219F9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1" charset="0"/>
              </a:defRPr>
            </a:lvl1pPr>
          </a:lstStyle>
          <a:p>
            <a:fld id="{3AAEB125-D650-40B2-BE05-340EADF1EB97}" type="datetime1">
              <a:rPr lang="it-IT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Oracle Tutorials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11" charset="0"/>
              </a:defRPr>
            </a:lvl1pPr>
          </a:lstStyle>
          <a:p>
            <a:fld id="{8E3CA7B1-2E1F-492F-8412-FA37D82BE1CF}" type="slidenum">
              <a:rPr lang="it-IT"/>
              <a:pPr/>
              <a:t>‹N›</a:t>
            </a:fld>
            <a:endParaRPr lang="it-IT"/>
          </a:p>
        </p:txBody>
      </p:sp>
      <p:pic>
        <p:nvPicPr>
          <p:cNvPr id="7" name="Immagine 3" descr="PPT_template-06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sldNum="0"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9F48-EFA0-4746-9445-06CE2C1B58C2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713C-F1C0-4385-9139-006E61219F94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3" descr="PPT_template-04-04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ABE9F48-EFA0-4746-9445-06CE2C1B58C2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-111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05/10/2016</a:t>
            </a:fld>
            <a:endParaRPr lang="it-IT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-111" charset="-128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-111" charset="-128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8B2C713C-F1C0-4385-9139-006E61219F94}" type="slidenum">
              <a:rPr lang="it-IT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-111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-111" charset="-128"/>
            </a:endParaRPr>
          </a:p>
        </p:txBody>
      </p:sp>
      <p:pic>
        <p:nvPicPr>
          <p:cNvPr id="7" name="Immagine 3" descr="PPT_template-04-04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198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gif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/>
          <p:cNvSpPr>
            <a:spLocks noGrp="1"/>
          </p:cNvSpPr>
          <p:nvPr>
            <p:ph type="subTitle" idx="4294967295"/>
          </p:nvPr>
        </p:nvSpPr>
        <p:spPr>
          <a:xfrm>
            <a:off x="1394460" y="5989638"/>
            <a:ext cx="6400800" cy="86836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it-IT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«ENTITY FRAMEWORK» </a:t>
            </a:r>
            <a:br>
              <a:rPr lang="it-IT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t-IT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Bari</a:t>
            </a:r>
            <a:r>
              <a:rPr lang="it-IT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Ottobre 2016</a:t>
            </a:r>
            <a:endParaRPr lang="it-IT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9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Object Persistence Frameworks</a:t>
            </a:r>
            <a:endParaRPr lang="bg-BG" sz="3900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generation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C#, XML and other 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Source code is compiled and used as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highly customized</a:t>
            </a:r>
          </a:p>
          <a:p>
            <a:pPr>
              <a:lnSpc>
                <a:spcPct val="100000"/>
              </a:lnSpc>
            </a:pPr>
            <a:r>
              <a:rPr lang="en-US" dirty="0"/>
              <a:t>Object-relational mapping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Mappings are described in XML files or built in the classes as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source code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single standard API </a:t>
            </a:r>
            <a:endParaRPr lang="bg-BG" dirty="0"/>
          </a:p>
        </p:txBody>
      </p:sp>
      <p:pic>
        <p:nvPicPr>
          <p:cNvPr id="5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54544"/>
            <a:ext cx="1214110" cy="1453662"/>
          </a:xfrm>
          <a:prstGeom prst="roundRect">
            <a:avLst>
              <a:gd name="adj" fmla="val 408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25204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Built-in ORM tools in .NET Framework and VS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ADO.NET Entity Framework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LINQ-to-SQL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Both combine entity class mappings and code generation, SQL is generated at runtime</a:t>
            </a:r>
          </a:p>
          <a:p>
            <a:pPr>
              <a:lnSpc>
                <a:spcPct val="110000"/>
              </a:lnSpc>
            </a:pPr>
            <a:r>
              <a:rPr lang="en-US" dirty="0"/>
              <a:t>Third party ORM tools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NHibernate</a:t>
            </a:r>
            <a:r>
              <a:rPr lang="en-US" dirty="0"/>
              <a:t> – the old daddy of 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Telerik OpenAccess ORM</a:t>
            </a:r>
          </a:p>
        </p:txBody>
      </p:sp>
    </p:spTree>
    <p:extLst>
      <p:ext uri="{BB962C8B-B14F-4D97-AF65-F5344CB8AC3E}">
        <p14:creationId xmlns:p14="http://schemas.microsoft.com/office/powerpoint/2010/main" val="22602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ADO.NET EF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Entity Framework (EF) </a:t>
            </a:r>
            <a:r>
              <a:rPr lang="en-US" dirty="0"/>
              <a:t>is a standard ORM framework, part of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a run-time infrastructure for managing SQL-based database data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relational database schema is mapped to an object model (classes and associations)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has built-in tools for generating </a:t>
            </a:r>
            <a:r>
              <a:rPr lang="en-US" dirty="0">
                <a:solidFill>
                  <a:srgbClr val="FF0000"/>
                </a:solidFill>
              </a:rPr>
              <a:t>Entity Framework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SQL data mappings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mappings consist of C# classes and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standard data manipulation API is provided</a:t>
            </a:r>
          </a:p>
        </p:txBody>
      </p:sp>
    </p:spTree>
    <p:extLst>
      <p:ext uri="{BB962C8B-B14F-4D97-AF65-F5344CB8AC3E}">
        <p14:creationId xmlns:p14="http://schemas.microsoft.com/office/powerpoint/2010/main" val="165376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ADO.NET EF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6594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Entity Framework </a:t>
            </a:r>
            <a:r>
              <a:rPr lang="en-US" dirty="0"/>
              <a:t>provides an application programming interface (API)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accessing data stored in database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Built on the top of ADO.NET and LINQ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LINQ to Entities </a:t>
            </a:r>
            <a:r>
              <a:rPr lang="en-US" dirty="0"/>
              <a:t>is Microsoft’s entry-level LINQ-enabled ORM implementation for database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Works with SQL Server and SQL Server Express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Could work with MySQL, SQLite, Oracle,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Maps tables and one-to-many and many-to-many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29720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Entity Data Model (EDM) </a:t>
            </a:r>
            <a:r>
              <a:rPr lang="en-US" dirty="0"/>
              <a:t>is a schema language for entities, consisting of:</a:t>
            </a:r>
          </a:p>
          <a:p>
            <a:pPr lvl="1"/>
            <a:r>
              <a:rPr lang="en-US" dirty="0"/>
              <a:t>Conceptual model (CSDL)</a:t>
            </a:r>
          </a:p>
          <a:p>
            <a:pPr lvl="1"/>
            <a:r>
              <a:rPr lang="en-US" dirty="0"/>
              <a:t>Mapping (MSL)</a:t>
            </a:r>
          </a:p>
          <a:p>
            <a:pPr lvl="1"/>
            <a:r>
              <a:rPr lang="en-US" dirty="0"/>
              <a:t>Storage Model (SSDL)</a:t>
            </a:r>
          </a:p>
        </p:txBody>
      </p:sp>
      <p:pic>
        <p:nvPicPr>
          <p:cNvPr id="2050" name="Picture 2" descr="http://www.theserverside.net/tt/articles/content/IntroducingEntityFramework/figure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16400"/>
            <a:ext cx="5486400" cy="2057400"/>
          </a:xfrm>
          <a:prstGeom prst="roundRect">
            <a:avLst>
              <a:gd name="adj" fmla="val 30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6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086600" cy="914400"/>
          </a:xfrm>
        </p:spPr>
        <p:txBody>
          <a:bodyPr/>
          <a:lstStyle/>
          <a:p>
            <a:r>
              <a:rPr lang="en-US" dirty="0"/>
              <a:t>Entity Framework Architecture</a:t>
            </a:r>
            <a:endParaRPr lang="bg-B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9408"/>
            <a:ext cx="7162800" cy="489139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67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Entity Framework (EF) </a:t>
            </a:r>
            <a:r>
              <a:rPr lang="en-US" dirty="0"/>
              <a:t>standard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Maps tables, views, stored procedures and functions as .NET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queries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Executed as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SELECTs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database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 operations – </a:t>
            </a:r>
            <a:r>
              <a:rPr lang="en-US" dirty="0">
                <a:solidFill>
                  <a:srgbClr val="FF0000"/>
                </a:solidFill>
              </a:rPr>
              <a:t>Create/Read/Update/Delete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compiled queries – for executing the same parameterized query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or deleting the database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836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Lifecycle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138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the application starts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EF</a:t>
            </a:r>
            <a:r>
              <a:rPr lang="en-US" dirty="0"/>
              <a:t> translates into SQL the language-integrated queries in the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Sends them to the database for later execution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" y="3416486"/>
            <a:ext cx="3356811" cy="2551176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32262"/>
            <a:ext cx="3775608" cy="2779776"/>
          </a:xfrm>
          <a:prstGeom prst="roundRect">
            <a:avLst>
              <a:gd name="adj" fmla="val 97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13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Lifecycle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the database returns the results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Entity Framework </a:t>
            </a:r>
            <a:r>
              <a:rPr lang="en-US" dirty="0"/>
              <a:t>translates the database rows back to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server is transparent, hidden behind the API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LINQ is executed over </a:t>
            </a:r>
            <a:r>
              <a:rPr lang="en-US" sz="3200" noProof="1">
                <a:solidFill>
                  <a:srgbClr val="FF0000"/>
                </a:solidFill>
                <a:latin typeface="Consolas" pitchFamily="49" charset="0"/>
              </a:rPr>
              <a:t>IQueryable&lt;T&gt;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At compile time a query expression tree is emitted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At runtime SQL is generated and executed</a:t>
            </a:r>
          </a:p>
        </p:txBody>
      </p:sp>
    </p:spTree>
    <p:extLst>
      <p:ext uri="{BB962C8B-B14F-4D97-AF65-F5344CB8AC3E}">
        <p14:creationId xmlns:p14="http://schemas.microsoft.com/office/powerpoint/2010/main" val="325549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noProof="1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noProof="1">
                <a:solidFill>
                  <a:srgbClr val="FF0000"/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holds</a:t>
            </a:r>
            <a:r>
              <a:rPr lang="en-US" dirty="0"/>
              <a:t> the database connection and the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identity tracking, change tracking, and API for CRUD operations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table is typically mapped to a single entity class (C# class)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64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3004"/>
            <a:ext cx="7772400" cy="978408"/>
          </a:xfrm>
        </p:spPr>
        <p:txBody>
          <a:bodyPr/>
          <a:lstStyle/>
          <a:p>
            <a:r>
              <a:rPr lang="en-US" sz="6600" cap="none" dirty="0">
                <a:solidFill>
                  <a:schemeClr val="tx1"/>
                </a:solidFill>
              </a:rPr>
              <a:t>ORM, ENTITY FRAMEWORK, CODE-FIRST</a:t>
            </a:r>
            <a:r>
              <a:rPr lang="en-US" sz="6600" cap="none">
                <a:solidFill>
                  <a:schemeClr val="tx1"/>
                </a:solidFill>
              </a:rPr>
              <a:t>, DATABASE </a:t>
            </a:r>
            <a:r>
              <a:rPr lang="en-US" sz="6600" cap="none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129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rgbClr val="FF0000"/>
                </a:solidFill>
              </a:rPr>
              <a:t>Associations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 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another, e.g.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Student.Courses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Entity Framework </a:t>
            </a:r>
            <a:r>
              <a:rPr lang="en-US" dirty="0"/>
              <a:t>uses optimistic concurrency control (no locking by default)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automatic concurrency conflict detection and means for conflicts resolution</a:t>
            </a:r>
          </a:p>
        </p:txBody>
      </p:sp>
    </p:spTree>
    <p:extLst>
      <p:ext uri="{BB962C8B-B14F-4D97-AF65-F5344CB8AC3E}">
        <p14:creationId xmlns:p14="http://schemas.microsoft.com/office/powerpoint/2010/main" val="72251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Entity Files (.</a:t>
            </a:r>
            <a:r>
              <a:rPr lang="en-US" noProof="1"/>
              <a:t>edmx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98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Visual Studio has built-in Entity Framework data designer and code generator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Mappings are stored in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noProof="1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dirty="0"/>
              <a:t>files (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ntity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ata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odel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&lt;database&gt;.edmx</a:t>
            </a:r>
            <a:r>
              <a:rPr lang="en-US" noProof="1">
                <a:solidFill>
                  <a:srgbClr val="FF0000"/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is an XML file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Holds metadata representing the database schema (CSDL, MSL and SSDL models)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&lt;database&gt;.Designer.cs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 contains the C# entity classes and the </a:t>
            </a:r>
            <a:r>
              <a:rPr lang="en-US" dirty="0">
                <a:solidFill>
                  <a:srgbClr val="FF0000"/>
                </a:solidFill>
              </a:rPr>
              <a:t>ObjectContext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class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One entity class for each mapped database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7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Entity Files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EDMX </a:t>
            </a:r>
            <a:r>
              <a:rPr lang="en-US" dirty="0"/>
              <a:t>mapping for 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 from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database in SQL Server</a:t>
            </a:r>
          </a:p>
        </p:txBody>
      </p:sp>
      <p:pic>
        <p:nvPicPr>
          <p:cNvPr id="8" name="Picture 7" descr="Category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2438400"/>
            <a:ext cx="1524000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 fov="4500000">
              <a:rot lat="798059" lon="1875834" rev="71108"/>
            </a:camera>
            <a:lightRig rig="threePt" dir="t"/>
          </a:scene3d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304800" y="2296448"/>
            <a:ext cx="72009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&lt;EntityType Name="Categories"&gt;</a:t>
            </a:r>
          </a:p>
          <a:p>
            <a:pPr lvl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&lt;Key&gt;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&lt;PropertyRef Name="CategoryID"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&lt;/Key&gt;</a:t>
            </a:r>
          </a:p>
          <a:p>
            <a:pPr lvl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 Name="CategoryID" Nullable="false" 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Type="int" StoreGeneratedPattern="Identity"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 Name="CategoryName" Type="nvarchar"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Nullable="false" MaxLength="15"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 Name="Description" Type="ntext"</a:t>
            </a: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lvl="0"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 Name="Picture" Type="image"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&lt;/EntityType&gt;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56400" y="5105400"/>
            <a:ext cx="1905000" cy="953453"/>
          </a:xfrm>
          <a:prstGeom prst="wedgeRoundRectCallout">
            <a:avLst>
              <a:gd name="adj1" fmla="val 21236"/>
              <a:gd name="adj2" fmla="val -1170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class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00405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framework</a:t>
            </a:r>
            <a:r>
              <a:rPr lang="it-IT" dirty="0"/>
              <a:t> designer in vs</a:t>
            </a:r>
          </a:p>
        </p:txBody>
      </p:sp>
      <p:pic>
        <p:nvPicPr>
          <p:cNvPr id="4" name="Picture 2" descr="http://www.magentocommerce.com/wiki/_media/groups/140/designer_guide_land2.jpg"/>
          <p:cNvPicPr>
            <a:picLocks noChangeAspect="1" noChangeArrowheads="1"/>
          </p:cNvPicPr>
          <p:nvPr/>
        </p:nvPicPr>
        <p:blipFill>
          <a:blip r:embed="rId2" cstate="email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6208">
            <a:off x="6336071" y="2491304"/>
            <a:ext cx="2155068" cy="197167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 fov="6600000">
              <a:rot lat="20866604" lon="1544561" rev="20894371"/>
            </a:camera>
            <a:lightRig rig="threePt" dir="t"/>
          </a:scene3d>
          <a:sp3d>
            <a:bevelT/>
          </a:sp3d>
        </p:spPr>
      </p:pic>
      <p:pic>
        <p:nvPicPr>
          <p:cNvPr id="5" name="Picture 6" descr="http://dotneteers.net/cfs-filesystemfile.ashx/__key/CommunityServer.Components.UserFiles/00.00.00.21.02.LVN37/VS2010StartPag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1" y="2341166"/>
            <a:ext cx="2629226" cy="2106976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>
            <a:bevelT/>
          </a:sp3d>
        </p:spPr>
      </p:pic>
      <p:pic>
        <p:nvPicPr>
          <p:cNvPr id="6" name="Picture 2" descr="http://www.davidhayden.com/photos/LinqToSqlPerformanceProfiling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74" y="2722166"/>
            <a:ext cx="2667000" cy="1794668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5400000">
              <a:rot lat="19631254" lon="2475756" rev="1956426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7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8" y="1064055"/>
            <a:ext cx="3024874" cy="1272468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987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88472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ObjectContext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 is generated by the Visual Studio designer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Object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for accessing entities (object sets) and creating new entities (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AddTo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Ability to manipulate database data though entity classes (read, modify, delete, insert)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navigate through the table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Executing LINQ queries as native SQL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the DB schema in the database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986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ObjectContext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2564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ObjectContext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 and mapping source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ObjectContext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be used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CommandTimeout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timeout for database SQL commands execution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ObjectSet&lt;Order&gt;</a:t>
            </a:r>
            <a:r>
              <a:rPr lang="en-US" noProof="1">
                <a:solidFill>
                  <a:srgbClr val="FF0000"/>
                </a:solidFill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en-US" noProof="1">
                <a:solidFill>
                  <a:srgbClr val="FF0000"/>
                </a:solidFill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noProof="1">
                <a:solidFill>
                  <a:srgbClr val="FF0000"/>
                </a:solidFill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get;</a:t>
            </a:r>
            <a:r>
              <a:rPr lang="en-US" noProof="1">
                <a:solidFill>
                  <a:srgbClr val="FF0000"/>
                </a:solidFill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0" y="16002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 northwind = new NorthwindEntities();</a:t>
            </a:r>
          </a:p>
        </p:txBody>
      </p:sp>
    </p:spTree>
    <p:extLst>
      <p:ext uri="{BB962C8B-B14F-4D97-AF65-F5344CB8AC3E}">
        <p14:creationId xmlns:p14="http://schemas.microsoft.com/office/powerpoint/2010/main" val="253708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2200"/>
            <a:ext cx="8686800" cy="297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LINQ-to-Entities query over </a:t>
            </a:r>
            <a:r>
              <a:rPr lang="en-US" dirty="0">
                <a:solidFill>
                  <a:srgbClr val="FF0000"/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60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FF0000"/>
                </a:solidFill>
              </a:rPr>
              <a:t>Customers </a:t>
            </a:r>
            <a:r>
              <a:rPr lang="en-US" dirty="0"/>
              <a:t>property in 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dirty="0"/>
              <a:t>: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94836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public partial class NorthwindEntities : ObjectContext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public ObjectSet&lt;Customer&gt; Customers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{   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 get { … }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}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1714500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 context = new NorthwindEntities();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customers =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 in context.Customers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c.City == "London"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75200" y="2346984"/>
            <a:ext cx="4000500" cy="891516"/>
          </a:xfrm>
          <a:prstGeom prst="wedgeRoundRectCallout">
            <a:avLst>
              <a:gd name="adj1" fmla="val -61738"/>
              <a:gd name="adj2" fmla="val 6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query will be executes as SQL command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615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770" y="-200526"/>
            <a:ext cx="8585200" cy="914400"/>
          </a:xfrm>
        </p:spPr>
        <p:txBody>
          <a:bodyPr/>
          <a:lstStyle/>
          <a:p>
            <a:r>
              <a:rPr lang="en-US" sz="3900" dirty="0"/>
              <a:t>Logging Native SQL Queries</a:t>
            </a:r>
            <a:endParaRPr lang="bg-BG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print the native database SQL commands executed on the server use the following: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06400" y="2416314"/>
            <a:ext cx="8382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var query = context.Countries;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Console.WriteLine((query as ObjectQuery).ToTraceString());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352800"/>
            <a:ext cx="8686800" cy="2209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will print the SQL native query executed at the database server to select the </a:t>
            </a:r>
            <a:r>
              <a:rPr lang="en-US" dirty="0">
                <a:solidFill>
                  <a:srgbClr val="FF0000"/>
                </a:solidFill>
              </a:rPr>
              <a:t>Countries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printed to file using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 instead of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61479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Retrieving</a:t>
            </a:r>
            <a:r>
              <a:rPr lang="it-IT" dirty="0"/>
              <a:t> data with </a:t>
            </a:r>
            <a:r>
              <a:rPr lang="it-IT" dirty="0" err="1"/>
              <a:t>linq</a:t>
            </a:r>
            <a:r>
              <a:rPr lang="it-IT" dirty="0"/>
              <a:t> to </a:t>
            </a:r>
            <a:r>
              <a:rPr lang="it-IT" dirty="0" err="1"/>
              <a:t>entities</a:t>
            </a:r>
            <a:endParaRPr lang="it-IT" dirty="0"/>
          </a:p>
        </p:txBody>
      </p:sp>
      <p:pic>
        <p:nvPicPr>
          <p:cNvPr id="4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3703">
            <a:off x="1397976" y="2116785"/>
            <a:ext cx="2465190" cy="246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C:\Trash\table-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185">
            <a:off x="4829631" y="209783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994">
            <a:off x="2624793" y="252694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842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To create a new database row use the method </a:t>
            </a:r>
            <a:r>
              <a:rPr lang="en-US" noProof="1">
                <a:solidFill>
                  <a:srgbClr val="FF0000"/>
                </a:solidFill>
              </a:rPr>
              <a:t>AddObject(…)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collection: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21717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order object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new Order()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OrderDate = DateTime.Now, ShipName = "Titanic",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ShippedDate = new DateTime(1912, 4, 15),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ShipCity = "Bottom Of The Ocean"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object for inserting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context.Orders.AddObject(order);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4518684"/>
            <a:ext cx="2667000" cy="891516"/>
          </a:xfrm>
          <a:prstGeom prst="wedgeRoundRectCallout">
            <a:avLst>
              <a:gd name="adj1" fmla="val -128811"/>
              <a:gd name="adj2" fmla="val 187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28600" y="5271836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SaveChanges()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method call is required to post the SQL commands to the database</a:t>
            </a:r>
            <a:endParaRPr lang="bg-B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 of this tutorial:</a:t>
            </a:r>
          </a:p>
          <a:p>
            <a:pPr lvl="1"/>
            <a:r>
              <a:rPr lang="en-US" dirty="0"/>
              <a:t>Overview of ORM technologies used</a:t>
            </a:r>
          </a:p>
          <a:p>
            <a:pPr lvl="1"/>
            <a:r>
              <a:rPr lang="en-US" dirty="0"/>
              <a:t>Basic overview of </a:t>
            </a:r>
            <a:r>
              <a:rPr lang="en-US"/>
              <a:t>Entity Framework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Outline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 TECHNOLOGIES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COMPONENTS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FILES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OBJECTCONTEXT CLASS AND CRUD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pic>
        <p:nvPicPr>
          <p:cNvPr id="7" name="Picture 6" descr="http://azerdark.files.wordpress.com/2009/11/sql_server_2008_logo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45963" y="3587305"/>
            <a:ext cx="2895600" cy="1810900"/>
          </a:xfrm>
          <a:prstGeom prst="roundRect">
            <a:avLst>
              <a:gd name="adj" fmla="val 350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57839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 (2)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Creating new row can also be done by using the </a:t>
            </a:r>
            <a:r>
              <a:rPr lang="en-US" noProof="1">
                <a:solidFill>
                  <a:srgbClr val="FF0000"/>
                </a:solidFill>
              </a:rPr>
              <a:t>AddTo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/>
              <a:t>+ </a:t>
            </a:r>
            <a:r>
              <a:rPr lang="en-US" noProof="1">
                <a:solidFill>
                  <a:srgbClr val="FF0000"/>
                </a:solidFill>
              </a:rPr>
              <a:t>The_Entity_Name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/>
              <a:t>method directly on the </a:t>
            </a:r>
            <a:r>
              <a:rPr lang="en-US" noProof="1">
                <a:solidFill>
                  <a:srgbClr val="FF0000"/>
                </a:solidFill>
              </a:rPr>
              <a:t>ObjectContext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This method is depricated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Better use the other one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5800" y="40837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object for inserting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context.AddToOrders(order);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Post changes to database (execute SQL INSERTs)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50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2090053"/>
            <a:ext cx="77724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Country spain = new Country();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spain.Name = "Spain";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spain.Population = "46 030 10";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spain.Cities.Add( new City { Name = "Barcelona"} 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spain.Cities.Add( new City { Name = "Madrid"} );</a:t>
            </a:r>
          </a:p>
          <a:p>
            <a:pPr>
              <a:lnSpc>
                <a:spcPct val="95000"/>
              </a:lnSpc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</a:rPr>
              <a:t>countryEntities.Countries.AddObject(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spain</a:t>
            </a:r>
            <a:r>
              <a:rPr lang="en-US" sz="2000" noProof="1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</a:rPr>
              <a:t>countryEntities.SaveChanges();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178966"/>
            <a:ext cx="8382000" cy="2209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way we don't have to add each </a:t>
            </a:r>
            <a:r>
              <a:rPr lang="en-US" dirty="0">
                <a:solidFill>
                  <a:srgbClr val="FF0000"/>
                </a:solidFill>
              </a:rPr>
              <a:t>City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individually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be added when the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entity (</a:t>
            </a:r>
            <a:r>
              <a:rPr lang="en-US" sz="3200" dirty="0">
                <a:solidFill>
                  <a:srgbClr val="FF0000"/>
                </a:solidFill>
              </a:rPr>
              <a:t>Spain</a:t>
            </a:r>
            <a:r>
              <a:rPr lang="en-US" dirty="0"/>
              <a:t>)</a:t>
            </a:r>
            <a:r>
              <a:rPr lang="en-US" sz="3200" dirty="0"/>
              <a:t> </a:t>
            </a:r>
            <a:r>
              <a:rPr lang="en-US" dirty="0"/>
              <a:t>is inserted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710494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ObjectContext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SaveChanges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0" y="4343400"/>
            <a:ext cx="7924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order.OrderDate = DateTime.Now;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14800" y="5585484"/>
            <a:ext cx="4495800" cy="891516"/>
          </a:xfrm>
          <a:prstGeom prst="wedgeRoundRectCallout">
            <a:avLst>
              <a:gd name="adj1" fmla="val 425"/>
              <a:gd name="adj2" fmla="val -1474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 SELECT to load the first order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3400" y="5585484"/>
            <a:ext cx="2667000" cy="891516"/>
          </a:xfrm>
          <a:prstGeom prst="wedgeRoundRectCallout">
            <a:avLst>
              <a:gd name="adj1" fmla="val 38678"/>
              <a:gd name="adj2" fmla="val -823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UPDATE</a:t>
            </a:r>
          </a:p>
        </p:txBody>
      </p:sp>
    </p:spTree>
    <p:extLst>
      <p:ext uri="{BB962C8B-B14F-4D97-AF65-F5344CB8AC3E}">
        <p14:creationId xmlns:p14="http://schemas.microsoft.com/office/powerpoint/2010/main" val="301405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DeleteObject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specified entity collection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SaveChanges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performs the delete action in the database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9600" y="3505200"/>
            <a:ext cx="77724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entity for deleting on the next save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northwindEntities.Orders.DeleteObject(order);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northwindEntities.SaveChanges();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91200" y="4724400"/>
            <a:ext cx="2743200" cy="1317164"/>
          </a:xfrm>
          <a:prstGeom prst="wedgeRoundRectCallout">
            <a:avLst>
              <a:gd name="adj1" fmla="val -71354"/>
              <a:gd name="adj2" fmla="val -417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10701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CRUD OPERATIONS WITH E.F.</a:t>
            </a:r>
          </a:p>
        </p:txBody>
      </p:sp>
      <p:pic>
        <p:nvPicPr>
          <p:cNvPr id="4" name="Picture 4" descr="http://www.artistsvalley.com/images/icons/Database%20Application%20Icons/Grant%20Database%20Active/256x256/Grant%20Database%20Activ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6569">
            <a:off x="5172714" y="3184358"/>
            <a:ext cx="3202130" cy="2438400"/>
          </a:xfrm>
          <a:prstGeom prst="roundRect">
            <a:avLst>
              <a:gd name="adj" fmla="val 2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70868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a native SQL query in Entity Framework directly in its database store: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 are shown in SQL Server but the same can be done for any other database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86821"/>
            <a:ext cx="7924800" cy="403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ctx.ExecuteStoreQuery&lt;return-type&gt;(native-SQL-query);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82221"/>
            <a:ext cx="7924800" cy="1025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query = "SELECT count(*) FROM dbo.Customers";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queryResult = ctx.ExecuteStoreQuery&lt;int&gt;(query);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customersCount = queryResult.FirstOrDefault();</a:t>
            </a:r>
          </a:p>
        </p:txBody>
      </p:sp>
    </p:spTree>
    <p:extLst>
      <p:ext uri="{BB962C8B-B14F-4D97-AF65-F5344CB8AC3E}">
        <p14:creationId xmlns:p14="http://schemas.microsoft.com/office/powerpoint/2010/main" val="422256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57" y="-181254"/>
            <a:ext cx="8763000" cy="914400"/>
          </a:xfrm>
        </p:spPr>
        <p:txBody>
          <a:bodyPr/>
          <a:lstStyle/>
          <a:p>
            <a:r>
              <a:rPr lang="en-US" sz="3800" dirty="0"/>
              <a:t>Executing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929348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 context = new NorthwindEntities();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"SELECT FirstName + ' ' + LastName "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"FROM dbo.Employees "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"WHERE Country = {0} AND City = {1}";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object[] parameters = { country, city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context.ExecuteStoreQuery&lt;string&gt;(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nativeSQLQuery, parameters);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emp in employees)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Console.WriteLine(emp);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Native SQL queries can also be parameterized: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4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Executing</a:t>
            </a:r>
            <a:r>
              <a:rPr lang="it-IT" dirty="0"/>
              <a:t> native </a:t>
            </a:r>
            <a:r>
              <a:rPr lang="it-IT" dirty="0" err="1"/>
              <a:t>sql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/>
          <a:stretch/>
        </p:blipFill>
        <p:spPr bwMode="auto">
          <a:xfrm>
            <a:off x="269643" y="3281363"/>
            <a:ext cx="39433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8164">
            <a:off x="4231291" y="3730936"/>
            <a:ext cx="4643066" cy="958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43" y="1623010"/>
            <a:ext cx="2438400" cy="128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645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N+1 Query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N+1 Query Problem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a database that contains tables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customer has multiple orders (one-to-many relationship)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to print each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its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en-US" dirty="0"/>
              <a:t>: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3593954"/>
            <a:ext cx="77724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foreach (var cust in context.Customers)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Console.WriteLine(cust.CompanyName + "\nOrders:");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foreach (var order in cust.Orders) 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  Console.WriteLine("{0}", order.OrderID);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771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141"/>
            <a:ext cx="7086600" cy="914400"/>
          </a:xfrm>
        </p:spPr>
        <p:txBody>
          <a:bodyPr/>
          <a:lstStyle/>
          <a:p>
            <a:r>
              <a:rPr lang="en-US" dirty="0"/>
              <a:t>The N+1 Query Problem (2)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2103968"/>
            <a:ext cx="79248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foreach (var cust in context.Customers)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Console.WriteLine(cust.CompanyName + "\nOrders:");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foreach (var order in cust.Orders) 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  Console.WriteLine("{0}", order.OrderID);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95600" y="925321"/>
            <a:ext cx="5791200" cy="1233679"/>
          </a:xfrm>
          <a:custGeom>
            <a:avLst/>
            <a:gdLst>
              <a:gd name="connsiteX0" fmla="*/ 0 w 5791200"/>
              <a:gd name="connsiteY0" fmla="*/ 77646 h 465867"/>
              <a:gd name="connsiteX1" fmla="*/ 77646 w 5791200"/>
              <a:gd name="connsiteY1" fmla="*/ 0 h 465867"/>
              <a:gd name="connsiteX2" fmla="*/ 3378200 w 5791200"/>
              <a:gd name="connsiteY2" fmla="*/ 0 h 465867"/>
              <a:gd name="connsiteX3" fmla="*/ 3378200 w 5791200"/>
              <a:gd name="connsiteY3" fmla="*/ 0 h 465867"/>
              <a:gd name="connsiteX4" fmla="*/ 4826000 w 5791200"/>
              <a:gd name="connsiteY4" fmla="*/ 0 h 465867"/>
              <a:gd name="connsiteX5" fmla="*/ 5713554 w 5791200"/>
              <a:gd name="connsiteY5" fmla="*/ 0 h 465867"/>
              <a:gd name="connsiteX6" fmla="*/ 5791200 w 5791200"/>
              <a:gd name="connsiteY6" fmla="*/ 77646 h 465867"/>
              <a:gd name="connsiteX7" fmla="*/ 5791200 w 5791200"/>
              <a:gd name="connsiteY7" fmla="*/ 271756 h 465867"/>
              <a:gd name="connsiteX8" fmla="*/ 5791200 w 5791200"/>
              <a:gd name="connsiteY8" fmla="*/ 271756 h 465867"/>
              <a:gd name="connsiteX9" fmla="*/ 5791200 w 5791200"/>
              <a:gd name="connsiteY9" fmla="*/ 388223 h 465867"/>
              <a:gd name="connsiteX10" fmla="*/ 5791200 w 5791200"/>
              <a:gd name="connsiteY10" fmla="*/ 388221 h 465867"/>
              <a:gd name="connsiteX11" fmla="*/ 5713554 w 5791200"/>
              <a:gd name="connsiteY11" fmla="*/ 465867 h 465867"/>
              <a:gd name="connsiteX12" fmla="*/ 4826000 w 5791200"/>
              <a:gd name="connsiteY12" fmla="*/ 465867 h 465867"/>
              <a:gd name="connsiteX13" fmla="*/ 4726198 w 5791200"/>
              <a:gd name="connsiteY13" fmla="*/ 1284479 h 465867"/>
              <a:gd name="connsiteX14" fmla="*/ 3378200 w 5791200"/>
              <a:gd name="connsiteY14" fmla="*/ 465867 h 465867"/>
              <a:gd name="connsiteX15" fmla="*/ 77646 w 5791200"/>
              <a:gd name="connsiteY15" fmla="*/ 465867 h 465867"/>
              <a:gd name="connsiteX16" fmla="*/ 0 w 5791200"/>
              <a:gd name="connsiteY16" fmla="*/ 388221 h 465867"/>
              <a:gd name="connsiteX17" fmla="*/ 0 w 5791200"/>
              <a:gd name="connsiteY17" fmla="*/ 388223 h 465867"/>
              <a:gd name="connsiteX18" fmla="*/ 0 w 5791200"/>
              <a:gd name="connsiteY18" fmla="*/ 271756 h 465867"/>
              <a:gd name="connsiteX19" fmla="*/ 0 w 5791200"/>
              <a:gd name="connsiteY19" fmla="*/ 271756 h 465867"/>
              <a:gd name="connsiteX20" fmla="*/ 0 w 5791200"/>
              <a:gd name="connsiteY20" fmla="*/ 77646 h 465867"/>
              <a:gd name="connsiteX0" fmla="*/ 0 w 5791200"/>
              <a:gd name="connsiteY0" fmla="*/ 77646 h 1284479"/>
              <a:gd name="connsiteX1" fmla="*/ 77646 w 5791200"/>
              <a:gd name="connsiteY1" fmla="*/ 0 h 1284479"/>
              <a:gd name="connsiteX2" fmla="*/ 3378200 w 5791200"/>
              <a:gd name="connsiteY2" fmla="*/ 0 h 1284479"/>
              <a:gd name="connsiteX3" fmla="*/ 3378200 w 5791200"/>
              <a:gd name="connsiteY3" fmla="*/ 0 h 1284479"/>
              <a:gd name="connsiteX4" fmla="*/ 4826000 w 5791200"/>
              <a:gd name="connsiteY4" fmla="*/ 0 h 1284479"/>
              <a:gd name="connsiteX5" fmla="*/ 5713554 w 5791200"/>
              <a:gd name="connsiteY5" fmla="*/ 0 h 1284479"/>
              <a:gd name="connsiteX6" fmla="*/ 5791200 w 5791200"/>
              <a:gd name="connsiteY6" fmla="*/ 77646 h 1284479"/>
              <a:gd name="connsiteX7" fmla="*/ 5791200 w 5791200"/>
              <a:gd name="connsiteY7" fmla="*/ 271756 h 1284479"/>
              <a:gd name="connsiteX8" fmla="*/ 5791200 w 5791200"/>
              <a:gd name="connsiteY8" fmla="*/ 271756 h 1284479"/>
              <a:gd name="connsiteX9" fmla="*/ 5791200 w 5791200"/>
              <a:gd name="connsiteY9" fmla="*/ 388223 h 1284479"/>
              <a:gd name="connsiteX10" fmla="*/ 5791200 w 5791200"/>
              <a:gd name="connsiteY10" fmla="*/ 388221 h 1284479"/>
              <a:gd name="connsiteX11" fmla="*/ 5713554 w 5791200"/>
              <a:gd name="connsiteY11" fmla="*/ 465867 h 1284479"/>
              <a:gd name="connsiteX12" fmla="*/ 5461000 w 5791200"/>
              <a:gd name="connsiteY12" fmla="*/ 465867 h 1284479"/>
              <a:gd name="connsiteX13" fmla="*/ 4726198 w 5791200"/>
              <a:gd name="connsiteY13" fmla="*/ 1284479 h 1284479"/>
              <a:gd name="connsiteX14" fmla="*/ 3378200 w 5791200"/>
              <a:gd name="connsiteY14" fmla="*/ 465867 h 1284479"/>
              <a:gd name="connsiteX15" fmla="*/ 77646 w 5791200"/>
              <a:gd name="connsiteY15" fmla="*/ 465867 h 1284479"/>
              <a:gd name="connsiteX16" fmla="*/ 0 w 5791200"/>
              <a:gd name="connsiteY16" fmla="*/ 388221 h 1284479"/>
              <a:gd name="connsiteX17" fmla="*/ 0 w 5791200"/>
              <a:gd name="connsiteY17" fmla="*/ 388223 h 1284479"/>
              <a:gd name="connsiteX18" fmla="*/ 0 w 5791200"/>
              <a:gd name="connsiteY18" fmla="*/ 271756 h 1284479"/>
              <a:gd name="connsiteX19" fmla="*/ 0 w 5791200"/>
              <a:gd name="connsiteY19" fmla="*/ 271756 h 1284479"/>
              <a:gd name="connsiteX20" fmla="*/ 0 w 5791200"/>
              <a:gd name="connsiteY20" fmla="*/ 77646 h 1284479"/>
              <a:gd name="connsiteX0" fmla="*/ 0 w 5791200"/>
              <a:gd name="connsiteY0" fmla="*/ 77646 h 1284479"/>
              <a:gd name="connsiteX1" fmla="*/ 77646 w 5791200"/>
              <a:gd name="connsiteY1" fmla="*/ 0 h 1284479"/>
              <a:gd name="connsiteX2" fmla="*/ 3378200 w 5791200"/>
              <a:gd name="connsiteY2" fmla="*/ 0 h 1284479"/>
              <a:gd name="connsiteX3" fmla="*/ 3378200 w 5791200"/>
              <a:gd name="connsiteY3" fmla="*/ 0 h 1284479"/>
              <a:gd name="connsiteX4" fmla="*/ 4826000 w 5791200"/>
              <a:gd name="connsiteY4" fmla="*/ 0 h 1284479"/>
              <a:gd name="connsiteX5" fmla="*/ 5713554 w 5791200"/>
              <a:gd name="connsiteY5" fmla="*/ 0 h 1284479"/>
              <a:gd name="connsiteX6" fmla="*/ 5791200 w 5791200"/>
              <a:gd name="connsiteY6" fmla="*/ 77646 h 1284479"/>
              <a:gd name="connsiteX7" fmla="*/ 5791200 w 5791200"/>
              <a:gd name="connsiteY7" fmla="*/ 271756 h 1284479"/>
              <a:gd name="connsiteX8" fmla="*/ 5791200 w 5791200"/>
              <a:gd name="connsiteY8" fmla="*/ 271756 h 1284479"/>
              <a:gd name="connsiteX9" fmla="*/ 5791200 w 5791200"/>
              <a:gd name="connsiteY9" fmla="*/ 388223 h 1284479"/>
              <a:gd name="connsiteX10" fmla="*/ 5791200 w 5791200"/>
              <a:gd name="connsiteY10" fmla="*/ 388221 h 1284479"/>
              <a:gd name="connsiteX11" fmla="*/ 5713554 w 5791200"/>
              <a:gd name="connsiteY11" fmla="*/ 465867 h 1284479"/>
              <a:gd name="connsiteX12" fmla="*/ 5461000 w 5791200"/>
              <a:gd name="connsiteY12" fmla="*/ 465867 h 1284479"/>
              <a:gd name="connsiteX13" fmla="*/ 4726198 w 5791200"/>
              <a:gd name="connsiteY13" fmla="*/ 1284479 h 1284479"/>
              <a:gd name="connsiteX14" fmla="*/ 5130800 w 5791200"/>
              <a:gd name="connsiteY14" fmla="*/ 465867 h 1284479"/>
              <a:gd name="connsiteX15" fmla="*/ 77646 w 5791200"/>
              <a:gd name="connsiteY15" fmla="*/ 465867 h 1284479"/>
              <a:gd name="connsiteX16" fmla="*/ 0 w 5791200"/>
              <a:gd name="connsiteY16" fmla="*/ 388221 h 1284479"/>
              <a:gd name="connsiteX17" fmla="*/ 0 w 5791200"/>
              <a:gd name="connsiteY17" fmla="*/ 388223 h 1284479"/>
              <a:gd name="connsiteX18" fmla="*/ 0 w 5791200"/>
              <a:gd name="connsiteY18" fmla="*/ 271756 h 1284479"/>
              <a:gd name="connsiteX19" fmla="*/ 0 w 5791200"/>
              <a:gd name="connsiteY19" fmla="*/ 271756 h 1284479"/>
              <a:gd name="connsiteX20" fmla="*/ 0 w 5791200"/>
              <a:gd name="connsiteY20" fmla="*/ 77646 h 1284479"/>
              <a:gd name="connsiteX0" fmla="*/ 0 w 5791200"/>
              <a:gd name="connsiteY0" fmla="*/ 77646 h 1284479"/>
              <a:gd name="connsiteX1" fmla="*/ 77646 w 5791200"/>
              <a:gd name="connsiteY1" fmla="*/ 0 h 1284479"/>
              <a:gd name="connsiteX2" fmla="*/ 3378200 w 5791200"/>
              <a:gd name="connsiteY2" fmla="*/ 0 h 1284479"/>
              <a:gd name="connsiteX3" fmla="*/ 3378200 w 5791200"/>
              <a:gd name="connsiteY3" fmla="*/ 0 h 1284479"/>
              <a:gd name="connsiteX4" fmla="*/ 4826000 w 5791200"/>
              <a:gd name="connsiteY4" fmla="*/ 0 h 1284479"/>
              <a:gd name="connsiteX5" fmla="*/ 5713554 w 5791200"/>
              <a:gd name="connsiteY5" fmla="*/ 0 h 1284479"/>
              <a:gd name="connsiteX6" fmla="*/ 5791200 w 5791200"/>
              <a:gd name="connsiteY6" fmla="*/ 77646 h 1284479"/>
              <a:gd name="connsiteX7" fmla="*/ 5791200 w 5791200"/>
              <a:gd name="connsiteY7" fmla="*/ 271756 h 1284479"/>
              <a:gd name="connsiteX8" fmla="*/ 5791200 w 5791200"/>
              <a:gd name="connsiteY8" fmla="*/ 271756 h 1284479"/>
              <a:gd name="connsiteX9" fmla="*/ 5791200 w 5791200"/>
              <a:gd name="connsiteY9" fmla="*/ 388223 h 1284479"/>
              <a:gd name="connsiteX10" fmla="*/ 5791200 w 5791200"/>
              <a:gd name="connsiteY10" fmla="*/ 388221 h 1284479"/>
              <a:gd name="connsiteX11" fmla="*/ 5713554 w 5791200"/>
              <a:gd name="connsiteY11" fmla="*/ 465867 h 1284479"/>
              <a:gd name="connsiteX12" fmla="*/ 5461000 w 5791200"/>
              <a:gd name="connsiteY12" fmla="*/ 465867 h 1284479"/>
              <a:gd name="connsiteX13" fmla="*/ 4726198 w 5791200"/>
              <a:gd name="connsiteY13" fmla="*/ 1284479 h 1284479"/>
              <a:gd name="connsiteX14" fmla="*/ 4775200 w 5791200"/>
              <a:gd name="connsiteY14" fmla="*/ 465867 h 1284479"/>
              <a:gd name="connsiteX15" fmla="*/ 77646 w 5791200"/>
              <a:gd name="connsiteY15" fmla="*/ 465867 h 1284479"/>
              <a:gd name="connsiteX16" fmla="*/ 0 w 5791200"/>
              <a:gd name="connsiteY16" fmla="*/ 388221 h 1284479"/>
              <a:gd name="connsiteX17" fmla="*/ 0 w 5791200"/>
              <a:gd name="connsiteY17" fmla="*/ 388223 h 1284479"/>
              <a:gd name="connsiteX18" fmla="*/ 0 w 5791200"/>
              <a:gd name="connsiteY18" fmla="*/ 271756 h 1284479"/>
              <a:gd name="connsiteX19" fmla="*/ 0 w 5791200"/>
              <a:gd name="connsiteY19" fmla="*/ 271756 h 1284479"/>
              <a:gd name="connsiteX20" fmla="*/ 0 w 5791200"/>
              <a:gd name="connsiteY20" fmla="*/ 77646 h 1284479"/>
              <a:gd name="connsiteX0" fmla="*/ 0 w 5791200"/>
              <a:gd name="connsiteY0" fmla="*/ 77646 h 1284479"/>
              <a:gd name="connsiteX1" fmla="*/ 77646 w 5791200"/>
              <a:gd name="connsiteY1" fmla="*/ 0 h 1284479"/>
              <a:gd name="connsiteX2" fmla="*/ 3378200 w 5791200"/>
              <a:gd name="connsiteY2" fmla="*/ 0 h 1284479"/>
              <a:gd name="connsiteX3" fmla="*/ 3378200 w 5791200"/>
              <a:gd name="connsiteY3" fmla="*/ 0 h 1284479"/>
              <a:gd name="connsiteX4" fmla="*/ 4826000 w 5791200"/>
              <a:gd name="connsiteY4" fmla="*/ 0 h 1284479"/>
              <a:gd name="connsiteX5" fmla="*/ 5713554 w 5791200"/>
              <a:gd name="connsiteY5" fmla="*/ 0 h 1284479"/>
              <a:gd name="connsiteX6" fmla="*/ 5791200 w 5791200"/>
              <a:gd name="connsiteY6" fmla="*/ 77646 h 1284479"/>
              <a:gd name="connsiteX7" fmla="*/ 5791200 w 5791200"/>
              <a:gd name="connsiteY7" fmla="*/ 271756 h 1284479"/>
              <a:gd name="connsiteX8" fmla="*/ 5791200 w 5791200"/>
              <a:gd name="connsiteY8" fmla="*/ 271756 h 1284479"/>
              <a:gd name="connsiteX9" fmla="*/ 5791200 w 5791200"/>
              <a:gd name="connsiteY9" fmla="*/ 388223 h 1284479"/>
              <a:gd name="connsiteX10" fmla="*/ 5791200 w 5791200"/>
              <a:gd name="connsiteY10" fmla="*/ 388221 h 1284479"/>
              <a:gd name="connsiteX11" fmla="*/ 5713554 w 5791200"/>
              <a:gd name="connsiteY11" fmla="*/ 465867 h 1284479"/>
              <a:gd name="connsiteX12" fmla="*/ 5461000 w 5791200"/>
              <a:gd name="connsiteY12" fmla="*/ 465867 h 1284479"/>
              <a:gd name="connsiteX13" fmla="*/ 4345198 w 5791200"/>
              <a:gd name="connsiteY13" fmla="*/ 1284479 h 1284479"/>
              <a:gd name="connsiteX14" fmla="*/ 4775200 w 5791200"/>
              <a:gd name="connsiteY14" fmla="*/ 465867 h 1284479"/>
              <a:gd name="connsiteX15" fmla="*/ 77646 w 5791200"/>
              <a:gd name="connsiteY15" fmla="*/ 465867 h 1284479"/>
              <a:gd name="connsiteX16" fmla="*/ 0 w 5791200"/>
              <a:gd name="connsiteY16" fmla="*/ 388221 h 1284479"/>
              <a:gd name="connsiteX17" fmla="*/ 0 w 5791200"/>
              <a:gd name="connsiteY17" fmla="*/ 388223 h 1284479"/>
              <a:gd name="connsiteX18" fmla="*/ 0 w 5791200"/>
              <a:gd name="connsiteY18" fmla="*/ 271756 h 1284479"/>
              <a:gd name="connsiteX19" fmla="*/ 0 w 5791200"/>
              <a:gd name="connsiteY19" fmla="*/ 271756 h 1284479"/>
              <a:gd name="connsiteX20" fmla="*/ 0 w 5791200"/>
              <a:gd name="connsiteY20" fmla="*/ 77646 h 1284479"/>
              <a:gd name="connsiteX0" fmla="*/ 0 w 5791200"/>
              <a:gd name="connsiteY0" fmla="*/ 77646 h 1284479"/>
              <a:gd name="connsiteX1" fmla="*/ 77646 w 5791200"/>
              <a:gd name="connsiteY1" fmla="*/ 0 h 1284479"/>
              <a:gd name="connsiteX2" fmla="*/ 3378200 w 5791200"/>
              <a:gd name="connsiteY2" fmla="*/ 0 h 1284479"/>
              <a:gd name="connsiteX3" fmla="*/ 3378200 w 5791200"/>
              <a:gd name="connsiteY3" fmla="*/ 0 h 1284479"/>
              <a:gd name="connsiteX4" fmla="*/ 4826000 w 5791200"/>
              <a:gd name="connsiteY4" fmla="*/ 0 h 1284479"/>
              <a:gd name="connsiteX5" fmla="*/ 5713554 w 5791200"/>
              <a:gd name="connsiteY5" fmla="*/ 0 h 1284479"/>
              <a:gd name="connsiteX6" fmla="*/ 5791200 w 5791200"/>
              <a:gd name="connsiteY6" fmla="*/ 77646 h 1284479"/>
              <a:gd name="connsiteX7" fmla="*/ 5791200 w 5791200"/>
              <a:gd name="connsiteY7" fmla="*/ 271756 h 1284479"/>
              <a:gd name="connsiteX8" fmla="*/ 5791200 w 5791200"/>
              <a:gd name="connsiteY8" fmla="*/ 271756 h 1284479"/>
              <a:gd name="connsiteX9" fmla="*/ 5791200 w 5791200"/>
              <a:gd name="connsiteY9" fmla="*/ 388223 h 1284479"/>
              <a:gd name="connsiteX10" fmla="*/ 5791200 w 5791200"/>
              <a:gd name="connsiteY10" fmla="*/ 388221 h 1284479"/>
              <a:gd name="connsiteX11" fmla="*/ 5713554 w 5791200"/>
              <a:gd name="connsiteY11" fmla="*/ 465867 h 1284479"/>
              <a:gd name="connsiteX12" fmla="*/ 5232400 w 5791200"/>
              <a:gd name="connsiteY12" fmla="*/ 465867 h 1284479"/>
              <a:gd name="connsiteX13" fmla="*/ 4345198 w 5791200"/>
              <a:gd name="connsiteY13" fmla="*/ 1284479 h 1284479"/>
              <a:gd name="connsiteX14" fmla="*/ 4775200 w 5791200"/>
              <a:gd name="connsiteY14" fmla="*/ 465867 h 1284479"/>
              <a:gd name="connsiteX15" fmla="*/ 77646 w 5791200"/>
              <a:gd name="connsiteY15" fmla="*/ 465867 h 1284479"/>
              <a:gd name="connsiteX16" fmla="*/ 0 w 5791200"/>
              <a:gd name="connsiteY16" fmla="*/ 388221 h 1284479"/>
              <a:gd name="connsiteX17" fmla="*/ 0 w 5791200"/>
              <a:gd name="connsiteY17" fmla="*/ 388223 h 1284479"/>
              <a:gd name="connsiteX18" fmla="*/ 0 w 5791200"/>
              <a:gd name="connsiteY18" fmla="*/ 271756 h 1284479"/>
              <a:gd name="connsiteX19" fmla="*/ 0 w 5791200"/>
              <a:gd name="connsiteY19" fmla="*/ 271756 h 1284479"/>
              <a:gd name="connsiteX20" fmla="*/ 0 w 5791200"/>
              <a:gd name="connsiteY20" fmla="*/ 77646 h 1284479"/>
              <a:gd name="connsiteX0" fmla="*/ 0 w 5791200"/>
              <a:gd name="connsiteY0" fmla="*/ 77646 h 1233679"/>
              <a:gd name="connsiteX1" fmla="*/ 77646 w 5791200"/>
              <a:gd name="connsiteY1" fmla="*/ 0 h 1233679"/>
              <a:gd name="connsiteX2" fmla="*/ 3378200 w 5791200"/>
              <a:gd name="connsiteY2" fmla="*/ 0 h 1233679"/>
              <a:gd name="connsiteX3" fmla="*/ 3378200 w 5791200"/>
              <a:gd name="connsiteY3" fmla="*/ 0 h 1233679"/>
              <a:gd name="connsiteX4" fmla="*/ 4826000 w 5791200"/>
              <a:gd name="connsiteY4" fmla="*/ 0 h 1233679"/>
              <a:gd name="connsiteX5" fmla="*/ 5713554 w 5791200"/>
              <a:gd name="connsiteY5" fmla="*/ 0 h 1233679"/>
              <a:gd name="connsiteX6" fmla="*/ 5791200 w 5791200"/>
              <a:gd name="connsiteY6" fmla="*/ 77646 h 1233679"/>
              <a:gd name="connsiteX7" fmla="*/ 5791200 w 5791200"/>
              <a:gd name="connsiteY7" fmla="*/ 271756 h 1233679"/>
              <a:gd name="connsiteX8" fmla="*/ 5791200 w 5791200"/>
              <a:gd name="connsiteY8" fmla="*/ 271756 h 1233679"/>
              <a:gd name="connsiteX9" fmla="*/ 5791200 w 5791200"/>
              <a:gd name="connsiteY9" fmla="*/ 388223 h 1233679"/>
              <a:gd name="connsiteX10" fmla="*/ 5791200 w 5791200"/>
              <a:gd name="connsiteY10" fmla="*/ 388221 h 1233679"/>
              <a:gd name="connsiteX11" fmla="*/ 5713554 w 5791200"/>
              <a:gd name="connsiteY11" fmla="*/ 465867 h 1233679"/>
              <a:gd name="connsiteX12" fmla="*/ 5232400 w 5791200"/>
              <a:gd name="connsiteY12" fmla="*/ 465867 h 1233679"/>
              <a:gd name="connsiteX13" fmla="*/ 4408698 w 5791200"/>
              <a:gd name="connsiteY13" fmla="*/ 1233679 h 1233679"/>
              <a:gd name="connsiteX14" fmla="*/ 4775200 w 5791200"/>
              <a:gd name="connsiteY14" fmla="*/ 465867 h 1233679"/>
              <a:gd name="connsiteX15" fmla="*/ 77646 w 5791200"/>
              <a:gd name="connsiteY15" fmla="*/ 465867 h 1233679"/>
              <a:gd name="connsiteX16" fmla="*/ 0 w 5791200"/>
              <a:gd name="connsiteY16" fmla="*/ 388221 h 1233679"/>
              <a:gd name="connsiteX17" fmla="*/ 0 w 5791200"/>
              <a:gd name="connsiteY17" fmla="*/ 388223 h 1233679"/>
              <a:gd name="connsiteX18" fmla="*/ 0 w 5791200"/>
              <a:gd name="connsiteY18" fmla="*/ 271756 h 1233679"/>
              <a:gd name="connsiteX19" fmla="*/ 0 w 5791200"/>
              <a:gd name="connsiteY19" fmla="*/ 271756 h 1233679"/>
              <a:gd name="connsiteX20" fmla="*/ 0 w 5791200"/>
              <a:gd name="connsiteY20" fmla="*/ 77646 h 123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91200" h="1233679">
                <a:moveTo>
                  <a:pt x="0" y="77646"/>
                </a:moveTo>
                <a:cubicBezTo>
                  <a:pt x="0" y="34763"/>
                  <a:pt x="34763" y="0"/>
                  <a:pt x="77646" y="0"/>
                </a:cubicBezTo>
                <a:lnTo>
                  <a:pt x="3378200" y="0"/>
                </a:lnTo>
                <a:lnTo>
                  <a:pt x="3378200" y="0"/>
                </a:lnTo>
                <a:lnTo>
                  <a:pt x="4826000" y="0"/>
                </a:lnTo>
                <a:lnTo>
                  <a:pt x="5713554" y="0"/>
                </a:lnTo>
                <a:cubicBezTo>
                  <a:pt x="5756437" y="0"/>
                  <a:pt x="5791200" y="34763"/>
                  <a:pt x="5791200" y="77646"/>
                </a:cubicBezTo>
                <a:lnTo>
                  <a:pt x="5791200" y="271756"/>
                </a:lnTo>
                <a:lnTo>
                  <a:pt x="5791200" y="271756"/>
                </a:lnTo>
                <a:lnTo>
                  <a:pt x="5791200" y="388223"/>
                </a:lnTo>
                <a:lnTo>
                  <a:pt x="5791200" y="388221"/>
                </a:lnTo>
                <a:cubicBezTo>
                  <a:pt x="5791200" y="431104"/>
                  <a:pt x="5756437" y="465867"/>
                  <a:pt x="5713554" y="465867"/>
                </a:cubicBezTo>
                <a:lnTo>
                  <a:pt x="5232400" y="465867"/>
                </a:lnTo>
                <a:lnTo>
                  <a:pt x="4408698" y="1233679"/>
                </a:lnTo>
                <a:lnTo>
                  <a:pt x="4775200" y="465867"/>
                </a:lnTo>
                <a:lnTo>
                  <a:pt x="77646" y="465867"/>
                </a:lnTo>
                <a:cubicBezTo>
                  <a:pt x="34763" y="465867"/>
                  <a:pt x="0" y="431104"/>
                  <a:pt x="0" y="388221"/>
                </a:cubicBezTo>
                <a:lnTo>
                  <a:pt x="0" y="388223"/>
                </a:lnTo>
                <a:lnTo>
                  <a:pt x="0" y="271756"/>
                </a:lnTo>
                <a:lnTo>
                  <a:pt x="0" y="271756"/>
                </a:lnTo>
                <a:lnTo>
                  <a:pt x="0" y="77646"/>
                </a:lnTo>
                <a:close/>
              </a:path>
            </a:pathLst>
          </a:cu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single query to retrieve the countries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65500" y="3303054"/>
            <a:ext cx="4800600" cy="1421346"/>
          </a:xfrm>
          <a:custGeom>
            <a:avLst/>
            <a:gdLst>
              <a:gd name="connsiteX0" fmla="*/ 0 w 4800600"/>
              <a:gd name="connsiteY0" fmla="*/ 148589 h 891516"/>
              <a:gd name="connsiteX1" fmla="*/ 148589 w 4800600"/>
              <a:gd name="connsiteY1" fmla="*/ 0 h 891516"/>
              <a:gd name="connsiteX2" fmla="*/ 800100 w 4800600"/>
              <a:gd name="connsiteY2" fmla="*/ 0 h 891516"/>
              <a:gd name="connsiteX3" fmla="*/ 1279744 w 4800600"/>
              <a:gd name="connsiteY3" fmla="*/ -629713 h 891516"/>
              <a:gd name="connsiteX4" fmla="*/ 2000250 w 4800600"/>
              <a:gd name="connsiteY4" fmla="*/ 0 h 891516"/>
              <a:gd name="connsiteX5" fmla="*/ 4652011 w 4800600"/>
              <a:gd name="connsiteY5" fmla="*/ 0 h 891516"/>
              <a:gd name="connsiteX6" fmla="*/ 4800600 w 4800600"/>
              <a:gd name="connsiteY6" fmla="*/ 148589 h 891516"/>
              <a:gd name="connsiteX7" fmla="*/ 4800600 w 4800600"/>
              <a:gd name="connsiteY7" fmla="*/ 148586 h 891516"/>
              <a:gd name="connsiteX8" fmla="*/ 4800600 w 4800600"/>
              <a:gd name="connsiteY8" fmla="*/ 148586 h 891516"/>
              <a:gd name="connsiteX9" fmla="*/ 4800600 w 4800600"/>
              <a:gd name="connsiteY9" fmla="*/ 371465 h 891516"/>
              <a:gd name="connsiteX10" fmla="*/ 4800600 w 4800600"/>
              <a:gd name="connsiteY10" fmla="*/ 742927 h 891516"/>
              <a:gd name="connsiteX11" fmla="*/ 4652011 w 4800600"/>
              <a:gd name="connsiteY11" fmla="*/ 891516 h 891516"/>
              <a:gd name="connsiteX12" fmla="*/ 2000250 w 4800600"/>
              <a:gd name="connsiteY12" fmla="*/ 891516 h 891516"/>
              <a:gd name="connsiteX13" fmla="*/ 800100 w 4800600"/>
              <a:gd name="connsiteY13" fmla="*/ 891516 h 891516"/>
              <a:gd name="connsiteX14" fmla="*/ 800100 w 4800600"/>
              <a:gd name="connsiteY14" fmla="*/ 891516 h 891516"/>
              <a:gd name="connsiteX15" fmla="*/ 148589 w 4800600"/>
              <a:gd name="connsiteY15" fmla="*/ 891516 h 891516"/>
              <a:gd name="connsiteX16" fmla="*/ 0 w 4800600"/>
              <a:gd name="connsiteY16" fmla="*/ 742927 h 891516"/>
              <a:gd name="connsiteX17" fmla="*/ 0 w 4800600"/>
              <a:gd name="connsiteY17" fmla="*/ 371465 h 891516"/>
              <a:gd name="connsiteX18" fmla="*/ 0 w 4800600"/>
              <a:gd name="connsiteY18" fmla="*/ 148586 h 891516"/>
              <a:gd name="connsiteX19" fmla="*/ 0 w 4800600"/>
              <a:gd name="connsiteY19" fmla="*/ 148586 h 891516"/>
              <a:gd name="connsiteX20" fmla="*/ 0 w 4800600"/>
              <a:gd name="connsiteY20" fmla="*/ 148589 h 891516"/>
              <a:gd name="connsiteX0" fmla="*/ 0 w 4800600"/>
              <a:gd name="connsiteY0" fmla="*/ 778302 h 1521229"/>
              <a:gd name="connsiteX1" fmla="*/ 148589 w 4800600"/>
              <a:gd name="connsiteY1" fmla="*/ 629713 h 1521229"/>
              <a:gd name="connsiteX2" fmla="*/ 1257300 w 4800600"/>
              <a:gd name="connsiteY2" fmla="*/ 629713 h 1521229"/>
              <a:gd name="connsiteX3" fmla="*/ 1279744 w 4800600"/>
              <a:gd name="connsiteY3" fmla="*/ 0 h 1521229"/>
              <a:gd name="connsiteX4" fmla="*/ 2000250 w 4800600"/>
              <a:gd name="connsiteY4" fmla="*/ 629713 h 1521229"/>
              <a:gd name="connsiteX5" fmla="*/ 4652011 w 4800600"/>
              <a:gd name="connsiteY5" fmla="*/ 629713 h 1521229"/>
              <a:gd name="connsiteX6" fmla="*/ 4800600 w 4800600"/>
              <a:gd name="connsiteY6" fmla="*/ 778302 h 1521229"/>
              <a:gd name="connsiteX7" fmla="*/ 4800600 w 4800600"/>
              <a:gd name="connsiteY7" fmla="*/ 778299 h 1521229"/>
              <a:gd name="connsiteX8" fmla="*/ 4800600 w 4800600"/>
              <a:gd name="connsiteY8" fmla="*/ 778299 h 1521229"/>
              <a:gd name="connsiteX9" fmla="*/ 4800600 w 4800600"/>
              <a:gd name="connsiteY9" fmla="*/ 1001178 h 1521229"/>
              <a:gd name="connsiteX10" fmla="*/ 4800600 w 4800600"/>
              <a:gd name="connsiteY10" fmla="*/ 1372640 h 1521229"/>
              <a:gd name="connsiteX11" fmla="*/ 4652011 w 4800600"/>
              <a:gd name="connsiteY11" fmla="*/ 1521229 h 1521229"/>
              <a:gd name="connsiteX12" fmla="*/ 2000250 w 4800600"/>
              <a:gd name="connsiteY12" fmla="*/ 1521229 h 1521229"/>
              <a:gd name="connsiteX13" fmla="*/ 800100 w 4800600"/>
              <a:gd name="connsiteY13" fmla="*/ 1521229 h 1521229"/>
              <a:gd name="connsiteX14" fmla="*/ 800100 w 4800600"/>
              <a:gd name="connsiteY14" fmla="*/ 1521229 h 1521229"/>
              <a:gd name="connsiteX15" fmla="*/ 148589 w 4800600"/>
              <a:gd name="connsiteY15" fmla="*/ 1521229 h 1521229"/>
              <a:gd name="connsiteX16" fmla="*/ 0 w 4800600"/>
              <a:gd name="connsiteY16" fmla="*/ 1372640 h 1521229"/>
              <a:gd name="connsiteX17" fmla="*/ 0 w 4800600"/>
              <a:gd name="connsiteY17" fmla="*/ 1001178 h 1521229"/>
              <a:gd name="connsiteX18" fmla="*/ 0 w 4800600"/>
              <a:gd name="connsiteY18" fmla="*/ 778299 h 1521229"/>
              <a:gd name="connsiteX19" fmla="*/ 0 w 4800600"/>
              <a:gd name="connsiteY19" fmla="*/ 778299 h 1521229"/>
              <a:gd name="connsiteX20" fmla="*/ 0 w 4800600"/>
              <a:gd name="connsiteY20" fmla="*/ 778302 h 1521229"/>
              <a:gd name="connsiteX0" fmla="*/ 0 w 4800600"/>
              <a:gd name="connsiteY0" fmla="*/ 778302 h 1521229"/>
              <a:gd name="connsiteX1" fmla="*/ 148589 w 4800600"/>
              <a:gd name="connsiteY1" fmla="*/ 629713 h 1521229"/>
              <a:gd name="connsiteX2" fmla="*/ 1257300 w 4800600"/>
              <a:gd name="connsiteY2" fmla="*/ 629713 h 1521229"/>
              <a:gd name="connsiteX3" fmla="*/ 1444844 w 4800600"/>
              <a:gd name="connsiteY3" fmla="*/ 0 h 1521229"/>
              <a:gd name="connsiteX4" fmla="*/ 2000250 w 4800600"/>
              <a:gd name="connsiteY4" fmla="*/ 629713 h 1521229"/>
              <a:gd name="connsiteX5" fmla="*/ 4652011 w 4800600"/>
              <a:gd name="connsiteY5" fmla="*/ 629713 h 1521229"/>
              <a:gd name="connsiteX6" fmla="*/ 4800600 w 4800600"/>
              <a:gd name="connsiteY6" fmla="*/ 778302 h 1521229"/>
              <a:gd name="connsiteX7" fmla="*/ 4800600 w 4800600"/>
              <a:gd name="connsiteY7" fmla="*/ 778299 h 1521229"/>
              <a:gd name="connsiteX8" fmla="*/ 4800600 w 4800600"/>
              <a:gd name="connsiteY8" fmla="*/ 778299 h 1521229"/>
              <a:gd name="connsiteX9" fmla="*/ 4800600 w 4800600"/>
              <a:gd name="connsiteY9" fmla="*/ 1001178 h 1521229"/>
              <a:gd name="connsiteX10" fmla="*/ 4800600 w 4800600"/>
              <a:gd name="connsiteY10" fmla="*/ 1372640 h 1521229"/>
              <a:gd name="connsiteX11" fmla="*/ 4652011 w 4800600"/>
              <a:gd name="connsiteY11" fmla="*/ 1521229 h 1521229"/>
              <a:gd name="connsiteX12" fmla="*/ 2000250 w 4800600"/>
              <a:gd name="connsiteY12" fmla="*/ 1521229 h 1521229"/>
              <a:gd name="connsiteX13" fmla="*/ 800100 w 4800600"/>
              <a:gd name="connsiteY13" fmla="*/ 1521229 h 1521229"/>
              <a:gd name="connsiteX14" fmla="*/ 800100 w 4800600"/>
              <a:gd name="connsiteY14" fmla="*/ 1521229 h 1521229"/>
              <a:gd name="connsiteX15" fmla="*/ 148589 w 4800600"/>
              <a:gd name="connsiteY15" fmla="*/ 1521229 h 1521229"/>
              <a:gd name="connsiteX16" fmla="*/ 0 w 4800600"/>
              <a:gd name="connsiteY16" fmla="*/ 1372640 h 1521229"/>
              <a:gd name="connsiteX17" fmla="*/ 0 w 4800600"/>
              <a:gd name="connsiteY17" fmla="*/ 1001178 h 1521229"/>
              <a:gd name="connsiteX18" fmla="*/ 0 w 4800600"/>
              <a:gd name="connsiteY18" fmla="*/ 778299 h 1521229"/>
              <a:gd name="connsiteX19" fmla="*/ 0 w 4800600"/>
              <a:gd name="connsiteY19" fmla="*/ 778299 h 1521229"/>
              <a:gd name="connsiteX20" fmla="*/ 0 w 4800600"/>
              <a:gd name="connsiteY20" fmla="*/ 778302 h 1521229"/>
              <a:gd name="connsiteX0" fmla="*/ 0 w 4800600"/>
              <a:gd name="connsiteY0" fmla="*/ 778302 h 1521229"/>
              <a:gd name="connsiteX1" fmla="*/ 148589 w 4800600"/>
              <a:gd name="connsiteY1" fmla="*/ 629713 h 1521229"/>
              <a:gd name="connsiteX2" fmla="*/ 1257300 w 4800600"/>
              <a:gd name="connsiteY2" fmla="*/ 629713 h 1521229"/>
              <a:gd name="connsiteX3" fmla="*/ 1444844 w 4800600"/>
              <a:gd name="connsiteY3" fmla="*/ 0 h 1521229"/>
              <a:gd name="connsiteX4" fmla="*/ 1416050 w 4800600"/>
              <a:gd name="connsiteY4" fmla="*/ 629713 h 1521229"/>
              <a:gd name="connsiteX5" fmla="*/ 4652011 w 4800600"/>
              <a:gd name="connsiteY5" fmla="*/ 629713 h 1521229"/>
              <a:gd name="connsiteX6" fmla="*/ 4800600 w 4800600"/>
              <a:gd name="connsiteY6" fmla="*/ 778302 h 1521229"/>
              <a:gd name="connsiteX7" fmla="*/ 4800600 w 4800600"/>
              <a:gd name="connsiteY7" fmla="*/ 778299 h 1521229"/>
              <a:gd name="connsiteX8" fmla="*/ 4800600 w 4800600"/>
              <a:gd name="connsiteY8" fmla="*/ 778299 h 1521229"/>
              <a:gd name="connsiteX9" fmla="*/ 4800600 w 4800600"/>
              <a:gd name="connsiteY9" fmla="*/ 1001178 h 1521229"/>
              <a:gd name="connsiteX10" fmla="*/ 4800600 w 4800600"/>
              <a:gd name="connsiteY10" fmla="*/ 1372640 h 1521229"/>
              <a:gd name="connsiteX11" fmla="*/ 4652011 w 4800600"/>
              <a:gd name="connsiteY11" fmla="*/ 1521229 h 1521229"/>
              <a:gd name="connsiteX12" fmla="*/ 2000250 w 4800600"/>
              <a:gd name="connsiteY12" fmla="*/ 1521229 h 1521229"/>
              <a:gd name="connsiteX13" fmla="*/ 800100 w 4800600"/>
              <a:gd name="connsiteY13" fmla="*/ 1521229 h 1521229"/>
              <a:gd name="connsiteX14" fmla="*/ 800100 w 4800600"/>
              <a:gd name="connsiteY14" fmla="*/ 1521229 h 1521229"/>
              <a:gd name="connsiteX15" fmla="*/ 148589 w 4800600"/>
              <a:gd name="connsiteY15" fmla="*/ 1521229 h 1521229"/>
              <a:gd name="connsiteX16" fmla="*/ 0 w 4800600"/>
              <a:gd name="connsiteY16" fmla="*/ 1372640 h 1521229"/>
              <a:gd name="connsiteX17" fmla="*/ 0 w 4800600"/>
              <a:gd name="connsiteY17" fmla="*/ 1001178 h 1521229"/>
              <a:gd name="connsiteX18" fmla="*/ 0 w 4800600"/>
              <a:gd name="connsiteY18" fmla="*/ 778299 h 1521229"/>
              <a:gd name="connsiteX19" fmla="*/ 0 w 4800600"/>
              <a:gd name="connsiteY19" fmla="*/ 778299 h 1521229"/>
              <a:gd name="connsiteX20" fmla="*/ 0 w 4800600"/>
              <a:gd name="connsiteY20" fmla="*/ 778302 h 1521229"/>
              <a:gd name="connsiteX0" fmla="*/ 0 w 4800600"/>
              <a:gd name="connsiteY0" fmla="*/ 778302 h 1521229"/>
              <a:gd name="connsiteX1" fmla="*/ 148589 w 4800600"/>
              <a:gd name="connsiteY1" fmla="*/ 629713 h 1521229"/>
              <a:gd name="connsiteX2" fmla="*/ 1257300 w 4800600"/>
              <a:gd name="connsiteY2" fmla="*/ 629713 h 1521229"/>
              <a:gd name="connsiteX3" fmla="*/ 1686144 w 4800600"/>
              <a:gd name="connsiteY3" fmla="*/ 0 h 1521229"/>
              <a:gd name="connsiteX4" fmla="*/ 1416050 w 4800600"/>
              <a:gd name="connsiteY4" fmla="*/ 629713 h 1521229"/>
              <a:gd name="connsiteX5" fmla="*/ 4652011 w 4800600"/>
              <a:gd name="connsiteY5" fmla="*/ 629713 h 1521229"/>
              <a:gd name="connsiteX6" fmla="*/ 4800600 w 4800600"/>
              <a:gd name="connsiteY6" fmla="*/ 778302 h 1521229"/>
              <a:gd name="connsiteX7" fmla="*/ 4800600 w 4800600"/>
              <a:gd name="connsiteY7" fmla="*/ 778299 h 1521229"/>
              <a:gd name="connsiteX8" fmla="*/ 4800600 w 4800600"/>
              <a:gd name="connsiteY8" fmla="*/ 778299 h 1521229"/>
              <a:gd name="connsiteX9" fmla="*/ 4800600 w 4800600"/>
              <a:gd name="connsiteY9" fmla="*/ 1001178 h 1521229"/>
              <a:gd name="connsiteX10" fmla="*/ 4800600 w 4800600"/>
              <a:gd name="connsiteY10" fmla="*/ 1372640 h 1521229"/>
              <a:gd name="connsiteX11" fmla="*/ 4652011 w 4800600"/>
              <a:gd name="connsiteY11" fmla="*/ 1521229 h 1521229"/>
              <a:gd name="connsiteX12" fmla="*/ 2000250 w 4800600"/>
              <a:gd name="connsiteY12" fmla="*/ 1521229 h 1521229"/>
              <a:gd name="connsiteX13" fmla="*/ 800100 w 4800600"/>
              <a:gd name="connsiteY13" fmla="*/ 1521229 h 1521229"/>
              <a:gd name="connsiteX14" fmla="*/ 800100 w 4800600"/>
              <a:gd name="connsiteY14" fmla="*/ 1521229 h 1521229"/>
              <a:gd name="connsiteX15" fmla="*/ 148589 w 4800600"/>
              <a:gd name="connsiteY15" fmla="*/ 1521229 h 1521229"/>
              <a:gd name="connsiteX16" fmla="*/ 0 w 4800600"/>
              <a:gd name="connsiteY16" fmla="*/ 1372640 h 1521229"/>
              <a:gd name="connsiteX17" fmla="*/ 0 w 4800600"/>
              <a:gd name="connsiteY17" fmla="*/ 1001178 h 1521229"/>
              <a:gd name="connsiteX18" fmla="*/ 0 w 4800600"/>
              <a:gd name="connsiteY18" fmla="*/ 778299 h 1521229"/>
              <a:gd name="connsiteX19" fmla="*/ 0 w 4800600"/>
              <a:gd name="connsiteY19" fmla="*/ 778299 h 1521229"/>
              <a:gd name="connsiteX20" fmla="*/ 0 w 4800600"/>
              <a:gd name="connsiteY20" fmla="*/ 778302 h 1521229"/>
              <a:gd name="connsiteX0" fmla="*/ 0 w 4800600"/>
              <a:gd name="connsiteY0" fmla="*/ 778302 h 1521229"/>
              <a:gd name="connsiteX1" fmla="*/ 148589 w 4800600"/>
              <a:gd name="connsiteY1" fmla="*/ 629713 h 1521229"/>
              <a:gd name="connsiteX2" fmla="*/ 1206500 w 4800600"/>
              <a:gd name="connsiteY2" fmla="*/ 629713 h 1521229"/>
              <a:gd name="connsiteX3" fmla="*/ 1686144 w 4800600"/>
              <a:gd name="connsiteY3" fmla="*/ 0 h 1521229"/>
              <a:gd name="connsiteX4" fmla="*/ 1416050 w 4800600"/>
              <a:gd name="connsiteY4" fmla="*/ 629713 h 1521229"/>
              <a:gd name="connsiteX5" fmla="*/ 4652011 w 4800600"/>
              <a:gd name="connsiteY5" fmla="*/ 629713 h 1521229"/>
              <a:gd name="connsiteX6" fmla="*/ 4800600 w 4800600"/>
              <a:gd name="connsiteY6" fmla="*/ 778302 h 1521229"/>
              <a:gd name="connsiteX7" fmla="*/ 4800600 w 4800600"/>
              <a:gd name="connsiteY7" fmla="*/ 778299 h 1521229"/>
              <a:gd name="connsiteX8" fmla="*/ 4800600 w 4800600"/>
              <a:gd name="connsiteY8" fmla="*/ 778299 h 1521229"/>
              <a:gd name="connsiteX9" fmla="*/ 4800600 w 4800600"/>
              <a:gd name="connsiteY9" fmla="*/ 1001178 h 1521229"/>
              <a:gd name="connsiteX10" fmla="*/ 4800600 w 4800600"/>
              <a:gd name="connsiteY10" fmla="*/ 1372640 h 1521229"/>
              <a:gd name="connsiteX11" fmla="*/ 4652011 w 4800600"/>
              <a:gd name="connsiteY11" fmla="*/ 1521229 h 1521229"/>
              <a:gd name="connsiteX12" fmla="*/ 2000250 w 4800600"/>
              <a:gd name="connsiteY12" fmla="*/ 1521229 h 1521229"/>
              <a:gd name="connsiteX13" fmla="*/ 800100 w 4800600"/>
              <a:gd name="connsiteY13" fmla="*/ 1521229 h 1521229"/>
              <a:gd name="connsiteX14" fmla="*/ 800100 w 4800600"/>
              <a:gd name="connsiteY14" fmla="*/ 1521229 h 1521229"/>
              <a:gd name="connsiteX15" fmla="*/ 148589 w 4800600"/>
              <a:gd name="connsiteY15" fmla="*/ 1521229 h 1521229"/>
              <a:gd name="connsiteX16" fmla="*/ 0 w 4800600"/>
              <a:gd name="connsiteY16" fmla="*/ 1372640 h 1521229"/>
              <a:gd name="connsiteX17" fmla="*/ 0 w 4800600"/>
              <a:gd name="connsiteY17" fmla="*/ 1001178 h 1521229"/>
              <a:gd name="connsiteX18" fmla="*/ 0 w 4800600"/>
              <a:gd name="connsiteY18" fmla="*/ 778299 h 1521229"/>
              <a:gd name="connsiteX19" fmla="*/ 0 w 4800600"/>
              <a:gd name="connsiteY19" fmla="*/ 778299 h 1521229"/>
              <a:gd name="connsiteX20" fmla="*/ 0 w 4800600"/>
              <a:gd name="connsiteY20" fmla="*/ 778302 h 1521229"/>
              <a:gd name="connsiteX0" fmla="*/ 0 w 4800600"/>
              <a:gd name="connsiteY0" fmla="*/ 778302 h 1521229"/>
              <a:gd name="connsiteX1" fmla="*/ 148589 w 4800600"/>
              <a:gd name="connsiteY1" fmla="*/ 629713 h 1521229"/>
              <a:gd name="connsiteX2" fmla="*/ 1206500 w 4800600"/>
              <a:gd name="connsiteY2" fmla="*/ 629713 h 1521229"/>
              <a:gd name="connsiteX3" fmla="*/ 1686144 w 4800600"/>
              <a:gd name="connsiteY3" fmla="*/ 0 h 1521229"/>
              <a:gd name="connsiteX4" fmla="*/ 1466850 w 4800600"/>
              <a:gd name="connsiteY4" fmla="*/ 629713 h 1521229"/>
              <a:gd name="connsiteX5" fmla="*/ 4652011 w 4800600"/>
              <a:gd name="connsiteY5" fmla="*/ 629713 h 1521229"/>
              <a:gd name="connsiteX6" fmla="*/ 4800600 w 4800600"/>
              <a:gd name="connsiteY6" fmla="*/ 778302 h 1521229"/>
              <a:gd name="connsiteX7" fmla="*/ 4800600 w 4800600"/>
              <a:gd name="connsiteY7" fmla="*/ 778299 h 1521229"/>
              <a:gd name="connsiteX8" fmla="*/ 4800600 w 4800600"/>
              <a:gd name="connsiteY8" fmla="*/ 778299 h 1521229"/>
              <a:gd name="connsiteX9" fmla="*/ 4800600 w 4800600"/>
              <a:gd name="connsiteY9" fmla="*/ 1001178 h 1521229"/>
              <a:gd name="connsiteX10" fmla="*/ 4800600 w 4800600"/>
              <a:gd name="connsiteY10" fmla="*/ 1372640 h 1521229"/>
              <a:gd name="connsiteX11" fmla="*/ 4652011 w 4800600"/>
              <a:gd name="connsiteY11" fmla="*/ 1521229 h 1521229"/>
              <a:gd name="connsiteX12" fmla="*/ 2000250 w 4800600"/>
              <a:gd name="connsiteY12" fmla="*/ 1521229 h 1521229"/>
              <a:gd name="connsiteX13" fmla="*/ 800100 w 4800600"/>
              <a:gd name="connsiteY13" fmla="*/ 1521229 h 1521229"/>
              <a:gd name="connsiteX14" fmla="*/ 800100 w 4800600"/>
              <a:gd name="connsiteY14" fmla="*/ 1521229 h 1521229"/>
              <a:gd name="connsiteX15" fmla="*/ 148589 w 4800600"/>
              <a:gd name="connsiteY15" fmla="*/ 1521229 h 1521229"/>
              <a:gd name="connsiteX16" fmla="*/ 0 w 4800600"/>
              <a:gd name="connsiteY16" fmla="*/ 1372640 h 1521229"/>
              <a:gd name="connsiteX17" fmla="*/ 0 w 4800600"/>
              <a:gd name="connsiteY17" fmla="*/ 1001178 h 1521229"/>
              <a:gd name="connsiteX18" fmla="*/ 0 w 4800600"/>
              <a:gd name="connsiteY18" fmla="*/ 778299 h 1521229"/>
              <a:gd name="connsiteX19" fmla="*/ 0 w 4800600"/>
              <a:gd name="connsiteY19" fmla="*/ 778299 h 1521229"/>
              <a:gd name="connsiteX20" fmla="*/ 0 w 4800600"/>
              <a:gd name="connsiteY20" fmla="*/ 778302 h 15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00600" h="1521229">
                <a:moveTo>
                  <a:pt x="0" y="778302"/>
                </a:moveTo>
                <a:cubicBezTo>
                  <a:pt x="0" y="696239"/>
                  <a:pt x="66526" y="629713"/>
                  <a:pt x="148589" y="629713"/>
                </a:cubicBezTo>
                <a:lnTo>
                  <a:pt x="1206500" y="629713"/>
                </a:lnTo>
                <a:lnTo>
                  <a:pt x="1686144" y="0"/>
                </a:lnTo>
                <a:lnTo>
                  <a:pt x="1466850" y="629713"/>
                </a:lnTo>
                <a:lnTo>
                  <a:pt x="4652011" y="629713"/>
                </a:lnTo>
                <a:cubicBezTo>
                  <a:pt x="4734074" y="629713"/>
                  <a:pt x="4800600" y="696239"/>
                  <a:pt x="4800600" y="778302"/>
                </a:cubicBezTo>
                <a:lnTo>
                  <a:pt x="4800600" y="778299"/>
                </a:lnTo>
                <a:lnTo>
                  <a:pt x="4800600" y="778299"/>
                </a:lnTo>
                <a:lnTo>
                  <a:pt x="4800600" y="1001178"/>
                </a:lnTo>
                <a:lnTo>
                  <a:pt x="4800600" y="1372640"/>
                </a:lnTo>
                <a:cubicBezTo>
                  <a:pt x="4800600" y="1454703"/>
                  <a:pt x="4734074" y="1521229"/>
                  <a:pt x="4652011" y="1521229"/>
                </a:cubicBezTo>
                <a:lnTo>
                  <a:pt x="2000250" y="1521229"/>
                </a:lnTo>
                <a:lnTo>
                  <a:pt x="800100" y="1521229"/>
                </a:lnTo>
                <a:lnTo>
                  <a:pt x="800100" y="1521229"/>
                </a:lnTo>
                <a:lnTo>
                  <a:pt x="148589" y="1521229"/>
                </a:lnTo>
                <a:cubicBezTo>
                  <a:pt x="66526" y="1521229"/>
                  <a:pt x="0" y="1454703"/>
                  <a:pt x="0" y="1372640"/>
                </a:cubicBezTo>
                <a:lnTo>
                  <a:pt x="0" y="1001178"/>
                </a:lnTo>
                <a:lnTo>
                  <a:pt x="0" y="778299"/>
                </a:lnTo>
                <a:lnTo>
                  <a:pt x="0" y="778299"/>
                </a:lnTo>
                <a:lnTo>
                  <a:pt x="0" y="778302"/>
                </a:lnTo>
                <a:close/>
              </a:path>
            </a:pathLst>
          </a:cu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Additional N queries to retrieve the cities in each country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52400" y="4559968"/>
            <a:ext cx="87630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Imagine we have 100 countries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That's 101 SQL queries </a:t>
            </a:r>
            <a:r>
              <a:rPr lang="en-US" dirty="0">
                <a:sym typeface="Wingdings" pitchFamily="2" charset="2"/>
              </a:rPr>
              <a:t> very slow!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We could do the same with a single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20109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This code will execute N+1 DB queries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29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OBJECT-RELATIONAL MAPPING (ORM) TECHNOLOGIES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 TO ORM</a:t>
            </a:r>
          </a:p>
        </p:txBody>
      </p:sp>
      <p:pic>
        <p:nvPicPr>
          <p:cNvPr id="4" name="Picture 2" descr="http://www.rbwm.gov.uk/travel/MapIcons/ZoomI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19" y="4287731"/>
            <a:ext cx="2171700" cy="21717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5" name="Picture 4" descr="http://www.gloucestercathedral.org.uk/map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048">
            <a:off x="4214559" y="2277888"/>
            <a:ext cx="3756178" cy="217712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199">
            <a:off x="1173264" y="2275496"/>
            <a:ext cx="3002514" cy="224824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6" descr="http://www.artistsvalley.com/images/icons/Database%20Application%20Icons/SQL%20Script%20Filter/256x256/SQL%20Script%20Filter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51" y="4440131"/>
            <a:ext cx="1752600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14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12" y="-124328"/>
            <a:ext cx="7086600" cy="914400"/>
          </a:xfrm>
        </p:spPr>
        <p:txBody>
          <a:bodyPr/>
          <a:lstStyle/>
          <a:p>
            <a:r>
              <a:rPr lang="en-US" dirty="0"/>
              <a:t>Solution to the N+1 Query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Fortunately there is an easy way in EF to avoid the N+1 query problem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5800" y="3541455"/>
            <a:ext cx="7772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foreach (var country in 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countriesEntities.Countries.Include("Cities"))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foreach (var city in country.Cities)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{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   Console.WriteLine(" {0}", city.CityName);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   }</a:t>
            </a:r>
          </a:p>
          <a:p>
            <a:r>
              <a:rPr lang="en-US" noProof="1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524000" y="2385084"/>
            <a:ext cx="7010400" cy="891516"/>
          </a:xfrm>
          <a:prstGeom prst="wedgeRoundRectCallout">
            <a:avLst>
              <a:gd name="adj1" fmla="val 2567"/>
              <a:gd name="adj2" fmla="val 1158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method only one SQL query with join is made to get the child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835953"/>
            <a:ext cx="5029200" cy="1575234"/>
          </a:xfrm>
          <a:custGeom>
            <a:avLst/>
            <a:gdLst>
              <a:gd name="connsiteX0" fmla="*/ 0 w 5029200"/>
              <a:gd name="connsiteY0" fmla="*/ 148589 h 891516"/>
              <a:gd name="connsiteX1" fmla="*/ 148589 w 5029200"/>
              <a:gd name="connsiteY1" fmla="*/ 0 h 891516"/>
              <a:gd name="connsiteX2" fmla="*/ 838200 w 5029200"/>
              <a:gd name="connsiteY2" fmla="*/ 0 h 891516"/>
              <a:gd name="connsiteX3" fmla="*/ 1757907 w 5029200"/>
              <a:gd name="connsiteY3" fmla="*/ -794180 h 891516"/>
              <a:gd name="connsiteX4" fmla="*/ 2095500 w 5029200"/>
              <a:gd name="connsiteY4" fmla="*/ 0 h 891516"/>
              <a:gd name="connsiteX5" fmla="*/ 4880611 w 5029200"/>
              <a:gd name="connsiteY5" fmla="*/ 0 h 891516"/>
              <a:gd name="connsiteX6" fmla="*/ 5029200 w 5029200"/>
              <a:gd name="connsiteY6" fmla="*/ 148589 h 891516"/>
              <a:gd name="connsiteX7" fmla="*/ 5029200 w 5029200"/>
              <a:gd name="connsiteY7" fmla="*/ 148586 h 891516"/>
              <a:gd name="connsiteX8" fmla="*/ 5029200 w 5029200"/>
              <a:gd name="connsiteY8" fmla="*/ 148586 h 891516"/>
              <a:gd name="connsiteX9" fmla="*/ 5029200 w 5029200"/>
              <a:gd name="connsiteY9" fmla="*/ 371465 h 891516"/>
              <a:gd name="connsiteX10" fmla="*/ 5029200 w 5029200"/>
              <a:gd name="connsiteY10" fmla="*/ 742927 h 891516"/>
              <a:gd name="connsiteX11" fmla="*/ 4880611 w 5029200"/>
              <a:gd name="connsiteY11" fmla="*/ 891516 h 891516"/>
              <a:gd name="connsiteX12" fmla="*/ 2095500 w 5029200"/>
              <a:gd name="connsiteY12" fmla="*/ 891516 h 891516"/>
              <a:gd name="connsiteX13" fmla="*/ 838200 w 5029200"/>
              <a:gd name="connsiteY13" fmla="*/ 891516 h 891516"/>
              <a:gd name="connsiteX14" fmla="*/ 838200 w 5029200"/>
              <a:gd name="connsiteY14" fmla="*/ 891516 h 891516"/>
              <a:gd name="connsiteX15" fmla="*/ 148589 w 5029200"/>
              <a:gd name="connsiteY15" fmla="*/ 891516 h 891516"/>
              <a:gd name="connsiteX16" fmla="*/ 0 w 5029200"/>
              <a:gd name="connsiteY16" fmla="*/ 742927 h 891516"/>
              <a:gd name="connsiteX17" fmla="*/ 0 w 5029200"/>
              <a:gd name="connsiteY17" fmla="*/ 371465 h 891516"/>
              <a:gd name="connsiteX18" fmla="*/ 0 w 5029200"/>
              <a:gd name="connsiteY18" fmla="*/ 148586 h 891516"/>
              <a:gd name="connsiteX19" fmla="*/ 0 w 5029200"/>
              <a:gd name="connsiteY19" fmla="*/ 148586 h 891516"/>
              <a:gd name="connsiteX20" fmla="*/ 0 w 5029200"/>
              <a:gd name="connsiteY20" fmla="*/ 148589 h 891516"/>
              <a:gd name="connsiteX0" fmla="*/ 0 w 5029200"/>
              <a:gd name="connsiteY0" fmla="*/ 942769 h 1685696"/>
              <a:gd name="connsiteX1" fmla="*/ 148589 w 5029200"/>
              <a:gd name="connsiteY1" fmla="*/ 794180 h 1685696"/>
              <a:gd name="connsiteX2" fmla="*/ 1460500 w 5029200"/>
              <a:gd name="connsiteY2" fmla="*/ 781480 h 1685696"/>
              <a:gd name="connsiteX3" fmla="*/ 1757907 w 5029200"/>
              <a:gd name="connsiteY3" fmla="*/ 0 h 1685696"/>
              <a:gd name="connsiteX4" fmla="*/ 2095500 w 5029200"/>
              <a:gd name="connsiteY4" fmla="*/ 794180 h 1685696"/>
              <a:gd name="connsiteX5" fmla="*/ 4880611 w 5029200"/>
              <a:gd name="connsiteY5" fmla="*/ 794180 h 1685696"/>
              <a:gd name="connsiteX6" fmla="*/ 5029200 w 5029200"/>
              <a:gd name="connsiteY6" fmla="*/ 942769 h 1685696"/>
              <a:gd name="connsiteX7" fmla="*/ 5029200 w 5029200"/>
              <a:gd name="connsiteY7" fmla="*/ 942766 h 1685696"/>
              <a:gd name="connsiteX8" fmla="*/ 5029200 w 5029200"/>
              <a:gd name="connsiteY8" fmla="*/ 942766 h 1685696"/>
              <a:gd name="connsiteX9" fmla="*/ 5029200 w 5029200"/>
              <a:gd name="connsiteY9" fmla="*/ 1165645 h 1685696"/>
              <a:gd name="connsiteX10" fmla="*/ 5029200 w 5029200"/>
              <a:gd name="connsiteY10" fmla="*/ 1537107 h 1685696"/>
              <a:gd name="connsiteX11" fmla="*/ 4880611 w 5029200"/>
              <a:gd name="connsiteY11" fmla="*/ 1685696 h 1685696"/>
              <a:gd name="connsiteX12" fmla="*/ 2095500 w 5029200"/>
              <a:gd name="connsiteY12" fmla="*/ 1685696 h 1685696"/>
              <a:gd name="connsiteX13" fmla="*/ 838200 w 5029200"/>
              <a:gd name="connsiteY13" fmla="*/ 1685696 h 1685696"/>
              <a:gd name="connsiteX14" fmla="*/ 838200 w 5029200"/>
              <a:gd name="connsiteY14" fmla="*/ 1685696 h 1685696"/>
              <a:gd name="connsiteX15" fmla="*/ 148589 w 5029200"/>
              <a:gd name="connsiteY15" fmla="*/ 1685696 h 1685696"/>
              <a:gd name="connsiteX16" fmla="*/ 0 w 5029200"/>
              <a:gd name="connsiteY16" fmla="*/ 1537107 h 1685696"/>
              <a:gd name="connsiteX17" fmla="*/ 0 w 5029200"/>
              <a:gd name="connsiteY17" fmla="*/ 1165645 h 1685696"/>
              <a:gd name="connsiteX18" fmla="*/ 0 w 5029200"/>
              <a:gd name="connsiteY18" fmla="*/ 942766 h 1685696"/>
              <a:gd name="connsiteX19" fmla="*/ 0 w 5029200"/>
              <a:gd name="connsiteY19" fmla="*/ 942766 h 1685696"/>
              <a:gd name="connsiteX20" fmla="*/ 0 w 5029200"/>
              <a:gd name="connsiteY20" fmla="*/ 942769 h 1685696"/>
              <a:gd name="connsiteX0" fmla="*/ 0 w 5029200"/>
              <a:gd name="connsiteY0" fmla="*/ 942769 h 1685696"/>
              <a:gd name="connsiteX1" fmla="*/ 148589 w 5029200"/>
              <a:gd name="connsiteY1" fmla="*/ 794180 h 1685696"/>
              <a:gd name="connsiteX2" fmla="*/ 1460500 w 5029200"/>
              <a:gd name="connsiteY2" fmla="*/ 781480 h 1685696"/>
              <a:gd name="connsiteX3" fmla="*/ 1757907 w 5029200"/>
              <a:gd name="connsiteY3" fmla="*/ 0 h 1685696"/>
              <a:gd name="connsiteX4" fmla="*/ 1612900 w 5029200"/>
              <a:gd name="connsiteY4" fmla="*/ 806880 h 1685696"/>
              <a:gd name="connsiteX5" fmla="*/ 4880611 w 5029200"/>
              <a:gd name="connsiteY5" fmla="*/ 794180 h 1685696"/>
              <a:gd name="connsiteX6" fmla="*/ 5029200 w 5029200"/>
              <a:gd name="connsiteY6" fmla="*/ 942769 h 1685696"/>
              <a:gd name="connsiteX7" fmla="*/ 5029200 w 5029200"/>
              <a:gd name="connsiteY7" fmla="*/ 942766 h 1685696"/>
              <a:gd name="connsiteX8" fmla="*/ 5029200 w 5029200"/>
              <a:gd name="connsiteY8" fmla="*/ 942766 h 1685696"/>
              <a:gd name="connsiteX9" fmla="*/ 5029200 w 5029200"/>
              <a:gd name="connsiteY9" fmla="*/ 1165645 h 1685696"/>
              <a:gd name="connsiteX10" fmla="*/ 5029200 w 5029200"/>
              <a:gd name="connsiteY10" fmla="*/ 1537107 h 1685696"/>
              <a:gd name="connsiteX11" fmla="*/ 4880611 w 5029200"/>
              <a:gd name="connsiteY11" fmla="*/ 1685696 h 1685696"/>
              <a:gd name="connsiteX12" fmla="*/ 2095500 w 5029200"/>
              <a:gd name="connsiteY12" fmla="*/ 1685696 h 1685696"/>
              <a:gd name="connsiteX13" fmla="*/ 838200 w 5029200"/>
              <a:gd name="connsiteY13" fmla="*/ 1685696 h 1685696"/>
              <a:gd name="connsiteX14" fmla="*/ 838200 w 5029200"/>
              <a:gd name="connsiteY14" fmla="*/ 1685696 h 1685696"/>
              <a:gd name="connsiteX15" fmla="*/ 148589 w 5029200"/>
              <a:gd name="connsiteY15" fmla="*/ 1685696 h 1685696"/>
              <a:gd name="connsiteX16" fmla="*/ 0 w 5029200"/>
              <a:gd name="connsiteY16" fmla="*/ 1537107 h 1685696"/>
              <a:gd name="connsiteX17" fmla="*/ 0 w 5029200"/>
              <a:gd name="connsiteY17" fmla="*/ 1165645 h 1685696"/>
              <a:gd name="connsiteX18" fmla="*/ 0 w 5029200"/>
              <a:gd name="connsiteY18" fmla="*/ 942766 h 1685696"/>
              <a:gd name="connsiteX19" fmla="*/ 0 w 5029200"/>
              <a:gd name="connsiteY19" fmla="*/ 942766 h 1685696"/>
              <a:gd name="connsiteX20" fmla="*/ 0 w 5029200"/>
              <a:gd name="connsiteY20" fmla="*/ 942769 h 1685696"/>
              <a:gd name="connsiteX0" fmla="*/ 0 w 5029200"/>
              <a:gd name="connsiteY0" fmla="*/ 942769 h 1685696"/>
              <a:gd name="connsiteX1" fmla="*/ 148589 w 5029200"/>
              <a:gd name="connsiteY1" fmla="*/ 794180 h 1685696"/>
              <a:gd name="connsiteX2" fmla="*/ 1460500 w 5029200"/>
              <a:gd name="connsiteY2" fmla="*/ 781480 h 1685696"/>
              <a:gd name="connsiteX3" fmla="*/ 1757907 w 5029200"/>
              <a:gd name="connsiteY3" fmla="*/ 0 h 1685696"/>
              <a:gd name="connsiteX4" fmla="*/ 1739900 w 5029200"/>
              <a:gd name="connsiteY4" fmla="*/ 794180 h 1685696"/>
              <a:gd name="connsiteX5" fmla="*/ 4880611 w 5029200"/>
              <a:gd name="connsiteY5" fmla="*/ 794180 h 1685696"/>
              <a:gd name="connsiteX6" fmla="*/ 5029200 w 5029200"/>
              <a:gd name="connsiteY6" fmla="*/ 942769 h 1685696"/>
              <a:gd name="connsiteX7" fmla="*/ 5029200 w 5029200"/>
              <a:gd name="connsiteY7" fmla="*/ 942766 h 1685696"/>
              <a:gd name="connsiteX8" fmla="*/ 5029200 w 5029200"/>
              <a:gd name="connsiteY8" fmla="*/ 942766 h 1685696"/>
              <a:gd name="connsiteX9" fmla="*/ 5029200 w 5029200"/>
              <a:gd name="connsiteY9" fmla="*/ 1165645 h 1685696"/>
              <a:gd name="connsiteX10" fmla="*/ 5029200 w 5029200"/>
              <a:gd name="connsiteY10" fmla="*/ 1537107 h 1685696"/>
              <a:gd name="connsiteX11" fmla="*/ 4880611 w 5029200"/>
              <a:gd name="connsiteY11" fmla="*/ 1685696 h 1685696"/>
              <a:gd name="connsiteX12" fmla="*/ 2095500 w 5029200"/>
              <a:gd name="connsiteY12" fmla="*/ 1685696 h 1685696"/>
              <a:gd name="connsiteX13" fmla="*/ 838200 w 5029200"/>
              <a:gd name="connsiteY13" fmla="*/ 1685696 h 1685696"/>
              <a:gd name="connsiteX14" fmla="*/ 838200 w 5029200"/>
              <a:gd name="connsiteY14" fmla="*/ 1685696 h 1685696"/>
              <a:gd name="connsiteX15" fmla="*/ 148589 w 5029200"/>
              <a:gd name="connsiteY15" fmla="*/ 1685696 h 1685696"/>
              <a:gd name="connsiteX16" fmla="*/ 0 w 5029200"/>
              <a:gd name="connsiteY16" fmla="*/ 1537107 h 1685696"/>
              <a:gd name="connsiteX17" fmla="*/ 0 w 5029200"/>
              <a:gd name="connsiteY17" fmla="*/ 1165645 h 1685696"/>
              <a:gd name="connsiteX18" fmla="*/ 0 w 5029200"/>
              <a:gd name="connsiteY18" fmla="*/ 942766 h 1685696"/>
              <a:gd name="connsiteX19" fmla="*/ 0 w 5029200"/>
              <a:gd name="connsiteY19" fmla="*/ 942766 h 1685696"/>
              <a:gd name="connsiteX20" fmla="*/ 0 w 5029200"/>
              <a:gd name="connsiteY20" fmla="*/ 942769 h 16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29200" h="1685696">
                <a:moveTo>
                  <a:pt x="0" y="942769"/>
                </a:moveTo>
                <a:cubicBezTo>
                  <a:pt x="0" y="860706"/>
                  <a:pt x="66526" y="794180"/>
                  <a:pt x="148589" y="794180"/>
                </a:cubicBezTo>
                <a:lnTo>
                  <a:pt x="1460500" y="781480"/>
                </a:lnTo>
                <a:lnTo>
                  <a:pt x="1757907" y="0"/>
                </a:lnTo>
                <a:lnTo>
                  <a:pt x="1739900" y="794180"/>
                </a:lnTo>
                <a:lnTo>
                  <a:pt x="4880611" y="794180"/>
                </a:lnTo>
                <a:cubicBezTo>
                  <a:pt x="4962674" y="794180"/>
                  <a:pt x="5029200" y="860706"/>
                  <a:pt x="5029200" y="942769"/>
                </a:cubicBezTo>
                <a:lnTo>
                  <a:pt x="5029200" y="942766"/>
                </a:lnTo>
                <a:lnTo>
                  <a:pt x="5029200" y="942766"/>
                </a:lnTo>
                <a:lnTo>
                  <a:pt x="5029200" y="1165645"/>
                </a:lnTo>
                <a:lnTo>
                  <a:pt x="5029200" y="1537107"/>
                </a:lnTo>
                <a:cubicBezTo>
                  <a:pt x="5029200" y="1619170"/>
                  <a:pt x="4962674" y="1685696"/>
                  <a:pt x="4880611" y="1685696"/>
                </a:cubicBezTo>
                <a:lnTo>
                  <a:pt x="2095500" y="1685696"/>
                </a:lnTo>
                <a:lnTo>
                  <a:pt x="838200" y="1685696"/>
                </a:lnTo>
                <a:lnTo>
                  <a:pt x="838200" y="1685696"/>
                </a:lnTo>
                <a:lnTo>
                  <a:pt x="148589" y="1685696"/>
                </a:lnTo>
                <a:cubicBezTo>
                  <a:pt x="66526" y="1685696"/>
                  <a:pt x="0" y="1619170"/>
                  <a:pt x="0" y="1537107"/>
                </a:cubicBezTo>
                <a:lnTo>
                  <a:pt x="0" y="1165645"/>
                </a:lnTo>
                <a:lnTo>
                  <a:pt x="0" y="942766"/>
                </a:lnTo>
                <a:lnTo>
                  <a:pt x="0" y="942766"/>
                </a:lnTo>
                <a:lnTo>
                  <a:pt x="0" y="942769"/>
                </a:lnTo>
                <a:close/>
              </a:path>
            </a:pathLst>
          </a:cu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additional SQL queries are made here for the child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N+1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4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18" y="2128784"/>
            <a:ext cx="4952764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10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EF </a:t>
            </a:r>
            <a:r>
              <a:rPr lang="en-US" dirty="0"/>
              <a:t>we can join tables in </a:t>
            </a:r>
            <a:r>
              <a:rPr lang="en-US" dirty="0">
                <a:solidFill>
                  <a:srgbClr val="FF0000"/>
                </a:solidFill>
              </a:rPr>
              <a:t>LINQ </a:t>
            </a:r>
            <a:r>
              <a:rPr lang="en-US" dirty="0"/>
              <a:t>or by using extension methods on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way like when joining collections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3686201"/>
            <a:ext cx="7315200" cy="2638396"/>
          </a:xfrm>
          <a:prstGeom prst="rect">
            <a:avLst/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custSuppl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customer in northwindEntities.Customers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join supplier in northwindEntities.Suppliers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 customer.Country equals supplier.Country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new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CustomerName = customer.CompanyName,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Supplier = supplier.CompanyName,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Country = customer.Country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};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971800" y="2510586"/>
            <a:ext cx="5638801" cy="154520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northwindEntities.Customers.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Join(northwindEntities.Suppliers,          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(c=&gt;c.Country), (s=&gt;s.Country), (c,s)=&gt;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{Customer = c.CompanyName, Supplier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s.CompanyName, Country = c.Country });</a:t>
            </a:r>
          </a:p>
        </p:txBody>
      </p:sp>
    </p:spTree>
    <p:extLst>
      <p:ext uri="{BB962C8B-B14F-4D97-AF65-F5344CB8AC3E}">
        <p14:creationId xmlns:p14="http://schemas.microsoft.com/office/powerpoint/2010/main" val="11625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ways as with collections in LINQ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Grouping with LINQ: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Grouping with extension methods: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971800"/>
            <a:ext cx="7772400" cy="1068736"/>
          </a:xfrm>
          <a:prstGeom prst="rect">
            <a:avLst/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customer in northwindEntities.Customers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customer by Customer.Country;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60400" y="4940728"/>
            <a:ext cx="7797800" cy="1079072"/>
          </a:xfrm>
          <a:prstGeom prst="roundRect">
            <a:avLst>
              <a:gd name="adj" fmla="val 0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northwindEntities.Customers.GroupBy(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customer =&gt; customer.Country);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4800" y="25908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4800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Joining</a:t>
            </a:r>
            <a:r>
              <a:rPr lang="it-IT" dirty="0"/>
              <a:t> and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81200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133600"/>
            <a:ext cx="4267200" cy="2609850"/>
          </a:xfrm>
          <a:prstGeom prst="roundRect">
            <a:avLst>
              <a:gd name="adj" fmla="val 936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25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6" y="-144382"/>
            <a:ext cx="7952874" cy="914400"/>
          </a:xfrm>
        </p:spPr>
        <p:txBody>
          <a:bodyPr/>
          <a:lstStyle/>
          <a:p>
            <a:r>
              <a:rPr lang="en-US" dirty="0"/>
              <a:t>Attaching and Detaching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4346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Entity Framework, objects can be attached to or detached from an object context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Attached </a:t>
            </a:r>
            <a:r>
              <a:rPr lang="en-US" dirty="0"/>
              <a:t>objects are tracked and managed by the </a:t>
            </a:r>
            <a:r>
              <a:rPr lang="en-US" noProof="1">
                <a:solidFill>
                  <a:srgbClr val="FF0000"/>
                </a:solidFill>
              </a:rPr>
              <a:t>ObjectContext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Detached </a:t>
            </a:r>
            <a:r>
              <a:rPr lang="en-US" dirty="0"/>
              <a:t>objects are not referenced by the </a:t>
            </a:r>
            <a:r>
              <a:rPr lang="en-US" noProof="1">
                <a:solidFill>
                  <a:srgbClr val="FF0000"/>
                </a:solidFill>
              </a:rPr>
              <a:t>ObjectContext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Behave like a normal objects, like all others, which are not related to EF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Detached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query is executed inside an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dirty="0"/>
              <a:t>, the returned objects are automatically attached to it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context is destroyed, all objects in it are automatically detached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in Web applications between the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You might late attach to a new context objects that have been previously detached</a:t>
            </a:r>
          </a:p>
        </p:txBody>
      </p:sp>
    </p:spTree>
    <p:extLst>
      <p:ext uri="{BB962C8B-B14F-4D97-AF65-F5344CB8AC3E}">
        <p14:creationId xmlns:p14="http://schemas.microsoft.com/office/powerpoint/2010/main" val="2207712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Detaching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4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an object is detached?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obtain the object from an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Manually: by calling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Detach</a:t>
            </a:r>
            <a:r>
              <a:rPr lang="en-US" dirty="0"/>
              <a:t>(…) method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09600" y="3505200"/>
            <a:ext cx="7924800" cy="2943591"/>
          </a:xfrm>
          <a:prstGeom prst="roundRect">
            <a:avLst>
              <a:gd name="adj" fmla="val 0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GetProduct(int 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(NorthwindEntities northwindEntities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NorthwindEntities())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northwindEntities.Products.First(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 =&gt; p.ProductID == 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676400" y="5867400"/>
            <a:ext cx="5867400" cy="465867"/>
          </a:xfrm>
          <a:prstGeom prst="wedgeRoundRectCallout">
            <a:avLst>
              <a:gd name="adj1" fmla="val -55759"/>
              <a:gd name="adj2" fmla="val -395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Now the returned product is detached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Attaching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want to update a detached object we need to reattach it and the update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by the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Attach(…)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context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09600" y="2949028"/>
            <a:ext cx="7924800" cy="3223172"/>
          </a:xfrm>
          <a:prstGeom prst="roundRect">
            <a:avLst>
              <a:gd name="adj" fmla="val 0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UpdatePrice(Product product, decimal newPrice)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(NorthwindEntities northwindEntities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NorthwindEntities())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northwindEntities.Products.Attach(product);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product.UnitPrice = newPrice;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northwindEntities.SaveChanges();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0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Attaching</a:t>
            </a:r>
            <a:r>
              <a:rPr lang="it-IT" dirty="0"/>
              <a:t> and </a:t>
            </a:r>
            <a:r>
              <a:rPr lang="it-IT" dirty="0" err="1"/>
              <a:t>detaching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3575"/>
            <a:ext cx="31623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covers.oreilly.com/images/9780596520298/lrg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1400" y="2326852"/>
            <a:ext cx="3302000" cy="2421466"/>
          </a:xfrm>
          <a:prstGeom prst="roundRect">
            <a:avLst>
              <a:gd name="adj" fmla="val 106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1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Technologies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980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Object-Relational Mapping (ORM) </a:t>
            </a:r>
            <a:r>
              <a:rPr lang="en-US" dirty="0"/>
              <a:t>is a programming technique for automatic mapping and converting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relational database tables and object-oriented classes and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ORM creates a “virtual object database“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can be used from within the programming language, e.g. C# or Java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ORM frameworks </a:t>
            </a:r>
            <a:r>
              <a:rPr lang="en-US" dirty="0"/>
              <a:t>automate the ORM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A.k.a. </a:t>
            </a:r>
            <a:r>
              <a:rPr lang="en-US" dirty="0">
                <a:solidFill>
                  <a:srgbClr val="FF0000"/>
                </a:solidFill>
              </a:rPr>
              <a:t>object-relational persistence frameworks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77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Transactions in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perform transactional logic, just use 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need to add reference to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System.Transactions.dll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09600" y="3433017"/>
            <a:ext cx="7924800" cy="2530675"/>
          </a:xfrm>
          <a:prstGeom prst="roundRect">
            <a:avLst>
              <a:gd name="adj" fmla="val 0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(TransactionScope scope = new TransactionScope())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NorthwindEntities context = new NorthwindEntities();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Perform a series of changes in the context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context.SaveChanges();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scope.Complete();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Live demo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Transactions</a:t>
            </a:r>
            <a:r>
              <a:rPr lang="it-IT" dirty="0"/>
              <a:t> in </a:t>
            </a:r>
            <a:r>
              <a:rPr lang="it-IT" dirty="0" err="1"/>
              <a:t>ef</a:t>
            </a:r>
            <a:endParaRPr lang="it-IT" dirty="0"/>
          </a:p>
        </p:txBody>
      </p:sp>
      <p:pic>
        <p:nvPicPr>
          <p:cNvPr id="4" name="Picture 2" descr="C:\Trash\ta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185">
            <a:off x="5060390" y="2111014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994">
            <a:off x="2855552" y="2540126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410">
            <a:off x="1167216" y="2084648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579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20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ORM frameworks </a:t>
            </a:r>
            <a:r>
              <a:rPr lang="en-US" dirty="0"/>
              <a:t>typically provide the following functionality: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object model by database schema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database schema by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Querying data by object-oriented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manipulation operations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CRUD </a:t>
            </a:r>
            <a:r>
              <a:rPr lang="en-US" dirty="0"/>
              <a:t>– create, retrieve, update, delete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ORM</a:t>
            </a: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frameworks </a:t>
            </a:r>
            <a:r>
              <a:rPr lang="en-US" dirty="0"/>
              <a:t>automatically generate SQL to perform the requested data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272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Mapping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and Entities mapping diagrams for a subset of the </a:t>
            </a:r>
            <a:r>
              <a:rPr lang="en-US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database</a:t>
            </a:r>
            <a:endParaRPr lang="bg-BG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95862"/>
            <a:ext cx="3061252" cy="320040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2000" y="1992165"/>
            <a:ext cx="2819400" cy="851297"/>
          </a:xfrm>
          <a:prstGeom prst="wedgeRoundRectCallout">
            <a:avLst>
              <a:gd name="adj1" fmla="val -9732"/>
              <a:gd name="adj2" fmla="val 83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36" y="2995862"/>
            <a:ext cx="2714264" cy="320040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943600" y="1992165"/>
            <a:ext cx="2362200" cy="851297"/>
          </a:xfrm>
          <a:prstGeom prst="wedgeRoundRectCallout">
            <a:avLst>
              <a:gd name="adj1" fmla="val -33527"/>
              <a:gd name="adj2" fmla="val 845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 (C# Classes)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78200" y="3605462"/>
            <a:ext cx="2362200" cy="1924920"/>
            <a:chOff x="3200400" y="3984579"/>
            <a:chExt cx="2362200" cy="1924920"/>
          </a:xfrm>
        </p:grpSpPr>
        <p:sp>
          <p:nvSpPr>
            <p:cNvPr id="9" name="Cloud 8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6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7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8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2540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object and relational world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Complexity hidden within 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05229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Approaches to ORM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9000"/>
            <a:ext cx="8686800" cy="5686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2800" dirty="0"/>
              <a:t>Template-based code generation vs. entity classes mappings</a:t>
            </a:r>
          </a:p>
          <a:p>
            <a:pPr>
              <a:lnSpc>
                <a:spcPct val="100000"/>
              </a:lnSpc>
            </a:pPr>
            <a:r>
              <a:rPr lang="da-DK" sz="2800" dirty="0"/>
              <a:t>SQL generation (design time / runtime) vs. mapping existing SQL</a:t>
            </a:r>
          </a:p>
          <a:p>
            <a:pPr>
              <a:lnSpc>
                <a:spcPct val="100000"/>
              </a:lnSpc>
            </a:pPr>
            <a:r>
              <a:rPr lang="da-DK" sz="2800" dirty="0"/>
              <a:t>Entity classes representation</a:t>
            </a:r>
            <a:endParaRPr lang="da-DK" sz="2800" noProof="1"/>
          </a:p>
          <a:p>
            <a:pPr lvl="1">
              <a:lnSpc>
                <a:spcPct val="100000"/>
              </a:lnSpc>
            </a:pPr>
            <a:r>
              <a:rPr lang="en-US" sz="2400" dirty="0"/>
              <a:t>Entities are just POCO (Plain Old C# Objects)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Entities implement</a:t>
            </a:r>
            <a:r>
              <a:rPr lang="da-DK" sz="2400" dirty="0"/>
              <a:t> special </a:t>
            </a:r>
            <a:r>
              <a:rPr lang="da-DK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IPersistent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/>
              <a:t>interface or extend </a:t>
            </a:r>
            <a:r>
              <a:rPr lang="da-DK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PersistentBase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/>
              <a:t>class</a:t>
            </a:r>
          </a:p>
          <a:p>
            <a:pPr>
              <a:lnSpc>
                <a:spcPct val="100000"/>
              </a:lnSpc>
            </a:pPr>
            <a:r>
              <a:rPr lang="da-DK" sz="2800" dirty="0"/>
              <a:t>Configuring mappings</a:t>
            </a:r>
          </a:p>
          <a:p>
            <a:pPr lvl="1">
              <a:lnSpc>
                <a:spcPct val="100000"/>
              </a:lnSpc>
            </a:pPr>
            <a:r>
              <a:rPr lang="da-DK" sz="2400" dirty="0"/>
              <a:t>DB schema data vs. XML vs. annotations</a:t>
            </a:r>
          </a:p>
        </p:txBody>
      </p:sp>
    </p:spTree>
    <p:extLst>
      <p:ext uri="{BB962C8B-B14F-4D97-AF65-F5344CB8AC3E}">
        <p14:creationId xmlns:p14="http://schemas.microsoft.com/office/powerpoint/2010/main" val="184866383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Tema_FINC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Tema_FINCONS</Template>
  <TotalTime>18050</TotalTime>
  <Words>2534</Words>
  <Application>Microsoft Office PowerPoint</Application>
  <PresentationFormat>Presentazione su schermo (4:3)</PresentationFormat>
  <Paragraphs>444</Paragraphs>
  <Slides>52</Slides>
  <Notes>42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52</vt:i4>
      </vt:variant>
    </vt:vector>
  </HeadingPairs>
  <TitlesOfParts>
    <vt:vector size="63" baseType="lpstr">
      <vt:lpstr>ＭＳ Ｐゴシック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Tema_FINCONS</vt:lpstr>
      <vt:lpstr>Personalizza struttura</vt:lpstr>
      <vt:lpstr>1_Personalizza struttura</vt:lpstr>
      <vt:lpstr>Presentazione standard di PowerPoint</vt:lpstr>
      <vt:lpstr>ORM, ENTITY FRAMEWORK, CODE-FIRST, DATABASE FIRST</vt:lpstr>
      <vt:lpstr>agenda</vt:lpstr>
      <vt:lpstr>INTRODUCTION TO ORM</vt:lpstr>
      <vt:lpstr>ORM Technologies</vt:lpstr>
      <vt:lpstr>ORM Frameworks</vt:lpstr>
      <vt:lpstr>ORM Mapping – Example</vt:lpstr>
      <vt:lpstr>ORM Advantages</vt:lpstr>
      <vt:lpstr>Approaches to ORM</vt:lpstr>
      <vt:lpstr>Object Persistence Frameworks</vt:lpstr>
      <vt:lpstr>ORM Frameworks in .NET</vt:lpstr>
      <vt:lpstr>Overview of ADO.NET EF</vt:lpstr>
      <vt:lpstr>Overview of ADO.NET EF (2)</vt:lpstr>
      <vt:lpstr>Entity Data Model</vt:lpstr>
      <vt:lpstr>Entity Framework Architecture</vt:lpstr>
      <vt:lpstr>Entity Framework Features</vt:lpstr>
      <vt:lpstr>Entity Framework Lifecycle</vt:lpstr>
      <vt:lpstr>Entity Framework Lifecycle (2)</vt:lpstr>
      <vt:lpstr>EF Components</vt:lpstr>
      <vt:lpstr>EF Components (2)</vt:lpstr>
      <vt:lpstr>LINQ to Entity Files (.edmx)</vt:lpstr>
      <vt:lpstr>LINQ to Entity Files – Example</vt:lpstr>
      <vt:lpstr>Entity framework designer in vs</vt:lpstr>
      <vt:lpstr>The ObjectContext Class</vt:lpstr>
      <vt:lpstr>Using ObjectContext Class</vt:lpstr>
      <vt:lpstr>Reading Data with LINQ Query</vt:lpstr>
      <vt:lpstr>Logging Native SQL Queries</vt:lpstr>
      <vt:lpstr>Retrieving data with linq to entities</vt:lpstr>
      <vt:lpstr>Creating New Data</vt:lpstr>
      <vt:lpstr>Creating New Data (2)</vt:lpstr>
      <vt:lpstr>Cascading Inserts</vt:lpstr>
      <vt:lpstr>Updating Existing Data</vt:lpstr>
      <vt:lpstr>Deleting Existing Data</vt:lpstr>
      <vt:lpstr>CRUD OPERATIONS WITH E.F.</vt:lpstr>
      <vt:lpstr>Executing Native SQL Queries</vt:lpstr>
      <vt:lpstr>Executing Native SQL Queries</vt:lpstr>
      <vt:lpstr>Executing native sql queries</vt:lpstr>
      <vt:lpstr>The N+1 Query Problem</vt:lpstr>
      <vt:lpstr>The N+1 Query Problem (2)</vt:lpstr>
      <vt:lpstr>Solution to the N+1 Query Problem</vt:lpstr>
      <vt:lpstr>N+1 Problem</vt:lpstr>
      <vt:lpstr>Joining Tables in EF</vt:lpstr>
      <vt:lpstr>Grouping Tables in EF</vt:lpstr>
      <vt:lpstr>Joining and grouping tables</vt:lpstr>
      <vt:lpstr>Attaching and Detaching Objects</vt:lpstr>
      <vt:lpstr>Attaching Detached Objects</vt:lpstr>
      <vt:lpstr>Detaching Objects</vt:lpstr>
      <vt:lpstr>Attaching Objects</vt:lpstr>
      <vt:lpstr>Attaching and detaching objects</vt:lpstr>
      <vt:lpstr>Using Transactions in EF</vt:lpstr>
      <vt:lpstr>Transactions in ef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&amp; Advanced SQL</dc:title>
  <cp:lastModifiedBy>Luca Quaranta</cp:lastModifiedBy>
  <cp:revision>284</cp:revision>
  <dcterms:created xsi:type="dcterms:W3CDTF">2012-05-19T16:24:23Z</dcterms:created>
  <dcterms:modified xsi:type="dcterms:W3CDTF">2016-10-05T20:15:27Z</dcterms:modified>
</cp:coreProperties>
</file>