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0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09/04/2022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03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09/04/2022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62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09/04/2022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97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09/04/2022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940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09/04/2022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544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09/04/2022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47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09/04/2022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33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09/04/2022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09/04/2022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22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09/04/2022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80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09/04/2022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853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C668-FFAD-42BE-9823-F22AC2D87972}" type="datetimeFigureOut">
              <a:rPr lang="it-IT" smtClean="0"/>
              <a:t>09/04/2022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80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AC76F8-D402-4CFC-B1B7-487E9AF3F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Gestione Preventivi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99DA8B-9B9C-4EF3-AF09-8AF6A62C2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Progetto per il corso di Tecnologie Informatiche per il Web </a:t>
            </a:r>
          </a:p>
          <a:p>
            <a:r>
              <a:rPr lang="it-IT" dirty="0"/>
              <a:t>AA 2021-2022</a:t>
            </a:r>
          </a:p>
          <a:p>
            <a:r>
              <a:rPr lang="it-IT" dirty="0"/>
              <a:t>Carlo Chiodaroli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856F2B-10A1-42CD-A8C3-FDEB40CBD6C2}"/>
              </a:ext>
            </a:extLst>
          </p:cNvPr>
          <p:cNvSpPr txBox="1"/>
          <p:nvPr/>
        </p:nvSpPr>
        <p:spPr>
          <a:xfrm>
            <a:off x="7503088" y="6445837"/>
            <a:ext cx="468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Carlo Chiodaroli – c.p. 10716657 – </a:t>
            </a:r>
            <a:r>
              <a:rPr lang="it-IT" dirty="0" err="1"/>
              <a:t>matr</a:t>
            </a:r>
            <a:r>
              <a:rPr lang="it-IT" dirty="0"/>
              <a:t>. 937152</a:t>
            </a:r>
          </a:p>
        </p:txBody>
      </p:sp>
    </p:spTree>
    <p:extLst>
      <p:ext uri="{BB962C8B-B14F-4D97-AF65-F5344CB8AC3E}">
        <p14:creationId xmlns:p14="http://schemas.microsoft.com/office/powerpoint/2010/main" val="273977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AA23E-D6F5-44DC-A445-4AD6E71D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Annotazioni per 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7094B4-AE68-4EC6-8113-4AAF79147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Un’applicazione web consente la gestione di richieste di preventivi per prodotti personalizzati. L’applicazione supporta registrazione e login di clienti e impiegati mediante una pagina pubblica con opportune </a:t>
            </a:r>
            <a:r>
              <a:rPr lang="it-IT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form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. La registrazione controlla l’unicità dello username. Un preventivo è associato a un prodotto, al cliente che l’ha richiesto e all’impiegato che l’ha gestito. Il preventivo comprende una o più opzioni per il prodotto a cui è associato, che devono essere tra quelle disponibili per il prodotto. Un prodotto ha un codice, un’immagine e un nome. Un’opzione ha un codice, un tipo (“normale”, “in offerta”) e un nome. Un preventivo ha un prezzo, definito dall’impiegato. Quando l’utente (cliente o impiegato) accede all’applicazione, appare una LOGIN PAGE, mediante la quale l’utente si autentica con username e password.</a:t>
            </a:r>
            <a:r>
              <a:rPr lang="it-IT" sz="1200" dirty="0"/>
              <a:t> </a:t>
            </a:r>
            <a:br>
              <a:rPr lang="it-IT" sz="1200" dirty="0"/>
            </a:br>
            <a:br>
              <a:rPr lang="it-IT" sz="1200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00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8156A989-1550-4826-BF38-380E9D344FD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32492" y="190106"/>
            <a:ext cx="9767949" cy="6477788"/>
            <a:chOff x="2059376" y="190106"/>
            <a:chExt cx="9767949" cy="6477788"/>
          </a:xfrm>
        </p:grpSpPr>
        <p:grpSp>
          <p:nvGrpSpPr>
            <p:cNvPr id="6" name="Gruppo 5" hidden="1">
              <a:extLst>
                <a:ext uri="{FF2B5EF4-FFF2-40B4-BE49-F238E27FC236}">
                  <a16:creationId xmlns:a16="http://schemas.microsoft.com/office/drawing/2014/main" id="{D0BA7D5D-F425-41CD-B520-6C9BAE0984A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457635" y="190106"/>
              <a:ext cx="9369690" cy="6477788"/>
              <a:chOff x="1383416" y="230242"/>
              <a:chExt cx="9369690" cy="6477788"/>
            </a:xfrm>
          </p:grpSpPr>
          <p:sp>
            <p:nvSpPr>
              <p:cNvPr id="62" name="Rettangolo 61">
                <a:extLst>
                  <a:ext uri="{FF2B5EF4-FFF2-40B4-BE49-F238E27FC236}">
                    <a16:creationId xmlns:a16="http://schemas.microsoft.com/office/drawing/2014/main" id="{FEA4B1D3-1AAE-4974-B2AF-051A0CBA807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89876" y="230242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 dirty="0"/>
              </a:p>
            </p:txBody>
          </p:sp>
          <p:sp>
            <p:nvSpPr>
              <p:cNvPr id="63" name="Rettangolo 62">
                <a:extLst>
                  <a:ext uri="{FF2B5EF4-FFF2-40B4-BE49-F238E27FC236}">
                    <a16:creationId xmlns:a16="http://schemas.microsoft.com/office/drawing/2014/main" id="{51D26DA3-00E2-4A82-81D9-0C0B7636BF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549876" y="230242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D2E6AFF9-B518-452E-8C06-0F28A5C1ACF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709876" y="230242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65" name="Rettangolo 64">
                <a:extLst>
                  <a:ext uri="{FF2B5EF4-FFF2-40B4-BE49-F238E27FC236}">
                    <a16:creationId xmlns:a16="http://schemas.microsoft.com/office/drawing/2014/main" id="{C67FE95E-A276-4FE5-927A-F24D8643585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69876" y="230242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66" name="Rettangolo 65">
                <a:extLst>
                  <a:ext uri="{FF2B5EF4-FFF2-40B4-BE49-F238E27FC236}">
                    <a16:creationId xmlns:a16="http://schemas.microsoft.com/office/drawing/2014/main" id="{37DEC64E-6BF8-4E65-B126-D7027065CE9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029876" y="230242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25752800-7464-4BEB-B09D-70D7025B6C9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89876" y="1669689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68" name="Rettangolo 67">
                <a:extLst>
                  <a:ext uri="{FF2B5EF4-FFF2-40B4-BE49-F238E27FC236}">
                    <a16:creationId xmlns:a16="http://schemas.microsoft.com/office/drawing/2014/main" id="{B66284C7-BE7A-40DB-A1C4-03E94414BB1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89876" y="3109136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69" name="Rettangolo 68">
                <a:extLst>
                  <a:ext uri="{FF2B5EF4-FFF2-40B4-BE49-F238E27FC236}">
                    <a16:creationId xmlns:a16="http://schemas.microsoft.com/office/drawing/2014/main" id="{0DA4163F-E309-45C2-88FF-56C7BE114DE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86646" y="454858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0" name="Rettangolo 69">
                <a:extLst>
                  <a:ext uri="{FF2B5EF4-FFF2-40B4-BE49-F238E27FC236}">
                    <a16:creationId xmlns:a16="http://schemas.microsoft.com/office/drawing/2014/main" id="{FA742D98-84E9-4F98-8F89-2EAFEADD2E3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83416" y="5988030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1" name="Rettangolo 70">
                <a:extLst>
                  <a:ext uri="{FF2B5EF4-FFF2-40B4-BE49-F238E27FC236}">
                    <a16:creationId xmlns:a16="http://schemas.microsoft.com/office/drawing/2014/main" id="{9B77B44C-2614-4DDB-B0A6-29C856CD343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549876" y="5988030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FE566B2A-3929-4E2E-849C-B6752D8AED1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709876" y="5988030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3" name="Rettangolo 72">
                <a:extLst>
                  <a:ext uri="{FF2B5EF4-FFF2-40B4-BE49-F238E27FC236}">
                    <a16:creationId xmlns:a16="http://schemas.microsoft.com/office/drawing/2014/main" id="{BE7EAE40-8972-42D7-866A-2CFD62A641C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69876" y="5988030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4" name="Rettangolo 73">
                <a:extLst>
                  <a:ext uri="{FF2B5EF4-FFF2-40B4-BE49-F238E27FC236}">
                    <a16:creationId xmlns:a16="http://schemas.microsoft.com/office/drawing/2014/main" id="{3822CC83-D48D-420B-A93E-08B9B0C28F8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029876" y="5988030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0ABFBFD7-7A80-40C8-8791-4A14C4A0FCB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033106" y="1669689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6" name="Rettangolo 75">
                <a:extLst>
                  <a:ext uri="{FF2B5EF4-FFF2-40B4-BE49-F238E27FC236}">
                    <a16:creationId xmlns:a16="http://schemas.microsoft.com/office/drawing/2014/main" id="{75189105-A1D5-4F64-AA41-84CABB82C57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033106" y="3109136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D2DDCE4F-7AEA-4C93-A30B-D810B75B74A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029876" y="454858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</p:grp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FEEF531E-4F1F-4A9C-8C49-89A64B1667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664095" y="2349276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Employee</a:t>
              </a:r>
              <a:endParaRPr lang="it-IT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E21915A4-2D95-46F7-8280-4FA9B24DF9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04095" y="2349000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Client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E38DBCD5-8F51-4953-96DD-50A42F874A8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582480" y="909553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User</a:t>
              </a: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123B7CEE-61A1-4833-ACA4-33402C76A34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77635" y="5227618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Product</a:t>
              </a:r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D69E26DD-E30B-4553-BE79-63F12AADF60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84095" y="2348724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Option</a:t>
              </a:r>
            </a:p>
          </p:txBody>
        </p:sp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496E88E1-8E6F-4FC1-B045-C123EF9BCE0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62480" y="3809170"/>
              <a:ext cx="1080000" cy="71834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6C09306-C3EC-4283-B078-669D0AFEAB1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25710" y="3789829"/>
              <a:ext cx="1080000" cy="71834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4" name="Rombo 13">
              <a:extLst>
                <a:ext uri="{FF2B5EF4-FFF2-40B4-BE49-F238E27FC236}">
                  <a16:creationId xmlns:a16="http://schemas.microsoft.com/office/drawing/2014/main" id="{9D9522C1-4AFD-400B-BFB0-B0ED1E0F66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88940" y="3787895"/>
              <a:ext cx="1080000" cy="71834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5D56F55-CFE6-4F22-B66F-A5FDEB7E5D3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848940" y="3812635"/>
              <a:ext cx="1080000" cy="71834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6" name="Rombo 15">
              <a:extLst>
                <a:ext uri="{FF2B5EF4-FFF2-40B4-BE49-F238E27FC236}">
                  <a16:creationId xmlns:a16="http://schemas.microsoft.com/office/drawing/2014/main" id="{7CF25603-858E-49B7-85ED-4083EB67038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22480" y="5229000"/>
              <a:ext cx="1080000" cy="71834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A4097578-5913-42DA-80D4-5910C2503E5F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1" idx="2"/>
              <a:endCxn id="12" idx="0"/>
            </p:cNvCxnSpPr>
            <p:nvPr/>
          </p:nvCxnSpPr>
          <p:spPr>
            <a:xfrm flipH="1">
              <a:off x="3902480" y="3068724"/>
              <a:ext cx="1615" cy="74044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638ABDF0-7DF8-424F-94DD-34868322B17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" idx="2"/>
              <a:endCxn id="10" idx="0"/>
            </p:cNvCxnSpPr>
            <p:nvPr/>
          </p:nvCxnSpPr>
          <p:spPr>
            <a:xfrm flipH="1">
              <a:off x="3897635" y="4527512"/>
              <a:ext cx="4845" cy="70010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F3C9076D-D6D6-415C-8346-717420A0CEA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0" idx="3"/>
              <a:endCxn id="16" idx="1"/>
            </p:cNvCxnSpPr>
            <p:nvPr/>
          </p:nvCxnSpPr>
          <p:spPr>
            <a:xfrm>
              <a:off x="4617635" y="5587618"/>
              <a:ext cx="904845" cy="5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a gomito 19">
              <a:extLst>
                <a:ext uri="{FF2B5EF4-FFF2-40B4-BE49-F238E27FC236}">
                  <a16:creationId xmlns:a16="http://schemas.microsoft.com/office/drawing/2014/main" id="{99B1D482-DFAF-4E6F-8DE9-69EF580C5134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" idx="1"/>
              <a:endCxn id="11" idx="3"/>
            </p:cNvCxnSpPr>
            <p:nvPr/>
          </p:nvCxnSpPr>
          <p:spPr>
            <a:xfrm rot="10800000">
              <a:off x="4624096" y="2708724"/>
              <a:ext cx="901615" cy="1440276"/>
            </a:xfrm>
            <a:prstGeom prst="bentConnector3">
              <a:avLst>
                <a:gd name="adj1" fmla="val 70852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7EE8A600-F9B0-4E66-AB99-3F27673D18F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4" idx="0"/>
              <a:endCxn id="8" idx="2"/>
            </p:cNvCxnSpPr>
            <p:nvPr/>
          </p:nvCxnSpPr>
          <p:spPr>
            <a:xfrm flipH="1" flipV="1">
              <a:off x="8224095" y="3069000"/>
              <a:ext cx="4845" cy="7188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a gomito 21">
              <a:extLst>
                <a:ext uri="{FF2B5EF4-FFF2-40B4-BE49-F238E27FC236}">
                  <a16:creationId xmlns:a16="http://schemas.microsoft.com/office/drawing/2014/main" id="{5208C63F-A875-4794-85EB-DA751D4033A6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8" idx="0"/>
              <a:endCxn id="9" idx="2"/>
            </p:cNvCxnSpPr>
            <p:nvPr/>
          </p:nvCxnSpPr>
          <p:spPr>
            <a:xfrm rot="5400000" flipH="1" flipV="1">
              <a:off x="8403564" y="1450085"/>
              <a:ext cx="719447" cy="1078385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a gomito 22">
              <a:extLst>
                <a:ext uri="{FF2B5EF4-FFF2-40B4-BE49-F238E27FC236}">
                  <a16:creationId xmlns:a16="http://schemas.microsoft.com/office/drawing/2014/main" id="{81038349-D90F-4207-A9F5-3948ED29D914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" idx="0"/>
              <a:endCxn id="9" idx="2"/>
            </p:cNvCxnSpPr>
            <p:nvPr/>
          </p:nvCxnSpPr>
          <p:spPr>
            <a:xfrm rot="16200000" flipV="1">
              <a:off x="9483427" y="1448607"/>
              <a:ext cx="719723" cy="1081615"/>
            </a:xfrm>
            <a:prstGeom prst="bentConnector3">
              <a:avLst/>
            </a:prstGeom>
            <a:ln>
              <a:headEnd w="med" len="med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E7E0CFD4-5989-447B-81C7-D9F29BD00234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" idx="2"/>
              <a:endCxn id="15" idx="0"/>
            </p:cNvCxnSpPr>
            <p:nvPr/>
          </p:nvCxnSpPr>
          <p:spPr>
            <a:xfrm>
              <a:off x="10384095" y="3069276"/>
              <a:ext cx="4845" cy="7433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igura a mano libera: forma 24">
              <a:extLst>
                <a:ext uri="{FF2B5EF4-FFF2-40B4-BE49-F238E27FC236}">
                  <a16:creationId xmlns:a16="http://schemas.microsoft.com/office/drawing/2014/main" id="{83C37423-E070-4FBA-8F17-E11CAA92DE8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04095" y="5227244"/>
              <a:ext cx="1440000" cy="720747"/>
            </a:xfrm>
            <a:custGeom>
              <a:avLst/>
              <a:gdLst>
                <a:gd name="connsiteX0" fmla="*/ 0 w 1440000"/>
                <a:gd name="connsiteY0" fmla="*/ 0 h 720747"/>
                <a:gd name="connsiteX1" fmla="*/ 720000 w 1440000"/>
                <a:gd name="connsiteY1" fmla="*/ 0 h 720747"/>
                <a:gd name="connsiteX2" fmla="*/ 1440000 w 1440000"/>
                <a:gd name="connsiteY2" fmla="*/ 0 h 720747"/>
                <a:gd name="connsiteX3" fmla="*/ 1440000 w 1440000"/>
                <a:gd name="connsiteY3" fmla="*/ 240008 h 720747"/>
                <a:gd name="connsiteX4" fmla="*/ 1440000 w 1440000"/>
                <a:gd name="connsiteY4" fmla="*/ 241200 h 720747"/>
                <a:gd name="connsiteX5" fmla="*/ 1440000 w 1440000"/>
                <a:gd name="connsiteY5" fmla="*/ 479547 h 720747"/>
                <a:gd name="connsiteX6" fmla="*/ 1440000 w 1440000"/>
                <a:gd name="connsiteY6" fmla="*/ 481208 h 720747"/>
                <a:gd name="connsiteX7" fmla="*/ 1440000 w 1440000"/>
                <a:gd name="connsiteY7" fmla="*/ 720747 h 720747"/>
                <a:gd name="connsiteX8" fmla="*/ 720000 w 1440000"/>
                <a:gd name="connsiteY8" fmla="*/ 720747 h 720747"/>
                <a:gd name="connsiteX9" fmla="*/ 0 w 1440000"/>
                <a:gd name="connsiteY9" fmla="*/ 720747 h 720747"/>
                <a:gd name="connsiteX10" fmla="*/ 0 w 1440000"/>
                <a:gd name="connsiteY10" fmla="*/ 481208 h 720747"/>
                <a:gd name="connsiteX11" fmla="*/ 0 w 1440000"/>
                <a:gd name="connsiteY11" fmla="*/ 479547 h 720747"/>
                <a:gd name="connsiteX12" fmla="*/ 0 w 1440000"/>
                <a:gd name="connsiteY12" fmla="*/ 241200 h 720747"/>
                <a:gd name="connsiteX13" fmla="*/ 0 w 1440000"/>
                <a:gd name="connsiteY13" fmla="*/ 240008 h 72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40000" h="720747">
                  <a:moveTo>
                    <a:pt x="0" y="0"/>
                  </a:moveTo>
                  <a:lnTo>
                    <a:pt x="720000" y="0"/>
                  </a:lnTo>
                  <a:lnTo>
                    <a:pt x="1440000" y="0"/>
                  </a:lnTo>
                  <a:lnTo>
                    <a:pt x="1440000" y="240008"/>
                  </a:lnTo>
                  <a:lnTo>
                    <a:pt x="1440000" y="241200"/>
                  </a:lnTo>
                  <a:lnTo>
                    <a:pt x="1440000" y="479547"/>
                  </a:lnTo>
                  <a:lnTo>
                    <a:pt x="1440000" y="481208"/>
                  </a:lnTo>
                  <a:lnTo>
                    <a:pt x="1440000" y="720747"/>
                  </a:lnTo>
                  <a:lnTo>
                    <a:pt x="720000" y="720747"/>
                  </a:lnTo>
                  <a:lnTo>
                    <a:pt x="0" y="720747"/>
                  </a:lnTo>
                  <a:lnTo>
                    <a:pt x="0" y="481208"/>
                  </a:lnTo>
                  <a:lnTo>
                    <a:pt x="0" y="479547"/>
                  </a:lnTo>
                  <a:lnTo>
                    <a:pt x="0" y="241200"/>
                  </a:lnTo>
                  <a:lnTo>
                    <a:pt x="0" y="240008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it-IT" dirty="0"/>
                <a:t>Estimate</a:t>
              </a:r>
            </a:p>
          </p:txBody>
        </p: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AC529773-84A9-4B89-BEC8-E4FFD357131F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4" idx="2"/>
              <a:endCxn id="25" idx="1"/>
            </p:cNvCxnSpPr>
            <p:nvPr/>
          </p:nvCxnSpPr>
          <p:spPr>
            <a:xfrm flipH="1">
              <a:off x="8224095" y="4506237"/>
              <a:ext cx="4845" cy="72100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a gomito 26">
              <a:extLst>
                <a:ext uri="{FF2B5EF4-FFF2-40B4-BE49-F238E27FC236}">
                  <a16:creationId xmlns:a16="http://schemas.microsoft.com/office/drawing/2014/main" id="{6CA54E1B-C2E4-4488-9FE9-3BAB45E0180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5" idx="2"/>
              <a:endCxn id="25" idx="4"/>
            </p:cNvCxnSpPr>
            <p:nvPr/>
          </p:nvCxnSpPr>
          <p:spPr>
            <a:xfrm rot="5400000">
              <a:off x="9197785" y="4277288"/>
              <a:ext cx="937467" cy="1444845"/>
            </a:xfrm>
            <a:prstGeom prst="bentConnector2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a gomito 27">
              <a:extLst>
                <a:ext uri="{FF2B5EF4-FFF2-40B4-BE49-F238E27FC236}">
                  <a16:creationId xmlns:a16="http://schemas.microsoft.com/office/drawing/2014/main" id="{67B6E8E2-DCC4-4D67-B1CA-C2F51EC4AE1E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" idx="3"/>
              <a:endCxn id="25" idx="13"/>
            </p:cNvCxnSpPr>
            <p:nvPr/>
          </p:nvCxnSpPr>
          <p:spPr>
            <a:xfrm>
              <a:off x="6605710" y="4149000"/>
              <a:ext cx="898385" cy="1318252"/>
            </a:xfrm>
            <a:prstGeom prst="bentConnector3">
              <a:avLst>
                <a:gd name="adj1" fmla="val 66046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a gomito 28">
              <a:extLst>
                <a:ext uri="{FF2B5EF4-FFF2-40B4-BE49-F238E27FC236}">
                  <a16:creationId xmlns:a16="http://schemas.microsoft.com/office/drawing/2014/main" id="{57B895A0-8F94-45EF-82C0-CC37BD8C27C1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6" idx="3"/>
              <a:endCxn id="25" idx="11"/>
            </p:cNvCxnSpPr>
            <p:nvPr/>
          </p:nvCxnSpPr>
          <p:spPr>
            <a:xfrm>
              <a:off x="6602480" y="5588171"/>
              <a:ext cx="901615" cy="118620"/>
            </a:xfrm>
            <a:prstGeom prst="bentConnector5">
              <a:avLst>
                <a:gd name="adj1" fmla="val 52844"/>
                <a:gd name="adj2" fmla="val 105617"/>
                <a:gd name="adj3" fmla="val 125355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2E575F42-2AF8-442A-BAB0-6649805AF70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032980" y="1080755"/>
              <a:ext cx="549500" cy="85725"/>
              <a:chOff x="4492625" y="2168525"/>
              <a:chExt cx="549500" cy="85725"/>
            </a:xfrm>
          </p:grpSpPr>
          <p:sp>
            <p:nvSpPr>
              <p:cNvPr id="60" name="Ovale 59">
                <a:extLst>
                  <a:ext uri="{FF2B5EF4-FFF2-40B4-BE49-F238E27FC236}">
                    <a16:creationId xmlns:a16="http://schemas.microsoft.com/office/drawing/2014/main" id="{088B32D1-524D-4704-A394-1CD10F8AC2B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1" name="Connettore diritto 60">
                <a:extLst>
                  <a:ext uri="{FF2B5EF4-FFF2-40B4-BE49-F238E27FC236}">
                    <a16:creationId xmlns:a16="http://schemas.microsoft.com/office/drawing/2014/main" id="{F27A22E7-307E-4314-8F21-12297E5B571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60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34EA28E8-516E-4211-AF90-7D607828BF0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032980" y="1360896"/>
              <a:ext cx="549500" cy="85725"/>
              <a:chOff x="4492625" y="2168525"/>
              <a:chExt cx="549500" cy="85725"/>
            </a:xfrm>
          </p:grpSpPr>
          <p:sp>
            <p:nvSpPr>
              <p:cNvPr id="58" name="Ovale 57">
                <a:extLst>
                  <a:ext uri="{FF2B5EF4-FFF2-40B4-BE49-F238E27FC236}">
                    <a16:creationId xmlns:a16="http://schemas.microsoft.com/office/drawing/2014/main" id="{B94ADE6F-04FC-4567-BFDC-7AA6A9AC33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9" name="Connettore diritto 58">
                <a:extLst>
                  <a:ext uri="{FF2B5EF4-FFF2-40B4-BE49-F238E27FC236}">
                    <a16:creationId xmlns:a16="http://schemas.microsoft.com/office/drawing/2014/main" id="{20C43B20-AECA-4E1E-B098-00DAE19BE1F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58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10488B51-057B-46DF-ACD8-3947B43E799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28134" y="5711393"/>
              <a:ext cx="549500" cy="85725"/>
              <a:chOff x="4492625" y="2168525"/>
              <a:chExt cx="549500" cy="85725"/>
            </a:xfrm>
          </p:grpSpPr>
          <p:sp>
            <p:nvSpPr>
              <p:cNvPr id="56" name="Ovale 55">
                <a:extLst>
                  <a:ext uri="{FF2B5EF4-FFF2-40B4-BE49-F238E27FC236}">
                    <a16:creationId xmlns:a16="http://schemas.microsoft.com/office/drawing/2014/main" id="{4F144E36-4793-46F9-8746-4B7113F3794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99C45756-9D7D-43A1-B8C6-B5580F61655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56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405B8D09-1C28-4716-BD4F-BA86F31BC96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28134" y="5561374"/>
              <a:ext cx="549500" cy="85725"/>
              <a:chOff x="4492625" y="2168525"/>
              <a:chExt cx="549500" cy="85725"/>
            </a:xfrm>
          </p:grpSpPr>
          <p:sp>
            <p:nvSpPr>
              <p:cNvPr id="54" name="Ovale 53">
                <a:extLst>
                  <a:ext uri="{FF2B5EF4-FFF2-40B4-BE49-F238E27FC236}">
                    <a16:creationId xmlns:a16="http://schemas.microsoft.com/office/drawing/2014/main" id="{902C2B0D-DEDB-4BF0-8DBE-3456ED454EB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5" name="Connettore diritto 54">
                <a:extLst>
                  <a:ext uri="{FF2B5EF4-FFF2-40B4-BE49-F238E27FC236}">
                    <a16:creationId xmlns:a16="http://schemas.microsoft.com/office/drawing/2014/main" id="{2C960773-C262-4240-93E3-623F1197895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54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921CFA2B-8203-4819-969E-704EE636B13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28134" y="5410118"/>
              <a:ext cx="549500" cy="85725"/>
              <a:chOff x="4492625" y="2168525"/>
              <a:chExt cx="549500" cy="85725"/>
            </a:xfrm>
          </p:grpSpPr>
          <p:sp>
            <p:nvSpPr>
              <p:cNvPr id="52" name="Ovale 51">
                <a:extLst>
                  <a:ext uri="{FF2B5EF4-FFF2-40B4-BE49-F238E27FC236}">
                    <a16:creationId xmlns:a16="http://schemas.microsoft.com/office/drawing/2014/main" id="{D740AE30-A586-480C-80C5-E078416183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1449380B-F198-4768-8C0C-F8E04498ECD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52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12A0D4FB-AE6F-43D6-9AE7-AE5032BAD5A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28134" y="2817015"/>
              <a:ext cx="549500" cy="85725"/>
              <a:chOff x="4492625" y="2168525"/>
              <a:chExt cx="549500" cy="85725"/>
            </a:xfrm>
          </p:grpSpPr>
          <p:sp>
            <p:nvSpPr>
              <p:cNvPr id="50" name="Ovale 49">
                <a:extLst>
                  <a:ext uri="{FF2B5EF4-FFF2-40B4-BE49-F238E27FC236}">
                    <a16:creationId xmlns:a16="http://schemas.microsoft.com/office/drawing/2014/main" id="{00834B0D-8EDF-4BA6-ADBE-F0994AA1684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6662BB79-21D1-4161-AD50-400F2634876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50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5D3C7E47-8A88-4F73-969C-67E44DA2A00B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28134" y="2666996"/>
              <a:ext cx="549500" cy="85725"/>
              <a:chOff x="4492625" y="2168525"/>
              <a:chExt cx="549500" cy="85725"/>
            </a:xfrm>
          </p:grpSpPr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115B3655-4470-482C-AD99-4110F14877D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9" name="Connettore diritto 48">
                <a:extLst>
                  <a:ext uri="{FF2B5EF4-FFF2-40B4-BE49-F238E27FC236}">
                    <a16:creationId xmlns:a16="http://schemas.microsoft.com/office/drawing/2014/main" id="{1CF45AAF-8065-4BD2-BFC6-9F585E0F788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48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8A4BE77A-CBF1-49BA-AA17-A47B888FBE5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28134" y="2515740"/>
              <a:ext cx="549500" cy="85725"/>
              <a:chOff x="4492625" y="2168525"/>
              <a:chExt cx="549500" cy="85725"/>
            </a:xfrm>
          </p:grpSpPr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5698D193-316B-4803-A390-E5C70F5A672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7" name="Connettore diritto 46">
                <a:extLst>
                  <a:ext uri="{FF2B5EF4-FFF2-40B4-BE49-F238E27FC236}">
                    <a16:creationId xmlns:a16="http://schemas.microsoft.com/office/drawing/2014/main" id="{320A85A2-5D48-48B7-8EF6-1BEF555D2EB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46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7975C88A-586C-471E-BBF1-E2734B1D275B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10800000">
              <a:off x="8944095" y="5675057"/>
              <a:ext cx="549500" cy="85725"/>
              <a:chOff x="4492625" y="2168525"/>
              <a:chExt cx="549500" cy="85725"/>
            </a:xfrm>
          </p:grpSpPr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A1B733F7-EC23-47F6-98EC-067DC5EEDFC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5" name="Connettore diritto 44">
                <a:extLst>
                  <a:ext uri="{FF2B5EF4-FFF2-40B4-BE49-F238E27FC236}">
                    <a16:creationId xmlns:a16="http://schemas.microsoft.com/office/drawing/2014/main" id="{65692246-D2F9-437F-AA9B-193455541F3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44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05A02C78-60DA-49E0-928B-6A592BF69CB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801384" y="4007648"/>
              <a:ext cx="84542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bg1"/>
                  </a:solidFill>
                </a:rPr>
                <a:t>Requested</a:t>
              </a:r>
              <a:endParaRPr lang="it-IT" sz="1200" dirty="0">
                <a:solidFill>
                  <a:schemeClr val="bg1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F32E5B17-CB43-42A3-A5D0-B0F2668EDFD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996981" y="4030117"/>
              <a:ext cx="774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bg1"/>
                  </a:solidFill>
                </a:rPr>
                <a:t>Priced</a:t>
              </a:r>
              <a:r>
                <a:rPr lang="it-IT" sz="1200" dirty="0">
                  <a:solidFill>
                    <a:schemeClr val="bg1"/>
                  </a:solidFill>
                </a:rPr>
                <a:t> by</a:t>
              </a: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5B1D78AE-445A-4199-AD42-A33FF19F92C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23333" y="4030117"/>
              <a:ext cx="74860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bg1"/>
                  </a:solidFill>
                </a:rPr>
                <a:t>Available</a:t>
              </a:r>
              <a:endParaRPr lang="it-IT" sz="1200" dirty="0">
                <a:solidFill>
                  <a:schemeClr val="bg1"/>
                </a:solidFill>
              </a:endParaRP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A7FFA60-BD3B-43D1-ABAC-ECA9A295784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28605" y="5453999"/>
              <a:ext cx="85805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1200" dirty="0">
                  <a:solidFill>
                    <a:schemeClr val="bg1"/>
                  </a:solidFill>
                </a:rPr>
                <a:t>Associated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F22EBE9C-15F6-4F39-AA54-4B8BFF3EDAE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52857" y="4010943"/>
              <a:ext cx="140955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bg1"/>
                  </a:solidFill>
                </a:rPr>
                <a:t>Comprehend</a:t>
              </a:r>
              <a:endParaRPr lang="it-IT" sz="1200" dirty="0">
                <a:solidFill>
                  <a:schemeClr val="bg1"/>
                </a:solidFill>
              </a:endParaRPr>
            </a:p>
          </p:txBody>
        </p:sp>
        <p:sp>
          <p:nvSpPr>
            <p:cNvPr id="78" name="CasellaDiTesto 77">
              <a:extLst>
                <a:ext uri="{FF2B5EF4-FFF2-40B4-BE49-F238E27FC236}">
                  <a16:creationId xmlns:a16="http://schemas.microsoft.com/office/drawing/2014/main" id="{86ADCAB3-B0A4-4BBA-BC4E-557547DBC75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19637" y="2406482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Code</a:t>
              </a:r>
            </a:p>
          </p:txBody>
        </p:sp>
        <p:sp>
          <p:nvSpPr>
            <p:cNvPr id="79" name="CasellaDiTesto 78">
              <a:extLst>
                <a:ext uri="{FF2B5EF4-FFF2-40B4-BE49-F238E27FC236}">
                  <a16:creationId xmlns:a16="http://schemas.microsoft.com/office/drawing/2014/main" id="{11943462-25B0-44B3-9F55-595EBD1A54C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41673" y="2551319"/>
              <a:ext cx="479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err="1"/>
                <a:t>Type</a:t>
              </a:r>
              <a:endParaRPr lang="it-IT" sz="1200" dirty="0"/>
            </a:p>
          </p:txBody>
        </p:sp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041A3B5A-4DCA-44F7-9DA8-7CC2C0A71D0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69969" y="2706885"/>
              <a:ext cx="558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Name</a:t>
              </a:r>
            </a:p>
          </p:txBody>
        </p:sp>
        <p:sp>
          <p:nvSpPr>
            <p:cNvPr id="81" name="CasellaDiTesto 80">
              <a:extLst>
                <a:ext uri="{FF2B5EF4-FFF2-40B4-BE49-F238E27FC236}">
                  <a16:creationId xmlns:a16="http://schemas.microsoft.com/office/drawing/2014/main" id="{1277A43E-D5CA-4FB1-A44A-7F7E625DCBF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16407" y="5306806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Code</a:t>
              </a:r>
            </a:p>
          </p:txBody>
        </p:sp>
        <p:sp>
          <p:nvSpPr>
            <p:cNvPr id="82" name="CasellaDiTesto 81">
              <a:extLst>
                <a:ext uri="{FF2B5EF4-FFF2-40B4-BE49-F238E27FC236}">
                  <a16:creationId xmlns:a16="http://schemas.microsoft.com/office/drawing/2014/main" id="{ADA14505-6F43-498F-8F7C-C154D481B95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59376" y="5451643"/>
              <a:ext cx="5681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Image</a:t>
              </a:r>
            </a:p>
          </p:txBody>
        </p:sp>
        <p:sp>
          <p:nvSpPr>
            <p:cNvPr id="83" name="CasellaDiTesto 82">
              <a:extLst>
                <a:ext uri="{FF2B5EF4-FFF2-40B4-BE49-F238E27FC236}">
                  <a16:creationId xmlns:a16="http://schemas.microsoft.com/office/drawing/2014/main" id="{FA8A63A2-0649-4B08-9D3A-13398200922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66739" y="5607209"/>
              <a:ext cx="558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Name</a:t>
              </a:r>
            </a:p>
          </p:txBody>
        </p: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A7265B52-FD5C-4731-8C6A-345F3CFAB3F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87268" y="5569669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Price</a:t>
              </a:r>
            </a:p>
          </p:txBody>
        </p:sp>
        <p:sp>
          <p:nvSpPr>
            <p:cNvPr id="88" name="CasellaDiTesto 87">
              <a:extLst>
                <a:ext uri="{FF2B5EF4-FFF2-40B4-BE49-F238E27FC236}">
                  <a16:creationId xmlns:a16="http://schemas.microsoft.com/office/drawing/2014/main" id="{81DDED7D-73DE-43D2-A03C-7E77E97A228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03907" y="981293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Username</a:t>
              </a:r>
            </a:p>
          </p:txBody>
        </p:sp>
        <p:sp>
          <p:nvSpPr>
            <p:cNvPr id="89" name="CasellaDiTesto 88">
              <a:extLst>
                <a:ext uri="{FF2B5EF4-FFF2-40B4-BE49-F238E27FC236}">
                  <a16:creationId xmlns:a16="http://schemas.microsoft.com/office/drawing/2014/main" id="{62B21310-8C00-4DFD-B783-B632F9438A3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54818" y="1258292"/>
              <a:ext cx="778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Password</a:t>
              </a:r>
            </a:p>
          </p:txBody>
        </p:sp>
        <p:sp>
          <p:nvSpPr>
            <p:cNvPr id="90" name="CasellaDiTesto 89">
              <a:extLst>
                <a:ext uri="{FF2B5EF4-FFF2-40B4-BE49-F238E27FC236}">
                  <a16:creationId xmlns:a16="http://schemas.microsoft.com/office/drawing/2014/main" id="{101D7438-2CA0-4A5D-A869-07529720F0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777942" y="3466365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(0, n)</a:t>
              </a:r>
            </a:p>
          </p:txBody>
        </p:sp>
        <p:sp>
          <p:nvSpPr>
            <p:cNvPr id="91" name="CasellaDiTesto 90">
              <a:extLst>
                <a:ext uri="{FF2B5EF4-FFF2-40B4-BE49-F238E27FC236}">
                  <a16:creationId xmlns:a16="http://schemas.microsoft.com/office/drawing/2014/main" id="{8C579A40-61AE-4285-9177-E73EF2AA5F2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938604" y="3469177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(0, n)</a:t>
              </a:r>
            </a:p>
          </p:txBody>
        </p:sp>
        <p:sp>
          <p:nvSpPr>
            <p:cNvPr id="92" name="CasellaDiTesto 91">
              <a:extLst>
                <a:ext uri="{FF2B5EF4-FFF2-40B4-BE49-F238E27FC236}">
                  <a16:creationId xmlns:a16="http://schemas.microsoft.com/office/drawing/2014/main" id="{ECAC4187-F9C0-4CF5-9370-3C151EF4F30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13727" y="3881335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(0, n)</a:t>
              </a:r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B67147DD-E871-4A75-8A22-759A9EC4F2D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12403" y="5306806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(0, n)</a:t>
              </a:r>
            </a:p>
          </p:txBody>
        </p:sp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F0096A46-37FF-41D3-BE17-E24F6EB3606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460982" y="4527512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(0, n)</a:t>
              </a:r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0D8F233E-6C6B-44E8-94F0-134F665B74A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460982" y="3515935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(1, n)</a:t>
              </a:r>
            </a:p>
          </p:txBody>
        </p:sp>
        <p:sp>
          <p:nvSpPr>
            <p:cNvPr id="97" name="CasellaDiTesto 96">
              <a:extLst>
                <a:ext uri="{FF2B5EF4-FFF2-40B4-BE49-F238E27FC236}">
                  <a16:creationId xmlns:a16="http://schemas.microsoft.com/office/drawing/2014/main" id="{4A2F9B13-CEB5-4E6F-9084-33DDAD8E202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08940" y="3878136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(1, n)</a:t>
              </a:r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E39111AC-5833-4516-8B0E-A0C4A8DBCD4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77742" y="53033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(1, 1)</a:t>
              </a:r>
            </a:p>
          </p:txBody>
        </p:sp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0B2993FE-727A-45F5-849B-65F99297555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785767" y="4492249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(1, 1)</a:t>
              </a:r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99329089-2C6D-404F-A968-AEA92BDF14F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929043" y="4504408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(1, 1)</a:t>
              </a:r>
            </a:p>
          </p:txBody>
        </p:sp>
      </p:grpSp>
      <p:sp>
        <p:nvSpPr>
          <p:cNvPr id="104" name="Titolo 1">
            <a:extLst>
              <a:ext uri="{FF2B5EF4-FFF2-40B4-BE49-F238E27FC236}">
                <a16:creationId xmlns:a16="http://schemas.microsoft.com/office/drawing/2014/main" id="{BB9F3C4D-1850-4BA0-85F6-4AFE9562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46" y="365125"/>
            <a:ext cx="9973654" cy="1325563"/>
          </a:xfrm>
        </p:spPr>
        <p:txBody>
          <a:bodyPr/>
          <a:lstStyle/>
          <a:p>
            <a:r>
              <a:rPr lang="it-IT" dirty="0"/>
              <a:t>Modello ER</a:t>
            </a:r>
          </a:p>
        </p:txBody>
      </p:sp>
    </p:spTree>
    <p:extLst>
      <p:ext uri="{BB962C8B-B14F-4D97-AF65-F5344CB8AC3E}">
        <p14:creationId xmlns:p14="http://schemas.microsoft.com/office/powerpoint/2010/main" val="3973895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</TotalTime>
  <Words>251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Gestione Preventivi</vt:lpstr>
      <vt:lpstr>Annotazioni per database</vt:lpstr>
      <vt:lpstr>Modello 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Preventivi</dc:title>
  <dc:creator>Carlo Chiodaroli</dc:creator>
  <cp:lastModifiedBy>Carlo Chiodaroli</cp:lastModifiedBy>
  <cp:revision>3</cp:revision>
  <dcterms:created xsi:type="dcterms:W3CDTF">2022-04-09T10:11:13Z</dcterms:created>
  <dcterms:modified xsi:type="dcterms:W3CDTF">2022-04-09T18:47:10Z</dcterms:modified>
</cp:coreProperties>
</file>