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81" r:id="rId4"/>
    <p:sldId id="257" r:id="rId5"/>
    <p:sldId id="261" r:id="rId6"/>
    <p:sldId id="259" r:id="rId7"/>
    <p:sldId id="260" r:id="rId8"/>
    <p:sldId id="285" r:id="rId9"/>
    <p:sldId id="284" r:id="rId10"/>
    <p:sldId id="267" r:id="rId11"/>
    <p:sldId id="268" r:id="rId12"/>
    <p:sldId id="265" r:id="rId13"/>
    <p:sldId id="264" r:id="rId14"/>
    <p:sldId id="263" r:id="rId15"/>
    <p:sldId id="266" r:id="rId16"/>
    <p:sldId id="282" r:id="rId17"/>
    <p:sldId id="273" r:id="rId18"/>
    <p:sldId id="277" r:id="rId19"/>
    <p:sldId id="274" r:id="rId20"/>
    <p:sldId id="280" r:id="rId21"/>
    <p:sldId id="278" r:id="rId22"/>
    <p:sldId id="279" r:id="rId23"/>
    <p:sldId id="283" r:id="rId24"/>
  </p:sldIdLst>
  <p:sldSz cx="12192000" cy="6858000"/>
  <p:notesSz cx="6858000" cy="9144000"/>
  <p:custShowLst>
    <p:custShow name="Create_slide_behaviour_opt" id="0">
      <p:sldLst>
        <p:sld r:id="rId15"/>
      </p:sldLst>
    </p:custShow>
    <p:custShow name="Create_slide_behaviour_availability" id="1">
      <p:sldLst>
        <p:sld r:id="rId14"/>
      </p:sldLst>
    </p:custShow>
    <p:custShow name="Create_slide_behaviour_user" id="2">
      <p:sldLst>
        <p:sld r:id="rId11"/>
      </p:sldLst>
    </p:custShow>
    <p:custShow name="Create_slide_behaviour_product" id="3">
      <p:sldLst>
        <p:sld r:id="rId13"/>
      </p:sldLst>
    </p:custShow>
    <p:custShow name="Create_slide_behaviour_decor" id="4">
      <p:sldLst>
        <p:sld r:id="rId16"/>
      </p:sldLst>
    </p:custShow>
    <p:custShow name="Create_slide_behaviour_estimate" id="5">
      <p:sldLst>
        <p:sld r:id="rId1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D1C4375-A433-4248-9D95-EDDEB050C32A}">
          <p14:sldIdLst>
            <p14:sldId id="256"/>
          </p14:sldIdLst>
        </p14:section>
        <p14:section name="Sezione di riepilogo" id="{B851A3B8-B768-49BF-B08C-DF3F8A7DD087}">
          <p14:sldIdLst>
            <p14:sldId id="276"/>
          </p14:sldIdLst>
        </p14:section>
        <p14:section name="Base di dati" id="{37DDEFB5-B6D5-4CB0-8790-C8E106B537F8}">
          <p14:sldIdLst>
            <p14:sldId id="281"/>
            <p14:sldId id="257"/>
            <p14:sldId id="261"/>
            <p14:sldId id="259"/>
            <p14:sldId id="260"/>
            <p14:sldId id="285"/>
          </p14:sldIdLst>
        </p14:section>
        <p14:section name="SQL" id="{9C5F3894-BF21-4821-97AE-4AB1E7520A75}">
          <p14:sldIdLst>
            <p14:sldId id="284"/>
            <p14:sldId id="267"/>
            <p14:sldId id="268"/>
            <p14:sldId id="265"/>
            <p14:sldId id="264"/>
            <p14:sldId id="263"/>
            <p14:sldId id="266"/>
          </p14:sldIdLst>
        </p14:section>
        <p14:section name="Application Design" id="{448280FC-70FF-44AB-BBD1-C9A499D371B1}">
          <p14:sldIdLst>
            <p14:sldId id="282"/>
            <p14:sldId id="273"/>
            <p14:sldId id="277"/>
          </p14:sldIdLst>
        </p14:section>
        <p14:section name="Components" id="{2C296959-60ED-4B42-94F0-FD10BF950C44}">
          <p14:sldIdLst>
            <p14:sldId id="274"/>
            <p14:sldId id="280"/>
          </p14:sldIdLst>
        </p14:section>
        <p14:section name="Events" id="{6CF58C1B-DF59-4D09-8595-B90373E54B4A}">
          <p14:sldIdLst>
            <p14:sldId id="278"/>
            <p14:sldId id="279"/>
          </p14:sldIdLst>
        </p14:section>
        <p14:section name="Fine" id="{FD80B982-E50D-4B8A-A7D1-302B354FE01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7419" autoAdjust="0"/>
  </p:normalViewPr>
  <p:slideViewPr>
    <p:cSldViewPr snapToGrid="0">
      <p:cViewPr varScale="1">
        <p:scale>
          <a:sx n="75" d="100"/>
          <a:sy n="75" d="100"/>
        </p:scale>
        <p:origin x="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97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4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4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4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33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2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5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C668-FFAD-42BE-9823-F22AC2D87972}" type="datetimeFigureOut">
              <a:rPr lang="it-IT" smtClean="0"/>
              <a:t>13/04/2022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D76F-AD60-40F9-B9D1-2F345B8FC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80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2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C76F8-D402-4CFC-B1B7-487E9AF3F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Preventivi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99DA8B-9B9C-4EF3-AF09-8AF6A62C2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Progetto per il corso di Tecnologie Informatiche per il Web </a:t>
            </a:r>
          </a:p>
          <a:p>
            <a:r>
              <a:rPr lang="it-IT" dirty="0"/>
              <a:t>AA 2021-2022</a:t>
            </a:r>
          </a:p>
          <a:p>
            <a:r>
              <a:rPr lang="it-IT" dirty="0"/>
              <a:t>Carlo Chiodaroli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856F2B-10A1-42CD-A8C3-FDEB40CBD6C2}"/>
              </a:ext>
            </a:extLst>
          </p:cNvPr>
          <p:cNvSpPr txBox="1"/>
          <p:nvPr/>
        </p:nvSpPr>
        <p:spPr>
          <a:xfrm>
            <a:off x="7503088" y="6445837"/>
            <a:ext cx="468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Carlo Chiodaroli – c.p. 10716657 – </a:t>
            </a:r>
            <a:r>
              <a:rPr lang="it-IT" dirty="0" err="1"/>
              <a:t>matr</a:t>
            </a:r>
            <a:r>
              <a:rPr lang="it-IT" dirty="0"/>
              <a:t>. 937152</a:t>
            </a:r>
          </a:p>
        </p:txBody>
      </p:sp>
    </p:spTree>
    <p:extLst>
      <p:ext uri="{BB962C8B-B14F-4D97-AF65-F5344CB8AC3E}">
        <p14:creationId xmlns:p14="http://schemas.microsoft.com/office/powerpoint/2010/main" val="273977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662B6E7-760E-4E3A-8783-4B2F1EE9C233}"/>
              </a:ext>
            </a:extLst>
          </p:cNvPr>
          <p:cNvGrpSpPr/>
          <p:nvPr/>
        </p:nvGrpSpPr>
        <p:grpSpPr>
          <a:xfrm>
            <a:off x="4194741" y="1587311"/>
            <a:ext cx="3802515" cy="526095"/>
            <a:chOff x="7662417" y="2657303"/>
            <a:chExt cx="3457066" cy="52609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585BD11-3954-4554-BF93-E3DA93AF4E32}"/>
                </a:ext>
              </a:extLst>
            </p:cNvPr>
            <p:cNvSpPr/>
            <p:nvPr/>
          </p:nvSpPr>
          <p:spPr>
            <a:xfrm>
              <a:off x="7662417" y="2660582"/>
              <a:ext cx="345706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Users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A608560-989E-4FA1-BAEC-45B930E4B69B}"/>
                </a:ext>
              </a:extLst>
            </p:cNvPr>
            <p:cNvSpPr/>
            <p:nvPr/>
          </p:nvSpPr>
          <p:spPr>
            <a:xfrm>
              <a:off x="8297416" y="2694379"/>
              <a:ext cx="27428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Id</a:t>
              </a:r>
              <a:r>
                <a:rPr lang="it-IT" dirty="0"/>
                <a:t>, Username, Password, </a:t>
              </a:r>
              <a:r>
                <a:rPr lang="it-IT" dirty="0" err="1"/>
                <a:t>Type</a:t>
              </a:r>
              <a:endParaRPr lang="it-IT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A8E5980-4283-4664-830F-55775A9FD796}"/>
                </a:ext>
              </a:extLst>
            </p:cNvPr>
            <p:cNvSpPr/>
            <p:nvPr/>
          </p:nvSpPr>
          <p:spPr>
            <a:xfrm>
              <a:off x="8373531" y="2657303"/>
              <a:ext cx="25112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4843CC2A-FDDD-4483-9D22-75AC63F35985}"/>
                </a:ext>
              </a:extLst>
            </p:cNvPr>
            <p:cNvSpPr/>
            <p:nvPr/>
          </p:nvSpPr>
          <p:spPr>
            <a:xfrm>
              <a:off x="10415893" y="2657303"/>
              <a:ext cx="54844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7B510ED2-2C7E-48A1-9C18-7870DE57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90" y="2305615"/>
            <a:ext cx="6081815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USER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AUTO_INCREMENT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UNIQUE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PASSWORD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088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5E82532-C6F0-4500-9E11-5C1EF002674C}"/>
              </a:ext>
            </a:extLst>
          </p:cNvPr>
          <p:cNvGrpSpPr/>
          <p:nvPr/>
        </p:nvGrpSpPr>
        <p:grpSpPr>
          <a:xfrm>
            <a:off x="3687974" y="0"/>
            <a:ext cx="4816050" cy="538825"/>
            <a:chOff x="6322091" y="4259799"/>
            <a:chExt cx="4816050" cy="53882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2953E84-F1BC-4087-8A38-B8BEDCC249C0}"/>
                </a:ext>
              </a:extLst>
            </p:cNvPr>
            <p:cNvSpPr/>
            <p:nvPr/>
          </p:nvSpPr>
          <p:spPr>
            <a:xfrm>
              <a:off x="6322091" y="4269986"/>
              <a:ext cx="481605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Estimate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CBF79E8-FAF0-4FE6-A473-11E93E16014C}"/>
                </a:ext>
              </a:extLst>
            </p:cNvPr>
            <p:cNvSpPr/>
            <p:nvPr/>
          </p:nvSpPr>
          <p:spPr>
            <a:xfrm>
              <a:off x="7304226" y="4303783"/>
              <a:ext cx="3754746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Product, Client, </a:t>
              </a:r>
              <a:r>
                <a:rPr lang="it-IT" dirty="0" err="1"/>
                <a:t>Employee</a:t>
              </a:r>
              <a:r>
                <a:rPr lang="it-IT" dirty="0"/>
                <a:t>, Price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34A11459-C836-48A6-86CB-1999DF99AC85}"/>
                </a:ext>
              </a:extLst>
            </p:cNvPr>
            <p:cNvSpPr/>
            <p:nvPr/>
          </p:nvSpPr>
          <p:spPr>
            <a:xfrm>
              <a:off x="7347262" y="4269985"/>
              <a:ext cx="59690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6056CEC-4033-413A-A080-40E489A4DB7F}"/>
                </a:ext>
              </a:extLst>
            </p:cNvPr>
            <p:cNvSpPr/>
            <p:nvPr/>
          </p:nvSpPr>
          <p:spPr>
            <a:xfrm>
              <a:off x="7978803" y="4259799"/>
              <a:ext cx="7662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CDB80472-690D-4582-B271-251CA18F4023}"/>
                </a:ext>
              </a:extLst>
            </p:cNvPr>
            <p:cNvSpPr/>
            <p:nvPr/>
          </p:nvSpPr>
          <p:spPr>
            <a:xfrm>
              <a:off x="8788008" y="4275808"/>
              <a:ext cx="62442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A3F818E-2F17-45B1-B9DA-39DD38CB8BCB}"/>
                </a:ext>
              </a:extLst>
            </p:cNvPr>
            <p:cNvSpPr/>
            <p:nvPr/>
          </p:nvSpPr>
          <p:spPr>
            <a:xfrm>
              <a:off x="9457243" y="4266707"/>
              <a:ext cx="9694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32C8EB52-C906-4D24-B307-EC94D2C3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162" y="581541"/>
            <a:ext cx="5957674" cy="6232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ESTIMATE 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AUTO_INCREMENT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CHECK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USER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WHERE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'CLIENT'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 NULL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CHECK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USER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WHERE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USERTYPE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'EMPLOYEE'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PRICE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 NULL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997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A72B278-CC34-4990-AE39-8AA96B0BB42C}"/>
              </a:ext>
            </a:extLst>
          </p:cNvPr>
          <p:cNvGrpSpPr/>
          <p:nvPr/>
        </p:nvGrpSpPr>
        <p:grpSpPr>
          <a:xfrm>
            <a:off x="4371700" y="1883549"/>
            <a:ext cx="3448600" cy="522816"/>
            <a:chOff x="1198034" y="4923368"/>
            <a:chExt cx="3448600" cy="522816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8BD1CC8-468D-4B04-B521-C8CCE0C33307}"/>
                </a:ext>
              </a:extLst>
            </p:cNvPr>
            <p:cNvSpPr/>
            <p:nvPr/>
          </p:nvSpPr>
          <p:spPr>
            <a:xfrm>
              <a:off x="1198034" y="4923368"/>
              <a:ext cx="34486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Product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9D5DBC1-0BCF-493B-A4DD-144E33FF88E5}"/>
                </a:ext>
              </a:extLst>
            </p:cNvPr>
            <p:cNvSpPr/>
            <p:nvPr/>
          </p:nvSpPr>
          <p:spPr>
            <a:xfrm>
              <a:off x="2125134" y="4957165"/>
              <a:ext cx="2442330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ImagePath</a:t>
              </a:r>
              <a:r>
                <a:rPr lang="it-IT" dirty="0"/>
                <a:t>, Name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FA69F49-5799-4752-B353-5863FBBCC66A}"/>
                </a:ext>
              </a:extLst>
            </p:cNvPr>
            <p:cNvSpPr/>
            <p:nvPr/>
          </p:nvSpPr>
          <p:spPr>
            <a:xfrm>
              <a:off x="2171272" y="4923368"/>
              <a:ext cx="60579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D79C8083-70CF-4E2C-9D17-4604E314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80" y="2624404"/>
            <a:ext cx="600964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AUTO_INCREMENT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50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2E58D5EB-937D-412D-B69B-B24B6BDC690B}"/>
              </a:ext>
            </a:extLst>
          </p:cNvPr>
          <p:cNvGrpSpPr/>
          <p:nvPr/>
        </p:nvGrpSpPr>
        <p:grpSpPr>
          <a:xfrm>
            <a:off x="4722993" y="400654"/>
            <a:ext cx="2746012" cy="533525"/>
            <a:chOff x="1184262" y="3785913"/>
            <a:chExt cx="2927900" cy="53352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0A36652-9F7D-4AF4-ACCE-B253A2014964}"/>
                </a:ext>
              </a:extLst>
            </p:cNvPr>
            <p:cNvSpPr/>
            <p:nvPr/>
          </p:nvSpPr>
          <p:spPr>
            <a:xfrm>
              <a:off x="1184262" y="3791973"/>
              <a:ext cx="29279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Availability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BFF884D-9809-486D-9CA9-628B3775ABF0}"/>
                </a:ext>
              </a:extLst>
            </p:cNvPr>
            <p:cNvSpPr/>
            <p:nvPr/>
          </p:nvSpPr>
          <p:spPr>
            <a:xfrm>
              <a:off x="2516967" y="3825772"/>
              <a:ext cx="1529795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Product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1B1EC4A-9A4E-4111-B6FC-8DC8F6C92E7C}"/>
                </a:ext>
              </a:extLst>
            </p:cNvPr>
            <p:cNvSpPr/>
            <p:nvPr/>
          </p:nvSpPr>
          <p:spPr>
            <a:xfrm>
              <a:off x="3519250" y="3796622"/>
              <a:ext cx="43154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5EC8D6C-EFF3-4339-A7FF-157FE011E8BF}"/>
                </a:ext>
              </a:extLst>
            </p:cNvPr>
            <p:cNvSpPr/>
            <p:nvPr/>
          </p:nvSpPr>
          <p:spPr>
            <a:xfrm>
              <a:off x="2635261" y="3785913"/>
              <a:ext cx="82110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507DDA7C-FCCE-42E3-AA8A-DBD15582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46" y="1074509"/>
            <a:ext cx="6016708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AVAILABILITY 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AVFOR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AVBY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938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03C826D-9669-48A4-81E0-B7AA26F17FB8}"/>
              </a:ext>
            </a:extLst>
          </p:cNvPr>
          <p:cNvGrpSpPr/>
          <p:nvPr/>
        </p:nvGrpSpPr>
        <p:grpSpPr>
          <a:xfrm>
            <a:off x="4853435" y="1942479"/>
            <a:ext cx="2485130" cy="523979"/>
            <a:chOff x="1505451" y="2659419"/>
            <a:chExt cx="2485016" cy="523979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660D95B-DC56-4464-A879-B07563602EAE}"/>
                </a:ext>
              </a:extLst>
            </p:cNvPr>
            <p:cNvSpPr/>
            <p:nvPr/>
          </p:nvSpPr>
          <p:spPr>
            <a:xfrm>
              <a:off x="1505451" y="2660582"/>
              <a:ext cx="248501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Opt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EDE4F180-A58C-41BE-9029-4A1374EF3920}"/>
                </a:ext>
              </a:extLst>
            </p:cNvPr>
            <p:cNvSpPr/>
            <p:nvPr/>
          </p:nvSpPr>
          <p:spPr>
            <a:xfrm>
              <a:off x="2019299" y="2694379"/>
              <a:ext cx="18919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Type</a:t>
              </a:r>
              <a:r>
                <a:rPr lang="it-IT" dirty="0"/>
                <a:t>, Name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3739BAA-A78E-40C6-96CC-3556E3600EF9}"/>
                </a:ext>
              </a:extLst>
            </p:cNvPr>
            <p:cNvSpPr/>
            <p:nvPr/>
          </p:nvSpPr>
          <p:spPr>
            <a:xfrm>
              <a:off x="2652183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084C584-A476-4510-A180-8CCFFBCD81BD}"/>
                </a:ext>
              </a:extLst>
            </p:cNvPr>
            <p:cNvSpPr/>
            <p:nvPr/>
          </p:nvSpPr>
          <p:spPr>
            <a:xfrm>
              <a:off x="2101696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0E6B86E4-AE59-41B4-8DC8-C5400B3F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676071"/>
            <a:ext cx="61976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 AUTO_INCREMENT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192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5957DBA-C433-4F17-8042-8112A88196B3}"/>
              </a:ext>
            </a:extLst>
          </p:cNvPr>
          <p:cNvGrpSpPr/>
          <p:nvPr/>
        </p:nvGrpSpPr>
        <p:grpSpPr>
          <a:xfrm>
            <a:off x="4938930" y="523053"/>
            <a:ext cx="2314140" cy="528420"/>
            <a:chOff x="5432413" y="3789649"/>
            <a:chExt cx="2230004" cy="528420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588044D-3386-4BE0-8ED7-42C3824B04C9}"/>
                </a:ext>
              </a:extLst>
            </p:cNvPr>
            <p:cNvSpPr/>
            <p:nvPr/>
          </p:nvSpPr>
          <p:spPr>
            <a:xfrm>
              <a:off x="5432413" y="3791974"/>
              <a:ext cx="2230004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Decor</a:t>
              </a:r>
              <a:endParaRPr lang="it-IT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A8964DA-09BA-4EFD-B53F-255CBE78AFCA}"/>
                </a:ext>
              </a:extLst>
            </p:cNvPr>
            <p:cNvSpPr/>
            <p:nvPr/>
          </p:nvSpPr>
          <p:spPr>
            <a:xfrm>
              <a:off x="6152645" y="3825771"/>
              <a:ext cx="1430603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Estimate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D686B76-C7B6-4651-9573-8962019AB215}"/>
                </a:ext>
              </a:extLst>
            </p:cNvPr>
            <p:cNvSpPr/>
            <p:nvPr/>
          </p:nvSpPr>
          <p:spPr>
            <a:xfrm>
              <a:off x="6200841" y="3795253"/>
              <a:ext cx="887821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AF9A537-25D7-4358-A675-B85AECD3EADB}"/>
                </a:ext>
              </a:extLst>
            </p:cNvPr>
            <p:cNvSpPr/>
            <p:nvPr/>
          </p:nvSpPr>
          <p:spPr>
            <a:xfrm>
              <a:off x="7088662" y="3789649"/>
              <a:ext cx="43820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9393AF37-6C6B-4EF0-9FBB-FDE5AAFA1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129" y="1194942"/>
            <a:ext cx="6115741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 (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PRIMARY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DECORATING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ESTIMATE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ESTIMATE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CONSTRAINT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DECORATOR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FOREIGN KEY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REFERENCES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 (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ON UPDATE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ON DELETE CASCADE</a:t>
            </a:r>
            <a:b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660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59EBE8-99D2-4C67-BEE1-61B03A2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CB0B09-2783-42EB-AF28-8D920E452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1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DA7AD99-64A8-4652-BFCE-11562D51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Annotazioni sul testo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BA9C5C8-58F2-4FB3-90E0-C78FD265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Un’applicazione web consente la gestione di richieste di preventivi per prodotti personalizzati. L’applicazione supporta registrazione e login di clienti e impiegati mediante una pagina pubblica con opportune </a:t>
            </a:r>
            <a:r>
              <a:rPr 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La registrazione controlla l’unicità dello username. Un preventivo è associato a un prodotto, al cliente che l’ha richiesto e all’impiegato che l’ha gestito. Il preventivo comprende una o più opzioni per il prodotto a cui è associato, che devono essere tra quelle disponibili per il prodotto. Un prodotto ha un codice, un’immagine e un nome. Un’opzione ha un codice, un tipo (“normale”, “in offerta”) e un nome. Un preventivo ha un prezzo, definito dall’impiegato. Quando l’utente (cliente o impiegato) accede all’applicazione, appare una LOGIN PAGE, mediante la quale l’utente si autentica con username e password.</a:t>
            </a:r>
            <a:r>
              <a:rPr lang="it-IT" sz="1200" dirty="0"/>
              <a:t> </a:t>
            </a:r>
            <a:br>
              <a:rPr lang="it-IT" sz="1200" dirty="0"/>
            </a:br>
            <a:br>
              <a:rPr lang="it-IT" sz="1200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9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0C2BD-DBD0-4E8A-9ADD-4F61CF46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4A57A-71B8-4854-8AA7-1D846BF5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15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7D00A8C-827E-4E2C-9888-21C46A93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CBE1DC8-1E60-45D4-90CB-0FAEE7F21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ommario delle anteprime 4">
                <a:extLst>
                  <a:ext uri="{FF2B5EF4-FFF2-40B4-BE49-F238E27FC236}">
                    <a16:creationId xmlns:a16="http://schemas.microsoft.com/office/drawing/2014/main" id="{B25141C7-E52C-4030-9D15-661279C9C0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4706269"/>
                  </p:ext>
                </p:extLst>
              </p:nvPr>
            </p:nvGraphicFramePr>
            <p:xfrm>
              <a:off x="0" y="0"/>
              <a:ext cx="12191999" cy="6857999"/>
            </p:xfrm>
            <a:graphic>
              <a:graphicData uri="http://schemas.microsoft.com/office/powerpoint/2016/summaryzoom">
                <psuz:summaryZm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ommario delle anteprime 4">
                <a:extLst>
                  <a:ext uri="{FF2B5EF4-FFF2-40B4-BE49-F238E27FC236}">
                    <a16:creationId xmlns:a16="http://schemas.microsoft.com/office/drawing/2014/main" id="{B25141C7-E52C-4030-9D15-661279C9C0B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0"/>
                <a:ext cx="12191999" cy="6857999"/>
                <a:chOff x="0" y="0"/>
                <a:chExt cx="12191999" cy="6857999"/>
              </a:xfrm>
            </p:grpSpPr>
          </p:grpSp>
        </mc:Fallback>
      </mc:AlternateContent>
      <p:sp>
        <p:nvSpPr>
          <p:cNvPr id="14" name="Titolo 13">
            <a:extLst>
              <a:ext uri="{FF2B5EF4-FFF2-40B4-BE49-F238E27FC236}">
                <a16:creationId xmlns:a16="http://schemas.microsoft.com/office/drawing/2014/main" id="{6B8FE946-43DC-4C00-ACCF-50608AB1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15" name="Rettangolo 14">
            <a:hlinkClick r:id="rId2" action="ppaction://hlinksldjump"/>
            <a:extLst>
              <a:ext uri="{FF2B5EF4-FFF2-40B4-BE49-F238E27FC236}">
                <a16:creationId xmlns:a16="http://schemas.microsoft.com/office/drawing/2014/main" id="{3EBE7045-324C-4BE1-8CB1-6A3E73A68E9C}"/>
              </a:ext>
            </a:extLst>
          </p:cNvPr>
          <p:cNvSpPr/>
          <p:nvPr/>
        </p:nvSpPr>
        <p:spPr>
          <a:xfrm>
            <a:off x="1249680" y="1950720"/>
            <a:ext cx="4165600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Database</a:t>
            </a:r>
          </a:p>
        </p:txBody>
      </p:sp>
      <p:sp>
        <p:nvSpPr>
          <p:cNvPr id="16" name="Rettangolo 15">
            <a:hlinkClick r:id="rId3" action="ppaction://hlinksldjump"/>
            <a:extLst>
              <a:ext uri="{FF2B5EF4-FFF2-40B4-BE49-F238E27FC236}">
                <a16:creationId xmlns:a16="http://schemas.microsoft.com/office/drawing/2014/main" id="{7A4FE2F3-AF90-4780-A206-6B18EF57C674}"/>
              </a:ext>
            </a:extLst>
          </p:cNvPr>
          <p:cNvSpPr/>
          <p:nvPr/>
        </p:nvSpPr>
        <p:spPr>
          <a:xfrm>
            <a:off x="6776722" y="1950720"/>
            <a:ext cx="4165600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Application</a:t>
            </a:r>
          </a:p>
        </p:txBody>
      </p:sp>
      <p:sp>
        <p:nvSpPr>
          <p:cNvPr id="17" name="Rettangolo 16">
            <a:hlinkClick r:id="rId4" action="ppaction://hlinksldjump"/>
            <a:extLst>
              <a:ext uri="{FF2B5EF4-FFF2-40B4-BE49-F238E27FC236}">
                <a16:creationId xmlns:a16="http://schemas.microsoft.com/office/drawing/2014/main" id="{2D3F7968-C6CB-4D04-BFFB-B2D236F58AEA}"/>
              </a:ext>
            </a:extLst>
          </p:cNvPr>
          <p:cNvSpPr/>
          <p:nvPr/>
        </p:nvSpPr>
        <p:spPr>
          <a:xfrm>
            <a:off x="1249680" y="4404357"/>
            <a:ext cx="4165600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Components</a:t>
            </a:r>
          </a:p>
        </p:txBody>
      </p:sp>
      <p:sp>
        <p:nvSpPr>
          <p:cNvPr id="18" name="Rettangolo 17">
            <a:hlinkClick r:id="rId5" action="ppaction://hlinksldjump"/>
            <a:extLst>
              <a:ext uri="{FF2B5EF4-FFF2-40B4-BE49-F238E27FC236}">
                <a16:creationId xmlns:a16="http://schemas.microsoft.com/office/drawing/2014/main" id="{0B61BAE0-E7F8-4BEB-9164-8228EC0FAB50}"/>
              </a:ext>
            </a:extLst>
          </p:cNvPr>
          <p:cNvSpPr/>
          <p:nvPr/>
        </p:nvSpPr>
        <p:spPr>
          <a:xfrm>
            <a:off x="6776722" y="4404357"/>
            <a:ext cx="4165600" cy="1478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2058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4E1F9-C44D-4840-8D7C-44578B38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31C3A-17E5-4D83-9372-033F785C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84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41321B-FA2E-4336-A9E6-1ED7D9F8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EE537D-D362-43AD-AE3F-A28F8788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F898B-4EE4-4F62-B3F1-234C290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417DB-2ED0-4609-B339-F9AC9BA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44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279EBEC-DB18-41A9-9CFA-90FE778E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945829-C94F-467A-80D1-97ED49AC0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0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671FFF-DBD1-4AD1-8D7D-5F40720D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di dati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8B8ECE-D42D-4EDC-A8E7-688E2DC81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9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AA23E-D6F5-44DC-A445-4AD6E71D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Annotazioni sul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094B4-AE68-4EC6-8113-4AAF7914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Un’applicazione web consente la gestione di richieste di preventivi per prodotti personalizzati. L’applicazione supporta registrazione e login di clienti e impiegati mediante una pagina pubblica con opportune </a:t>
            </a:r>
            <a:r>
              <a:rPr 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form</a:t>
            </a:r>
            <a:r>
              <a:rPr 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. La registrazione controlla l’unicità dello username. Un preventivo è associato a un prodotto, al cliente che l’ha richiesto e all’impiegato che l’ha gestito. Il preventivo comprende una o più opzioni per il prodotto a cui è associato, che devono essere tra quelle disponibili per il prodotto. Un prodotto ha un codice, un’immagine e un nome. Un’opzione ha un codice, un tipo (“normale”, “in offerta”) e un nome. Un preventivo ha un prezzo, definito dall’impiegato. Quando l’utente (cliente o impiegato) accede all’applicazione, appare una LOGIN PAGE, mediante la quale l’utente si autentica con username e password.</a:t>
            </a:r>
            <a:r>
              <a:rPr lang="it-IT" sz="1200" dirty="0"/>
              <a:t> </a:t>
            </a:r>
            <a:br>
              <a:rPr lang="it-IT" sz="1200" dirty="0"/>
            </a:br>
            <a:br>
              <a:rPr lang="it-IT" sz="1200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0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87EF6-709F-4F14-9309-8C8999CA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della base di dati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Anteprima della diapositiva 10">
                <a:extLst>
                  <a:ext uri="{FF2B5EF4-FFF2-40B4-BE49-F238E27FC236}">
                    <a16:creationId xmlns:a16="http://schemas.microsoft.com/office/drawing/2014/main" id="{1806FF9C-27CC-4558-8474-84C1C44DC5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5558448"/>
                  </p:ext>
                </p:extLst>
              </p:nvPr>
            </p:nvGraphicFramePr>
            <p:xfrm>
              <a:off x="5225590" y="1883445"/>
              <a:ext cx="7484540" cy="4210052"/>
            </p:xfrm>
            <a:graphic>
              <a:graphicData uri="http://schemas.microsoft.com/office/powerpoint/2016/slidezoom">
                <pslz:sldZm>
                  <pslz:sldZmObj sldId="260" cId="2999941597">
                    <pslz:zmPr id="{6EB02FA5-14AD-406A-B0E9-A5B0415D9B7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4540" cy="4210052"/>
                        </a:xfrm>
                        <a:prstGeom prst="rect">
                          <a:avLst/>
                        </a:prstGeom>
                        <a:ln w="38100" cap="sq">
                          <a:noFill/>
                          <a:prstDash val="solid"/>
                          <a:miter lim="800000"/>
                        </a:ln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Anteprima della diapositiva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06FF9C-27CC-4558-8474-84C1C44DC5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25590" y="1883445"/>
                <a:ext cx="7484540" cy="4210052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18A67C8D-736A-4804-B200-8AAEF27F97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2660830"/>
                  </p:ext>
                </p:extLst>
              </p:nvPr>
            </p:nvGraphicFramePr>
            <p:xfrm>
              <a:off x="-829733" y="1883445"/>
              <a:ext cx="7484533" cy="4210051"/>
            </p:xfrm>
            <a:graphic>
              <a:graphicData uri="http://schemas.microsoft.com/office/powerpoint/2016/slidezoom">
                <pslz:sldZm>
                  <pslz:sldZmObj sldId="259" cId="3973895298">
                    <pslz:zmPr id="{BA93273B-64F3-478A-8C23-F5253BF1EF5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4533" cy="4210051"/>
                        </a:xfrm>
                        <a:prstGeom prst="rect">
                          <a:avLst/>
                        </a:prstGeom>
                        <a:ln w="38100" cap="sq">
                          <a:noFill/>
                          <a:prstDash val="solid"/>
                          <a:miter lim="800000"/>
                        </a:ln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extLst>
                  <a:ext uri="{FF2B5EF4-FFF2-40B4-BE49-F238E27FC236}">
                    <a16:creationId xmlns:a16="http://schemas.microsoft.com/office/drawing/2014/main" id="{18A67C8D-736A-4804-B200-8AAEF27F9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29733" y="1883445"/>
                <a:ext cx="7484533" cy="4210051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Anteprima della sezione 16">
                <a:extLst>
                  <a:ext uri="{FF2B5EF4-FFF2-40B4-BE49-F238E27FC236}">
                    <a16:creationId xmlns:a16="http://schemas.microsoft.com/office/drawing/2014/main" id="{CB48BAAF-D2BF-4D89-9004-661E7C05F3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756155"/>
                  </p:ext>
                </p:extLst>
              </p:nvPr>
            </p:nvGraphicFramePr>
            <p:xfrm>
              <a:off x="12710123" y="1883445"/>
              <a:ext cx="7484541" cy="4210054"/>
            </p:xfrm>
            <a:graphic>
              <a:graphicData uri="http://schemas.microsoft.com/office/powerpoint/2016/sectionzoom">
                <psez:sectionZm>
                  <psez:sectionZmObj sectionId="{9C5F3894-BF21-4821-97AE-4AB1E7520A75}">
                    <psez:zmPr id="{A3BC7B9A-F50E-4C6D-92E6-2F528D29784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4541" cy="421005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Anteprima della sezione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B48BAAF-D2BF-4D89-9004-661E7C05F3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10123" y="1883445"/>
                <a:ext cx="7484541" cy="421005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5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3BF0916-C4B2-43EB-B2FE-7B7D9DB7C749}"/>
              </a:ext>
            </a:extLst>
          </p:cNvPr>
          <p:cNvSpPr/>
          <p:nvPr/>
        </p:nvSpPr>
        <p:spPr>
          <a:xfrm>
            <a:off x="0" y="0"/>
            <a:ext cx="21140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8156A989-1550-4826-BF38-380E9D344FD5}"/>
              </a:ext>
            </a:extLst>
          </p:cNvPr>
          <p:cNvGrpSpPr>
            <a:grpSpLocks/>
          </p:cNvGrpSpPr>
          <p:nvPr/>
        </p:nvGrpSpPr>
        <p:grpSpPr>
          <a:xfrm>
            <a:off x="1532492" y="190106"/>
            <a:ext cx="9767949" cy="6477788"/>
            <a:chOff x="2059376" y="190106"/>
            <a:chExt cx="9767949" cy="6477788"/>
          </a:xfrm>
        </p:grpSpPr>
        <p:grpSp>
          <p:nvGrpSpPr>
            <p:cNvPr id="6" name="Gruppo 5" hidden="1">
              <a:extLst>
                <a:ext uri="{FF2B5EF4-FFF2-40B4-BE49-F238E27FC236}">
                  <a16:creationId xmlns:a16="http://schemas.microsoft.com/office/drawing/2014/main" id="{D0BA7D5D-F425-41CD-B520-6C9BAE0984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57635" y="190106"/>
              <a:ext cx="9369690" cy="6477788"/>
              <a:chOff x="1383416" y="230242"/>
              <a:chExt cx="9369690" cy="6477788"/>
            </a:xfrm>
          </p:grpSpPr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FEA4B1D3-1AAE-4974-B2AF-051A0CBA80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/>
              </a:p>
            </p:txBody>
          </p:sp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51D26DA3-00E2-4A82-81D9-0C0B7636BF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E6AFF9-B518-452E-8C06-0F28A5C1AC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C67FE95E-A276-4FE5-927A-F24D864358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37DEC64E-6BF8-4E65-B126-D7027065CE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23024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25752800-7464-4BEB-B09D-70D7025B6C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B66284C7-BE7A-40DB-A1C4-03E94414BB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987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0DA4163F-E309-45C2-88FF-56C7BE114D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664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FA742D98-84E9-4F98-8F89-2EAFEADD2E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341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9B77B44C-2614-4DDB-B0A6-29C856CD34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FE566B2A-3929-4E2E-849C-B6752D8AED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0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BE7EAE40-8972-42D7-866A-2CFD62A641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3822CC83-D48D-420B-A93E-08B9B0C28F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59880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0ABFBFD7-7A80-40C8-8791-4A14C4A0FC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33106" y="166968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75189105-A1D5-4F64-AA41-84CABB82C5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33106" y="310913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D2DDCE4F-7AEA-4C93-A30B-D810B75B7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29876" y="454858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EF531E-4F1F-4A9C-8C49-89A64B166736}"/>
                </a:ext>
              </a:extLst>
            </p:cNvPr>
            <p:cNvSpPr>
              <a:spLocks/>
            </p:cNvSpPr>
            <p:nvPr/>
          </p:nvSpPr>
          <p:spPr>
            <a:xfrm>
              <a:off x="9664095" y="2349276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Employee</a:t>
              </a:r>
              <a:endParaRPr lang="it-IT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21915A4-2D95-46F7-8280-4FA9B24DF977}"/>
                </a:ext>
              </a:extLst>
            </p:cNvPr>
            <p:cNvSpPr>
              <a:spLocks/>
            </p:cNvSpPr>
            <p:nvPr/>
          </p:nvSpPr>
          <p:spPr>
            <a:xfrm>
              <a:off x="7504095" y="2349000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Client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38DBCD5-8F51-4953-96DD-50A42F874A8A}"/>
                </a:ext>
              </a:extLst>
            </p:cNvPr>
            <p:cNvSpPr>
              <a:spLocks/>
            </p:cNvSpPr>
            <p:nvPr/>
          </p:nvSpPr>
          <p:spPr>
            <a:xfrm>
              <a:off x="8582480" y="909553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User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23B7CEE-61A1-4833-ACA4-33402C76A349}"/>
                </a:ext>
              </a:extLst>
            </p:cNvPr>
            <p:cNvSpPr>
              <a:spLocks/>
            </p:cNvSpPr>
            <p:nvPr/>
          </p:nvSpPr>
          <p:spPr>
            <a:xfrm>
              <a:off x="3177635" y="5227618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Product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69E26DD-E30B-4553-BE79-63F12AADF608}"/>
                </a:ext>
              </a:extLst>
            </p:cNvPr>
            <p:cNvSpPr>
              <a:spLocks/>
            </p:cNvSpPr>
            <p:nvPr/>
          </p:nvSpPr>
          <p:spPr>
            <a:xfrm>
              <a:off x="3184095" y="2348724"/>
              <a:ext cx="144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Option</a:t>
              </a:r>
            </a:p>
          </p:txBody>
        </p:sp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496E88E1-8E6F-4FC1-B045-C123EF9BCE02}"/>
                </a:ext>
              </a:extLst>
            </p:cNvPr>
            <p:cNvSpPr>
              <a:spLocks/>
            </p:cNvSpPr>
            <p:nvPr/>
          </p:nvSpPr>
          <p:spPr>
            <a:xfrm>
              <a:off x="3362480" y="380917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6C09306-C3EC-4283-B078-669D0AFEAB19}"/>
                </a:ext>
              </a:extLst>
            </p:cNvPr>
            <p:cNvSpPr>
              <a:spLocks/>
            </p:cNvSpPr>
            <p:nvPr/>
          </p:nvSpPr>
          <p:spPr>
            <a:xfrm>
              <a:off x="5525710" y="3789829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9D9522C1-4AFD-400B-BFB0-B0ED1E0F669C}"/>
                </a:ext>
              </a:extLst>
            </p:cNvPr>
            <p:cNvSpPr>
              <a:spLocks/>
            </p:cNvSpPr>
            <p:nvPr/>
          </p:nvSpPr>
          <p:spPr>
            <a:xfrm>
              <a:off x="7688940" y="378789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15" name="Rombo 14">
              <a:extLst>
                <a:ext uri="{FF2B5EF4-FFF2-40B4-BE49-F238E27FC236}">
                  <a16:creationId xmlns:a16="http://schemas.microsoft.com/office/drawing/2014/main" id="{C5D56F55-CFE6-4F22-B66F-A5FDEB7E5D33}"/>
                </a:ext>
              </a:extLst>
            </p:cNvPr>
            <p:cNvSpPr>
              <a:spLocks/>
            </p:cNvSpPr>
            <p:nvPr/>
          </p:nvSpPr>
          <p:spPr>
            <a:xfrm>
              <a:off x="9848940" y="3812635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7CF25603-858E-49B7-85ED-4083EB670380}"/>
                </a:ext>
              </a:extLst>
            </p:cNvPr>
            <p:cNvSpPr>
              <a:spLocks/>
            </p:cNvSpPr>
            <p:nvPr/>
          </p:nvSpPr>
          <p:spPr>
            <a:xfrm>
              <a:off x="5522480" y="5229000"/>
              <a:ext cx="1080000" cy="7183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4097578-5913-42DA-80D4-5910C2503E5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3902480" y="3068724"/>
              <a:ext cx="1615" cy="7404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38ABDF0-7DF8-424F-94DD-34868322B17C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flipH="1">
              <a:off x="3897635" y="4527512"/>
              <a:ext cx="4845" cy="7001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3C9076D-D6D6-415C-8346-717420A0CEAD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4617635" y="5587618"/>
              <a:ext cx="904845" cy="55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99B1D482-DFAF-4E6F-8DE9-69EF580C5134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rot="10800000">
              <a:off x="4624096" y="2708724"/>
              <a:ext cx="901615" cy="1440276"/>
            </a:xfrm>
            <a:prstGeom prst="bentConnector3">
              <a:avLst>
                <a:gd name="adj1" fmla="val 70852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EE8A600-F9B0-4E66-AB99-3F27673D18FD}"/>
                </a:ext>
              </a:extLst>
            </p:cNvPr>
            <p:cNvCxnSpPr>
              <a:cxnSpLocks/>
              <a:stCxn id="14" idx="0"/>
              <a:endCxn id="8" idx="2"/>
            </p:cNvCxnSpPr>
            <p:nvPr/>
          </p:nvCxnSpPr>
          <p:spPr>
            <a:xfrm flipH="1" flipV="1">
              <a:off x="8224095" y="3069000"/>
              <a:ext cx="4845" cy="7188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a gomito 21">
              <a:extLst>
                <a:ext uri="{FF2B5EF4-FFF2-40B4-BE49-F238E27FC236}">
                  <a16:creationId xmlns:a16="http://schemas.microsoft.com/office/drawing/2014/main" id="{5208C63F-A875-4794-85EB-DA751D4033A6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rot="5400000" flipH="1" flipV="1">
              <a:off x="8403564" y="1450085"/>
              <a:ext cx="719447" cy="107838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a gomito 22">
              <a:extLst>
                <a:ext uri="{FF2B5EF4-FFF2-40B4-BE49-F238E27FC236}">
                  <a16:creationId xmlns:a16="http://schemas.microsoft.com/office/drawing/2014/main" id="{81038349-D90F-4207-A9F5-3948ED29D914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rot="16200000" flipV="1">
              <a:off x="9483427" y="1448607"/>
              <a:ext cx="719723" cy="1081615"/>
            </a:xfrm>
            <a:prstGeom prst="bentConnector3">
              <a:avLst/>
            </a:prstGeom>
            <a:ln>
              <a:headEnd w="med" len="med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E7E0CFD4-5989-447B-81C7-D9F29BD00234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10384095" y="3069276"/>
              <a:ext cx="4845" cy="7433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83C37423-E070-4FBA-8F17-E11CAA92DE83}"/>
                </a:ext>
              </a:extLst>
            </p:cNvPr>
            <p:cNvSpPr>
              <a:spLocks/>
            </p:cNvSpPr>
            <p:nvPr/>
          </p:nvSpPr>
          <p:spPr>
            <a:xfrm>
              <a:off x="7504095" y="5227244"/>
              <a:ext cx="1440000" cy="720747"/>
            </a:xfrm>
            <a:custGeom>
              <a:avLst/>
              <a:gdLst>
                <a:gd name="connsiteX0" fmla="*/ 0 w 1440000"/>
                <a:gd name="connsiteY0" fmla="*/ 0 h 720747"/>
                <a:gd name="connsiteX1" fmla="*/ 720000 w 1440000"/>
                <a:gd name="connsiteY1" fmla="*/ 0 h 720747"/>
                <a:gd name="connsiteX2" fmla="*/ 1440000 w 1440000"/>
                <a:gd name="connsiteY2" fmla="*/ 0 h 720747"/>
                <a:gd name="connsiteX3" fmla="*/ 1440000 w 1440000"/>
                <a:gd name="connsiteY3" fmla="*/ 240008 h 720747"/>
                <a:gd name="connsiteX4" fmla="*/ 1440000 w 1440000"/>
                <a:gd name="connsiteY4" fmla="*/ 241200 h 720747"/>
                <a:gd name="connsiteX5" fmla="*/ 1440000 w 1440000"/>
                <a:gd name="connsiteY5" fmla="*/ 479547 h 720747"/>
                <a:gd name="connsiteX6" fmla="*/ 1440000 w 1440000"/>
                <a:gd name="connsiteY6" fmla="*/ 481208 h 720747"/>
                <a:gd name="connsiteX7" fmla="*/ 1440000 w 1440000"/>
                <a:gd name="connsiteY7" fmla="*/ 720747 h 720747"/>
                <a:gd name="connsiteX8" fmla="*/ 720000 w 1440000"/>
                <a:gd name="connsiteY8" fmla="*/ 720747 h 720747"/>
                <a:gd name="connsiteX9" fmla="*/ 0 w 1440000"/>
                <a:gd name="connsiteY9" fmla="*/ 720747 h 720747"/>
                <a:gd name="connsiteX10" fmla="*/ 0 w 1440000"/>
                <a:gd name="connsiteY10" fmla="*/ 481208 h 720747"/>
                <a:gd name="connsiteX11" fmla="*/ 0 w 1440000"/>
                <a:gd name="connsiteY11" fmla="*/ 479547 h 720747"/>
                <a:gd name="connsiteX12" fmla="*/ 0 w 1440000"/>
                <a:gd name="connsiteY12" fmla="*/ 241200 h 720747"/>
                <a:gd name="connsiteX13" fmla="*/ 0 w 1440000"/>
                <a:gd name="connsiteY13" fmla="*/ 240008 h 7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40000" h="720747">
                  <a:moveTo>
                    <a:pt x="0" y="0"/>
                  </a:moveTo>
                  <a:lnTo>
                    <a:pt x="720000" y="0"/>
                  </a:lnTo>
                  <a:lnTo>
                    <a:pt x="1440000" y="0"/>
                  </a:lnTo>
                  <a:lnTo>
                    <a:pt x="1440000" y="240008"/>
                  </a:lnTo>
                  <a:lnTo>
                    <a:pt x="1440000" y="241200"/>
                  </a:lnTo>
                  <a:lnTo>
                    <a:pt x="1440000" y="479547"/>
                  </a:lnTo>
                  <a:lnTo>
                    <a:pt x="1440000" y="481208"/>
                  </a:lnTo>
                  <a:lnTo>
                    <a:pt x="1440000" y="720747"/>
                  </a:lnTo>
                  <a:lnTo>
                    <a:pt x="720000" y="720747"/>
                  </a:lnTo>
                  <a:lnTo>
                    <a:pt x="0" y="720747"/>
                  </a:lnTo>
                  <a:lnTo>
                    <a:pt x="0" y="481208"/>
                  </a:lnTo>
                  <a:lnTo>
                    <a:pt x="0" y="479547"/>
                  </a:lnTo>
                  <a:lnTo>
                    <a:pt x="0" y="241200"/>
                  </a:lnTo>
                  <a:lnTo>
                    <a:pt x="0" y="24000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it-IT" dirty="0"/>
                <a:t>Estimate</a:t>
              </a:r>
            </a:p>
          </p:txBody>
        </p: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C529773-84A9-4B89-BEC8-E4FFD357131F}"/>
                </a:ext>
              </a:extLst>
            </p:cNvPr>
            <p:cNvCxnSpPr>
              <a:cxnSpLocks/>
              <a:stCxn id="14" idx="2"/>
              <a:endCxn id="25" idx="1"/>
            </p:cNvCxnSpPr>
            <p:nvPr/>
          </p:nvCxnSpPr>
          <p:spPr>
            <a:xfrm flipH="1">
              <a:off x="8224095" y="4506237"/>
              <a:ext cx="4845" cy="72100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id="{6CA54E1B-C2E4-4488-9FE9-3BAB45E0180A}"/>
                </a:ext>
              </a:extLst>
            </p:cNvPr>
            <p:cNvCxnSpPr>
              <a:cxnSpLocks/>
              <a:stCxn id="15" idx="2"/>
              <a:endCxn id="25" idx="4"/>
            </p:cNvCxnSpPr>
            <p:nvPr/>
          </p:nvCxnSpPr>
          <p:spPr>
            <a:xfrm rot="5400000">
              <a:off x="9197785" y="4277288"/>
              <a:ext cx="937467" cy="1444845"/>
            </a:xfrm>
            <a:prstGeom prst="bentConnector2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id="{67B6E8E2-DCC4-4D67-B1CA-C2F51EC4AE1E}"/>
                </a:ext>
              </a:extLst>
            </p:cNvPr>
            <p:cNvCxnSpPr>
              <a:cxnSpLocks/>
              <a:stCxn id="13" idx="3"/>
              <a:endCxn id="25" idx="13"/>
            </p:cNvCxnSpPr>
            <p:nvPr/>
          </p:nvCxnSpPr>
          <p:spPr>
            <a:xfrm>
              <a:off x="6605710" y="4149000"/>
              <a:ext cx="898385" cy="1318252"/>
            </a:xfrm>
            <a:prstGeom prst="bentConnector3">
              <a:avLst>
                <a:gd name="adj1" fmla="val 66046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id="{57B895A0-8F94-45EF-82C0-CC37BD8C27C1}"/>
                </a:ext>
              </a:extLst>
            </p:cNvPr>
            <p:cNvCxnSpPr>
              <a:cxnSpLocks/>
              <a:stCxn id="16" idx="3"/>
              <a:endCxn id="25" idx="11"/>
            </p:cNvCxnSpPr>
            <p:nvPr/>
          </p:nvCxnSpPr>
          <p:spPr>
            <a:xfrm>
              <a:off x="6602480" y="5588171"/>
              <a:ext cx="901615" cy="118620"/>
            </a:xfrm>
            <a:prstGeom prst="bentConnector5">
              <a:avLst>
                <a:gd name="adj1" fmla="val 52844"/>
                <a:gd name="adj2" fmla="val 105617"/>
                <a:gd name="adj3" fmla="val 12535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E575F42-2AF8-442A-BAB0-6649805AF7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032980" y="1080755"/>
              <a:ext cx="549500" cy="85725"/>
              <a:chOff x="4492625" y="2168525"/>
              <a:chExt cx="549500" cy="85725"/>
            </a:xfrm>
          </p:grpSpPr>
          <p:sp>
            <p:nvSpPr>
              <p:cNvPr id="60" name="Ovale 59">
                <a:extLst>
                  <a:ext uri="{FF2B5EF4-FFF2-40B4-BE49-F238E27FC236}">
                    <a16:creationId xmlns:a16="http://schemas.microsoft.com/office/drawing/2014/main" id="{088B32D1-524D-4704-A394-1CD10F8AC2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F27A22E7-307E-4314-8F21-12297E5B5711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34EA28E8-516E-4211-AF90-7D607828BF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8032980" y="1360896"/>
              <a:ext cx="549500" cy="85725"/>
              <a:chOff x="4492625" y="2168525"/>
              <a:chExt cx="549500" cy="85725"/>
            </a:xfrm>
          </p:grpSpPr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B94ADE6F-04FC-4567-BFDC-7AA6A9AC33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20C43B20-AECA-4E1E-B098-00DAE19BE1F9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0488B51-057B-46DF-ACD8-3947B43E799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711393"/>
              <a:ext cx="549500" cy="85725"/>
              <a:chOff x="4492625" y="2168525"/>
              <a:chExt cx="549500" cy="85725"/>
            </a:xfrm>
          </p:grpSpPr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4F144E36-4793-46F9-8746-4B7113F379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99C45756-9D7D-43A1-B8C6-B5580F61655F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05B8D09-1C28-4716-BD4F-BA86F31BC9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561374"/>
              <a:ext cx="549500" cy="85725"/>
              <a:chOff x="4492625" y="2168525"/>
              <a:chExt cx="549500" cy="85725"/>
            </a:xfrm>
          </p:grpSpPr>
          <p:sp>
            <p:nvSpPr>
              <p:cNvPr id="54" name="Ovale 53">
                <a:extLst>
                  <a:ext uri="{FF2B5EF4-FFF2-40B4-BE49-F238E27FC236}">
                    <a16:creationId xmlns:a16="http://schemas.microsoft.com/office/drawing/2014/main" id="{902C2B0D-DEDB-4BF0-8DBE-3456ED454E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2C960773-C262-4240-93E3-623F1197895A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921CFA2B-8203-4819-969E-704EE636B13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5410118"/>
              <a:ext cx="549500" cy="85725"/>
              <a:chOff x="4492625" y="2168525"/>
              <a:chExt cx="549500" cy="85725"/>
            </a:xfrm>
          </p:grpSpPr>
          <p:sp>
            <p:nvSpPr>
              <p:cNvPr id="52" name="Ovale 51">
                <a:extLst>
                  <a:ext uri="{FF2B5EF4-FFF2-40B4-BE49-F238E27FC236}">
                    <a16:creationId xmlns:a16="http://schemas.microsoft.com/office/drawing/2014/main" id="{D740AE30-A586-480C-80C5-E078416183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1449380B-F198-4768-8C0C-F8E04498ECD2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12A0D4FB-AE6F-43D6-9AE7-AE5032BAD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817015"/>
              <a:ext cx="549500" cy="85725"/>
              <a:chOff x="4492625" y="2168525"/>
              <a:chExt cx="549500" cy="85725"/>
            </a:xfrm>
          </p:grpSpPr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00834B0D-8EDF-4BA6-ADBE-F0994AA16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6662BB79-21D1-4161-AD50-400F2634876D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5D3C7E47-8A88-4F73-969C-67E44DA2A0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666996"/>
              <a:ext cx="549500" cy="85725"/>
              <a:chOff x="4492625" y="2168525"/>
              <a:chExt cx="549500" cy="85725"/>
            </a:xfrm>
          </p:grpSpPr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115B3655-4470-482C-AD99-4110F14877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1CF45AAF-8065-4BD2-BFC6-9F585E0F7880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8A4BE77A-CBF1-49BA-AA17-A47B888FBE5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8134" y="2515740"/>
              <a:ext cx="549500" cy="85725"/>
              <a:chOff x="4492625" y="2168525"/>
              <a:chExt cx="549500" cy="85725"/>
            </a:xfrm>
          </p:grpSpPr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5698D193-316B-4803-A390-E5C70F5A67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" name="Connettore diritto 46">
                <a:extLst>
                  <a:ext uri="{FF2B5EF4-FFF2-40B4-BE49-F238E27FC236}">
                    <a16:creationId xmlns:a16="http://schemas.microsoft.com/office/drawing/2014/main" id="{320A85A2-5D48-48B7-8EF6-1BEF555D2EB0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7975C88A-586C-471E-BBF1-E2734B1D275B}"/>
                </a:ext>
              </a:extLst>
            </p:cNvPr>
            <p:cNvGrpSpPr>
              <a:grpSpLocks/>
            </p:cNvGrpSpPr>
            <p:nvPr/>
          </p:nvGrpSpPr>
          <p:grpSpPr>
            <a:xfrm rot="10800000">
              <a:off x="8944095" y="5675057"/>
              <a:ext cx="549500" cy="85725"/>
              <a:chOff x="4492625" y="2168525"/>
              <a:chExt cx="549500" cy="85725"/>
            </a:xfrm>
          </p:grpSpPr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A1B733F7-EC23-47F6-98EC-067DC5EEDF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2625" y="2168525"/>
                <a:ext cx="88900" cy="857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65692246-D2F9-437F-AA9B-193455541F33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4581525" y="2211388"/>
                <a:ext cx="46060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5A02C78-60DA-49E0-928B-6A592BF69CB9}"/>
                </a:ext>
              </a:extLst>
            </p:cNvPr>
            <p:cNvSpPr txBox="1">
              <a:spLocks/>
            </p:cNvSpPr>
            <p:nvPr/>
          </p:nvSpPr>
          <p:spPr>
            <a:xfrm>
              <a:off x="7801384" y="4007648"/>
              <a:ext cx="8454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Requested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32E5B17-CB43-42A3-A5D0-B0F2668EDFD5}"/>
                </a:ext>
              </a:extLst>
            </p:cNvPr>
            <p:cNvSpPr txBox="1">
              <a:spLocks/>
            </p:cNvSpPr>
            <p:nvPr/>
          </p:nvSpPr>
          <p:spPr>
            <a:xfrm>
              <a:off x="9996981" y="4030117"/>
              <a:ext cx="774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Priced</a:t>
              </a:r>
              <a:r>
                <a:rPr lang="it-IT" sz="1200" dirty="0">
                  <a:solidFill>
                    <a:schemeClr val="bg1"/>
                  </a:solidFill>
                </a:rPr>
                <a:t> by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5B1D78AE-445A-4199-AD42-A33FF19F92C0}"/>
                </a:ext>
              </a:extLst>
            </p:cNvPr>
            <p:cNvSpPr txBox="1">
              <a:spLocks/>
            </p:cNvSpPr>
            <p:nvPr/>
          </p:nvSpPr>
          <p:spPr>
            <a:xfrm>
              <a:off x="3523333" y="4030117"/>
              <a:ext cx="74860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Available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A7FFA60-BD3B-43D1-ABAC-ECA9A2957849}"/>
                </a:ext>
              </a:extLst>
            </p:cNvPr>
            <p:cNvSpPr txBox="1">
              <a:spLocks/>
            </p:cNvSpPr>
            <p:nvPr/>
          </p:nvSpPr>
          <p:spPr>
            <a:xfrm>
              <a:off x="5628605" y="5453999"/>
              <a:ext cx="85805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>
                  <a:solidFill>
                    <a:schemeClr val="bg1"/>
                  </a:solidFill>
                </a:rPr>
                <a:t>Associated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F22EBE9C-15F6-4F39-AA54-4B8BFF3EDAE5}"/>
                </a:ext>
              </a:extLst>
            </p:cNvPr>
            <p:cNvSpPr txBox="1">
              <a:spLocks/>
            </p:cNvSpPr>
            <p:nvPr/>
          </p:nvSpPr>
          <p:spPr>
            <a:xfrm>
              <a:off x="5352857" y="4010943"/>
              <a:ext cx="14095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bg1"/>
                  </a:solidFill>
                </a:rPr>
                <a:t>Comprehend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86ADCAB3-B0A4-4BBA-BC4E-557547DBC753}"/>
                </a:ext>
              </a:extLst>
            </p:cNvPr>
            <p:cNvSpPr txBox="1">
              <a:spLocks/>
            </p:cNvSpPr>
            <p:nvPr/>
          </p:nvSpPr>
          <p:spPr>
            <a:xfrm>
              <a:off x="2119637" y="2406482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11943462-25B0-44B3-9F55-595EBD1A54CD}"/>
                </a:ext>
              </a:extLst>
            </p:cNvPr>
            <p:cNvSpPr txBox="1">
              <a:spLocks/>
            </p:cNvSpPr>
            <p:nvPr/>
          </p:nvSpPr>
          <p:spPr>
            <a:xfrm>
              <a:off x="2141673" y="2551319"/>
              <a:ext cx="479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/>
                <a:t>Type</a:t>
              </a:r>
              <a:endParaRPr lang="it-IT" sz="1200" dirty="0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041A3B5A-4DCA-44F7-9DA8-7CC2C0A71D05}"/>
                </a:ext>
              </a:extLst>
            </p:cNvPr>
            <p:cNvSpPr txBox="1">
              <a:spLocks/>
            </p:cNvSpPr>
            <p:nvPr/>
          </p:nvSpPr>
          <p:spPr>
            <a:xfrm>
              <a:off x="2069969" y="270688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1277A43E-D5CA-4FB1-A44A-7F7E625DCBF2}"/>
                </a:ext>
              </a:extLst>
            </p:cNvPr>
            <p:cNvSpPr txBox="1">
              <a:spLocks/>
            </p:cNvSpPr>
            <p:nvPr/>
          </p:nvSpPr>
          <p:spPr>
            <a:xfrm>
              <a:off x="2116407" y="5306806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Code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ADA14505-6F43-498F-8F7C-C154D481B95B}"/>
                </a:ext>
              </a:extLst>
            </p:cNvPr>
            <p:cNvSpPr txBox="1">
              <a:spLocks/>
            </p:cNvSpPr>
            <p:nvPr/>
          </p:nvSpPr>
          <p:spPr>
            <a:xfrm>
              <a:off x="2059376" y="5451643"/>
              <a:ext cx="568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Image</a:t>
              </a:r>
            </a:p>
          </p:txBody>
        </p: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FA8A63A2-0649-4B08-9D3A-13398200922B}"/>
                </a:ext>
              </a:extLst>
            </p:cNvPr>
            <p:cNvSpPr txBox="1">
              <a:spLocks/>
            </p:cNvSpPr>
            <p:nvPr/>
          </p:nvSpPr>
          <p:spPr>
            <a:xfrm>
              <a:off x="2066739" y="5607209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Name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A7265B52-FD5C-4731-8C6A-345F3CFAB3F2}"/>
                </a:ext>
              </a:extLst>
            </p:cNvPr>
            <p:cNvSpPr txBox="1">
              <a:spLocks/>
            </p:cNvSpPr>
            <p:nvPr/>
          </p:nvSpPr>
          <p:spPr>
            <a:xfrm>
              <a:off x="9487268" y="556966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Price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81DDED7D-73DE-43D2-A03C-7E77E97A228F}"/>
                </a:ext>
              </a:extLst>
            </p:cNvPr>
            <p:cNvSpPr txBox="1">
              <a:spLocks/>
            </p:cNvSpPr>
            <p:nvPr/>
          </p:nvSpPr>
          <p:spPr>
            <a:xfrm>
              <a:off x="7716017" y="992511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t-IT" sz="1200" dirty="0"/>
                <a:t>Id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62B21310-8C00-4DFD-B783-B632F9438A33}"/>
                </a:ext>
              </a:extLst>
            </p:cNvPr>
            <p:cNvSpPr txBox="1">
              <a:spLocks/>
            </p:cNvSpPr>
            <p:nvPr/>
          </p:nvSpPr>
          <p:spPr>
            <a:xfrm>
              <a:off x="7254818" y="1258292"/>
              <a:ext cx="778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Password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101D7438-2CA0-4A5D-A869-07529720F0B4}"/>
                </a:ext>
              </a:extLst>
            </p:cNvPr>
            <p:cNvSpPr txBox="1">
              <a:spLocks/>
            </p:cNvSpPr>
            <p:nvPr/>
          </p:nvSpPr>
          <p:spPr>
            <a:xfrm>
              <a:off x="7777942" y="346636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8C579A40-61AE-4285-9177-E73EF2AA5F21}"/>
                </a:ext>
              </a:extLst>
            </p:cNvPr>
            <p:cNvSpPr txBox="1">
              <a:spLocks/>
            </p:cNvSpPr>
            <p:nvPr/>
          </p:nvSpPr>
          <p:spPr>
            <a:xfrm>
              <a:off x="9938604" y="3469177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ECAC4187-F9C0-4CF5-9370-3C151EF4F308}"/>
                </a:ext>
              </a:extLst>
            </p:cNvPr>
            <p:cNvSpPr txBox="1">
              <a:spLocks/>
            </p:cNvSpPr>
            <p:nvPr/>
          </p:nvSpPr>
          <p:spPr>
            <a:xfrm>
              <a:off x="5013727" y="38813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B67147DD-E871-4A75-8A22-759A9EC4F2DD}"/>
                </a:ext>
              </a:extLst>
            </p:cNvPr>
            <p:cNvSpPr txBox="1">
              <a:spLocks/>
            </p:cNvSpPr>
            <p:nvPr/>
          </p:nvSpPr>
          <p:spPr>
            <a:xfrm>
              <a:off x="5012403" y="530680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F0096A46-37FF-41D3-BE17-E24F6EB3606A}"/>
                </a:ext>
              </a:extLst>
            </p:cNvPr>
            <p:cNvSpPr txBox="1">
              <a:spLocks/>
            </p:cNvSpPr>
            <p:nvPr/>
          </p:nvSpPr>
          <p:spPr>
            <a:xfrm>
              <a:off x="3460982" y="4527512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(0, n)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0D8F233E-6C6B-44E8-94F0-134F665B74AC}"/>
                </a:ext>
              </a:extLst>
            </p:cNvPr>
            <p:cNvSpPr txBox="1">
              <a:spLocks/>
            </p:cNvSpPr>
            <p:nvPr/>
          </p:nvSpPr>
          <p:spPr>
            <a:xfrm>
              <a:off x="3460982" y="351593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A2F9B13-CEB5-4E6F-9084-33DDAD8E202B}"/>
                </a:ext>
              </a:extLst>
            </p:cNvPr>
            <p:cNvSpPr txBox="1">
              <a:spLocks/>
            </p:cNvSpPr>
            <p:nvPr/>
          </p:nvSpPr>
          <p:spPr>
            <a:xfrm>
              <a:off x="6608940" y="3878136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n)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E39111AC-5833-4516-8B0E-A0C4A8DBCD4A}"/>
                </a:ext>
              </a:extLst>
            </p:cNvPr>
            <p:cNvSpPr txBox="1">
              <a:spLocks/>
            </p:cNvSpPr>
            <p:nvPr/>
          </p:nvSpPr>
          <p:spPr>
            <a:xfrm>
              <a:off x="6577742" y="530335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0B2993FE-727A-45F5-849B-65F99297555F}"/>
                </a:ext>
              </a:extLst>
            </p:cNvPr>
            <p:cNvSpPr txBox="1">
              <a:spLocks/>
            </p:cNvSpPr>
            <p:nvPr/>
          </p:nvSpPr>
          <p:spPr>
            <a:xfrm>
              <a:off x="7785767" y="449224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99329089-2C6D-404F-A968-AEA92BDF14FB}"/>
                </a:ext>
              </a:extLst>
            </p:cNvPr>
            <p:cNvSpPr txBox="1">
              <a:spLocks/>
            </p:cNvSpPr>
            <p:nvPr/>
          </p:nvSpPr>
          <p:spPr>
            <a:xfrm>
              <a:off x="9929043" y="4504408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(1, 1)</a:t>
              </a:r>
            </a:p>
          </p:txBody>
        </p:sp>
      </p:grpSp>
      <p:sp>
        <p:nvSpPr>
          <p:cNvPr id="3" name="Titolo 2">
            <a:extLst>
              <a:ext uri="{FF2B5EF4-FFF2-40B4-BE49-F238E27FC236}">
                <a16:creationId xmlns:a16="http://schemas.microsoft.com/office/drawing/2014/main" id="{72091A32-2024-4E5B-B91E-466B3134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55" y="365125"/>
            <a:ext cx="4804889" cy="1325563"/>
          </a:xfrm>
        </p:spPr>
        <p:txBody>
          <a:bodyPr/>
          <a:lstStyle/>
          <a:p>
            <a:r>
              <a:rPr lang="it-IT" dirty="0"/>
              <a:t>Schema ER</a:t>
            </a: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D947AAF6-5E7A-4AC4-9E40-3413B9B3DC03}"/>
              </a:ext>
            </a:extLst>
          </p:cNvPr>
          <p:cNvSpPr>
            <a:spLocks/>
          </p:cNvSpPr>
          <p:nvPr/>
        </p:nvSpPr>
        <p:spPr>
          <a:xfrm>
            <a:off x="7506096" y="1222080"/>
            <a:ext cx="88900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7002E964-D45C-4D0C-BD4C-9A0BCC01D8DC}"/>
              </a:ext>
            </a:extLst>
          </p:cNvPr>
          <p:cNvCxnSpPr>
            <a:cxnSpLocks/>
            <a:stCxn id="102" idx="6"/>
          </p:cNvCxnSpPr>
          <p:nvPr/>
        </p:nvCxnSpPr>
        <p:spPr>
          <a:xfrm>
            <a:off x="7594996" y="1264943"/>
            <a:ext cx="46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460E4C5-187B-4F2F-B1D2-E0D853C263A5}"/>
              </a:ext>
            </a:extLst>
          </p:cNvPr>
          <p:cNvSpPr txBox="1">
            <a:spLocks/>
          </p:cNvSpPr>
          <p:nvPr/>
        </p:nvSpPr>
        <p:spPr>
          <a:xfrm>
            <a:off x="6677023" y="112261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9738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tangolo 180">
            <a:extLst>
              <a:ext uri="{FF2B5EF4-FFF2-40B4-BE49-F238E27FC236}">
                <a16:creationId xmlns:a16="http://schemas.microsoft.com/office/drawing/2014/main" id="{C9B9D451-54C1-4BCF-940E-8FDEEE4ACB3E}"/>
              </a:ext>
            </a:extLst>
          </p:cNvPr>
          <p:cNvSpPr/>
          <p:nvPr/>
        </p:nvSpPr>
        <p:spPr>
          <a:xfrm>
            <a:off x="10075563" y="0"/>
            <a:ext cx="21140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C02D0CB3-CD54-4FB5-AEA0-62470D3BBD6F}"/>
              </a:ext>
            </a:extLst>
          </p:cNvPr>
          <p:cNvGrpSpPr/>
          <p:nvPr/>
        </p:nvGrpSpPr>
        <p:grpSpPr>
          <a:xfrm>
            <a:off x="1821504" y="2023759"/>
            <a:ext cx="2485130" cy="523979"/>
            <a:chOff x="1505451" y="2659419"/>
            <a:chExt cx="2485016" cy="523979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7C0ACAD9-CEDC-40E7-9E35-E21CD1F8E33C}"/>
                </a:ext>
              </a:extLst>
            </p:cNvPr>
            <p:cNvSpPr/>
            <p:nvPr/>
          </p:nvSpPr>
          <p:spPr>
            <a:xfrm>
              <a:off x="1505451" y="2660582"/>
              <a:ext cx="248501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Opt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7310FF5-B1AD-4E4E-A3C0-2EB0326D38AF}"/>
                </a:ext>
              </a:extLst>
            </p:cNvPr>
            <p:cNvSpPr/>
            <p:nvPr/>
          </p:nvSpPr>
          <p:spPr>
            <a:xfrm>
              <a:off x="2019299" y="2694379"/>
              <a:ext cx="18919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Type</a:t>
              </a:r>
              <a:r>
                <a:rPr lang="it-IT" dirty="0"/>
                <a:t>, Name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62C2EA2-0A40-4C11-9697-848FA2F0F67A}"/>
                </a:ext>
              </a:extLst>
            </p:cNvPr>
            <p:cNvSpPr/>
            <p:nvPr/>
          </p:nvSpPr>
          <p:spPr>
            <a:xfrm>
              <a:off x="2652183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1477613-CD76-4C6A-AAE3-645F307A7475}"/>
                </a:ext>
              </a:extLst>
            </p:cNvPr>
            <p:cNvSpPr/>
            <p:nvPr/>
          </p:nvSpPr>
          <p:spPr>
            <a:xfrm>
              <a:off x="2101696" y="2659419"/>
              <a:ext cx="541868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F25D2D70-6036-41DA-8135-9B2BB23CE7A3}"/>
              </a:ext>
            </a:extLst>
          </p:cNvPr>
          <p:cNvGrpSpPr/>
          <p:nvPr/>
        </p:nvGrpSpPr>
        <p:grpSpPr>
          <a:xfrm>
            <a:off x="1615439" y="3133694"/>
            <a:ext cx="2746012" cy="533525"/>
            <a:chOff x="1184262" y="3785913"/>
            <a:chExt cx="2927900" cy="533525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69C99CD-C603-4CF2-9BC2-7C3EDC183CDE}"/>
                </a:ext>
              </a:extLst>
            </p:cNvPr>
            <p:cNvSpPr/>
            <p:nvPr/>
          </p:nvSpPr>
          <p:spPr>
            <a:xfrm>
              <a:off x="1184262" y="3791973"/>
              <a:ext cx="29279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Availability</a:t>
              </a:r>
              <a:endParaRPr lang="it-IT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43870A82-051F-4AC4-B339-2087D35A7058}"/>
                </a:ext>
              </a:extLst>
            </p:cNvPr>
            <p:cNvSpPr/>
            <p:nvPr/>
          </p:nvSpPr>
          <p:spPr>
            <a:xfrm>
              <a:off x="2516967" y="3825772"/>
              <a:ext cx="1529795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Product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A4289802-B558-4CE7-8897-6A288419E0C0}"/>
                </a:ext>
              </a:extLst>
            </p:cNvPr>
            <p:cNvSpPr/>
            <p:nvPr/>
          </p:nvSpPr>
          <p:spPr>
            <a:xfrm>
              <a:off x="3519250" y="3796622"/>
              <a:ext cx="43154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34650306-89CC-4F53-AEFF-05EC0A7A8BEF}"/>
                </a:ext>
              </a:extLst>
            </p:cNvPr>
            <p:cNvSpPr/>
            <p:nvPr/>
          </p:nvSpPr>
          <p:spPr>
            <a:xfrm>
              <a:off x="2635261" y="3785913"/>
              <a:ext cx="82110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4AAFFA08-35B2-4050-A758-CB8FC75EDB0E}"/>
              </a:ext>
            </a:extLst>
          </p:cNvPr>
          <p:cNvGrpSpPr/>
          <p:nvPr/>
        </p:nvGrpSpPr>
        <p:grpSpPr>
          <a:xfrm>
            <a:off x="1186117" y="4271149"/>
            <a:ext cx="3448600" cy="522816"/>
            <a:chOff x="1198034" y="4923368"/>
            <a:chExt cx="3448600" cy="522816"/>
          </a:xfrm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43E57F61-D0C7-461C-A128-6AE20D64251A}"/>
                </a:ext>
              </a:extLst>
            </p:cNvPr>
            <p:cNvSpPr/>
            <p:nvPr/>
          </p:nvSpPr>
          <p:spPr>
            <a:xfrm>
              <a:off x="1198034" y="4923368"/>
              <a:ext cx="344860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Product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24793B5B-E1BE-485A-A44F-25763BAEDE03}"/>
                </a:ext>
              </a:extLst>
            </p:cNvPr>
            <p:cNvSpPr/>
            <p:nvPr/>
          </p:nvSpPr>
          <p:spPr>
            <a:xfrm>
              <a:off x="2125134" y="4957165"/>
              <a:ext cx="2442330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</a:t>
              </a:r>
              <a:r>
                <a:rPr lang="it-IT" dirty="0" err="1"/>
                <a:t>ImagePath</a:t>
              </a:r>
              <a:r>
                <a:rPr lang="it-IT" dirty="0"/>
                <a:t>, Name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56BE15EC-AF21-4F2B-A0FC-42163379DDB1}"/>
                </a:ext>
              </a:extLst>
            </p:cNvPr>
            <p:cNvSpPr/>
            <p:nvPr/>
          </p:nvSpPr>
          <p:spPr>
            <a:xfrm>
              <a:off x="2171272" y="4923368"/>
              <a:ext cx="605796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D2C78338-A5B5-45BF-9253-FA07196B37D9}"/>
              </a:ext>
            </a:extLst>
          </p:cNvPr>
          <p:cNvGrpSpPr/>
          <p:nvPr/>
        </p:nvGrpSpPr>
        <p:grpSpPr>
          <a:xfrm>
            <a:off x="4938930" y="3164653"/>
            <a:ext cx="2314140" cy="528420"/>
            <a:chOff x="5432413" y="3789649"/>
            <a:chExt cx="2230004" cy="528420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3A538C53-46CB-4D3C-8C58-C34E816CD170}"/>
                </a:ext>
              </a:extLst>
            </p:cNvPr>
            <p:cNvSpPr/>
            <p:nvPr/>
          </p:nvSpPr>
          <p:spPr>
            <a:xfrm>
              <a:off x="5432413" y="3791974"/>
              <a:ext cx="2230004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/>
                <a:t>Decor</a:t>
              </a: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4C597FBB-46DE-4C33-9776-DBB930191DA4}"/>
                </a:ext>
              </a:extLst>
            </p:cNvPr>
            <p:cNvSpPr/>
            <p:nvPr/>
          </p:nvSpPr>
          <p:spPr>
            <a:xfrm>
              <a:off x="6152645" y="3825771"/>
              <a:ext cx="1430603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Estimate</a:t>
              </a:r>
              <a:r>
                <a:rPr lang="it-IT" dirty="0"/>
                <a:t>, </a:t>
              </a:r>
              <a:r>
                <a:rPr lang="it-IT" b="1" u="sng" dirty="0"/>
                <a:t>Opt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A7F4A47-48D4-4128-8AE6-69B59F7040ED}"/>
                </a:ext>
              </a:extLst>
            </p:cNvPr>
            <p:cNvSpPr/>
            <p:nvPr/>
          </p:nvSpPr>
          <p:spPr>
            <a:xfrm>
              <a:off x="6200841" y="3795253"/>
              <a:ext cx="887821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39226A4B-DE79-410E-A1F7-E22D66BBB7AB}"/>
                </a:ext>
              </a:extLst>
            </p:cNvPr>
            <p:cNvSpPr/>
            <p:nvPr/>
          </p:nvSpPr>
          <p:spPr>
            <a:xfrm>
              <a:off x="7088662" y="3789649"/>
              <a:ext cx="43820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0FB5106B-5873-4F7F-876E-A35CF8C74974}"/>
              </a:ext>
            </a:extLst>
          </p:cNvPr>
          <p:cNvGrpSpPr/>
          <p:nvPr/>
        </p:nvGrpSpPr>
        <p:grpSpPr>
          <a:xfrm>
            <a:off x="6322091" y="4259799"/>
            <a:ext cx="4816050" cy="538825"/>
            <a:chOff x="6322091" y="4259799"/>
            <a:chExt cx="4816050" cy="538825"/>
          </a:xfrm>
        </p:grpSpPr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E7AAC69B-2BAA-4C5D-ACB5-37A205FF814A}"/>
                </a:ext>
              </a:extLst>
            </p:cNvPr>
            <p:cNvSpPr/>
            <p:nvPr/>
          </p:nvSpPr>
          <p:spPr>
            <a:xfrm>
              <a:off x="6322091" y="4269986"/>
              <a:ext cx="4816050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Estimate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CAC6A2B6-4C49-42AF-BBE8-D64E50E4A4C2}"/>
                </a:ext>
              </a:extLst>
            </p:cNvPr>
            <p:cNvSpPr/>
            <p:nvPr/>
          </p:nvSpPr>
          <p:spPr>
            <a:xfrm>
              <a:off x="7304226" y="4303783"/>
              <a:ext cx="3754746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Code</a:t>
              </a:r>
              <a:r>
                <a:rPr lang="it-IT" dirty="0"/>
                <a:t>, Product, Client, </a:t>
              </a:r>
              <a:r>
                <a:rPr lang="it-IT" dirty="0" err="1"/>
                <a:t>Employee</a:t>
              </a:r>
              <a:r>
                <a:rPr lang="it-IT" dirty="0"/>
                <a:t>, Price</a:t>
              </a:r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275BC095-2808-49EF-9819-F56323C94583}"/>
                </a:ext>
              </a:extLst>
            </p:cNvPr>
            <p:cNvSpPr/>
            <p:nvPr/>
          </p:nvSpPr>
          <p:spPr>
            <a:xfrm>
              <a:off x="7347262" y="4269985"/>
              <a:ext cx="59690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EF1816AD-5ADC-4EE0-84AF-96D30E20C339}"/>
                </a:ext>
              </a:extLst>
            </p:cNvPr>
            <p:cNvSpPr/>
            <p:nvPr/>
          </p:nvSpPr>
          <p:spPr>
            <a:xfrm>
              <a:off x="7978803" y="4259799"/>
              <a:ext cx="7662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45CEECBA-8912-4F6C-BFC7-68790AD9CBA6}"/>
                </a:ext>
              </a:extLst>
            </p:cNvPr>
            <p:cNvSpPr/>
            <p:nvPr/>
          </p:nvSpPr>
          <p:spPr>
            <a:xfrm>
              <a:off x="8788008" y="4275808"/>
              <a:ext cx="62442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BFB0279E-79D5-4231-A06D-0B11BD0E72D7}"/>
                </a:ext>
              </a:extLst>
            </p:cNvPr>
            <p:cNvSpPr/>
            <p:nvPr/>
          </p:nvSpPr>
          <p:spPr>
            <a:xfrm>
              <a:off x="9457243" y="4266707"/>
              <a:ext cx="969433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6AAB4FB6-CD07-4944-A66B-6A7C0A121582}"/>
              </a:ext>
            </a:extLst>
          </p:cNvPr>
          <p:cNvGrpSpPr/>
          <p:nvPr/>
        </p:nvGrpSpPr>
        <p:grpSpPr>
          <a:xfrm>
            <a:off x="6843778" y="2034351"/>
            <a:ext cx="3802515" cy="526095"/>
            <a:chOff x="7662417" y="2657303"/>
            <a:chExt cx="3457066" cy="526095"/>
          </a:xfrm>
        </p:grpSpPr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E50F9B2-CEA9-478B-84D2-A7DA6696D2A3}"/>
                </a:ext>
              </a:extLst>
            </p:cNvPr>
            <p:cNvSpPr/>
            <p:nvPr/>
          </p:nvSpPr>
          <p:spPr>
            <a:xfrm>
              <a:off x="7662417" y="2660582"/>
              <a:ext cx="3457066" cy="5228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Users</a:t>
              </a:r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B3C6D462-62FF-492D-813D-F971CF4D65F2}"/>
                </a:ext>
              </a:extLst>
            </p:cNvPr>
            <p:cNvSpPr/>
            <p:nvPr/>
          </p:nvSpPr>
          <p:spPr>
            <a:xfrm>
              <a:off x="8297416" y="2694379"/>
              <a:ext cx="2742897" cy="4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u="sng" dirty="0"/>
                <a:t>Id</a:t>
              </a:r>
              <a:r>
                <a:rPr lang="it-IT" dirty="0"/>
                <a:t>, Username, Password, </a:t>
              </a:r>
              <a:r>
                <a:rPr lang="it-IT" dirty="0" err="1"/>
                <a:t>Type</a:t>
              </a:r>
              <a:endParaRPr lang="it-IT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5AD5C81E-5C62-45E6-92A0-DC19FA72793D}"/>
                </a:ext>
              </a:extLst>
            </p:cNvPr>
            <p:cNvSpPr/>
            <p:nvPr/>
          </p:nvSpPr>
          <p:spPr>
            <a:xfrm>
              <a:off x="8373531" y="2657303"/>
              <a:ext cx="251125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DB900F7C-1DF4-40B2-80A1-7D5801E37E77}"/>
                </a:ext>
              </a:extLst>
            </p:cNvPr>
            <p:cNvSpPr/>
            <p:nvPr/>
          </p:nvSpPr>
          <p:spPr>
            <a:xfrm>
              <a:off x="10415893" y="2657303"/>
              <a:ext cx="548440" cy="5228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DDB74694-50EF-496B-A80A-D51AC3C1B600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rot="16200000" flipV="1">
            <a:off x="7599522" y="2721705"/>
            <a:ext cx="1746616" cy="1417539"/>
          </a:xfrm>
          <a:prstGeom prst="bentConnector3">
            <a:avLst>
              <a:gd name="adj1" fmla="val 49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A0045E50-E5AB-40FA-97A4-CA89A255AAD9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rot="16200000" flipV="1">
            <a:off x="7998240" y="2322987"/>
            <a:ext cx="1709540" cy="2177900"/>
          </a:xfrm>
          <a:prstGeom prst="bentConnector3">
            <a:avLst>
              <a:gd name="adj1" fmla="val 482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BF3DE389-BCEF-4AFB-9A05-2D913509175D}"/>
              </a:ext>
            </a:extLst>
          </p:cNvPr>
          <p:cNvCxnSpPr>
            <a:stCxn id="67" idx="2"/>
            <a:endCxn id="57" idx="2"/>
          </p:cNvCxnSpPr>
          <p:nvPr/>
        </p:nvCxnSpPr>
        <p:spPr>
          <a:xfrm rot="5400000">
            <a:off x="5406412" y="1838457"/>
            <a:ext cx="11350" cy="5899667"/>
          </a:xfrm>
          <a:prstGeom prst="bentConnector3">
            <a:avLst>
              <a:gd name="adj1" fmla="val 21140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512BD660-2F7F-4C2F-95BA-05DC7351B663}"/>
              </a:ext>
            </a:extLst>
          </p:cNvPr>
          <p:cNvCxnSpPr>
            <a:stCxn id="53" idx="2"/>
            <a:endCxn id="57" idx="0"/>
          </p:cNvCxnSpPr>
          <p:nvPr/>
        </p:nvCxnSpPr>
        <p:spPr>
          <a:xfrm rot="5400000">
            <a:off x="2604482" y="3514282"/>
            <a:ext cx="614639" cy="8990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1CD2FB0D-8AAE-46F0-B74C-608398057016}"/>
              </a:ext>
            </a:extLst>
          </p:cNvPr>
          <p:cNvCxnSpPr>
            <a:cxnSpLocks/>
            <a:stCxn id="62" idx="0"/>
            <a:endCxn id="48" idx="2"/>
          </p:cNvCxnSpPr>
          <p:nvPr/>
        </p:nvCxnSpPr>
        <p:spPr>
          <a:xfrm rot="16200000" flipV="1">
            <a:off x="4477841" y="757457"/>
            <a:ext cx="618078" cy="4196314"/>
          </a:xfrm>
          <a:prstGeom prst="bentConnector3">
            <a:avLst>
              <a:gd name="adj1" fmla="val 508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57DF15CC-5A31-4357-B386-E3F729C1D101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rot="16200000" flipV="1">
            <a:off x="3049318" y="2185980"/>
            <a:ext cx="597828" cy="13190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70782945-5E78-4DFB-A187-3A9AD6A8424B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16200000" flipH="1">
            <a:off x="6632904" y="3257177"/>
            <a:ext cx="576912" cy="14487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itolo 1">
            <a:extLst>
              <a:ext uri="{FF2B5EF4-FFF2-40B4-BE49-F238E27FC236}">
                <a16:creationId xmlns:a16="http://schemas.microsoft.com/office/drawing/2014/main" id="{83D15E9A-4A95-4DB0-9D12-AD8C5552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91" y="324406"/>
            <a:ext cx="10515600" cy="1325563"/>
          </a:xfrm>
        </p:spPr>
        <p:txBody>
          <a:bodyPr/>
          <a:lstStyle/>
          <a:p>
            <a:r>
              <a:rPr lang="it-IT" dirty="0"/>
              <a:t>Schema Logico</a:t>
            </a:r>
          </a:p>
        </p:txBody>
      </p:sp>
    </p:spTree>
    <p:extLst>
      <p:ext uri="{BB962C8B-B14F-4D97-AF65-F5344CB8AC3E}">
        <p14:creationId xmlns:p14="http://schemas.microsoft.com/office/powerpoint/2010/main" val="299994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90BD1-555C-4DB2-B3DA-4BD087E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della base di dati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Anteprima della diapositiva 3">
                <a:extLst>
                  <a:ext uri="{FF2B5EF4-FFF2-40B4-BE49-F238E27FC236}">
                    <a16:creationId xmlns:a16="http://schemas.microsoft.com/office/drawing/2014/main" id="{9BAD2DAB-ABCE-45C1-8714-5F6CE0326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763147"/>
                  </p:ext>
                </p:extLst>
              </p:nvPr>
            </p:nvGraphicFramePr>
            <p:xfrm>
              <a:off x="-636693" y="2025685"/>
              <a:ext cx="7484540" cy="4210052"/>
            </p:xfrm>
            <a:graphic>
              <a:graphicData uri="http://schemas.microsoft.com/office/powerpoint/2016/slidezoom">
                <pslz:sldZm>
                  <pslz:sldZmObj sldId="260" cId="2999941597">
                    <pslz:zmPr id="{6EB02FA5-14AD-406A-B0E9-A5B0415D9B7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4540" cy="4210052"/>
                        </a:xfrm>
                        <a:prstGeom prst="rect">
                          <a:avLst/>
                        </a:prstGeom>
                        <a:ln w="38100" cap="sq">
                          <a:noFill/>
                          <a:prstDash val="solid"/>
                          <a:miter lim="800000"/>
                        </a:ln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Anteprima della diapositiva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AD2DAB-ABCE-45C1-8714-5F6CE03267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36693" y="2025685"/>
                <a:ext cx="7484540" cy="4210052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Anteprima della sezione 4">
                <a:extLst>
                  <a:ext uri="{FF2B5EF4-FFF2-40B4-BE49-F238E27FC236}">
                    <a16:creationId xmlns:a16="http://schemas.microsoft.com/office/drawing/2014/main" id="{55357AD6-4398-4846-BF2C-B7DC123D0A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7968840"/>
                  </p:ext>
                </p:extLst>
              </p:nvPr>
            </p:nvGraphicFramePr>
            <p:xfrm>
              <a:off x="5466080" y="2157765"/>
              <a:ext cx="7484541" cy="4210054"/>
            </p:xfrm>
            <a:graphic>
              <a:graphicData uri="http://schemas.microsoft.com/office/powerpoint/2016/sectionzoom">
                <psez:sectionZm>
                  <psez:sectionZmObj sectionId="{9C5F3894-BF21-4821-97AE-4AB1E7520A75}">
                    <psez:zmPr id="{A3BC7B9A-F50E-4C6D-92E6-2F528D29784D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84541" cy="421005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Anteprima della sezione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5357AD6-4398-4846-BF2C-B7DC123D0A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6080" y="2157765"/>
                <a:ext cx="7484541" cy="42100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24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Anteprima della diapositiva 4">
                <a:extLst>
                  <a:ext uri="{FF2B5EF4-FFF2-40B4-BE49-F238E27FC236}">
                    <a16:creationId xmlns:a16="http://schemas.microsoft.com/office/drawing/2014/main" id="{9E807D70-391A-452B-B4F7-E44E3CD8C7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989118"/>
                  </p:ext>
                </p:extLst>
              </p:nvPr>
            </p:nvGraphicFramePr>
            <p:xfrm>
              <a:off x="5578966" y="-512445"/>
              <a:ext cx="7216988" cy="4059556"/>
            </p:xfrm>
            <a:graphic>
              <a:graphicData uri="http://schemas.microsoft.com/office/powerpoint/2016/slidezoom">
                <pslz:sldZm>
                  <pslz:sldZmObj sldId="267" cId="1643508839">
                    <pslz:zmPr id="{ED305973-977A-4B45-B7E1-866753726AF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Anteprima della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807D70-391A-452B-B4F7-E44E3CD8C7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78966" y="-512445"/>
                <a:ext cx="7216988" cy="405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Anteprima della diapositiva 6">
                <a:extLst>
                  <a:ext uri="{FF2B5EF4-FFF2-40B4-BE49-F238E27FC236}">
                    <a16:creationId xmlns:a16="http://schemas.microsoft.com/office/drawing/2014/main" id="{44D8AD8F-8AAF-4FD4-ABAE-2863FC652E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8467162"/>
                  </p:ext>
                </p:extLst>
              </p:nvPr>
            </p:nvGraphicFramePr>
            <p:xfrm>
              <a:off x="5578966" y="2374585"/>
              <a:ext cx="7216988" cy="4059556"/>
            </p:xfrm>
            <a:graphic>
              <a:graphicData uri="http://schemas.microsoft.com/office/powerpoint/2016/slidezoom">
                <pslz:sldZm>
                  <pslz:sldZmObj sldId="268" cId="4157599726">
                    <pslz:zmPr id="{6768F039-4272-4420-AC3A-378C8851BDB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Anteprima della diapositiva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4D8AD8F-8AAF-4FD4-ABAE-2863FC652E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8966" y="2374585"/>
                <a:ext cx="7216988" cy="405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Anteprima della diapositiva 8">
                <a:extLst>
                  <a:ext uri="{FF2B5EF4-FFF2-40B4-BE49-F238E27FC236}">
                    <a16:creationId xmlns:a16="http://schemas.microsoft.com/office/drawing/2014/main" id="{017110DE-ED34-4D0E-9FFD-DFEC363C1C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035329"/>
                  </p:ext>
                </p:extLst>
              </p:nvPr>
            </p:nvGraphicFramePr>
            <p:xfrm>
              <a:off x="-562190" y="3942399"/>
              <a:ext cx="7216988" cy="4059556"/>
            </p:xfrm>
            <a:graphic>
              <a:graphicData uri="http://schemas.microsoft.com/office/powerpoint/2016/slidezoom">
                <pslz:sldZm>
                  <pslz:sldZmObj sldId="265" cId="1858750037">
                    <pslz:zmPr id="{51C173AA-5226-4D45-BF24-2A4DA3E35D1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Anteprima della diapositiva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17110DE-ED34-4D0E-9FFD-DFEC363C1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62190" y="3942399"/>
                <a:ext cx="7216988" cy="405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Anteprima della diapositiva 10">
                <a:extLst>
                  <a:ext uri="{FF2B5EF4-FFF2-40B4-BE49-F238E27FC236}">
                    <a16:creationId xmlns:a16="http://schemas.microsoft.com/office/drawing/2014/main" id="{63023C8A-CF2C-4817-80DA-B6C66EB2AC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6622188"/>
                  </p:ext>
                </p:extLst>
              </p:nvPr>
            </p:nvGraphicFramePr>
            <p:xfrm>
              <a:off x="-663226" y="1517333"/>
              <a:ext cx="7216988" cy="4059556"/>
            </p:xfrm>
            <a:graphic>
              <a:graphicData uri="http://schemas.microsoft.com/office/powerpoint/2016/slidezoom">
                <pslz:sldZm>
                  <pslz:sldZmObj sldId="264" cId="2149193840">
                    <pslz:zmPr id="{F60E95F2-1811-4D4A-9B95-B9A3A6975F16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Anteprima della diapositiva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3023C8A-CF2C-4817-80DA-B6C66EB2A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63226" y="1517333"/>
                <a:ext cx="7216988" cy="405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Anteprima della diapositiva 12">
                <a:extLst>
                  <a:ext uri="{FF2B5EF4-FFF2-40B4-BE49-F238E27FC236}">
                    <a16:creationId xmlns:a16="http://schemas.microsoft.com/office/drawing/2014/main" id="{12882005-CECE-4092-91DD-0F002088D0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7162728"/>
                  </p:ext>
                </p:extLst>
              </p:nvPr>
            </p:nvGraphicFramePr>
            <p:xfrm>
              <a:off x="-562190" y="-912656"/>
              <a:ext cx="7216988" cy="4059556"/>
            </p:xfrm>
            <a:graphic>
              <a:graphicData uri="http://schemas.microsoft.com/office/powerpoint/2016/slidezoom">
                <pslz:sldZm>
                  <pslz:sldZmObj sldId="263" cId="1298001928">
                    <pslz:zmPr id="{7E217370-95B3-45FF-B8E3-4089E04BB2AA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Anteprima della diapositiva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2882005-CECE-4092-91DD-0F002088D0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62190" y="-912656"/>
                <a:ext cx="7216988" cy="405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Anteprima della diapositiva 14">
                <a:extLst>
                  <a:ext uri="{FF2B5EF4-FFF2-40B4-BE49-F238E27FC236}">
                    <a16:creationId xmlns:a16="http://schemas.microsoft.com/office/drawing/2014/main" id="{34C3DCAD-135C-427E-A274-741D84C6F8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7196606"/>
                  </p:ext>
                </p:extLst>
              </p:nvPr>
            </p:nvGraphicFramePr>
            <p:xfrm>
              <a:off x="2457870" y="1659573"/>
              <a:ext cx="7216988" cy="4059556"/>
            </p:xfrm>
            <a:graphic>
              <a:graphicData uri="http://schemas.microsoft.com/office/powerpoint/2016/slidezoom">
                <pslz:sldZm>
                  <pslz:sldZmObj sldId="266" cId="3773966008">
                    <pslz:zmPr id="{69D67811-231A-444B-9A9C-5A6BCE33E8D9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16988" cy="40595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Anteprima della diapositiva 1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4C3DCAD-135C-427E-A274-741D84C6F8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7870" y="1659573"/>
                <a:ext cx="7216988" cy="40595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835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971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  <vt:variant>
        <vt:lpstr>Presentazioni personalizzate</vt:lpstr>
      </vt:variant>
      <vt:variant>
        <vt:i4>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Tema di Office</vt:lpstr>
      <vt:lpstr>Gestione Preventivi</vt:lpstr>
      <vt:lpstr>Indice</vt:lpstr>
      <vt:lpstr>Base di dati</vt:lpstr>
      <vt:lpstr>Annotazioni sul testo</vt:lpstr>
      <vt:lpstr>Progetto della base di dati</vt:lpstr>
      <vt:lpstr>Schema ER</vt:lpstr>
      <vt:lpstr>Schema Logico</vt:lpstr>
      <vt:lpstr>Progetto della base di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Applicazione</vt:lpstr>
      <vt:lpstr>Annotazioni sul testo</vt:lpstr>
      <vt:lpstr>Presentazione standard di PowerPoint</vt:lpstr>
      <vt:lpstr>Componenti</vt:lpstr>
      <vt:lpstr>Presentazione standard di PowerPoint</vt:lpstr>
      <vt:lpstr>Eventi</vt:lpstr>
      <vt:lpstr>Presentazione standard di PowerPoint</vt:lpstr>
      <vt:lpstr>Fine</vt:lpstr>
      <vt:lpstr>Create_slide_behaviour_opt</vt:lpstr>
      <vt:lpstr>Create_slide_behaviour_availability</vt:lpstr>
      <vt:lpstr>Create_slide_behaviour_user</vt:lpstr>
      <vt:lpstr>Create_slide_behaviour_product</vt:lpstr>
      <vt:lpstr>Create_slide_behaviour_decor</vt:lpstr>
      <vt:lpstr>Create_slide_behaviour_estimate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Preventivi</dc:title>
  <dc:creator>Carlo Chiodaroli</dc:creator>
  <cp:lastModifiedBy>Carlo Chiodaroli</cp:lastModifiedBy>
  <cp:revision>8</cp:revision>
  <dcterms:created xsi:type="dcterms:W3CDTF">2022-04-09T10:11:13Z</dcterms:created>
  <dcterms:modified xsi:type="dcterms:W3CDTF">2022-04-13T15:15:16Z</dcterms:modified>
</cp:coreProperties>
</file>