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704" r:id="rId2"/>
  </p:sldMasterIdLst>
  <p:notesMasterIdLst>
    <p:notesMasterId r:id="rId19"/>
  </p:notesMasterIdLst>
  <p:sldIdLst>
    <p:sldId id="256" r:id="rId3"/>
    <p:sldId id="9448" r:id="rId4"/>
    <p:sldId id="9449" r:id="rId5"/>
    <p:sldId id="9452" r:id="rId6"/>
    <p:sldId id="9456" r:id="rId7"/>
    <p:sldId id="9462" r:id="rId8"/>
    <p:sldId id="9450" r:id="rId9"/>
    <p:sldId id="9454" r:id="rId10"/>
    <p:sldId id="9455" r:id="rId11"/>
    <p:sldId id="9457" r:id="rId12"/>
    <p:sldId id="9453" r:id="rId13"/>
    <p:sldId id="9458" r:id="rId14"/>
    <p:sldId id="9459" r:id="rId15"/>
    <p:sldId id="9460" r:id="rId16"/>
    <p:sldId id="9461" r:id="rId17"/>
    <p:sldId id="9397" r:id="rId18"/>
  </p:sldIdLst>
  <p:sldSz cx="12192000" cy="6858000"/>
  <p:notesSz cx="6858000" cy="9144000"/>
  <p:embeddedFontLst>
    <p:embeddedFont>
      <p:font typeface="Cambria Math" panose="02040503050406030204" pitchFamily="18" charset="0"/>
      <p:regular r:id="rId20"/>
    </p:embeddedFont>
    <p:embeddedFont>
      <p:font typeface="Century Gothic" panose="020B0502020202020204" pitchFamily="34" charset="0"/>
      <p:regular r:id="rId21"/>
      <p:bold r:id="rId22"/>
      <p:italic r:id="rId23"/>
      <p:boldItalic r:id="rId24"/>
    </p:embeddedFont>
    <p:embeddedFont>
      <p:font typeface="Patua One" panose="020B0604020202020204" charset="0"/>
      <p:regular r:id="rId25"/>
    </p:embeddedFont>
    <p:embeddedFont>
      <p:font typeface="Varela Round" panose="00000500000000000000" pitchFamily="2" charset="-79"/>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DxIY7r2xlZ51unlb/h1q+4DO8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06060"/>
    <a:srgbClr val="F44628"/>
    <a:srgbClr val="EC2F3E"/>
    <a:srgbClr val="F25949"/>
    <a:srgbClr val="FFFFFF"/>
    <a:srgbClr val="EB5766"/>
    <a:srgbClr val="0093F8"/>
    <a:srgbClr val="0048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4379" autoAdjust="0"/>
  </p:normalViewPr>
  <p:slideViewPr>
    <p:cSldViewPr snapToGrid="0">
      <p:cViewPr varScale="1">
        <p:scale>
          <a:sx n="80" d="100"/>
          <a:sy n="80" d="100"/>
        </p:scale>
        <p:origin x="125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138677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643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715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230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858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2488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734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902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33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73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101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066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556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395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4868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DA2EA-EBAC-101A-02E9-1DF8B8A6F399}"/>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PE"/>
          </a:p>
        </p:txBody>
      </p:sp>
      <p:sp>
        <p:nvSpPr>
          <p:cNvPr id="3" name="Subtítulo 2">
            <a:extLst>
              <a:ext uri="{FF2B5EF4-FFF2-40B4-BE49-F238E27FC236}">
                <a16:creationId xmlns:a16="http://schemas.microsoft.com/office/drawing/2014/main" id="{9D80E602-B53B-8DF6-11F7-49FDDA8D20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PE"/>
          </a:p>
        </p:txBody>
      </p:sp>
      <p:sp>
        <p:nvSpPr>
          <p:cNvPr id="4" name="Marcador de fecha 3">
            <a:extLst>
              <a:ext uri="{FF2B5EF4-FFF2-40B4-BE49-F238E27FC236}">
                <a16:creationId xmlns:a16="http://schemas.microsoft.com/office/drawing/2014/main" id="{5C06EC87-EA5A-4002-A6BF-0A8627BA4EC3}"/>
              </a:ext>
            </a:extLst>
          </p:cNvPr>
          <p:cNvSpPr>
            <a:spLocks noGrp="1"/>
          </p:cNvSpPr>
          <p:nvPr>
            <p:ph type="dt" sz="half" idx="10"/>
          </p:nvPr>
        </p:nvSpPr>
        <p:spPr/>
        <p:txBody>
          <a:bodyPr/>
          <a:lstStyle/>
          <a:p>
            <a:fld id="{ECEF7567-D731-8D4B-BC42-6DFAF54FE8C1}" type="datetimeFigureOut">
              <a:rPr lang="es-PE" smtClean="0"/>
              <a:t>19/05/2024</a:t>
            </a:fld>
            <a:endParaRPr lang="es-PE"/>
          </a:p>
        </p:txBody>
      </p:sp>
      <p:sp>
        <p:nvSpPr>
          <p:cNvPr id="5" name="Marcador de pie de página 4">
            <a:extLst>
              <a:ext uri="{FF2B5EF4-FFF2-40B4-BE49-F238E27FC236}">
                <a16:creationId xmlns:a16="http://schemas.microsoft.com/office/drawing/2014/main" id="{6E62AC09-168E-5F42-9644-3C1E9ED0E37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4B71799-0F1A-0576-4CFC-FEEE096E5DA8}"/>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183896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02D11-776D-6D70-8D19-F039C3C21781}"/>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66FDBFB6-36CB-BB24-3AFA-DB56F68F9D5B}"/>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24A3BA0A-D92B-E5A8-1783-CE98340D3C82}"/>
              </a:ext>
            </a:extLst>
          </p:cNvPr>
          <p:cNvSpPr>
            <a:spLocks noGrp="1"/>
          </p:cNvSpPr>
          <p:nvPr>
            <p:ph type="dt" sz="half" idx="10"/>
          </p:nvPr>
        </p:nvSpPr>
        <p:spPr/>
        <p:txBody>
          <a:bodyPr/>
          <a:lstStyle/>
          <a:p>
            <a:fld id="{ECEF7567-D731-8D4B-BC42-6DFAF54FE8C1}" type="datetimeFigureOut">
              <a:rPr lang="es-PE" smtClean="0"/>
              <a:t>19/05/2024</a:t>
            </a:fld>
            <a:endParaRPr lang="es-PE"/>
          </a:p>
        </p:txBody>
      </p:sp>
      <p:sp>
        <p:nvSpPr>
          <p:cNvPr id="5" name="Marcador de pie de página 4">
            <a:extLst>
              <a:ext uri="{FF2B5EF4-FFF2-40B4-BE49-F238E27FC236}">
                <a16:creationId xmlns:a16="http://schemas.microsoft.com/office/drawing/2014/main" id="{0B96F620-E74F-8C39-4645-D8C8AB46E2C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908967D-0FFF-ECC1-C1A8-C09650DAEBDC}"/>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90173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FCC008B-A470-FE4A-51F8-735B3DCFFC5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456879AB-CA8C-A485-59E7-66559A531634}"/>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6A3E3059-73AA-49E7-B77F-73122E274CF9}"/>
              </a:ext>
            </a:extLst>
          </p:cNvPr>
          <p:cNvSpPr>
            <a:spLocks noGrp="1"/>
          </p:cNvSpPr>
          <p:nvPr>
            <p:ph type="dt" sz="half" idx="10"/>
          </p:nvPr>
        </p:nvSpPr>
        <p:spPr/>
        <p:txBody>
          <a:bodyPr/>
          <a:lstStyle/>
          <a:p>
            <a:fld id="{ECEF7567-D731-8D4B-BC42-6DFAF54FE8C1}" type="datetimeFigureOut">
              <a:rPr lang="es-PE" smtClean="0"/>
              <a:t>19/05/2024</a:t>
            </a:fld>
            <a:endParaRPr lang="es-PE"/>
          </a:p>
        </p:txBody>
      </p:sp>
      <p:sp>
        <p:nvSpPr>
          <p:cNvPr id="5" name="Marcador de pie de página 4">
            <a:extLst>
              <a:ext uri="{FF2B5EF4-FFF2-40B4-BE49-F238E27FC236}">
                <a16:creationId xmlns:a16="http://schemas.microsoft.com/office/drawing/2014/main" id="{62A2374B-C8CF-0393-25F2-CBDD3881C6E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8F8E439-A389-B553-534A-6E2CFB9EEBD3}"/>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248769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s y texto">
  <p:cSld name="Títulos y texto">
    <p:spTree>
      <p:nvGrpSpPr>
        <p:cNvPr id="1" name="Shape 62"/>
        <p:cNvGrpSpPr/>
        <p:nvPr/>
      </p:nvGrpSpPr>
      <p:grpSpPr>
        <a:xfrm>
          <a:off x="0" y="0"/>
          <a:ext cx="0" cy="0"/>
          <a:chOff x="0" y="0"/>
          <a:chExt cx="0" cy="0"/>
        </a:xfrm>
      </p:grpSpPr>
      <p:sp>
        <p:nvSpPr>
          <p:cNvPr id="63" name="Google Shape;63;p21"/>
          <p:cNvSpPr txBox="1">
            <a:spLocks noGrp="1"/>
          </p:cNvSpPr>
          <p:nvPr>
            <p:ph type="title"/>
          </p:nvPr>
        </p:nvSpPr>
        <p:spPr>
          <a:xfrm>
            <a:off x="415636" y="365125"/>
            <a:ext cx="10938164" cy="13255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600" b="0" i="0" u="none" strike="noStrike" cap="none">
                <a:solidFill>
                  <a:srgbClr val="214EA5"/>
                </a:solidFill>
                <a:latin typeface="Patua One"/>
                <a:ea typeface="Patua One"/>
                <a:cs typeface="Patua One"/>
                <a:sym typeface="Patua One"/>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4" name="Google Shape;64;p21"/>
          <p:cNvSpPr txBox="1">
            <a:spLocks noGrp="1"/>
          </p:cNvSpPr>
          <p:nvPr>
            <p:ph type="body" idx="1"/>
          </p:nvPr>
        </p:nvSpPr>
        <p:spPr>
          <a:xfrm>
            <a:off x="415636" y="1130969"/>
            <a:ext cx="10938164" cy="4995196"/>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1600" b="0" i="0" u="none" strike="noStrike" cap="none">
                <a:solidFill>
                  <a:srgbClr val="00234C"/>
                </a:solidFill>
                <a:latin typeface="Varela Round"/>
                <a:ea typeface="Varela Round"/>
                <a:cs typeface="Varela Round"/>
                <a:sym typeface="Varela Round"/>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65" name="Google Shape;65;p21"/>
          <p:cNvPicPr preferRelativeResize="0"/>
          <p:nvPr/>
        </p:nvPicPr>
        <p:blipFill rotWithShape="1">
          <a:blip r:embed="rId2">
            <a:alphaModFix amt="30000"/>
          </a:blip>
          <a:srcRect b="-3"/>
          <a:stretch/>
        </p:blipFill>
        <p:spPr>
          <a:xfrm>
            <a:off x="9767888" y="0"/>
            <a:ext cx="2424112" cy="736600"/>
          </a:xfrm>
          <a:prstGeom prst="rect">
            <a:avLst/>
          </a:prstGeom>
          <a:noFill/>
          <a:ln>
            <a:noFill/>
          </a:ln>
        </p:spPr>
      </p:pic>
    </p:spTree>
    <p:extLst>
      <p:ext uri="{BB962C8B-B14F-4D97-AF65-F5344CB8AC3E}">
        <p14:creationId xmlns:p14="http://schemas.microsoft.com/office/powerpoint/2010/main" val="3106957874"/>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os objetos" type="twoObj">
  <p:cSld name="Dos objetos">
    <p:spTree>
      <p:nvGrpSpPr>
        <p:cNvPr id="1" name="Shape 72"/>
        <p:cNvGrpSpPr/>
        <p:nvPr/>
      </p:nvGrpSpPr>
      <p:grpSpPr>
        <a:xfrm>
          <a:off x="0" y="0"/>
          <a:ext cx="0" cy="0"/>
          <a:chOff x="0" y="0"/>
          <a:chExt cx="0" cy="0"/>
        </a:xfrm>
      </p:grpSpPr>
      <p:sp>
        <p:nvSpPr>
          <p:cNvPr id="73" name="Google Shape;73;g12f0e001442_0_622"/>
          <p:cNvSpPr txBox="1">
            <a:spLocks noGrp="1"/>
          </p:cNvSpPr>
          <p:nvPr>
            <p:ph type="title"/>
          </p:nvPr>
        </p:nvSpPr>
        <p:spPr>
          <a:xfrm>
            <a:off x="609600" y="765175"/>
            <a:ext cx="10972800" cy="935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4" name="Google Shape;74;g12f0e001442_0_622"/>
          <p:cNvSpPr txBox="1">
            <a:spLocks noGrp="1"/>
          </p:cNvSpPr>
          <p:nvPr>
            <p:ph type="body" idx="1"/>
          </p:nvPr>
        </p:nvSpPr>
        <p:spPr>
          <a:xfrm>
            <a:off x="609600" y="1600201"/>
            <a:ext cx="5384700" cy="45261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g12f0e001442_0_622"/>
          <p:cNvSpPr txBox="1">
            <a:spLocks noGrp="1"/>
          </p:cNvSpPr>
          <p:nvPr>
            <p:ph type="body" idx="2"/>
          </p:nvPr>
        </p:nvSpPr>
        <p:spPr>
          <a:xfrm>
            <a:off x="6197600" y="1600201"/>
            <a:ext cx="5384700" cy="45261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706073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Título y objetos" type="obj">
  <p:cSld name="4_Título y objetos">
    <p:spTree>
      <p:nvGrpSpPr>
        <p:cNvPr id="1" name="Shape 76"/>
        <p:cNvGrpSpPr/>
        <p:nvPr/>
      </p:nvGrpSpPr>
      <p:grpSpPr>
        <a:xfrm>
          <a:off x="0" y="0"/>
          <a:ext cx="0" cy="0"/>
          <a:chOff x="0" y="0"/>
          <a:chExt cx="0" cy="0"/>
        </a:xfrm>
      </p:grpSpPr>
      <p:sp>
        <p:nvSpPr>
          <p:cNvPr id="77" name="Google Shape;77;g12f0e001442_0_6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 name="Google Shape;78;g12f0e001442_0_62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9" name="Google Shape;79;g12f0e001442_0_6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0" name="Google Shape;80;g12f0e001442_0_6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 name="Google Shape;81;g12f0e001442_0_6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PE"/>
              <a:t>‹Nº›</a:t>
            </a:fld>
            <a:endParaRPr/>
          </a:p>
        </p:txBody>
      </p:sp>
    </p:spTree>
    <p:extLst>
      <p:ext uri="{BB962C8B-B14F-4D97-AF65-F5344CB8AC3E}">
        <p14:creationId xmlns:p14="http://schemas.microsoft.com/office/powerpoint/2010/main" val="3029463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82"/>
        <p:cNvGrpSpPr/>
        <p:nvPr/>
      </p:nvGrpSpPr>
      <p:grpSpPr>
        <a:xfrm>
          <a:off x="0" y="0"/>
          <a:ext cx="0" cy="0"/>
          <a:chOff x="0" y="0"/>
          <a:chExt cx="0" cy="0"/>
        </a:xfrm>
      </p:grpSpPr>
      <p:sp>
        <p:nvSpPr>
          <p:cNvPr id="83" name="Google Shape;83;g12f0e001442_0_632"/>
          <p:cNvSpPr txBox="1">
            <a:spLocks noGrp="1"/>
          </p:cNvSpPr>
          <p:nvPr>
            <p:ph type="title"/>
          </p:nvPr>
        </p:nvSpPr>
        <p:spPr>
          <a:xfrm>
            <a:off x="609600" y="765175"/>
            <a:ext cx="10972800" cy="935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84" name="Google Shape;84;g12f0e001442_0_632"/>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5" name="Google Shape;85;g12f0e001442_0_632"/>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6" name="Google Shape;86;g12f0e001442_0_632"/>
          <p:cNvSpPr txBox="1">
            <a:spLocks noGrp="1"/>
          </p:cNvSpPr>
          <p:nvPr>
            <p:ph type="body" idx="3"/>
          </p:nvPr>
        </p:nvSpPr>
        <p:spPr>
          <a:xfrm>
            <a:off x="6193368" y="1535113"/>
            <a:ext cx="5388900" cy="6399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7" name="Google Shape;87;g12f0e001442_0_632"/>
          <p:cNvSpPr txBox="1">
            <a:spLocks noGrp="1"/>
          </p:cNvSpPr>
          <p:nvPr>
            <p:ph type="body" idx="4"/>
          </p:nvPr>
        </p:nvSpPr>
        <p:spPr>
          <a:xfrm>
            <a:off x="6193368" y="2174875"/>
            <a:ext cx="5388900" cy="39513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884320239"/>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ólo el título" type="titleOnly">
  <p:cSld name="Sólo el título">
    <p:spTree>
      <p:nvGrpSpPr>
        <p:cNvPr id="1" name="Shape 88"/>
        <p:cNvGrpSpPr/>
        <p:nvPr/>
      </p:nvGrpSpPr>
      <p:grpSpPr>
        <a:xfrm>
          <a:off x="0" y="0"/>
          <a:ext cx="0" cy="0"/>
          <a:chOff x="0" y="0"/>
          <a:chExt cx="0" cy="0"/>
        </a:xfrm>
      </p:grpSpPr>
      <p:sp>
        <p:nvSpPr>
          <p:cNvPr id="89" name="Google Shape;89;g12f0e001442_0_638"/>
          <p:cNvSpPr txBox="1">
            <a:spLocks noGrp="1"/>
          </p:cNvSpPr>
          <p:nvPr>
            <p:ph type="title"/>
          </p:nvPr>
        </p:nvSpPr>
        <p:spPr>
          <a:xfrm>
            <a:off x="609600" y="765175"/>
            <a:ext cx="10972800" cy="935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141558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ido con título" type="objTx">
  <p:cSld name="Contenido con título">
    <p:spTree>
      <p:nvGrpSpPr>
        <p:cNvPr id="1" name="Shape 90"/>
        <p:cNvGrpSpPr/>
        <p:nvPr/>
      </p:nvGrpSpPr>
      <p:grpSpPr>
        <a:xfrm>
          <a:off x="0" y="0"/>
          <a:ext cx="0" cy="0"/>
          <a:chOff x="0" y="0"/>
          <a:chExt cx="0" cy="0"/>
        </a:xfrm>
      </p:grpSpPr>
      <p:sp>
        <p:nvSpPr>
          <p:cNvPr id="91" name="Google Shape;91;g12f0e001442_0_640"/>
          <p:cNvSpPr txBox="1">
            <a:spLocks noGrp="1"/>
          </p:cNvSpPr>
          <p:nvPr>
            <p:ph type="title"/>
          </p:nvPr>
        </p:nvSpPr>
        <p:spPr>
          <a:xfrm>
            <a:off x="609601" y="273050"/>
            <a:ext cx="4011000" cy="1162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92" name="Google Shape;92;g12f0e001442_0_640"/>
          <p:cNvSpPr txBox="1">
            <a:spLocks noGrp="1"/>
          </p:cNvSpPr>
          <p:nvPr>
            <p:ph type="body" idx="1"/>
          </p:nvPr>
        </p:nvSpPr>
        <p:spPr>
          <a:xfrm>
            <a:off x="4766733" y="273051"/>
            <a:ext cx="6815700" cy="58530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3" name="Google Shape;93;g12f0e001442_0_640"/>
          <p:cNvSpPr txBox="1">
            <a:spLocks noGrp="1"/>
          </p:cNvSpPr>
          <p:nvPr>
            <p:ph type="body" idx="2"/>
          </p:nvPr>
        </p:nvSpPr>
        <p:spPr>
          <a:xfrm>
            <a:off x="609601" y="1435101"/>
            <a:ext cx="4011000" cy="4691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104694487"/>
      </p:ext>
    </p:extLst>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n con título" type="picTx">
  <p:cSld name="Imagen con título">
    <p:spTree>
      <p:nvGrpSpPr>
        <p:cNvPr id="1" name="Shape 94"/>
        <p:cNvGrpSpPr/>
        <p:nvPr/>
      </p:nvGrpSpPr>
      <p:grpSpPr>
        <a:xfrm>
          <a:off x="0" y="0"/>
          <a:ext cx="0" cy="0"/>
          <a:chOff x="0" y="0"/>
          <a:chExt cx="0" cy="0"/>
        </a:xfrm>
      </p:grpSpPr>
      <p:sp>
        <p:nvSpPr>
          <p:cNvPr id="95" name="Google Shape;95;g12f0e001442_0_644"/>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96" name="Google Shape;96;g12f0e001442_0_644"/>
          <p:cNvSpPr>
            <a:spLocks noGrp="1"/>
          </p:cNvSpPr>
          <p:nvPr>
            <p:ph type="pic" idx="2"/>
          </p:nvPr>
        </p:nvSpPr>
        <p:spPr>
          <a:xfrm>
            <a:off x="2389717" y="612775"/>
            <a:ext cx="7315200" cy="4114800"/>
          </a:xfrm>
          <a:prstGeom prst="rect">
            <a:avLst/>
          </a:prstGeom>
          <a:noFill/>
          <a:ln>
            <a:noFill/>
          </a:ln>
        </p:spPr>
      </p:sp>
      <p:sp>
        <p:nvSpPr>
          <p:cNvPr id="97" name="Google Shape;97;g12f0e001442_0_644"/>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038305405"/>
      </p:ext>
    </p:extLst>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98"/>
        <p:cNvGrpSpPr/>
        <p:nvPr/>
      </p:nvGrpSpPr>
      <p:grpSpPr>
        <a:xfrm>
          <a:off x="0" y="0"/>
          <a:ext cx="0" cy="0"/>
          <a:chOff x="0" y="0"/>
          <a:chExt cx="0" cy="0"/>
        </a:xfrm>
      </p:grpSpPr>
      <p:sp>
        <p:nvSpPr>
          <p:cNvPr id="99" name="Google Shape;99;g12f0e001442_0_648"/>
          <p:cNvSpPr txBox="1">
            <a:spLocks noGrp="1"/>
          </p:cNvSpPr>
          <p:nvPr>
            <p:ph type="title"/>
          </p:nvPr>
        </p:nvSpPr>
        <p:spPr>
          <a:xfrm>
            <a:off x="609600" y="765175"/>
            <a:ext cx="10972800" cy="935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00" name="Google Shape;100;g12f0e001442_0_648"/>
          <p:cNvSpPr txBox="1">
            <a:spLocks noGrp="1"/>
          </p:cNvSpPr>
          <p:nvPr>
            <p:ph type="body" idx="1"/>
          </p:nvPr>
        </p:nvSpPr>
        <p:spPr>
          <a:xfrm rot="5400000">
            <a:off x="3832950" y="-1440587"/>
            <a:ext cx="4526100" cy="10972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241633563"/>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195E3-A483-1E76-A092-5778E51E82D1}"/>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15408C4C-46B1-11BB-5EA9-A7F02DF47866}"/>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85C60471-D15A-DF91-7C29-02F0CFC96653}"/>
              </a:ext>
            </a:extLst>
          </p:cNvPr>
          <p:cNvSpPr>
            <a:spLocks noGrp="1"/>
          </p:cNvSpPr>
          <p:nvPr>
            <p:ph type="dt" sz="half" idx="10"/>
          </p:nvPr>
        </p:nvSpPr>
        <p:spPr/>
        <p:txBody>
          <a:bodyPr/>
          <a:lstStyle/>
          <a:p>
            <a:fld id="{ECEF7567-D731-8D4B-BC42-6DFAF54FE8C1}" type="datetimeFigureOut">
              <a:rPr lang="es-PE" smtClean="0"/>
              <a:t>19/05/2024</a:t>
            </a:fld>
            <a:endParaRPr lang="es-PE"/>
          </a:p>
        </p:txBody>
      </p:sp>
      <p:sp>
        <p:nvSpPr>
          <p:cNvPr id="5" name="Marcador de pie de página 4">
            <a:extLst>
              <a:ext uri="{FF2B5EF4-FFF2-40B4-BE49-F238E27FC236}">
                <a16:creationId xmlns:a16="http://schemas.microsoft.com/office/drawing/2014/main" id="{F358F2D9-879B-862E-4DFD-7A3DC3D908F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46E31DE-F20E-E0CC-9206-4FB794E16393}"/>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1238938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Título vertical y texto">
    <p:spTree>
      <p:nvGrpSpPr>
        <p:cNvPr id="1" name="Shape 101"/>
        <p:cNvGrpSpPr/>
        <p:nvPr/>
      </p:nvGrpSpPr>
      <p:grpSpPr>
        <a:xfrm>
          <a:off x="0" y="0"/>
          <a:ext cx="0" cy="0"/>
          <a:chOff x="0" y="0"/>
          <a:chExt cx="0" cy="0"/>
        </a:xfrm>
      </p:grpSpPr>
      <p:sp>
        <p:nvSpPr>
          <p:cNvPr id="102" name="Google Shape;102;g12f0e001442_0_651"/>
          <p:cNvSpPr txBox="1">
            <a:spLocks noGrp="1"/>
          </p:cNvSpPr>
          <p:nvPr>
            <p:ph type="title"/>
          </p:nvPr>
        </p:nvSpPr>
        <p:spPr>
          <a:xfrm rot="5400000">
            <a:off x="7285049" y="1828790"/>
            <a:ext cx="5851500" cy="2743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03" name="Google Shape;103;g12f0e001442_0_651"/>
          <p:cNvSpPr txBox="1">
            <a:spLocks noGrp="1"/>
          </p:cNvSpPr>
          <p:nvPr>
            <p:ph type="body" idx="1"/>
          </p:nvPr>
        </p:nvSpPr>
        <p:spPr>
          <a:xfrm rot="5400000">
            <a:off x="1696999" y="-812861"/>
            <a:ext cx="5851500" cy="80265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538021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04"/>
        <p:cNvGrpSpPr/>
        <p:nvPr/>
      </p:nvGrpSpPr>
      <p:grpSpPr>
        <a:xfrm>
          <a:off x="0" y="0"/>
          <a:ext cx="0" cy="0"/>
          <a:chOff x="0" y="0"/>
          <a:chExt cx="0" cy="0"/>
        </a:xfrm>
      </p:grpSpPr>
      <p:sp>
        <p:nvSpPr>
          <p:cNvPr id="105" name="Google Shape;105;g12f0e001442_0_654"/>
          <p:cNvSpPr txBox="1">
            <a:spLocks noGrp="1"/>
          </p:cNvSpPr>
          <p:nvPr>
            <p:ph type="title"/>
          </p:nvPr>
        </p:nvSpPr>
        <p:spPr>
          <a:xfrm>
            <a:off x="609600" y="765175"/>
            <a:ext cx="10972800" cy="935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06" name="Google Shape;106;g12f0e001442_0_654"/>
          <p:cNvSpPr txBox="1">
            <a:spLocks noGrp="1"/>
          </p:cNvSpPr>
          <p:nvPr>
            <p:ph type="body" idx="1"/>
          </p:nvPr>
        </p:nvSpPr>
        <p:spPr>
          <a:xfrm>
            <a:off x="609600" y="1782763"/>
            <a:ext cx="109728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282443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07"/>
        <p:cNvGrpSpPr/>
        <p:nvPr/>
      </p:nvGrpSpPr>
      <p:grpSpPr>
        <a:xfrm>
          <a:off x="0" y="0"/>
          <a:ext cx="0" cy="0"/>
          <a:chOff x="0" y="0"/>
          <a:chExt cx="0" cy="0"/>
        </a:xfrm>
      </p:grpSpPr>
      <p:sp>
        <p:nvSpPr>
          <p:cNvPr id="108" name="Google Shape;108;g12f0e001442_0_657"/>
          <p:cNvSpPr/>
          <p:nvPr/>
        </p:nvSpPr>
        <p:spPr>
          <a:xfrm>
            <a:off x="-96838" y="-458788"/>
            <a:ext cx="12385800" cy="3311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09" name="Google Shape;109;g12f0e001442_0_657"/>
          <p:cNvPicPr preferRelativeResize="0"/>
          <p:nvPr/>
        </p:nvPicPr>
        <p:blipFill rotWithShape="1">
          <a:blip r:embed="rId2">
            <a:alphaModFix/>
          </a:blip>
          <a:srcRect/>
          <a:stretch/>
        </p:blipFill>
        <p:spPr>
          <a:xfrm>
            <a:off x="4727575" y="2670175"/>
            <a:ext cx="2625724" cy="530225"/>
          </a:xfrm>
          <a:prstGeom prst="rect">
            <a:avLst/>
          </a:prstGeom>
          <a:noFill/>
          <a:ln>
            <a:noFill/>
          </a:ln>
        </p:spPr>
      </p:pic>
      <p:sp>
        <p:nvSpPr>
          <p:cNvPr id="110" name="Google Shape;110;g12f0e001442_0_657"/>
          <p:cNvSpPr txBox="1">
            <a:spLocks noGrp="1"/>
          </p:cNvSpPr>
          <p:nvPr>
            <p:ph type="title"/>
          </p:nvPr>
        </p:nvSpPr>
        <p:spPr>
          <a:xfrm>
            <a:off x="609600" y="765175"/>
            <a:ext cx="10972800" cy="935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9147227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ítulo y objetos">
  <p:cSld name="2_Título y objetos">
    <p:spTree>
      <p:nvGrpSpPr>
        <p:cNvPr id="1" name="Shape 111"/>
        <p:cNvGrpSpPr/>
        <p:nvPr/>
      </p:nvGrpSpPr>
      <p:grpSpPr>
        <a:xfrm>
          <a:off x="0" y="0"/>
          <a:ext cx="0" cy="0"/>
          <a:chOff x="0" y="0"/>
          <a:chExt cx="0" cy="0"/>
        </a:xfrm>
      </p:grpSpPr>
      <p:sp>
        <p:nvSpPr>
          <p:cNvPr id="112" name="Google Shape;112;g12f0e001442_0_661"/>
          <p:cNvSpPr txBox="1"/>
          <p:nvPr/>
        </p:nvSpPr>
        <p:spPr>
          <a:xfrm>
            <a:off x="623888" y="1709738"/>
            <a:ext cx="10517100" cy="28527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6000"/>
              <a:buFont typeface="Arial"/>
              <a:buNone/>
            </a:pPr>
            <a:r>
              <a:rPr lang="es-PE" sz="6000" b="0" i="0" u="none" strike="noStrike" cap="none">
                <a:solidFill>
                  <a:schemeClr val="dk1"/>
                </a:solidFill>
                <a:latin typeface="Calibri"/>
                <a:ea typeface="Calibri"/>
                <a:cs typeface="Calibri"/>
                <a:sym typeface="Calibri"/>
              </a:rPr>
              <a:t>Haga clic para modificar el estilo de título del patrón</a:t>
            </a:r>
            <a:endParaRPr sz="6000" b="0" i="0" u="none" strike="noStrike" cap="none">
              <a:solidFill>
                <a:schemeClr val="dk1"/>
              </a:solidFill>
              <a:latin typeface="Calibri"/>
              <a:ea typeface="Calibri"/>
              <a:cs typeface="Calibri"/>
              <a:sym typeface="Calibri"/>
            </a:endParaRPr>
          </a:p>
        </p:txBody>
      </p:sp>
      <p:sp>
        <p:nvSpPr>
          <p:cNvPr id="113" name="Google Shape;113;g12f0e001442_0_661"/>
          <p:cNvSpPr txBox="1"/>
          <p:nvPr/>
        </p:nvSpPr>
        <p:spPr>
          <a:xfrm>
            <a:off x="628650" y="6356350"/>
            <a:ext cx="27432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PE" sz="1800" b="0" i="0" u="none" strike="noStrike" cap="none">
                <a:solidFill>
                  <a:schemeClr val="dk1"/>
                </a:solidFill>
                <a:latin typeface="Calibri"/>
                <a:ea typeface="Calibri"/>
                <a:cs typeface="Calibri"/>
                <a:sym typeface="Calibri"/>
              </a:rPr>
              <a:t>15/11/21</a:t>
            </a:r>
            <a:endParaRPr sz="1800" b="0" i="0" u="none" strike="noStrike" cap="none">
              <a:solidFill>
                <a:schemeClr val="dk1"/>
              </a:solidFill>
              <a:latin typeface="Calibri"/>
              <a:ea typeface="Calibri"/>
              <a:cs typeface="Calibri"/>
              <a:sym typeface="Calibri"/>
            </a:endParaRPr>
          </a:p>
        </p:txBody>
      </p:sp>
      <p:sp>
        <p:nvSpPr>
          <p:cNvPr id="114" name="Google Shape;114;g12f0e001442_0_661"/>
          <p:cNvSpPr txBox="1"/>
          <p:nvPr/>
        </p:nvSpPr>
        <p:spPr>
          <a:xfrm>
            <a:off x="6457950" y="6356350"/>
            <a:ext cx="27432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s-PE" sz="1800" b="0" i="0" u="none" strike="noStrike" cap="none">
                <a:solidFill>
                  <a:schemeClr val="dk1"/>
                </a:solidFill>
                <a:latin typeface="Calibri"/>
                <a:ea typeface="Calibri"/>
                <a:cs typeface="Calibri"/>
                <a:sym typeface="Calibri"/>
              </a:rPr>
              <a:t>‹Nº›</a:t>
            </a:fld>
            <a:endParaRPr sz="1800" b="0" i="0" u="none" strike="noStrike" cap="none">
              <a:solidFill>
                <a:schemeClr val="dk1"/>
              </a:solidFill>
              <a:latin typeface="Calibri"/>
              <a:ea typeface="Calibri"/>
              <a:cs typeface="Calibri"/>
              <a:sym typeface="Calibri"/>
            </a:endParaRPr>
          </a:p>
        </p:txBody>
      </p:sp>
      <p:pic>
        <p:nvPicPr>
          <p:cNvPr id="115" name="Google Shape;115;g12f0e001442_0_661"/>
          <p:cNvPicPr preferRelativeResize="0"/>
          <p:nvPr/>
        </p:nvPicPr>
        <p:blipFill rotWithShape="1">
          <a:blip r:embed="rId2">
            <a:alphaModFix/>
          </a:blip>
          <a:srcRect/>
          <a:stretch/>
        </p:blipFill>
        <p:spPr>
          <a:xfrm>
            <a:off x="1588" y="0"/>
            <a:ext cx="12190412" cy="6858000"/>
          </a:xfrm>
          <a:prstGeom prst="rect">
            <a:avLst/>
          </a:prstGeom>
          <a:noFill/>
          <a:ln>
            <a:noFill/>
          </a:ln>
        </p:spPr>
      </p:pic>
      <p:sp>
        <p:nvSpPr>
          <p:cNvPr id="116" name="Google Shape;116;g12f0e001442_0_661"/>
          <p:cNvSpPr txBox="1">
            <a:spLocks noGrp="1"/>
          </p:cNvSpPr>
          <p:nvPr>
            <p:ph type="title"/>
          </p:nvPr>
        </p:nvSpPr>
        <p:spPr>
          <a:xfrm>
            <a:off x="838200" y="365129"/>
            <a:ext cx="10515600" cy="13257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7" name="Google Shape;117;g12f0e001442_0_66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8" name="Google Shape;118;g12f0e001442_0_661"/>
          <p:cNvSpPr txBox="1">
            <a:spLocks noGrp="1"/>
          </p:cNvSpPr>
          <p:nvPr>
            <p:ph type="body" idx="2"/>
          </p:nvPr>
        </p:nvSpPr>
        <p:spPr>
          <a:xfrm>
            <a:off x="623888" y="4589470"/>
            <a:ext cx="10517400" cy="1500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9" name="Google Shape;119;g12f0e001442_0_66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 name="Google Shape;120;g12f0e001442_0_66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1" name="Google Shape;121;g12f0e001442_0_66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PE"/>
              <a:t>‹Nº›</a:t>
            </a:fld>
            <a:endParaRPr/>
          </a:p>
        </p:txBody>
      </p:sp>
    </p:spTree>
    <p:extLst>
      <p:ext uri="{BB962C8B-B14F-4D97-AF65-F5344CB8AC3E}">
        <p14:creationId xmlns:p14="http://schemas.microsoft.com/office/powerpoint/2010/main" val="709998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_Título y objetos">
  <p:cSld name="3_Título y objetos">
    <p:spTree>
      <p:nvGrpSpPr>
        <p:cNvPr id="1" name="Shape 122"/>
        <p:cNvGrpSpPr/>
        <p:nvPr/>
      </p:nvGrpSpPr>
      <p:grpSpPr>
        <a:xfrm>
          <a:off x="0" y="0"/>
          <a:ext cx="0" cy="0"/>
          <a:chOff x="0" y="0"/>
          <a:chExt cx="0" cy="0"/>
        </a:xfrm>
      </p:grpSpPr>
      <p:sp>
        <p:nvSpPr>
          <p:cNvPr id="123" name="Google Shape;123;g12f0e001442_0_672"/>
          <p:cNvSpPr txBox="1">
            <a:spLocks noGrp="1"/>
          </p:cNvSpPr>
          <p:nvPr>
            <p:ph type="body" idx="1"/>
          </p:nvPr>
        </p:nvSpPr>
        <p:spPr>
          <a:xfrm>
            <a:off x="307028" y="1114097"/>
            <a:ext cx="11046900" cy="5062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4" name="Google Shape;124;g12f0e001442_0_67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5" name="Google Shape;125;g12f0e001442_0_67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 name="Google Shape;126;g12f0e001442_0_67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PE"/>
              <a:t>‹Nº›</a:t>
            </a:fld>
            <a:endParaRPr/>
          </a:p>
        </p:txBody>
      </p:sp>
      <p:sp>
        <p:nvSpPr>
          <p:cNvPr id="127" name="Google Shape;127;g12f0e001442_0_672"/>
          <p:cNvSpPr txBox="1">
            <a:spLocks noGrp="1"/>
          </p:cNvSpPr>
          <p:nvPr>
            <p:ph type="title"/>
          </p:nvPr>
        </p:nvSpPr>
        <p:spPr>
          <a:xfrm>
            <a:off x="307028" y="255797"/>
            <a:ext cx="9425700" cy="315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3200" b="1" i="0" u="none" strike="noStrike" cap="none">
                <a:solidFill>
                  <a:srgbClr val="0479FF"/>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55889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F44DD-6DDF-AF2C-0D84-BDA9026D3095}"/>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6C736F9D-17E7-C542-A6A4-5C0E804DF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B98422F0-226C-287B-9041-7303C2A7A3A5}"/>
              </a:ext>
            </a:extLst>
          </p:cNvPr>
          <p:cNvSpPr>
            <a:spLocks noGrp="1"/>
          </p:cNvSpPr>
          <p:nvPr>
            <p:ph type="dt" sz="half" idx="10"/>
          </p:nvPr>
        </p:nvSpPr>
        <p:spPr/>
        <p:txBody>
          <a:bodyPr/>
          <a:lstStyle/>
          <a:p>
            <a:fld id="{ECEF7567-D731-8D4B-BC42-6DFAF54FE8C1}" type="datetimeFigureOut">
              <a:rPr lang="es-PE" smtClean="0"/>
              <a:t>19/05/2024</a:t>
            </a:fld>
            <a:endParaRPr lang="es-PE"/>
          </a:p>
        </p:txBody>
      </p:sp>
      <p:sp>
        <p:nvSpPr>
          <p:cNvPr id="5" name="Marcador de pie de página 4">
            <a:extLst>
              <a:ext uri="{FF2B5EF4-FFF2-40B4-BE49-F238E27FC236}">
                <a16:creationId xmlns:a16="http://schemas.microsoft.com/office/drawing/2014/main" id="{BF4F4911-9EC3-B499-B4FE-D2AD35403C1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D06CB4E-5E68-DE32-852E-57C99F9D517D}"/>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279848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578C9-05C0-CBF6-A10D-780C4784DF35}"/>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0540E345-19A1-3C79-3A7D-58F79CEFD5AA}"/>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contenido 3">
            <a:extLst>
              <a:ext uri="{FF2B5EF4-FFF2-40B4-BE49-F238E27FC236}">
                <a16:creationId xmlns:a16="http://schemas.microsoft.com/office/drawing/2014/main" id="{BBADAFBD-78E9-7AA3-5C66-73478A9F0239}"/>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fecha 4">
            <a:extLst>
              <a:ext uri="{FF2B5EF4-FFF2-40B4-BE49-F238E27FC236}">
                <a16:creationId xmlns:a16="http://schemas.microsoft.com/office/drawing/2014/main" id="{ECB7E06C-E069-1624-1FC7-F02BE74F44CC}"/>
              </a:ext>
            </a:extLst>
          </p:cNvPr>
          <p:cNvSpPr>
            <a:spLocks noGrp="1"/>
          </p:cNvSpPr>
          <p:nvPr>
            <p:ph type="dt" sz="half" idx="10"/>
          </p:nvPr>
        </p:nvSpPr>
        <p:spPr/>
        <p:txBody>
          <a:bodyPr/>
          <a:lstStyle/>
          <a:p>
            <a:fld id="{ECEF7567-D731-8D4B-BC42-6DFAF54FE8C1}" type="datetimeFigureOut">
              <a:rPr lang="es-PE" smtClean="0"/>
              <a:t>19/05/2024</a:t>
            </a:fld>
            <a:endParaRPr lang="es-PE"/>
          </a:p>
        </p:txBody>
      </p:sp>
      <p:sp>
        <p:nvSpPr>
          <p:cNvPr id="6" name="Marcador de pie de página 5">
            <a:extLst>
              <a:ext uri="{FF2B5EF4-FFF2-40B4-BE49-F238E27FC236}">
                <a16:creationId xmlns:a16="http://schemas.microsoft.com/office/drawing/2014/main" id="{DE8CC78F-45DD-7E1A-B338-02F273F9A11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CC43A0E-B1C7-1709-83E1-5EFFCD40133F}"/>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179505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E1D06-071E-4698-B3A3-4958189E2E70}"/>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81A5C5F3-D44D-DDFF-2667-CEBE4E600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BF64CA5E-9370-BC30-460D-FB70D04C656B}"/>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texto 4">
            <a:extLst>
              <a:ext uri="{FF2B5EF4-FFF2-40B4-BE49-F238E27FC236}">
                <a16:creationId xmlns:a16="http://schemas.microsoft.com/office/drawing/2014/main" id="{9D76B542-14AB-20CE-A263-63328DEEB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BE63CD53-9E11-4CCD-75F4-EA185098ADBF}"/>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7" name="Marcador de fecha 6">
            <a:extLst>
              <a:ext uri="{FF2B5EF4-FFF2-40B4-BE49-F238E27FC236}">
                <a16:creationId xmlns:a16="http://schemas.microsoft.com/office/drawing/2014/main" id="{E3859746-1D8A-CA12-7AB7-7CE5A83A3F12}"/>
              </a:ext>
            </a:extLst>
          </p:cNvPr>
          <p:cNvSpPr>
            <a:spLocks noGrp="1"/>
          </p:cNvSpPr>
          <p:nvPr>
            <p:ph type="dt" sz="half" idx="10"/>
          </p:nvPr>
        </p:nvSpPr>
        <p:spPr/>
        <p:txBody>
          <a:bodyPr/>
          <a:lstStyle/>
          <a:p>
            <a:fld id="{ECEF7567-D731-8D4B-BC42-6DFAF54FE8C1}" type="datetimeFigureOut">
              <a:rPr lang="es-PE" smtClean="0"/>
              <a:t>19/05/2024</a:t>
            </a:fld>
            <a:endParaRPr lang="es-PE"/>
          </a:p>
        </p:txBody>
      </p:sp>
      <p:sp>
        <p:nvSpPr>
          <p:cNvPr id="8" name="Marcador de pie de página 7">
            <a:extLst>
              <a:ext uri="{FF2B5EF4-FFF2-40B4-BE49-F238E27FC236}">
                <a16:creationId xmlns:a16="http://schemas.microsoft.com/office/drawing/2014/main" id="{0D2BDED3-D83F-2651-4679-F767BEF5583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FECEAE75-D50D-DAB7-EECE-0748DCD40781}"/>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96468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C582C2-F517-4CB0-B64A-554932CA573E}"/>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fecha 2">
            <a:extLst>
              <a:ext uri="{FF2B5EF4-FFF2-40B4-BE49-F238E27FC236}">
                <a16:creationId xmlns:a16="http://schemas.microsoft.com/office/drawing/2014/main" id="{DD4DB8FE-C34F-6BA6-0479-5766BB1E4A98}"/>
              </a:ext>
            </a:extLst>
          </p:cNvPr>
          <p:cNvSpPr>
            <a:spLocks noGrp="1"/>
          </p:cNvSpPr>
          <p:nvPr>
            <p:ph type="dt" sz="half" idx="10"/>
          </p:nvPr>
        </p:nvSpPr>
        <p:spPr/>
        <p:txBody>
          <a:bodyPr/>
          <a:lstStyle/>
          <a:p>
            <a:fld id="{ECEF7567-D731-8D4B-BC42-6DFAF54FE8C1}" type="datetimeFigureOut">
              <a:rPr lang="es-PE" smtClean="0"/>
              <a:t>19/05/2024</a:t>
            </a:fld>
            <a:endParaRPr lang="es-PE"/>
          </a:p>
        </p:txBody>
      </p:sp>
      <p:sp>
        <p:nvSpPr>
          <p:cNvPr id="4" name="Marcador de pie de página 3">
            <a:extLst>
              <a:ext uri="{FF2B5EF4-FFF2-40B4-BE49-F238E27FC236}">
                <a16:creationId xmlns:a16="http://schemas.microsoft.com/office/drawing/2014/main" id="{E1FCD71C-B7D5-E582-60D3-69A83A0F05E4}"/>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50696CCD-6902-9515-65C6-3F7977C48AC9}"/>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366301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AF8F1A5-4E60-322E-CA3F-23A841F68908}"/>
              </a:ext>
            </a:extLst>
          </p:cNvPr>
          <p:cNvSpPr>
            <a:spLocks noGrp="1"/>
          </p:cNvSpPr>
          <p:nvPr>
            <p:ph type="dt" sz="half" idx="10"/>
          </p:nvPr>
        </p:nvSpPr>
        <p:spPr/>
        <p:txBody>
          <a:bodyPr/>
          <a:lstStyle/>
          <a:p>
            <a:fld id="{ECEF7567-D731-8D4B-BC42-6DFAF54FE8C1}" type="datetimeFigureOut">
              <a:rPr lang="es-PE" smtClean="0"/>
              <a:t>19/05/2024</a:t>
            </a:fld>
            <a:endParaRPr lang="es-PE"/>
          </a:p>
        </p:txBody>
      </p:sp>
      <p:sp>
        <p:nvSpPr>
          <p:cNvPr id="3" name="Marcador de pie de página 2">
            <a:extLst>
              <a:ext uri="{FF2B5EF4-FFF2-40B4-BE49-F238E27FC236}">
                <a16:creationId xmlns:a16="http://schemas.microsoft.com/office/drawing/2014/main" id="{169D7166-7C3B-E136-5B4F-8828AC70CF21}"/>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82C8532F-0713-3E8C-B932-EB5627EBDE65}"/>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388271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0734DC-603F-CFA3-AC4D-C7FA9B4D2D5D}"/>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71E4A636-4456-59C5-7CF7-B8DAEE178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texto 3">
            <a:extLst>
              <a:ext uri="{FF2B5EF4-FFF2-40B4-BE49-F238E27FC236}">
                <a16:creationId xmlns:a16="http://schemas.microsoft.com/office/drawing/2014/main" id="{9703A5BE-69B1-695A-7445-6271AA0C0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76E8F5E-0A8E-0D11-8D05-B4E6B41E6FC5}"/>
              </a:ext>
            </a:extLst>
          </p:cNvPr>
          <p:cNvSpPr>
            <a:spLocks noGrp="1"/>
          </p:cNvSpPr>
          <p:nvPr>
            <p:ph type="dt" sz="half" idx="10"/>
          </p:nvPr>
        </p:nvSpPr>
        <p:spPr/>
        <p:txBody>
          <a:bodyPr/>
          <a:lstStyle/>
          <a:p>
            <a:fld id="{ECEF7567-D731-8D4B-BC42-6DFAF54FE8C1}" type="datetimeFigureOut">
              <a:rPr lang="es-PE" smtClean="0"/>
              <a:t>19/05/2024</a:t>
            </a:fld>
            <a:endParaRPr lang="es-PE"/>
          </a:p>
        </p:txBody>
      </p:sp>
      <p:sp>
        <p:nvSpPr>
          <p:cNvPr id="6" name="Marcador de pie de página 5">
            <a:extLst>
              <a:ext uri="{FF2B5EF4-FFF2-40B4-BE49-F238E27FC236}">
                <a16:creationId xmlns:a16="http://schemas.microsoft.com/office/drawing/2014/main" id="{28B0A7E4-7A2C-A9EC-FF68-00BEA233637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02BBEF54-AAD5-A9CC-FA0D-98C12323412E}"/>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379890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CE38D-126F-C5E6-CEB2-058E0EF0E86D}"/>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posición de imagen 2">
            <a:extLst>
              <a:ext uri="{FF2B5EF4-FFF2-40B4-BE49-F238E27FC236}">
                <a16:creationId xmlns:a16="http://schemas.microsoft.com/office/drawing/2014/main" id="{05EB0B67-E278-A94D-87BA-B2FEA3F265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BE033DA1-8445-A378-6EE4-6770C4390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324ADE90-51A9-DD27-5A88-2615762E2308}"/>
              </a:ext>
            </a:extLst>
          </p:cNvPr>
          <p:cNvSpPr>
            <a:spLocks noGrp="1"/>
          </p:cNvSpPr>
          <p:nvPr>
            <p:ph type="dt" sz="half" idx="10"/>
          </p:nvPr>
        </p:nvSpPr>
        <p:spPr/>
        <p:txBody>
          <a:bodyPr/>
          <a:lstStyle/>
          <a:p>
            <a:fld id="{ECEF7567-D731-8D4B-BC42-6DFAF54FE8C1}" type="datetimeFigureOut">
              <a:rPr lang="es-PE" smtClean="0"/>
              <a:t>19/05/2024</a:t>
            </a:fld>
            <a:endParaRPr lang="es-PE"/>
          </a:p>
        </p:txBody>
      </p:sp>
      <p:sp>
        <p:nvSpPr>
          <p:cNvPr id="6" name="Marcador de pie de página 5">
            <a:extLst>
              <a:ext uri="{FF2B5EF4-FFF2-40B4-BE49-F238E27FC236}">
                <a16:creationId xmlns:a16="http://schemas.microsoft.com/office/drawing/2014/main" id="{B4CDC84E-CCB9-232D-E590-88A1B23B855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2C49E0B-3D1F-A2D3-8F72-14C33917DC5D}"/>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10191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98F699E-2ACE-102B-158A-D50C1B8AB8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483304B2-9F03-DABC-6D0D-685317FD0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ACB8541F-3396-9668-3AA7-447E84AD0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F7567-D731-8D4B-BC42-6DFAF54FE8C1}" type="datetimeFigureOut">
              <a:rPr lang="es-PE" smtClean="0"/>
              <a:t>19/05/2024</a:t>
            </a:fld>
            <a:endParaRPr lang="es-PE"/>
          </a:p>
        </p:txBody>
      </p:sp>
      <p:sp>
        <p:nvSpPr>
          <p:cNvPr id="5" name="Marcador de pie de página 4">
            <a:extLst>
              <a:ext uri="{FF2B5EF4-FFF2-40B4-BE49-F238E27FC236}">
                <a16:creationId xmlns:a16="http://schemas.microsoft.com/office/drawing/2014/main" id="{E45CECE9-4C82-C41D-48A7-D65B0E77F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8B18502C-B2A2-94B5-D92A-930A5469F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BEC7B-91F1-A447-B270-0DDB88F8F268}" type="slidenum">
              <a:rPr lang="es-PE" smtClean="0"/>
              <a:t>‹Nº›</a:t>
            </a:fld>
            <a:endParaRPr lang="es-PE"/>
          </a:p>
        </p:txBody>
      </p:sp>
    </p:spTree>
    <p:extLst>
      <p:ext uri="{BB962C8B-B14F-4D97-AF65-F5344CB8AC3E}">
        <p14:creationId xmlns:p14="http://schemas.microsoft.com/office/powerpoint/2010/main" val="233673128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pic>
        <p:nvPicPr>
          <p:cNvPr id="55" name="Google Shape;55;g12f0e001442_0_610"/>
          <p:cNvPicPr preferRelativeResize="0"/>
          <p:nvPr/>
        </p:nvPicPr>
        <p:blipFill rotWithShape="1">
          <a:blip r:embed="rId15">
            <a:alphaModFix amt="30000"/>
          </a:blip>
          <a:srcRect t="38830" r="32166"/>
          <a:stretch/>
        </p:blipFill>
        <p:spPr>
          <a:xfrm>
            <a:off x="9767888" y="0"/>
            <a:ext cx="2424111" cy="736601"/>
          </a:xfrm>
          <a:prstGeom prst="rect">
            <a:avLst/>
          </a:prstGeom>
          <a:noFill/>
          <a:ln>
            <a:noFill/>
          </a:ln>
        </p:spPr>
      </p:pic>
    </p:spTree>
    <p:extLst>
      <p:ext uri="{BB962C8B-B14F-4D97-AF65-F5344CB8AC3E}">
        <p14:creationId xmlns:p14="http://schemas.microsoft.com/office/powerpoint/2010/main" val="305218658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Subtitle 3">
            <a:extLst>
              <a:ext uri="{FF2B5EF4-FFF2-40B4-BE49-F238E27FC236}">
                <a16:creationId xmlns:a16="http://schemas.microsoft.com/office/drawing/2014/main" id="{958284AC-C435-1091-4134-4F9C0C0ED4A7}"/>
              </a:ext>
            </a:extLst>
          </p:cNvPr>
          <p:cNvSpPr txBox="1">
            <a:spLocks/>
          </p:cNvSpPr>
          <p:nvPr/>
        </p:nvSpPr>
        <p:spPr>
          <a:xfrm>
            <a:off x="1262078" y="5909008"/>
            <a:ext cx="6622310" cy="65532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1700" b="0" i="0" u="none" strike="noStrike" kern="1200" cap="none" spc="0" normalizeH="0" baseline="0" noProof="0" dirty="0">
                <a:ln>
                  <a:noFill/>
                </a:ln>
                <a:solidFill>
                  <a:srgbClr val="004899"/>
                </a:solidFill>
                <a:effectLst/>
                <a:uLnTx/>
                <a:uFillTx/>
                <a:latin typeface="Patua One" panose="020B0604020202020204" charset="0"/>
                <a:ea typeface="+mn-ea"/>
                <a:cs typeface="Arial" panose="020B0604020202020204" pitchFamily="34" charset="0"/>
              </a:rPr>
              <a:t>Dirección General de Programación Multianual de Inversiones</a:t>
            </a:r>
            <a:endParaRPr kumimoji="0" lang="es-PE" sz="1700" b="0" i="0" u="none" strike="noStrike" kern="1200" cap="none" spc="0" normalizeH="0" baseline="0" noProof="0" dirty="0">
              <a:ln>
                <a:noFill/>
              </a:ln>
              <a:solidFill>
                <a:srgbClr val="004899"/>
              </a:solidFill>
              <a:effectLst/>
              <a:uLnTx/>
              <a:uFillTx/>
              <a:latin typeface="Patua One" panose="020B0604020202020204" charset="0"/>
              <a:ea typeface="+mn-ea"/>
              <a:cs typeface="Arial" panose="020B0604020202020204" pitchFamily="34" charset="0"/>
            </a:endParaRPr>
          </a:p>
        </p:txBody>
      </p:sp>
      <p:pic>
        <p:nvPicPr>
          <p:cNvPr id="17" name="Imagen 16">
            <a:extLst>
              <a:ext uri="{FF2B5EF4-FFF2-40B4-BE49-F238E27FC236}">
                <a16:creationId xmlns:a16="http://schemas.microsoft.com/office/drawing/2014/main" id="{59252D6D-E6D1-6F0C-1006-16AC08BEE2E4}"/>
              </a:ext>
            </a:extLst>
          </p:cNvPr>
          <p:cNvPicPr>
            <a:picLocks noChangeAspect="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761084" y="5855854"/>
            <a:ext cx="389094" cy="380815"/>
          </a:xfrm>
          <a:prstGeom prst="rect">
            <a:avLst/>
          </a:prstGeom>
        </p:spPr>
      </p:pic>
      <p:sp>
        <p:nvSpPr>
          <p:cNvPr id="3" name="Título 1">
            <a:extLst>
              <a:ext uri="{FF2B5EF4-FFF2-40B4-BE49-F238E27FC236}">
                <a16:creationId xmlns:a16="http://schemas.microsoft.com/office/drawing/2014/main" id="{3983AF95-376E-2B95-6560-D5DF366B4732}"/>
              </a:ext>
            </a:extLst>
          </p:cNvPr>
          <p:cNvSpPr txBox="1">
            <a:spLocks noChangeArrowheads="1"/>
          </p:cNvSpPr>
          <p:nvPr/>
        </p:nvSpPr>
        <p:spPr bwMode="auto">
          <a:xfrm>
            <a:off x="662095" y="2315343"/>
            <a:ext cx="9672530" cy="4598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marR="0" lvl="0" algn="l" rtl="0">
              <a:lnSpc>
                <a:spcPct val="100000"/>
              </a:lnSpc>
              <a:spcBef>
                <a:spcPts val="0"/>
              </a:spcBef>
              <a:spcAft>
                <a:spcPts val="0"/>
              </a:spcAft>
            </a:defPPr>
            <a:lvl1pPr marL="0" indent="0" algn="ctr" defTabSz="914400" eaLnBrk="1" fontAlgn="auto" latinLnBrk="0" hangingPunct="1">
              <a:lnSpc>
                <a:spcPct val="90000"/>
              </a:lnSpc>
              <a:spcBef>
                <a:spcPct val="0"/>
              </a:spcBef>
              <a:buClrTx/>
              <a:buSzTx/>
              <a:buFontTx/>
              <a:buNone/>
              <a:tabLst/>
              <a:defRPr kumimoji="0" sz="4000" kern="1200" spc="0" normalizeH="0" baseline="0">
                <a:ln>
                  <a:noFill/>
                </a:ln>
                <a:solidFill>
                  <a:srgbClr val="004899"/>
                </a:solidFill>
                <a:effectLst/>
                <a:uLnTx/>
                <a:uFillTx/>
                <a:latin typeface="Patua One"/>
                <a:ea typeface="+mj-ea"/>
                <a:cs typeface="+mj-cs"/>
              </a:defRPr>
            </a:lvl1pPr>
          </a:lstStyle>
          <a:p>
            <a:r>
              <a:rPr lang="es-ES" dirty="0"/>
              <a:t>Agrupamiento de los GORES y GL, para la elaboración de Bases del Concurso FIDT 2024</a:t>
            </a:r>
            <a:endParaRPr lang="es-ES" altLang="es-ES" dirty="0"/>
          </a:p>
        </p:txBody>
      </p:sp>
    </p:spTree>
    <p:extLst>
      <p:ext uri="{BB962C8B-B14F-4D97-AF65-F5344CB8AC3E}">
        <p14:creationId xmlns:p14="http://schemas.microsoft.com/office/powerpoint/2010/main" val="194162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Metodología </a:t>
            </a:r>
            <a:r>
              <a:rPr lang="es-PE" sz="2400" dirty="0">
                <a:solidFill>
                  <a:srgbClr val="004899"/>
                </a:solidFill>
              </a:rPr>
              <a:t>- Método</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FC203E7E-071E-0A1A-5D4D-E7B94D8FF74D}"/>
                  </a:ext>
                </a:extLst>
              </p:cNvPr>
              <p:cNvSpPr txBox="1"/>
              <p:nvPr/>
            </p:nvSpPr>
            <p:spPr>
              <a:xfrm>
                <a:off x="338954" y="2169156"/>
                <a:ext cx="6021799" cy="492443"/>
              </a:xfrm>
              <a:prstGeom prst="rect">
                <a:avLst/>
              </a:prstGeom>
              <a:noFill/>
            </p:spPr>
            <p:txBody>
              <a:bodyPr wrap="square" lIns="0" tIns="0" rIns="0" bIns="0" rtlCol="0">
                <a:spAutoFit/>
              </a:bodyPr>
              <a:lstStyle/>
              <a:p>
                <a:r>
                  <a:rPr lang="es-ES" sz="1600" dirty="0"/>
                  <a:t>Factores (Índice de Recursos) = F ( </a:t>
                </a:r>
                <a14:m>
                  <m:oMath xmlns:m="http://schemas.openxmlformats.org/officeDocument/2006/math">
                    <m:sSub>
                      <m:sSubPr>
                        <m:ctrlPr>
                          <a:rPr lang="es-ES" sz="1600" i="1" smtClean="0">
                            <a:latin typeface="Cambria Math" panose="02040503050406030204" pitchFamily="18" charset="0"/>
                          </a:rPr>
                        </m:ctrlPr>
                      </m:sSubPr>
                      <m:e>
                        <m:r>
                          <a:rPr lang="es-ES" sz="1600" b="0" i="1" smtClean="0">
                            <a:latin typeface="Cambria Math" panose="02040503050406030204" pitchFamily="18" charset="0"/>
                          </a:rPr>
                          <m:t>𝐼𝑛𝑑</m:t>
                        </m:r>
                        <m:r>
                          <a:rPr lang="es-ES" sz="1600" b="0" i="1" smtClean="0">
                            <a:latin typeface="Cambria Math" panose="02040503050406030204" pitchFamily="18" charset="0"/>
                          </a:rPr>
                          <m:t>.</m:t>
                        </m:r>
                        <m:r>
                          <a:rPr lang="es-ES" sz="1600" b="0" i="1" smtClean="0">
                            <a:latin typeface="Cambria Math" panose="02040503050406030204" pitchFamily="18" charset="0"/>
                          </a:rPr>
                          <m:t>𝑅</m:t>
                        </m:r>
                      </m:e>
                      <m:sub>
                        <m:r>
                          <a:rPr lang="es-ES" sz="1600" b="0" i="1" smtClean="0">
                            <a:latin typeface="Cambria Math" panose="02040503050406030204" pitchFamily="18" charset="0"/>
                          </a:rPr>
                          <m:t>1</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𝐼𝑛𝑑</m:t>
                        </m:r>
                        <m:r>
                          <a:rPr lang="es-ES" sz="1600" i="1">
                            <a:latin typeface="Cambria Math" panose="02040503050406030204" pitchFamily="18" charset="0"/>
                          </a:rPr>
                          <m:t>.</m:t>
                        </m:r>
                        <m:r>
                          <a:rPr lang="es-ES" sz="1600" i="1">
                            <a:latin typeface="Cambria Math" panose="02040503050406030204" pitchFamily="18" charset="0"/>
                          </a:rPr>
                          <m:t>𝑅</m:t>
                        </m:r>
                      </m:e>
                      <m:sub>
                        <m:r>
                          <a:rPr lang="es-ES" sz="1600" b="0" i="1" smtClean="0">
                            <a:latin typeface="Cambria Math" panose="02040503050406030204" pitchFamily="18" charset="0"/>
                          </a:rPr>
                          <m:t>2</m:t>
                        </m:r>
                      </m:sub>
                    </m:sSub>
                  </m:oMath>
                </a14:m>
                <a:r>
                  <a:rPr lang="es-ES" sz="1600" dirty="0"/>
                  <a:t> </a:t>
                </a:r>
                <a14:m>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𝐼𝑛𝑑</m:t>
                        </m:r>
                        <m:r>
                          <a:rPr lang="es-ES" sz="1600" i="1">
                            <a:latin typeface="Cambria Math" panose="02040503050406030204" pitchFamily="18" charset="0"/>
                          </a:rPr>
                          <m:t>.</m:t>
                        </m:r>
                        <m:r>
                          <a:rPr lang="es-ES" sz="1600" i="1">
                            <a:latin typeface="Cambria Math" panose="02040503050406030204" pitchFamily="18" charset="0"/>
                          </a:rPr>
                          <m:t>𝑅</m:t>
                        </m:r>
                      </m:e>
                      <m:sub>
                        <m:r>
                          <a:rPr lang="es-ES" sz="1600" b="0" i="1" smtClean="0">
                            <a:latin typeface="Cambria Math" panose="02040503050406030204" pitchFamily="18" charset="0"/>
                          </a:rPr>
                          <m:t>3</m:t>
                        </m:r>
                      </m:sub>
                    </m:sSub>
                  </m:oMath>
                </a14:m>
                <a:r>
                  <a:rPr lang="es-ES" sz="1600" dirty="0"/>
                  <a:t> … </a:t>
                </a:r>
                <a14:m>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𝐼𝑛𝑑</m:t>
                        </m:r>
                        <m:r>
                          <a:rPr lang="es-ES" sz="1600" i="1">
                            <a:latin typeface="Cambria Math" panose="02040503050406030204" pitchFamily="18" charset="0"/>
                          </a:rPr>
                          <m:t>.</m:t>
                        </m:r>
                        <m:r>
                          <a:rPr lang="es-ES" sz="1600" i="1">
                            <a:latin typeface="Cambria Math" panose="02040503050406030204" pitchFamily="18" charset="0"/>
                          </a:rPr>
                          <m:t>𝑅</m:t>
                        </m:r>
                      </m:e>
                      <m:sub>
                        <m:r>
                          <a:rPr lang="es-ES" sz="1600" b="0" i="1" smtClean="0">
                            <a:latin typeface="Cambria Math" panose="02040503050406030204" pitchFamily="18" charset="0"/>
                          </a:rPr>
                          <m:t>𝑛</m:t>
                        </m:r>
                      </m:sub>
                    </m:sSub>
                  </m:oMath>
                </a14:m>
                <a:r>
                  <a:rPr lang="es-ES" sz="1600" dirty="0"/>
                  <a:t>)</a:t>
                </a:r>
              </a:p>
            </p:txBody>
          </p:sp>
        </mc:Choice>
        <mc:Fallback>
          <p:sp>
            <p:nvSpPr>
              <p:cNvPr id="5" name="CuadroTexto 4">
                <a:extLst>
                  <a:ext uri="{FF2B5EF4-FFF2-40B4-BE49-F238E27FC236}">
                    <a16:creationId xmlns:a16="http://schemas.microsoft.com/office/drawing/2014/main" id="{FC203E7E-071E-0A1A-5D4D-E7B94D8FF74D}"/>
                  </a:ext>
                </a:extLst>
              </p:cNvPr>
              <p:cNvSpPr txBox="1">
                <a:spLocks noRot="1" noChangeAspect="1" noMove="1" noResize="1" noEditPoints="1" noAdjustHandles="1" noChangeArrowheads="1" noChangeShapeType="1" noTextEdit="1"/>
              </p:cNvSpPr>
              <p:nvPr/>
            </p:nvSpPr>
            <p:spPr>
              <a:xfrm>
                <a:off x="338954" y="2169156"/>
                <a:ext cx="6021799" cy="492443"/>
              </a:xfrm>
              <a:prstGeom prst="rect">
                <a:avLst/>
              </a:prstGeom>
              <a:blipFill>
                <a:blip r:embed="rId3"/>
                <a:stretch>
                  <a:fillRect l="-2128" t="-13580" b="-2345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746CDCDB-3CBC-EB5D-4A97-E1EEA003B349}"/>
                  </a:ext>
                </a:extLst>
              </p:cNvPr>
              <p:cNvSpPr txBox="1"/>
              <p:nvPr/>
            </p:nvSpPr>
            <p:spPr>
              <a:xfrm>
                <a:off x="337465" y="3858926"/>
                <a:ext cx="5590202" cy="492443"/>
              </a:xfrm>
              <a:prstGeom prst="rect">
                <a:avLst/>
              </a:prstGeom>
              <a:noFill/>
            </p:spPr>
            <p:txBody>
              <a:bodyPr wrap="square" lIns="0" tIns="0" rIns="0" bIns="0" rtlCol="0">
                <a:spAutoFit/>
              </a:bodyPr>
              <a:lstStyle/>
              <a:p>
                <a:r>
                  <a:rPr lang="es-ES" sz="1600" dirty="0"/>
                  <a:t>Factores (Índice de Necesidades) = F ( </a:t>
                </a:r>
                <a14:m>
                  <m:oMath xmlns:m="http://schemas.openxmlformats.org/officeDocument/2006/math">
                    <m:sSub>
                      <m:sSubPr>
                        <m:ctrlPr>
                          <a:rPr lang="es-ES" sz="1600" i="1" smtClean="0">
                            <a:latin typeface="Cambria Math" panose="02040503050406030204" pitchFamily="18" charset="0"/>
                          </a:rPr>
                        </m:ctrlPr>
                      </m:sSubPr>
                      <m:e>
                        <m:r>
                          <a:rPr lang="es-ES" sz="1600" b="0" i="1" smtClean="0">
                            <a:latin typeface="Cambria Math" panose="02040503050406030204" pitchFamily="18" charset="0"/>
                          </a:rPr>
                          <m:t>𝐼𝑛𝑑</m:t>
                        </m:r>
                        <m:r>
                          <a:rPr lang="es-ES" sz="1600" b="0" i="1" smtClean="0">
                            <a:latin typeface="Cambria Math" panose="02040503050406030204" pitchFamily="18" charset="0"/>
                          </a:rPr>
                          <m:t>.</m:t>
                        </m:r>
                        <m:r>
                          <a:rPr lang="es-ES" sz="1600" b="0" i="1" smtClean="0">
                            <a:latin typeface="Cambria Math" panose="02040503050406030204" pitchFamily="18" charset="0"/>
                          </a:rPr>
                          <m:t>𝑁</m:t>
                        </m:r>
                      </m:e>
                      <m:sub>
                        <m:r>
                          <a:rPr lang="es-ES" sz="1600" b="0" i="1" smtClean="0">
                            <a:latin typeface="Cambria Math" panose="02040503050406030204" pitchFamily="18" charset="0"/>
                          </a:rPr>
                          <m:t>1</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𝐼𝑛𝑑</m:t>
                        </m:r>
                        <m:r>
                          <a:rPr lang="es-ES" sz="1600" b="0" i="1" smtClean="0">
                            <a:latin typeface="Cambria Math" panose="02040503050406030204" pitchFamily="18" charset="0"/>
                          </a:rPr>
                          <m:t>.</m:t>
                        </m:r>
                        <m:r>
                          <a:rPr lang="es-ES" sz="1600" b="0" i="1" smtClean="0">
                            <a:latin typeface="Cambria Math" panose="02040503050406030204" pitchFamily="18" charset="0"/>
                          </a:rPr>
                          <m:t>𝑁</m:t>
                        </m:r>
                      </m:e>
                      <m:sub>
                        <m:r>
                          <a:rPr lang="es-ES" sz="1600" b="0" i="1" smtClean="0">
                            <a:latin typeface="Cambria Math" panose="02040503050406030204" pitchFamily="18" charset="0"/>
                          </a:rPr>
                          <m:t>2</m:t>
                        </m:r>
                      </m:sub>
                    </m:sSub>
                  </m:oMath>
                </a14:m>
                <a:r>
                  <a:rPr lang="es-ES" sz="1600" dirty="0"/>
                  <a:t> </a:t>
                </a:r>
                <a14:m>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𝐼𝑛𝑑</m:t>
                        </m:r>
                        <m:r>
                          <a:rPr lang="es-ES" sz="1600" b="0" i="1" smtClean="0">
                            <a:latin typeface="Cambria Math" panose="02040503050406030204" pitchFamily="18" charset="0"/>
                          </a:rPr>
                          <m:t>.</m:t>
                        </m:r>
                        <m:r>
                          <a:rPr lang="es-ES" sz="1600" b="0" i="1" smtClean="0">
                            <a:latin typeface="Cambria Math" panose="02040503050406030204" pitchFamily="18" charset="0"/>
                          </a:rPr>
                          <m:t>𝑁</m:t>
                        </m:r>
                      </m:e>
                      <m:sub>
                        <m:r>
                          <a:rPr lang="es-ES" sz="1600" b="0" i="1" smtClean="0">
                            <a:latin typeface="Cambria Math" panose="02040503050406030204" pitchFamily="18" charset="0"/>
                          </a:rPr>
                          <m:t>3</m:t>
                        </m:r>
                      </m:sub>
                    </m:sSub>
                  </m:oMath>
                </a14:m>
                <a:r>
                  <a:rPr lang="es-ES" sz="1600" dirty="0"/>
                  <a:t> … </a:t>
                </a:r>
                <a14:m>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𝐼𝑛𝑑</m:t>
                        </m:r>
                        <m:r>
                          <a:rPr lang="es-ES" sz="1600" b="0" i="1" smtClean="0">
                            <a:latin typeface="Cambria Math" panose="02040503050406030204" pitchFamily="18" charset="0"/>
                          </a:rPr>
                          <m:t>.</m:t>
                        </m:r>
                        <m:r>
                          <a:rPr lang="es-ES" sz="1600" b="0" i="1" smtClean="0">
                            <a:latin typeface="Cambria Math" panose="02040503050406030204" pitchFamily="18" charset="0"/>
                          </a:rPr>
                          <m:t>𝑁</m:t>
                        </m:r>
                      </m:e>
                      <m:sub>
                        <m:r>
                          <a:rPr lang="es-ES" sz="1600" b="0" i="1" smtClean="0">
                            <a:latin typeface="Cambria Math" panose="02040503050406030204" pitchFamily="18" charset="0"/>
                          </a:rPr>
                          <m:t>𝑛</m:t>
                        </m:r>
                      </m:sub>
                    </m:sSub>
                  </m:oMath>
                </a14:m>
                <a:r>
                  <a:rPr lang="es-ES" sz="1600" dirty="0"/>
                  <a:t>)</a:t>
                </a:r>
              </a:p>
            </p:txBody>
          </p:sp>
        </mc:Choice>
        <mc:Fallback>
          <p:sp>
            <p:nvSpPr>
              <p:cNvPr id="6" name="CuadroTexto 5">
                <a:extLst>
                  <a:ext uri="{FF2B5EF4-FFF2-40B4-BE49-F238E27FC236}">
                    <a16:creationId xmlns:a16="http://schemas.microsoft.com/office/drawing/2014/main" id="{746CDCDB-3CBC-EB5D-4A97-E1EEA003B349}"/>
                  </a:ext>
                </a:extLst>
              </p:cNvPr>
              <p:cNvSpPr txBox="1">
                <a:spLocks noRot="1" noChangeAspect="1" noMove="1" noResize="1" noEditPoints="1" noAdjustHandles="1" noChangeArrowheads="1" noChangeShapeType="1" noTextEdit="1"/>
              </p:cNvSpPr>
              <p:nvPr/>
            </p:nvSpPr>
            <p:spPr>
              <a:xfrm>
                <a:off x="337465" y="3858926"/>
                <a:ext cx="5590202" cy="492443"/>
              </a:xfrm>
              <a:prstGeom prst="rect">
                <a:avLst/>
              </a:prstGeom>
              <a:blipFill>
                <a:blip r:embed="rId4"/>
                <a:stretch>
                  <a:fillRect l="-2181" t="-12346" b="-24691"/>
                </a:stretch>
              </a:blipFill>
            </p:spPr>
            <p:txBody>
              <a:bodyPr/>
              <a:lstStyle/>
              <a:p>
                <a:r>
                  <a:rPr lang="es-ES">
                    <a:noFill/>
                  </a:rPr>
                  <a:t> </a:t>
                </a:r>
              </a:p>
            </p:txBody>
          </p:sp>
        </mc:Fallback>
      </mc:AlternateContent>
      <p:sp>
        <p:nvSpPr>
          <p:cNvPr id="11" name="CuadroTexto 10">
            <a:extLst>
              <a:ext uri="{FF2B5EF4-FFF2-40B4-BE49-F238E27FC236}">
                <a16:creationId xmlns:a16="http://schemas.microsoft.com/office/drawing/2014/main" id="{E585E3E4-6A18-CE71-8091-1062C79E62EF}"/>
              </a:ext>
            </a:extLst>
          </p:cNvPr>
          <p:cNvSpPr txBox="1"/>
          <p:nvPr/>
        </p:nvSpPr>
        <p:spPr>
          <a:xfrm>
            <a:off x="174662" y="1157097"/>
            <a:ext cx="5763065" cy="49244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s-ES" sz="1600" dirty="0"/>
              <a:t>A través de ACP se proceden a calcular los factores tanto para el índice de </a:t>
            </a:r>
            <a:r>
              <a:rPr lang="es-ES" sz="1600" b="1" dirty="0">
                <a:solidFill>
                  <a:schemeClr val="tx1"/>
                </a:solidFill>
              </a:rPr>
              <a:t>Recursos</a:t>
            </a:r>
            <a:r>
              <a:rPr lang="es-ES" sz="1600" dirty="0"/>
              <a:t> como el de </a:t>
            </a:r>
            <a:r>
              <a:rPr lang="es-ES" sz="1600" b="1" dirty="0">
                <a:solidFill>
                  <a:schemeClr val="tx1"/>
                </a:solidFill>
              </a:rPr>
              <a:t>Necesidades</a:t>
            </a:r>
            <a:endParaRPr lang="es-ES" sz="1600" dirty="0"/>
          </a:p>
        </p:txBody>
      </p:sp>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C2C62E34-9E6D-4EF1-1EB0-B3A5AD92B018}"/>
                  </a:ext>
                </a:extLst>
              </p:cNvPr>
              <p:cNvSpPr txBox="1"/>
              <p:nvPr/>
            </p:nvSpPr>
            <p:spPr>
              <a:xfrm>
                <a:off x="629164" y="2657686"/>
                <a:ext cx="5298503" cy="1077218"/>
              </a:xfrm>
              <a:prstGeom prst="rect">
                <a:avLst/>
              </a:prstGeom>
              <a:noFill/>
            </p:spPr>
            <p:txBody>
              <a:bodyPr wrap="square" lIns="0" tIns="0" rIns="0" bIns="0" rtlCol="0">
                <a:spAutoFit/>
              </a:bodyPr>
              <a:lstStyle/>
              <a:p>
                <a:r>
                  <a:rPr lang="es-ES" dirty="0"/>
                  <a:t>Donde: </a:t>
                </a:r>
              </a:p>
              <a:p>
                <a:endParaRPr lang="es-ES" dirty="0"/>
              </a:p>
              <a:p>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𝐼𝑛𝑑</m:t>
                        </m:r>
                        <m:r>
                          <a:rPr lang="es-ES" b="0" i="1" smtClean="0">
                            <a:latin typeface="Cambria Math" panose="02040503050406030204" pitchFamily="18" charset="0"/>
                          </a:rPr>
                          <m:t>.</m:t>
                        </m:r>
                        <m:r>
                          <a:rPr lang="es-ES" b="0" i="1" smtClean="0">
                            <a:latin typeface="Cambria Math" panose="02040503050406030204" pitchFamily="18" charset="0"/>
                          </a:rPr>
                          <m:t>𝑅</m:t>
                        </m:r>
                      </m:e>
                      <m:sub>
                        <m:r>
                          <a:rPr lang="es-ES" b="0" i="1" smtClean="0">
                            <a:latin typeface="Cambria Math" panose="02040503050406030204" pitchFamily="18" charset="0"/>
                          </a:rPr>
                          <m:t>1</m:t>
                        </m:r>
                      </m:sub>
                    </m:sSub>
                  </m:oMath>
                </a14:m>
                <a:r>
                  <a:rPr lang="es-ES" dirty="0"/>
                  <a:t> : Indicador de Recursos 1</a:t>
                </a:r>
              </a:p>
              <a:p>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𝐼𝑛𝑑</m:t>
                        </m:r>
                        <m:r>
                          <a:rPr lang="es-ES" b="0" i="1" smtClean="0">
                            <a:latin typeface="Cambria Math" panose="02040503050406030204" pitchFamily="18" charset="0"/>
                          </a:rPr>
                          <m:t>.</m:t>
                        </m:r>
                        <m:r>
                          <a:rPr lang="es-ES" b="0" i="1" smtClean="0">
                            <a:latin typeface="Cambria Math" panose="02040503050406030204" pitchFamily="18" charset="0"/>
                          </a:rPr>
                          <m:t>𝑅</m:t>
                        </m:r>
                      </m:e>
                      <m:sub>
                        <m:r>
                          <a:rPr lang="es-ES" b="0" i="1" smtClean="0">
                            <a:latin typeface="Cambria Math" panose="02040503050406030204" pitchFamily="18" charset="0"/>
                          </a:rPr>
                          <m:t>𝑛</m:t>
                        </m:r>
                      </m:sub>
                    </m:sSub>
                  </m:oMath>
                </a14:m>
                <a:r>
                  <a:rPr lang="es-ES" dirty="0"/>
                  <a:t> : Indicador de Recursos n</a:t>
                </a:r>
              </a:p>
              <a:p>
                <a:r>
                  <a:rPr lang="es-ES" dirty="0"/>
                  <a:t> </a:t>
                </a:r>
              </a:p>
            </p:txBody>
          </p:sp>
        </mc:Choice>
        <mc:Fallback>
          <p:sp>
            <p:nvSpPr>
              <p:cNvPr id="14" name="CuadroTexto 13">
                <a:extLst>
                  <a:ext uri="{FF2B5EF4-FFF2-40B4-BE49-F238E27FC236}">
                    <a16:creationId xmlns:a16="http://schemas.microsoft.com/office/drawing/2014/main" id="{C2C62E34-9E6D-4EF1-1EB0-B3A5AD92B018}"/>
                  </a:ext>
                </a:extLst>
              </p:cNvPr>
              <p:cNvSpPr txBox="1">
                <a:spLocks noRot="1" noChangeAspect="1" noMove="1" noResize="1" noEditPoints="1" noAdjustHandles="1" noChangeArrowheads="1" noChangeShapeType="1" noTextEdit="1"/>
              </p:cNvSpPr>
              <p:nvPr/>
            </p:nvSpPr>
            <p:spPr>
              <a:xfrm>
                <a:off x="629164" y="2657686"/>
                <a:ext cx="5298503" cy="1077218"/>
              </a:xfrm>
              <a:prstGeom prst="rect">
                <a:avLst/>
              </a:prstGeom>
              <a:blipFill>
                <a:blip r:embed="rId5"/>
                <a:stretch>
                  <a:fillRect l="-2071" t="-5085"/>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2EC62239-C3B9-E64C-409E-ED0516C48D5D}"/>
                  </a:ext>
                </a:extLst>
              </p:cNvPr>
              <p:cNvSpPr txBox="1"/>
              <p:nvPr/>
            </p:nvSpPr>
            <p:spPr>
              <a:xfrm>
                <a:off x="700603" y="4353192"/>
                <a:ext cx="5298503" cy="1077218"/>
              </a:xfrm>
              <a:prstGeom prst="rect">
                <a:avLst/>
              </a:prstGeom>
              <a:noFill/>
            </p:spPr>
            <p:txBody>
              <a:bodyPr wrap="square" lIns="0" tIns="0" rIns="0" bIns="0" rtlCol="0">
                <a:spAutoFit/>
              </a:bodyPr>
              <a:lstStyle/>
              <a:p>
                <a:r>
                  <a:rPr lang="es-ES" dirty="0"/>
                  <a:t>Donde: </a:t>
                </a:r>
              </a:p>
              <a:p>
                <a:endParaRPr lang="es-ES" dirty="0"/>
              </a:p>
              <a:p>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𝐼𝑛𝑑</m:t>
                        </m:r>
                        <m:r>
                          <a:rPr lang="es-ES" b="0" i="1" smtClean="0">
                            <a:latin typeface="Cambria Math" panose="02040503050406030204" pitchFamily="18" charset="0"/>
                          </a:rPr>
                          <m:t>.</m:t>
                        </m:r>
                        <m:r>
                          <a:rPr lang="es-ES" b="0" i="1" smtClean="0">
                            <a:latin typeface="Cambria Math" panose="02040503050406030204" pitchFamily="18" charset="0"/>
                          </a:rPr>
                          <m:t>𝑁</m:t>
                        </m:r>
                      </m:e>
                      <m:sub>
                        <m:r>
                          <a:rPr lang="es-ES" b="0" i="1" smtClean="0">
                            <a:latin typeface="Cambria Math" panose="02040503050406030204" pitchFamily="18" charset="0"/>
                          </a:rPr>
                          <m:t>1</m:t>
                        </m:r>
                      </m:sub>
                    </m:sSub>
                  </m:oMath>
                </a14:m>
                <a:r>
                  <a:rPr lang="es-ES" dirty="0"/>
                  <a:t> : Indicador de Necesidades 1</a:t>
                </a:r>
              </a:p>
              <a:p>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𝐼𝑛𝑑</m:t>
                        </m:r>
                        <m:r>
                          <a:rPr lang="es-ES" b="0" i="1" smtClean="0">
                            <a:latin typeface="Cambria Math" panose="02040503050406030204" pitchFamily="18" charset="0"/>
                          </a:rPr>
                          <m:t>.</m:t>
                        </m:r>
                        <m:r>
                          <a:rPr lang="es-ES" b="0" i="1" smtClean="0">
                            <a:latin typeface="Cambria Math" panose="02040503050406030204" pitchFamily="18" charset="0"/>
                          </a:rPr>
                          <m:t>𝑁</m:t>
                        </m:r>
                      </m:e>
                      <m:sub>
                        <m:r>
                          <a:rPr lang="es-ES" b="0" i="1" smtClean="0">
                            <a:latin typeface="Cambria Math" panose="02040503050406030204" pitchFamily="18" charset="0"/>
                          </a:rPr>
                          <m:t>𝑛</m:t>
                        </m:r>
                      </m:sub>
                    </m:sSub>
                  </m:oMath>
                </a14:m>
                <a:r>
                  <a:rPr lang="es-ES" dirty="0"/>
                  <a:t> : Indicador de Necesidades n</a:t>
                </a:r>
              </a:p>
              <a:p>
                <a:r>
                  <a:rPr lang="es-ES" dirty="0"/>
                  <a:t> </a:t>
                </a:r>
              </a:p>
            </p:txBody>
          </p:sp>
        </mc:Choice>
        <mc:Fallback>
          <p:sp>
            <p:nvSpPr>
              <p:cNvPr id="15" name="CuadroTexto 14">
                <a:extLst>
                  <a:ext uri="{FF2B5EF4-FFF2-40B4-BE49-F238E27FC236}">
                    <a16:creationId xmlns:a16="http://schemas.microsoft.com/office/drawing/2014/main" id="{2EC62239-C3B9-E64C-409E-ED0516C48D5D}"/>
                  </a:ext>
                </a:extLst>
              </p:cNvPr>
              <p:cNvSpPr txBox="1">
                <a:spLocks noRot="1" noChangeAspect="1" noMove="1" noResize="1" noEditPoints="1" noAdjustHandles="1" noChangeArrowheads="1" noChangeShapeType="1" noTextEdit="1"/>
              </p:cNvSpPr>
              <p:nvPr/>
            </p:nvSpPr>
            <p:spPr>
              <a:xfrm>
                <a:off x="700603" y="4353192"/>
                <a:ext cx="5298503" cy="1077218"/>
              </a:xfrm>
              <a:prstGeom prst="rect">
                <a:avLst/>
              </a:prstGeom>
              <a:blipFill>
                <a:blip r:embed="rId6"/>
                <a:stretch>
                  <a:fillRect l="-2071" t="-5085"/>
                </a:stretch>
              </a:blipFill>
            </p:spPr>
            <p:txBody>
              <a:bodyPr/>
              <a:lstStyle/>
              <a:p>
                <a:r>
                  <a:rPr lang="es-ES">
                    <a:noFill/>
                  </a:rPr>
                  <a:t> </a:t>
                </a:r>
              </a:p>
            </p:txBody>
          </p:sp>
        </mc:Fallback>
      </mc:AlternateContent>
      <p:sp>
        <p:nvSpPr>
          <p:cNvPr id="2" name="CuadroTexto 1">
            <a:extLst>
              <a:ext uri="{FF2B5EF4-FFF2-40B4-BE49-F238E27FC236}">
                <a16:creationId xmlns:a16="http://schemas.microsoft.com/office/drawing/2014/main" id="{A1DC6930-F598-91CE-D562-1C3F0FFA32EF}"/>
              </a:ext>
            </a:extLst>
          </p:cNvPr>
          <p:cNvSpPr txBox="1"/>
          <p:nvPr/>
        </p:nvSpPr>
        <p:spPr>
          <a:xfrm>
            <a:off x="6900537" y="1171194"/>
            <a:ext cx="4872363" cy="738664"/>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s-ES" sz="1600" dirty="0">
                <a:latin typeface="+mj-lt"/>
              </a:rPr>
              <a:t>Para cada cálculo se </a:t>
            </a:r>
            <a:r>
              <a:rPr lang="es-ES" sz="1600" b="1" dirty="0">
                <a:solidFill>
                  <a:schemeClr val="tx1"/>
                </a:solidFill>
                <a:latin typeface="+mj-lt"/>
              </a:rPr>
              <a:t>seleccionan aquellos factores que cumplan el criterio </a:t>
            </a:r>
            <a:r>
              <a:rPr lang="es-ES" sz="1600" b="1" dirty="0" err="1">
                <a:solidFill>
                  <a:schemeClr val="tx1"/>
                </a:solidFill>
                <a:effectLst/>
                <a:latin typeface="+mj-lt"/>
                <a:ea typeface="Calibri" panose="020F0502020204030204" pitchFamily="34" charset="0"/>
                <a:cs typeface="Times New Roman" panose="02020603050405020304" pitchFamily="18" charset="0"/>
              </a:rPr>
              <a:t>kaiser</a:t>
            </a:r>
            <a:r>
              <a:rPr lang="es-ES" sz="1600" b="1" dirty="0">
                <a:solidFill>
                  <a:schemeClr val="tx1"/>
                </a:solidFill>
                <a:effectLst/>
                <a:latin typeface="+mj-lt"/>
                <a:ea typeface="Calibri" panose="020F0502020204030204" pitchFamily="34" charset="0"/>
                <a:cs typeface="Times New Roman" panose="02020603050405020304" pitchFamily="18" charset="0"/>
              </a:rPr>
              <a:t> </a:t>
            </a:r>
            <a:r>
              <a:rPr lang="es-ES" sz="1600" dirty="0">
                <a:effectLst/>
                <a:latin typeface="+mj-lt"/>
                <a:ea typeface="Calibri" panose="020F0502020204030204" pitchFamily="34" charset="0"/>
                <a:cs typeface="Times New Roman" panose="02020603050405020304" pitchFamily="18" charset="0"/>
              </a:rPr>
              <a:t>(seleccionar aquellos factores con autovalor</a:t>
            </a:r>
            <a:r>
              <a:rPr lang="es-ES" sz="1600" dirty="0">
                <a:latin typeface="+mj-lt"/>
              </a:rPr>
              <a:t> &gt;1)</a:t>
            </a:r>
          </a:p>
        </p:txBody>
      </p:sp>
      <p:pic>
        <p:nvPicPr>
          <p:cNvPr id="9" name="Imagen 8">
            <a:extLst>
              <a:ext uri="{FF2B5EF4-FFF2-40B4-BE49-F238E27FC236}">
                <a16:creationId xmlns:a16="http://schemas.microsoft.com/office/drawing/2014/main" id="{5D67B5BA-F750-2ACE-209F-4F1316232AB5}"/>
              </a:ext>
            </a:extLst>
          </p:cNvPr>
          <p:cNvPicPr>
            <a:picLocks noChangeAspect="1"/>
          </p:cNvPicPr>
          <p:nvPr/>
        </p:nvPicPr>
        <p:blipFill>
          <a:blip r:embed="rId7"/>
          <a:stretch>
            <a:fillRect/>
          </a:stretch>
        </p:blipFill>
        <p:spPr>
          <a:xfrm>
            <a:off x="7237053" y="2545380"/>
            <a:ext cx="4050072" cy="2885030"/>
          </a:xfrm>
          <a:prstGeom prst="rect">
            <a:avLst/>
          </a:prstGeom>
        </p:spPr>
      </p:pic>
    </p:spTree>
    <p:extLst>
      <p:ext uri="{BB962C8B-B14F-4D97-AF65-F5344CB8AC3E}">
        <p14:creationId xmlns:p14="http://schemas.microsoft.com/office/powerpoint/2010/main" val="191757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Metodología </a:t>
            </a:r>
            <a:r>
              <a:rPr lang="es-PE" sz="2400" dirty="0">
                <a:solidFill>
                  <a:srgbClr val="004899"/>
                </a:solidFill>
              </a:rPr>
              <a:t>- Método</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13" name="CuadroTexto 12">
            <a:extLst>
              <a:ext uri="{FF2B5EF4-FFF2-40B4-BE49-F238E27FC236}">
                <a16:creationId xmlns:a16="http://schemas.microsoft.com/office/drawing/2014/main" id="{04EE7623-CFC8-0AC3-32E8-F1104A39E230}"/>
              </a:ext>
            </a:extLst>
          </p:cNvPr>
          <p:cNvSpPr txBox="1"/>
          <p:nvPr/>
        </p:nvSpPr>
        <p:spPr>
          <a:xfrm>
            <a:off x="417569" y="1602128"/>
            <a:ext cx="5239150" cy="1723549"/>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s-ES" sz="1600" dirty="0"/>
              <a:t>Se realiza la normalización de los factores a través de la técnica de </a:t>
            </a:r>
            <a:r>
              <a:rPr lang="es-ES" sz="1600" dirty="0" err="1"/>
              <a:t>reescalamiento</a:t>
            </a:r>
            <a:r>
              <a:rPr lang="es-ES" sz="1600" dirty="0"/>
              <a:t> tanto el índice de Recursos como el de Necesidades </a:t>
            </a:r>
            <a:r>
              <a:rPr lang="es-ES" sz="1600" b="1" dirty="0">
                <a:solidFill>
                  <a:schemeClr val="tx1"/>
                </a:solidFill>
              </a:rPr>
              <a:t>toman valores de 0 a 1</a:t>
            </a:r>
            <a:r>
              <a:rPr lang="es-ES" sz="1600" b="1" dirty="0"/>
              <a:t> </a:t>
            </a:r>
            <a:r>
              <a:rPr lang="es-ES" sz="1600" dirty="0"/>
              <a:t>en donde los</a:t>
            </a:r>
            <a:r>
              <a:rPr lang="es-ES" sz="1600" dirty="0">
                <a:solidFill>
                  <a:schemeClr val="tx1"/>
                </a:solidFill>
              </a:rPr>
              <a:t> </a:t>
            </a:r>
            <a:r>
              <a:rPr lang="es-ES" sz="1600" b="1" dirty="0">
                <a:solidFill>
                  <a:schemeClr val="tx1"/>
                </a:solidFill>
              </a:rPr>
              <a:t>valores mas cercanos a 1 significan peores escenarios para el índice de Necesidades y mejores escenarios para el índice de Recursos </a:t>
            </a:r>
            <a:r>
              <a:rPr lang="es-ES" sz="1600" dirty="0"/>
              <a:t>de acuerdo a los indicadores planteados</a:t>
            </a: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36C45F21-1193-DD62-79C3-5AEF97FF1F90}"/>
                  </a:ext>
                </a:extLst>
              </p:cNvPr>
              <p:cNvSpPr txBox="1"/>
              <p:nvPr/>
            </p:nvSpPr>
            <p:spPr>
              <a:xfrm>
                <a:off x="871387" y="4326528"/>
                <a:ext cx="3972325" cy="9717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800" i="1" smtClean="0">
                              <a:solidFill>
                                <a:srgbClr val="836967"/>
                              </a:solidFill>
                              <a:latin typeface="Cambria Math" panose="02040503050406030204" pitchFamily="18" charset="0"/>
                            </a:rPr>
                          </m:ctrlPr>
                        </m:sSubPr>
                        <m:e>
                          <m:r>
                            <a:rPr lang="es-ES" sz="2800" i="1">
                              <a:latin typeface="Cambria Math" panose="02040503050406030204" pitchFamily="18" charset="0"/>
                            </a:rPr>
                            <m:t>𝑋</m:t>
                          </m:r>
                        </m:e>
                        <m:sub>
                          <m:r>
                            <a:rPr lang="es-ES" sz="2800" i="1">
                              <a:latin typeface="Cambria Math" panose="02040503050406030204" pitchFamily="18" charset="0"/>
                            </a:rPr>
                            <m:t>𝑖</m:t>
                          </m:r>
                        </m:sub>
                      </m:sSub>
                      <m:r>
                        <a:rPr lang="es-ES" sz="2800" i="0">
                          <a:latin typeface="Cambria Math" panose="02040503050406030204" pitchFamily="18" charset="0"/>
                        </a:rPr>
                        <m:t>= </m:t>
                      </m:r>
                      <m:f>
                        <m:fPr>
                          <m:ctrlPr>
                            <a:rPr lang="es-ES" sz="2800" i="1">
                              <a:solidFill>
                                <a:srgbClr val="836967"/>
                              </a:solidFill>
                              <a:latin typeface="Cambria Math" panose="02040503050406030204" pitchFamily="18" charset="0"/>
                            </a:rPr>
                          </m:ctrlPr>
                        </m:fPr>
                        <m:num>
                          <m:sSub>
                            <m:sSubPr>
                              <m:ctrlPr>
                                <a:rPr lang="es-ES" sz="2800" i="1">
                                  <a:solidFill>
                                    <a:srgbClr val="836967"/>
                                  </a:solidFill>
                                  <a:latin typeface="Cambria Math" panose="02040503050406030204" pitchFamily="18" charset="0"/>
                                </a:rPr>
                              </m:ctrlPr>
                            </m:sSubPr>
                            <m:e>
                              <m:r>
                                <a:rPr lang="es-ES" sz="2800" i="1">
                                  <a:latin typeface="Cambria Math" panose="02040503050406030204" pitchFamily="18" charset="0"/>
                                </a:rPr>
                                <m:t>𝑋</m:t>
                              </m:r>
                            </m:e>
                            <m:sub>
                              <m:r>
                                <a:rPr lang="es-ES" sz="2800" i="1">
                                  <a:latin typeface="Cambria Math" panose="02040503050406030204" pitchFamily="18" charset="0"/>
                                </a:rPr>
                                <m:t>𝑖</m:t>
                              </m:r>
                            </m:sub>
                          </m:sSub>
                          <m:r>
                            <a:rPr lang="es-ES" sz="2800" i="0">
                              <a:latin typeface="Cambria Math" panose="02040503050406030204" pitchFamily="18" charset="0"/>
                            </a:rPr>
                            <m:t>− </m:t>
                          </m:r>
                          <m:sSub>
                            <m:sSubPr>
                              <m:ctrlPr>
                                <a:rPr lang="es-ES" sz="2800" i="1">
                                  <a:solidFill>
                                    <a:srgbClr val="836967"/>
                                  </a:solidFill>
                                  <a:latin typeface="Cambria Math" panose="02040503050406030204" pitchFamily="18" charset="0"/>
                                </a:rPr>
                              </m:ctrlPr>
                            </m:sSubPr>
                            <m:e>
                              <m:r>
                                <a:rPr lang="es-ES" sz="2800" i="1">
                                  <a:latin typeface="Cambria Math" panose="02040503050406030204" pitchFamily="18" charset="0"/>
                                </a:rPr>
                                <m:t>𝑋</m:t>
                              </m:r>
                            </m:e>
                            <m:sub>
                              <m:r>
                                <a:rPr lang="es-ES" sz="2800" i="1">
                                  <a:latin typeface="Cambria Math" panose="02040503050406030204" pitchFamily="18" charset="0"/>
                                </a:rPr>
                                <m:t>𝑚𝑖𝑛</m:t>
                              </m:r>
                            </m:sub>
                          </m:sSub>
                        </m:num>
                        <m:den>
                          <m:sSub>
                            <m:sSubPr>
                              <m:ctrlPr>
                                <a:rPr lang="es-ES" sz="2800" i="1">
                                  <a:solidFill>
                                    <a:srgbClr val="836967"/>
                                  </a:solidFill>
                                  <a:latin typeface="Cambria Math" panose="02040503050406030204" pitchFamily="18" charset="0"/>
                                </a:rPr>
                              </m:ctrlPr>
                            </m:sSubPr>
                            <m:e>
                              <m:r>
                                <a:rPr lang="es-ES" sz="2800" i="1">
                                  <a:latin typeface="Cambria Math" panose="02040503050406030204" pitchFamily="18" charset="0"/>
                                </a:rPr>
                                <m:t>𝑋</m:t>
                              </m:r>
                            </m:e>
                            <m:sub>
                              <m:r>
                                <a:rPr lang="es-ES" sz="2800" i="1">
                                  <a:latin typeface="Cambria Math" panose="02040503050406030204" pitchFamily="18" charset="0"/>
                                </a:rPr>
                                <m:t>𝑚𝑎𝑥</m:t>
                              </m:r>
                            </m:sub>
                          </m:sSub>
                          <m:r>
                            <a:rPr lang="es-ES" sz="2800" i="0">
                              <a:latin typeface="Cambria Math" panose="02040503050406030204" pitchFamily="18" charset="0"/>
                            </a:rPr>
                            <m:t>−</m:t>
                          </m:r>
                          <m:sSub>
                            <m:sSubPr>
                              <m:ctrlPr>
                                <a:rPr lang="es-ES" sz="2800" i="1">
                                  <a:solidFill>
                                    <a:srgbClr val="836967"/>
                                  </a:solidFill>
                                  <a:latin typeface="Cambria Math" panose="02040503050406030204" pitchFamily="18" charset="0"/>
                                </a:rPr>
                              </m:ctrlPr>
                            </m:sSubPr>
                            <m:e>
                              <m:r>
                                <a:rPr lang="es-ES" sz="2800" i="1">
                                  <a:latin typeface="Cambria Math" panose="02040503050406030204" pitchFamily="18" charset="0"/>
                                </a:rPr>
                                <m:t>𝑋</m:t>
                              </m:r>
                            </m:e>
                            <m:sub>
                              <m:r>
                                <a:rPr lang="es-ES" sz="2800" i="1">
                                  <a:latin typeface="Cambria Math" panose="02040503050406030204" pitchFamily="18" charset="0"/>
                                </a:rPr>
                                <m:t>𝑚𝑖𝑛</m:t>
                              </m:r>
                            </m:sub>
                          </m:sSub>
                        </m:den>
                      </m:f>
                    </m:oMath>
                  </m:oMathPara>
                </a14:m>
                <a:endParaRPr lang="es-ES" sz="2800" dirty="0"/>
              </a:p>
            </p:txBody>
          </p:sp>
        </mc:Choice>
        <mc:Fallback>
          <p:sp>
            <p:nvSpPr>
              <p:cNvPr id="3" name="CuadroTexto 2">
                <a:extLst>
                  <a:ext uri="{FF2B5EF4-FFF2-40B4-BE49-F238E27FC236}">
                    <a16:creationId xmlns:a16="http://schemas.microsoft.com/office/drawing/2014/main" id="{36C45F21-1193-DD62-79C3-5AEF97FF1F90}"/>
                  </a:ext>
                </a:extLst>
              </p:cNvPr>
              <p:cNvSpPr txBox="1">
                <a:spLocks noRot="1" noChangeAspect="1" noMove="1" noResize="1" noEditPoints="1" noAdjustHandles="1" noChangeArrowheads="1" noChangeShapeType="1" noTextEdit="1"/>
              </p:cNvSpPr>
              <p:nvPr/>
            </p:nvSpPr>
            <p:spPr>
              <a:xfrm>
                <a:off x="871387" y="4326528"/>
                <a:ext cx="3972325" cy="971741"/>
              </a:xfrm>
              <a:prstGeom prst="rect">
                <a:avLst/>
              </a:prstGeom>
              <a:blipFill>
                <a:blip r:embed="rId3"/>
                <a:stretch>
                  <a:fillRect/>
                </a:stretch>
              </a:blipFill>
            </p:spPr>
            <p:txBody>
              <a:bodyPr/>
              <a:lstStyle/>
              <a:p>
                <a:r>
                  <a:rPr lang="es-ES">
                    <a:noFill/>
                  </a:rPr>
                  <a:t> </a:t>
                </a:r>
              </a:p>
            </p:txBody>
          </p:sp>
        </mc:Fallback>
      </mc:AlternateContent>
      <p:sp>
        <p:nvSpPr>
          <p:cNvPr id="4" name="CuadroTexto 3">
            <a:extLst>
              <a:ext uri="{FF2B5EF4-FFF2-40B4-BE49-F238E27FC236}">
                <a16:creationId xmlns:a16="http://schemas.microsoft.com/office/drawing/2014/main" id="{BC4DE4D3-47CB-479E-C707-1A99A237D26F}"/>
              </a:ext>
            </a:extLst>
          </p:cNvPr>
          <p:cNvSpPr txBox="1"/>
          <p:nvPr/>
        </p:nvSpPr>
        <p:spPr>
          <a:xfrm>
            <a:off x="6308212" y="1405462"/>
            <a:ext cx="5466219" cy="1231106"/>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s-ES" sz="1600" dirty="0"/>
              <a:t>Se Procede al cálculo del índice, el cual puede realizarse de acuerdo a un promedio aritmético o a través de una ponderación de acuerdo a la varianza explicada por cada factor (dependiendo de la cantidad de factores seleccionados )</a:t>
            </a:r>
            <a:endParaRPr lang="es-ES" sz="1600" b="1" dirty="0">
              <a:solidFill>
                <a:schemeClr val="tx1"/>
              </a:solidFill>
            </a:endParaRPr>
          </a:p>
        </p:txBody>
      </p:sp>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F09E8FC6-DACE-160F-5C7C-697B19E8BFD4}"/>
                  </a:ext>
                </a:extLst>
              </p:cNvPr>
              <p:cNvSpPr txBox="1"/>
              <p:nvPr/>
            </p:nvSpPr>
            <p:spPr>
              <a:xfrm>
                <a:off x="7112508" y="3259850"/>
                <a:ext cx="3857625" cy="9685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rPr>
                        <m:t>𝐼</m:t>
                      </m:r>
                      <m:r>
                        <a:rPr lang="es-ES" sz="2000" i="0">
                          <a:latin typeface="Cambria Math" panose="02040503050406030204" pitchFamily="18" charset="0"/>
                        </a:rPr>
                        <m:t>= </m:t>
                      </m:r>
                      <m:nary>
                        <m:naryPr>
                          <m:chr m:val="∑"/>
                          <m:limLoc m:val="undOvr"/>
                          <m:ctrlPr>
                            <a:rPr lang="es-ES" sz="2000" i="1">
                              <a:latin typeface="Cambria Math" panose="02040503050406030204" pitchFamily="18" charset="0"/>
                            </a:rPr>
                          </m:ctrlPr>
                        </m:naryPr>
                        <m:sub>
                          <m:r>
                            <a:rPr lang="es-ES" sz="2000" i="1">
                              <a:latin typeface="Cambria Math" panose="02040503050406030204" pitchFamily="18" charset="0"/>
                            </a:rPr>
                            <m:t>𝑖</m:t>
                          </m:r>
                          <m:r>
                            <a:rPr lang="es-ES" sz="2000" i="0">
                              <a:latin typeface="Cambria Math" panose="02040503050406030204" pitchFamily="18" charset="0"/>
                            </a:rPr>
                            <m:t>=1</m:t>
                          </m:r>
                        </m:sub>
                        <m:sup>
                          <m:r>
                            <a:rPr lang="es-ES" sz="2000" i="1">
                              <a:latin typeface="Cambria Math" panose="02040503050406030204" pitchFamily="18" charset="0"/>
                            </a:rPr>
                            <m:t>𝑗</m:t>
                          </m:r>
                        </m:sup>
                        <m:e>
                          <m:f>
                            <m:fPr>
                              <m:ctrlPr>
                                <a:rPr lang="es-ES" sz="2000" i="1">
                                  <a:solidFill>
                                    <a:srgbClr val="836967"/>
                                  </a:solidFill>
                                  <a:latin typeface="Cambria Math" panose="02040503050406030204" pitchFamily="18" charset="0"/>
                                </a:rPr>
                              </m:ctrlPr>
                            </m:fPr>
                            <m:num>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𝐿</m:t>
                                  </m:r>
                                </m:e>
                                <m:sub>
                                  <m:r>
                                    <a:rPr lang="es-ES" sz="2000" i="1">
                                      <a:latin typeface="Cambria Math" panose="02040503050406030204" pitchFamily="18" charset="0"/>
                                    </a:rPr>
                                    <m:t>𝑗</m:t>
                                  </m:r>
                                </m:sub>
                              </m:sSub>
                            </m:num>
                            <m:den>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h</m:t>
                                  </m:r>
                                </m:e>
                                <m:sub>
                                  <m:r>
                                    <a:rPr lang="es-ES" sz="2000" i="1">
                                      <a:latin typeface="Cambria Math" panose="02040503050406030204" pitchFamily="18" charset="0"/>
                                    </a:rPr>
                                    <m:t>𝑗</m:t>
                                  </m:r>
                                </m:sub>
                              </m:sSub>
                            </m:den>
                          </m:f>
                          <m:sSubSup>
                            <m:sSubSupPr>
                              <m:ctrlPr>
                                <a:rPr lang="es-ES" sz="2000" i="1">
                                  <a:solidFill>
                                    <a:srgbClr val="836967"/>
                                  </a:solidFill>
                                  <a:latin typeface="Cambria Math" panose="02040503050406030204" pitchFamily="18" charset="0"/>
                                </a:rPr>
                              </m:ctrlPr>
                            </m:sSubSupPr>
                            <m:e>
                              <m:r>
                                <a:rPr lang="es-ES" sz="2000" i="1">
                                  <a:latin typeface="Cambria Math" panose="02040503050406030204" pitchFamily="18" charset="0"/>
                                </a:rPr>
                                <m:t>𝐹</m:t>
                              </m:r>
                            </m:e>
                            <m:sub>
                              <m:r>
                                <a:rPr lang="es-ES" sz="2000" i="1">
                                  <a:latin typeface="Cambria Math" panose="02040503050406030204" pitchFamily="18" charset="0"/>
                                </a:rPr>
                                <m:t>𝑗</m:t>
                              </m:r>
                            </m:sub>
                            <m:sup>
                              <m:r>
                                <a:rPr lang="es-ES" sz="2000" i="0">
                                  <a:latin typeface="Cambria Math" panose="02040503050406030204" pitchFamily="18" charset="0"/>
                                </a:rPr>
                                <m:t>′</m:t>
                              </m:r>
                            </m:sup>
                          </m:sSubSup>
                        </m:e>
                      </m:nary>
                    </m:oMath>
                  </m:oMathPara>
                </a14:m>
                <a:endParaRPr lang="es-ES" sz="2000" dirty="0"/>
              </a:p>
            </p:txBody>
          </p:sp>
        </mc:Choice>
        <mc:Fallback>
          <p:sp>
            <p:nvSpPr>
              <p:cNvPr id="16" name="CuadroTexto 15">
                <a:extLst>
                  <a:ext uri="{FF2B5EF4-FFF2-40B4-BE49-F238E27FC236}">
                    <a16:creationId xmlns:a16="http://schemas.microsoft.com/office/drawing/2014/main" id="{F09E8FC6-DACE-160F-5C7C-697B19E8BFD4}"/>
                  </a:ext>
                </a:extLst>
              </p:cNvPr>
              <p:cNvSpPr txBox="1">
                <a:spLocks noRot="1" noChangeAspect="1" noMove="1" noResize="1" noEditPoints="1" noAdjustHandles="1" noChangeArrowheads="1" noChangeShapeType="1" noTextEdit="1"/>
              </p:cNvSpPr>
              <p:nvPr/>
            </p:nvSpPr>
            <p:spPr>
              <a:xfrm>
                <a:off x="7112508" y="3259850"/>
                <a:ext cx="3857625" cy="968535"/>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F1ACC4D5-0B86-B2D0-698A-9F192187A488}"/>
                  </a:ext>
                </a:extLst>
              </p:cNvPr>
              <p:cNvSpPr txBox="1"/>
              <p:nvPr/>
            </p:nvSpPr>
            <p:spPr>
              <a:xfrm>
                <a:off x="7007163" y="4702643"/>
                <a:ext cx="4807463" cy="968663"/>
              </a:xfrm>
              <a:prstGeom prst="rect">
                <a:avLst/>
              </a:prstGeom>
              <a:noFill/>
            </p:spPr>
            <p:txBody>
              <a:bodyPr wrap="square">
                <a:spAutoFit/>
              </a:bodyPr>
              <a:lstStyle/>
              <a:p>
                <a:pPr lvl="0" algn="just">
                  <a:lnSpc>
                    <a:spcPct val="107000"/>
                  </a:lnSpc>
                </a:pPr>
                <a14:m>
                  <m:oMath xmlns:m="http://schemas.openxmlformats.org/officeDocument/2006/math">
                    <m:sSubSup>
                      <m:sSubSupPr>
                        <m:ctrlPr>
                          <a:rPr lang="es-ES" sz="1200" i="1" kern="100" smtClean="0">
                            <a:effectLst/>
                            <a:latin typeface="Cambria Math" panose="02040503050406030204" pitchFamily="18" charset="0"/>
                            <a:ea typeface="Calibri" panose="020F0502020204030204" pitchFamily="34" charset="0"/>
                            <a:cs typeface="Arial" panose="020B0604020202020204" pitchFamily="34" charset="0"/>
                          </a:rPr>
                        </m:ctrlPr>
                      </m:sSubSupPr>
                      <m:e>
                        <m:r>
                          <a:rPr lang="es-ES" sz="1200" i="1" kern="100">
                            <a:effectLst/>
                            <a:latin typeface="Cambria Math" panose="02040503050406030204" pitchFamily="18" charset="0"/>
                            <a:ea typeface="Calibri" panose="020F0502020204030204" pitchFamily="34" charset="0"/>
                            <a:cs typeface="Arial" panose="020B0604020202020204" pitchFamily="34" charset="0"/>
                          </a:rPr>
                          <m:t>𝐹</m:t>
                        </m:r>
                      </m:e>
                      <m:sub>
                        <m:r>
                          <a:rPr lang="es-ES" sz="1200" i="1" kern="100">
                            <a:effectLst/>
                            <a:latin typeface="Cambria Math" panose="02040503050406030204" pitchFamily="18" charset="0"/>
                            <a:ea typeface="Calibri" panose="020F0502020204030204" pitchFamily="34" charset="0"/>
                            <a:cs typeface="Arial" panose="020B0604020202020204" pitchFamily="34" charset="0"/>
                          </a:rPr>
                          <m:t>𝑗</m:t>
                        </m:r>
                      </m:sub>
                      <m:sup>
                        <m:r>
                          <a:rPr lang="es-ES" sz="1200" i="1" kern="100">
                            <a:effectLst/>
                            <a:latin typeface="Cambria Math" panose="02040503050406030204" pitchFamily="18" charset="0"/>
                            <a:ea typeface="Calibri" panose="020F0502020204030204" pitchFamily="34" charset="0"/>
                            <a:cs typeface="Arial" panose="020B0604020202020204" pitchFamily="34" charset="0"/>
                          </a:rPr>
                          <m:t>′</m:t>
                        </m:r>
                      </m:sup>
                    </m:sSubSup>
                  </m:oMath>
                </a14:m>
                <a:r>
                  <a:rPr lang="es-ES" sz="1200" kern="100" dirty="0">
                    <a:effectLst/>
                    <a:latin typeface="Arial" panose="020B0604020202020204" pitchFamily="34" charset="0"/>
                    <a:ea typeface="Calibri" panose="020F0502020204030204" pitchFamily="34" charset="0"/>
                    <a:cs typeface="Times New Roman" panose="02020603050405020304" pitchFamily="18" charset="0"/>
                  </a:rPr>
                  <a:t> : Factor calculado.</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s-ES" sz="1200" kern="100" dirty="0">
                    <a:effectLst/>
                    <a:latin typeface="Arial" panose="020B0604020202020204" pitchFamily="34" charset="0"/>
                    <a:ea typeface="Calibri" panose="020F0502020204030204" pitchFamily="34" charset="0"/>
                    <a:cs typeface="Times New Roman" panose="02020603050405020304" pitchFamily="18" charset="0"/>
                  </a:rPr>
                  <a:t>j : Numero de factores retenidos. </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14:m>
                  <m:oMath xmlns:m="http://schemas.openxmlformats.org/officeDocument/2006/math">
                    <m:sSub>
                      <m:sSubPr>
                        <m:ctrlPr>
                          <a:rPr lang="es-ES" sz="1200" i="1" kern="100">
                            <a:effectLst/>
                            <a:latin typeface="Cambria Math" panose="02040503050406030204" pitchFamily="18" charset="0"/>
                            <a:ea typeface="Calibri" panose="020F0502020204030204" pitchFamily="34" charset="0"/>
                            <a:cs typeface="Arial" panose="020B0604020202020204" pitchFamily="34" charset="0"/>
                          </a:rPr>
                        </m:ctrlPr>
                      </m:sSubPr>
                      <m:e>
                        <m:r>
                          <a:rPr lang="es-ES" sz="1200" i="1" kern="100">
                            <a:effectLst/>
                            <a:latin typeface="Cambria Math" panose="02040503050406030204" pitchFamily="18" charset="0"/>
                            <a:ea typeface="Calibri" panose="020F0502020204030204" pitchFamily="34" charset="0"/>
                            <a:cs typeface="Arial" panose="020B0604020202020204" pitchFamily="34" charset="0"/>
                          </a:rPr>
                          <m:t>h</m:t>
                        </m:r>
                      </m:e>
                      <m:sub>
                        <m:r>
                          <a:rPr lang="es-ES" sz="1200" i="1" kern="100">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s-ES" sz="1200" kern="100" dirty="0">
                    <a:effectLst/>
                    <a:latin typeface="Arial" panose="020B0604020202020204" pitchFamily="34" charset="0"/>
                    <a:ea typeface="Calibri" panose="020F0502020204030204" pitchFamily="34" charset="0"/>
                    <a:cs typeface="Times New Roman" panose="02020603050405020304" pitchFamily="18" charset="0"/>
                  </a:rPr>
                  <a:t> : Varianza común que explica el total de factores retenidos. </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14:m>
                  <m:oMath xmlns:m="http://schemas.openxmlformats.org/officeDocument/2006/math">
                    <m:sSub>
                      <m:sSubPr>
                        <m:ctrlPr>
                          <a:rPr lang="es-ES" sz="1200" i="1" kern="100">
                            <a:effectLst/>
                            <a:latin typeface="Cambria Math" panose="02040503050406030204" pitchFamily="18" charset="0"/>
                            <a:ea typeface="Calibri" panose="020F0502020204030204" pitchFamily="34" charset="0"/>
                            <a:cs typeface="Arial" panose="020B0604020202020204" pitchFamily="34" charset="0"/>
                          </a:rPr>
                        </m:ctrlPr>
                      </m:sSubPr>
                      <m:e>
                        <m:r>
                          <a:rPr lang="es-ES" sz="1200" i="1" kern="100">
                            <a:effectLst/>
                            <a:latin typeface="Cambria Math" panose="02040503050406030204" pitchFamily="18" charset="0"/>
                            <a:ea typeface="Calibri" panose="020F0502020204030204" pitchFamily="34" charset="0"/>
                            <a:cs typeface="Arial" panose="020B0604020202020204" pitchFamily="34" charset="0"/>
                          </a:rPr>
                          <m:t>𝐿</m:t>
                        </m:r>
                      </m:e>
                      <m:sub>
                        <m:r>
                          <a:rPr lang="es-ES" sz="1200" i="1" kern="100">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s-ES" sz="1200" kern="100" dirty="0">
                    <a:effectLst/>
                    <a:latin typeface="Arial" panose="020B0604020202020204" pitchFamily="34" charset="0"/>
                    <a:ea typeface="Calibri" panose="020F0502020204030204" pitchFamily="34" charset="0"/>
                    <a:cs typeface="Times New Roman" panose="02020603050405020304" pitchFamily="18" charset="0"/>
                  </a:rPr>
                  <a:t> : Varianza común proporcionada por el factor individual. </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8" name="CuadroTexto 17">
                <a:extLst>
                  <a:ext uri="{FF2B5EF4-FFF2-40B4-BE49-F238E27FC236}">
                    <a16:creationId xmlns:a16="http://schemas.microsoft.com/office/drawing/2014/main" id="{F1ACC4D5-0B86-B2D0-698A-9F192187A488}"/>
                  </a:ext>
                </a:extLst>
              </p:cNvPr>
              <p:cNvSpPr txBox="1">
                <a:spLocks noRot="1" noChangeAspect="1" noMove="1" noResize="1" noEditPoints="1" noAdjustHandles="1" noChangeArrowheads="1" noChangeShapeType="1" noTextEdit="1"/>
              </p:cNvSpPr>
              <p:nvPr/>
            </p:nvSpPr>
            <p:spPr>
              <a:xfrm>
                <a:off x="7007163" y="4702643"/>
                <a:ext cx="4807463" cy="968663"/>
              </a:xfrm>
              <a:prstGeom prst="rect">
                <a:avLst/>
              </a:prstGeom>
              <a:blipFill>
                <a:blip r:embed="rId5"/>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72534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Metodología </a:t>
            </a:r>
            <a:r>
              <a:rPr lang="es-PE" sz="2400" dirty="0">
                <a:solidFill>
                  <a:srgbClr val="004899"/>
                </a:solidFill>
              </a:rPr>
              <a:t>- Método</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graphicFrame>
        <p:nvGraphicFramePr>
          <p:cNvPr id="5" name="Tabla 4">
            <a:extLst>
              <a:ext uri="{FF2B5EF4-FFF2-40B4-BE49-F238E27FC236}">
                <a16:creationId xmlns:a16="http://schemas.microsoft.com/office/drawing/2014/main" id="{8B6CA3BF-DE0D-6FE8-F63B-653A8D28020D}"/>
              </a:ext>
            </a:extLst>
          </p:cNvPr>
          <p:cNvGraphicFramePr>
            <a:graphicFrameLocks noGrp="1"/>
          </p:cNvGraphicFramePr>
          <p:nvPr>
            <p:extLst>
              <p:ext uri="{D42A27DB-BD31-4B8C-83A1-F6EECF244321}">
                <p14:modId xmlns:p14="http://schemas.microsoft.com/office/powerpoint/2010/main" val="3921960441"/>
              </p:ext>
            </p:extLst>
          </p:nvPr>
        </p:nvGraphicFramePr>
        <p:xfrm>
          <a:off x="2433839" y="1801234"/>
          <a:ext cx="6905623" cy="3982849"/>
        </p:xfrm>
        <a:graphic>
          <a:graphicData uri="http://schemas.openxmlformats.org/drawingml/2006/table">
            <a:tbl>
              <a:tblPr firstRow="1" bandRow="1"/>
              <a:tblGrid>
                <a:gridCol w="1728952">
                  <a:extLst>
                    <a:ext uri="{9D8B030D-6E8A-4147-A177-3AD203B41FA5}">
                      <a16:colId xmlns:a16="http://schemas.microsoft.com/office/drawing/2014/main" val="2615879461"/>
                    </a:ext>
                  </a:extLst>
                </a:gridCol>
                <a:gridCol w="1511168">
                  <a:extLst>
                    <a:ext uri="{9D8B030D-6E8A-4147-A177-3AD203B41FA5}">
                      <a16:colId xmlns:a16="http://schemas.microsoft.com/office/drawing/2014/main" val="2248765958"/>
                    </a:ext>
                  </a:extLst>
                </a:gridCol>
                <a:gridCol w="1941252">
                  <a:extLst>
                    <a:ext uri="{9D8B030D-6E8A-4147-A177-3AD203B41FA5}">
                      <a16:colId xmlns:a16="http://schemas.microsoft.com/office/drawing/2014/main" val="241193535"/>
                    </a:ext>
                  </a:extLst>
                </a:gridCol>
                <a:gridCol w="1724251">
                  <a:extLst>
                    <a:ext uri="{9D8B030D-6E8A-4147-A177-3AD203B41FA5}">
                      <a16:colId xmlns:a16="http://schemas.microsoft.com/office/drawing/2014/main" val="3467663155"/>
                    </a:ext>
                  </a:extLst>
                </a:gridCol>
              </a:tblGrid>
              <a:tr h="295706">
                <a:tc gridSpan="2">
                  <a:txBody>
                    <a:bodyPr/>
                    <a:lstStyle/>
                    <a:p>
                      <a:pPr algn="just">
                        <a:lnSpc>
                          <a:spcPct val="107000"/>
                        </a:lnSpc>
                        <a:spcAft>
                          <a:spcPts val="800"/>
                        </a:spcAft>
                      </a:pPr>
                      <a:r>
                        <a:rPr lang="es-ES" sz="1200" b="1" kern="100">
                          <a:solidFill>
                            <a:srgbClr val="FFFFFF"/>
                          </a:solidFill>
                          <a:effectLst/>
                          <a:highlight>
                            <a:srgbClr val="004899"/>
                          </a:highlight>
                          <a:latin typeface="Arial" panose="020B0604020202020204" pitchFamily="34" charset="0"/>
                          <a:ea typeface="Calibri" panose="020F0502020204030204" pitchFamily="34" charset="0"/>
                          <a:cs typeface="Times New Roman" panose="02020603050405020304" pitchFamily="18" charset="0"/>
                        </a:rPr>
                        <a:t>Agrupamiento por Recursos </a:t>
                      </a:r>
                      <a:endParaRPr lang="es-ES" sz="1100" kern="100">
                        <a:effectLst/>
                        <a:highlight>
                          <a:srgbClr val="004899"/>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4899"/>
                    </a:solidFill>
                  </a:tcPr>
                </a:tc>
                <a:tc hMerge="1">
                  <a:txBody>
                    <a:bodyPr/>
                    <a:lstStyle/>
                    <a:p>
                      <a:endParaRPr lang="es-ES"/>
                    </a:p>
                  </a:txBody>
                  <a:tcPr/>
                </a:tc>
                <a:tc gridSpan="2">
                  <a:txBody>
                    <a:bodyPr/>
                    <a:lstStyle/>
                    <a:p>
                      <a:pPr algn="just">
                        <a:lnSpc>
                          <a:spcPct val="107000"/>
                        </a:lnSpc>
                        <a:spcAft>
                          <a:spcPts val="800"/>
                        </a:spcAft>
                      </a:pPr>
                      <a:r>
                        <a:rPr lang="es-ES" sz="1200" b="1" kern="100" dirty="0">
                          <a:solidFill>
                            <a:srgbClr val="FFFFFF"/>
                          </a:solidFill>
                          <a:effectLst/>
                          <a:highlight>
                            <a:srgbClr val="004899"/>
                          </a:highlight>
                          <a:latin typeface="Arial" panose="020B0604020202020204" pitchFamily="34" charset="0"/>
                          <a:ea typeface="Calibri" panose="020F0502020204030204" pitchFamily="34" charset="0"/>
                          <a:cs typeface="Times New Roman" panose="02020603050405020304" pitchFamily="18" charset="0"/>
                        </a:rPr>
                        <a:t>Agrupamiento por Necesidades</a:t>
                      </a:r>
                      <a:endParaRPr lang="es-ES" sz="1100" kern="100" dirty="0">
                        <a:effectLst/>
                        <a:highlight>
                          <a:srgbClr val="004899"/>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4899"/>
                    </a:solidFill>
                  </a:tcPr>
                </a:tc>
                <a:tc hMerge="1">
                  <a:txBody>
                    <a:bodyPr/>
                    <a:lstStyle/>
                    <a:p>
                      <a:endParaRPr lang="es-ES"/>
                    </a:p>
                  </a:txBody>
                  <a:tcPr/>
                </a:tc>
                <a:extLst>
                  <a:ext uri="{0D108BD9-81ED-4DB2-BD59-A6C34878D82A}">
                    <a16:rowId xmlns:a16="http://schemas.microsoft.com/office/drawing/2014/main" val="2874309355"/>
                  </a:ext>
                </a:extLst>
              </a:tr>
              <a:tr h="295706">
                <a:tc>
                  <a:txBody>
                    <a:bodyPr/>
                    <a:lstStyle/>
                    <a:p>
                      <a:pPr algn="just">
                        <a:lnSpc>
                          <a:spcPct val="107000"/>
                        </a:lnSpc>
                        <a:spcAft>
                          <a:spcPts val="800"/>
                        </a:spcAft>
                      </a:pPr>
                      <a:r>
                        <a:rPr lang="es-ES" sz="1200" b="1" kern="100">
                          <a:solidFill>
                            <a:srgbClr val="000000"/>
                          </a:solidFill>
                          <a:effectLst/>
                          <a:highlight>
                            <a:srgbClr val="7F7F7F"/>
                          </a:highlight>
                          <a:latin typeface="Arial" panose="020B0604020202020204" pitchFamily="34" charset="0"/>
                          <a:ea typeface="Calibri" panose="020F0502020204030204" pitchFamily="34" charset="0"/>
                          <a:cs typeface="Times New Roman" panose="02020603050405020304" pitchFamily="18" charset="0"/>
                        </a:rPr>
                        <a:t>Agrupamiento</a:t>
                      </a:r>
                      <a:endParaRPr lang="es-ES" sz="1100" kern="100">
                        <a:effectLst/>
                        <a:highlight>
                          <a:srgbClr val="7F7F7F"/>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F7F7F"/>
                    </a:solidFill>
                  </a:tcPr>
                </a:tc>
                <a:tc>
                  <a:txBody>
                    <a:bodyPr/>
                    <a:lstStyle/>
                    <a:p>
                      <a:pPr algn="just">
                        <a:lnSpc>
                          <a:spcPct val="107000"/>
                        </a:lnSpc>
                        <a:spcAft>
                          <a:spcPts val="800"/>
                        </a:spcAft>
                      </a:pPr>
                      <a:r>
                        <a:rPr lang="es-ES" sz="1200" b="1" kern="100">
                          <a:solidFill>
                            <a:srgbClr val="000000"/>
                          </a:solidFill>
                          <a:effectLst/>
                          <a:highlight>
                            <a:srgbClr val="7F7F7F"/>
                          </a:highlight>
                          <a:latin typeface="Arial" panose="020B0604020202020204" pitchFamily="34" charset="0"/>
                          <a:ea typeface="Calibri" panose="020F0502020204030204" pitchFamily="34" charset="0"/>
                          <a:cs typeface="Times New Roman" panose="02020603050405020304" pitchFamily="18" charset="0"/>
                        </a:rPr>
                        <a:t>Criterio</a:t>
                      </a:r>
                      <a:endParaRPr lang="es-ES" sz="1100" kern="100">
                        <a:effectLst/>
                        <a:highlight>
                          <a:srgbClr val="7F7F7F"/>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F7F7F"/>
                    </a:solidFill>
                  </a:tcPr>
                </a:tc>
                <a:tc>
                  <a:txBody>
                    <a:bodyPr/>
                    <a:lstStyle/>
                    <a:p>
                      <a:pPr algn="just">
                        <a:lnSpc>
                          <a:spcPct val="107000"/>
                        </a:lnSpc>
                        <a:spcAft>
                          <a:spcPts val="800"/>
                        </a:spcAft>
                      </a:pPr>
                      <a:r>
                        <a:rPr lang="es-ES" sz="1200" b="1" kern="100">
                          <a:solidFill>
                            <a:srgbClr val="000000"/>
                          </a:solidFill>
                          <a:effectLst/>
                          <a:highlight>
                            <a:srgbClr val="7F7F7F"/>
                          </a:highlight>
                          <a:latin typeface="Arial" panose="020B0604020202020204" pitchFamily="34" charset="0"/>
                          <a:ea typeface="Calibri" panose="020F0502020204030204" pitchFamily="34" charset="0"/>
                          <a:cs typeface="Times New Roman" panose="02020603050405020304" pitchFamily="18" charset="0"/>
                        </a:rPr>
                        <a:t>Agrupamiento</a:t>
                      </a:r>
                      <a:endParaRPr lang="es-ES" sz="1100" kern="100">
                        <a:effectLst/>
                        <a:highlight>
                          <a:srgbClr val="7F7F7F"/>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F7F7F"/>
                    </a:solidFill>
                  </a:tcPr>
                </a:tc>
                <a:tc>
                  <a:txBody>
                    <a:bodyPr/>
                    <a:lstStyle/>
                    <a:p>
                      <a:pPr algn="just">
                        <a:lnSpc>
                          <a:spcPct val="107000"/>
                        </a:lnSpc>
                        <a:spcAft>
                          <a:spcPts val="800"/>
                        </a:spcAft>
                      </a:pPr>
                      <a:r>
                        <a:rPr lang="es-ES" sz="1200" b="1" kern="100">
                          <a:solidFill>
                            <a:srgbClr val="000000"/>
                          </a:solidFill>
                          <a:effectLst/>
                          <a:highlight>
                            <a:srgbClr val="7F7F7F"/>
                          </a:highlight>
                          <a:latin typeface="Arial" panose="020B0604020202020204" pitchFamily="34" charset="0"/>
                          <a:ea typeface="Calibri" panose="020F0502020204030204" pitchFamily="34" charset="0"/>
                          <a:cs typeface="Times New Roman" panose="02020603050405020304" pitchFamily="18" charset="0"/>
                        </a:rPr>
                        <a:t>Criterio</a:t>
                      </a:r>
                      <a:endParaRPr lang="es-ES" sz="1100" kern="100">
                        <a:effectLst/>
                        <a:highlight>
                          <a:srgbClr val="7F7F7F"/>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F7F7F"/>
                    </a:solidFill>
                  </a:tcPr>
                </a:tc>
                <a:extLst>
                  <a:ext uri="{0D108BD9-81ED-4DB2-BD59-A6C34878D82A}">
                    <a16:rowId xmlns:a16="http://schemas.microsoft.com/office/drawing/2014/main" val="1062893188"/>
                  </a:ext>
                </a:extLst>
              </a:tr>
              <a:tr h="1130479">
                <a:tc>
                  <a:txBody>
                    <a:bodyPr/>
                    <a:lstStyle/>
                    <a:p>
                      <a:pPr algn="just">
                        <a:lnSpc>
                          <a:spcPct val="107000"/>
                        </a:lnSpc>
                        <a:spcAft>
                          <a:spcPts val="800"/>
                        </a:spcAft>
                      </a:pPr>
                      <a:r>
                        <a:rPr lang="es-ES" sz="1200" kern="10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Gobiernos locales y gobiernos regionales con índice de Recursos Alto</a:t>
                      </a:r>
                      <a:endParaRPr lang="es-ES" sz="1100" kern="10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tc>
                  <a:txBody>
                    <a:bodyPr/>
                    <a:lstStyle/>
                    <a:p>
                      <a:pPr algn="just">
                        <a:lnSpc>
                          <a:spcPct val="107000"/>
                        </a:lnSpc>
                        <a:spcAft>
                          <a:spcPts val="800"/>
                        </a:spcAft>
                      </a:pPr>
                      <a:r>
                        <a:rPr lang="es-ES" sz="1200" kern="10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[0 - Tercil 1]</a:t>
                      </a:r>
                      <a:endParaRPr lang="es-ES" sz="1100" kern="10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tc>
                  <a:txBody>
                    <a:bodyPr/>
                    <a:lstStyle/>
                    <a:p>
                      <a:pPr algn="just">
                        <a:lnSpc>
                          <a:spcPct val="107000"/>
                        </a:lnSpc>
                        <a:spcAft>
                          <a:spcPts val="800"/>
                        </a:spcAft>
                      </a:pPr>
                      <a:r>
                        <a:rPr lang="es-ES" sz="1200" kern="100" dirty="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Gobiernos locales y gobiernos regionales con índice de Necesidades Alto</a:t>
                      </a:r>
                      <a:endParaRPr lang="es-ES" sz="1100" kern="100" dirty="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tc>
                  <a:txBody>
                    <a:bodyPr/>
                    <a:lstStyle/>
                    <a:p>
                      <a:pPr algn="just">
                        <a:lnSpc>
                          <a:spcPct val="107000"/>
                        </a:lnSpc>
                        <a:spcAft>
                          <a:spcPts val="800"/>
                        </a:spcAft>
                      </a:pPr>
                      <a:r>
                        <a:rPr lang="es-ES" sz="1200" kern="100" dirty="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[0 - </a:t>
                      </a:r>
                      <a:r>
                        <a:rPr lang="es-ES" sz="1200" kern="100" dirty="0" err="1">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Tercil</a:t>
                      </a:r>
                      <a:r>
                        <a:rPr lang="es-ES" sz="1200" kern="100" dirty="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 1]</a:t>
                      </a:r>
                      <a:endParaRPr lang="es-ES" sz="1100" kern="100" dirty="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extLst>
                  <a:ext uri="{0D108BD9-81ED-4DB2-BD59-A6C34878D82A}">
                    <a16:rowId xmlns:a16="http://schemas.microsoft.com/office/drawing/2014/main" val="4230842781"/>
                  </a:ext>
                </a:extLst>
              </a:tr>
              <a:tr h="1130479">
                <a:tc>
                  <a:txBody>
                    <a:bodyPr/>
                    <a:lstStyle/>
                    <a:p>
                      <a:pPr algn="just">
                        <a:lnSpc>
                          <a:spcPct val="107000"/>
                        </a:lnSpc>
                        <a:spcAft>
                          <a:spcPts val="800"/>
                        </a:spcAft>
                      </a:pPr>
                      <a:r>
                        <a:rPr lang="es-ES" sz="1200" kern="100">
                          <a:solidFill>
                            <a:srgbClr val="000000"/>
                          </a:solidFill>
                          <a:effectLst/>
                          <a:highlight>
                            <a:srgbClr val="CBDCFC"/>
                          </a:highlight>
                          <a:latin typeface="Arial" panose="020B0604020202020204" pitchFamily="34" charset="0"/>
                          <a:ea typeface="Calibri" panose="020F0502020204030204" pitchFamily="34" charset="0"/>
                          <a:cs typeface="Times New Roman" panose="02020603050405020304" pitchFamily="18" charset="0"/>
                        </a:rPr>
                        <a:t>Gobiernos locales y gobiernos regionales con índice de Recursos Medio</a:t>
                      </a:r>
                      <a:endParaRPr lang="es-ES" sz="1100" kern="100">
                        <a:effectLst/>
                        <a:highlight>
                          <a:srgbClr val="CBDCFC"/>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CFC"/>
                    </a:solidFill>
                  </a:tcPr>
                </a:tc>
                <a:tc>
                  <a:txBody>
                    <a:bodyPr/>
                    <a:lstStyle/>
                    <a:p>
                      <a:pPr algn="just">
                        <a:lnSpc>
                          <a:spcPct val="107000"/>
                        </a:lnSpc>
                        <a:spcAft>
                          <a:spcPts val="800"/>
                        </a:spcAft>
                      </a:pPr>
                      <a:r>
                        <a:rPr lang="es-ES" sz="1200" kern="100">
                          <a:solidFill>
                            <a:srgbClr val="000000"/>
                          </a:solidFill>
                          <a:effectLst/>
                          <a:highlight>
                            <a:srgbClr val="CBDCFC"/>
                          </a:highlight>
                          <a:latin typeface="Arial" panose="020B0604020202020204" pitchFamily="34" charset="0"/>
                          <a:ea typeface="Calibri" panose="020F0502020204030204" pitchFamily="34" charset="0"/>
                          <a:cs typeface="Times New Roman" panose="02020603050405020304" pitchFamily="18" charset="0"/>
                        </a:rPr>
                        <a:t>[Tercil 1 - Tercil 2]</a:t>
                      </a:r>
                      <a:endParaRPr lang="es-ES" sz="1100" kern="100">
                        <a:effectLst/>
                        <a:highlight>
                          <a:srgbClr val="CBDCFC"/>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CFC"/>
                    </a:solidFill>
                  </a:tcPr>
                </a:tc>
                <a:tc>
                  <a:txBody>
                    <a:bodyPr/>
                    <a:lstStyle/>
                    <a:p>
                      <a:pPr algn="just">
                        <a:lnSpc>
                          <a:spcPct val="107000"/>
                        </a:lnSpc>
                        <a:spcAft>
                          <a:spcPts val="800"/>
                        </a:spcAft>
                      </a:pPr>
                      <a:r>
                        <a:rPr lang="es-ES" sz="1200" kern="100">
                          <a:solidFill>
                            <a:srgbClr val="000000"/>
                          </a:solidFill>
                          <a:effectLst/>
                          <a:highlight>
                            <a:srgbClr val="CBDCFC"/>
                          </a:highlight>
                          <a:latin typeface="Arial" panose="020B0604020202020204" pitchFamily="34" charset="0"/>
                          <a:ea typeface="Calibri" panose="020F0502020204030204" pitchFamily="34" charset="0"/>
                          <a:cs typeface="Times New Roman" panose="02020603050405020304" pitchFamily="18" charset="0"/>
                        </a:rPr>
                        <a:t>Gobiernos locales y gobiernos regionales con índice de Necesidades Medio</a:t>
                      </a:r>
                      <a:endParaRPr lang="es-ES" sz="1100" kern="100">
                        <a:effectLst/>
                        <a:highlight>
                          <a:srgbClr val="CBDCFC"/>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CFC"/>
                    </a:solidFill>
                  </a:tcPr>
                </a:tc>
                <a:tc>
                  <a:txBody>
                    <a:bodyPr/>
                    <a:lstStyle/>
                    <a:p>
                      <a:pPr algn="just">
                        <a:lnSpc>
                          <a:spcPct val="107000"/>
                        </a:lnSpc>
                        <a:spcAft>
                          <a:spcPts val="800"/>
                        </a:spcAft>
                      </a:pPr>
                      <a:r>
                        <a:rPr lang="es-ES" sz="1200" kern="100">
                          <a:solidFill>
                            <a:srgbClr val="000000"/>
                          </a:solidFill>
                          <a:effectLst/>
                          <a:highlight>
                            <a:srgbClr val="CBDCFC"/>
                          </a:highlight>
                          <a:latin typeface="Arial" panose="020B0604020202020204" pitchFamily="34" charset="0"/>
                          <a:ea typeface="Calibri" panose="020F0502020204030204" pitchFamily="34" charset="0"/>
                          <a:cs typeface="Times New Roman" panose="02020603050405020304" pitchFamily="18" charset="0"/>
                        </a:rPr>
                        <a:t>[Tercil 1 - Tercil 2]</a:t>
                      </a:r>
                      <a:endParaRPr lang="es-ES" sz="1100" kern="100">
                        <a:effectLst/>
                        <a:highlight>
                          <a:srgbClr val="CBDCFC"/>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CFC"/>
                    </a:solidFill>
                  </a:tcPr>
                </a:tc>
                <a:extLst>
                  <a:ext uri="{0D108BD9-81ED-4DB2-BD59-A6C34878D82A}">
                    <a16:rowId xmlns:a16="http://schemas.microsoft.com/office/drawing/2014/main" val="160880510"/>
                  </a:ext>
                </a:extLst>
              </a:tr>
              <a:tr h="1130479">
                <a:tc>
                  <a:txBody>
                    <a:bodyPr/>
                    <a:lstStyle/>
                    <a:p>
                      <a:pPr algn="just">
                        <a:lnSpc>
                          <a:spcPct val="107000"/>
                        </a:lnSpc>
                        <a:spcAft>
                          <a:spcPts val="800"/>
                        </a:spcAft>
                      </a:pPr>
                      <a:r>
                        <a:rPr lang="es-ES" sz="1200" kern="10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Gobiernos locales y gobiernos regionales con índice de Recursos Bajo</a:t>
                      </a:r>
                      <a:endParaRPr lang="es-ES" sz="1100" kern="10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tc>
                  <a:txBody>
                    <a:bodyPr/>
                    <a:lstStyle/>
                    <a:p>
                      <a:pPr algn="just">
                        <a:lnSpc>
                          <a:spcPct val="107000"/>
                        </a:lnSpc>
                        <a:spcAft>
                          <a:spcPts val="800"/>
                        </a:spcAft>
                      </a:pPr>
                      <a:r>
                        <a:rPr lang="es-ES" sz="1200" kern="10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[Tercil 2 - 1]</a:t>
                      </a:r>
                      <a:endParaRPr lang="es-ES" sz="1100" kern="10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tc>
                  <a:txBody>
                    <a:bodyPr/>
                    <a:lstStyle/>
                    <a:p>
                      <a:pPr algn="just">
                        <a:lnSpc>
                          <a:spcPct val="107000"/>
                        </a:lnSpc>
                        <a:spcAft>
                          <a:spcPts val="800"/>
                        </a:spcAft>
                      </a:pPr>
                      <a:r>
                        <a:rPr lang="es-ES" sz="1200" kern="10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Gobiernos locales y gobiernos regionales con índice de Necesidades Bajo</a:t>
                      </a:r>
                      <a:endParaRPr lang="es-ES" sz="1100" kern="10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tc>
                  <a:txBody>
                    <a:bodyPr/>
                    <a:lstStyle/>
                    <a:p>
                      <a:pPr algn="just">
                        <a:lnSpc>
                          <a:spcPct val="107000"/>
                        </a:lnSpc>
                        <a:spcAft>
                          <a:spcPts val="800"/>
                        </a:spcAft>
                      </a:pPr>
                      <a:r>
                        <a:rPr lang="es-ES" sz="1200" kern="100" dirty="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a:t>
                      </a:r>
                      <a:r>
                        <a:rPr lang="es-ES" sz="1200" kern="100" dirty="0" err="1">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Tercil</a:t>
                      </a:r>
                      <a:r>
                        <a:rPr lang="es-ES" sz="1200" kern="100" dirty="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 2 - 1]</a:t>
                      </a:r>
                      <a:endParaRPr lang="es-ES" sz="1100" kern="100" dirty="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extLst>
                  <a:ext uri="{0D108BD9-81ED-4DB2-BD59-A6C34878D82A}">
                    <a16:rowId xmlns:a16="http://schemas.microsoft.com/office/drawing/2014/main" val="247245057"/>
                  </a:ext>
                </a:extLst>
              </a:tr>
            </a:tbl>
          </a:graphicData>
        </a:graphic>
      </p:graphicFrame>
      <p:sp>
        <p:nvSpPr>
          <p:cNvPr id="8" name="CuadroTexto 7">
            <a:extLst>
              <a:ext uri="{FF2B5EF4-FFF2-40B4-BE49-F238E27FC236}">
                <a16:creationId xmlns:a16="http://schemas.microsoft.com/office/drawing/2014/main" id="{91798EE7-5B9C-3913-04BB-4FCB048A8964}"/>
              </a:ext>
            </a:extLst>
          </p:cNvPr>
          <p:cNvSpPr txBox="1"/>
          <p:nvPr/>
        </p:nvSpPr>
        <p:spPr>
          <a:xfrm>
            <a:off x="2193412" y="1073917"/>
            <a:ext cx="6905623" cy="49244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s-ES" sz="1600" dirty="0"/>
              <a:t>Por último se tendrían los siguientes criterios de agrupamiento de los resultados</a:t>
            </a:r>
            <a:endParaRPr lang="es-ES" sz="1600" b="1" dirty="0">
              <a:solidFill>
                <a:schemeClr val="tx1"/>
              </a:solidFill>
            </a:endParaRPr>
          </a:p>
        </p:txBody>
      </p:sp>
    </p:spTree>
    <p:extLst>
      <p:ext uri="{BB962C8B-B14F-4D97-AF65-F5344CB8AC3E}">
        <p14:creationId xmlns:p14="http://schemas.microsoft.com/office/powerpoint/2010/main" val="231304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Resultados Preliminares</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2" name="CuadroTexto 1">
            <a:extLst>
              <a:ext uri="{FF2B5EF4-FFF2-40B4-BE49-F238E27FC236}">
                <a16:creationId xmlns:a16="http://schemas.microsoft.com/office/drawing/2014/main" id="{DCA0512C-0F02-B540-87DA-FC5D53972CE7}"/>
              </a:ext>
            </a:extLst>
          </p:cNvPr>
          <p:cNvSpPr txBox="1"/>
          <p:nvPr/>
        </p:nvSpPr>
        <p:spPr>
          <a:xfrm>
            <a:off x="417569" y="2213397"/>
            <a:ext cx="5239150" cy="246221"/>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s-ES" sz="1600" dirty="0"/>
              <a:t>Valor KMO = 0,6</a:t>
            </a:r>
            <a:endParaRPr lang="es-ES" sz="1600" b="1" dirty="0">
              <a:solidFill>
                <a:schemeClr val="tx1"/>
              </a:solidFill>
            </a:endParaRPr>
          </a:p>
        </p:txBody>
      </p:sp>
      <p:sp>
        <p:nvSpPr>
          <p:cNvPr id="3" name="CuadroTexto 2">
            <a:extLst>
              <a:ext uri="{FF2B5EF4-FFF2-40B4-BE49-F238E27FC236}">
                <a16:creationId xmlns:a16="http://schemas.microsoft.com/office/drawing/2014/main" id="{10DAE446-5F87-75E9-4D40-4C86D374CAD0}"/>
              </a:ext>
            </a:extLst>
          </p:cNvPr>
          <p:cNvSpPr txBox="1"/>
          <p:nvPr/>
        </p:nvSpPr>
        <p:spPr>
          <a:xfrm>
            <a:off x="4191000" y="993883"/>
            <a:ext cx="5239150" cy="369332"/>
          </a:xfrm>
          <a:prstGeom prst="rect">
            <a:avLst/>
          </a:prstGeom>
          <a:noFill/>
        </p:spPr>
        <p:txBody>
          <a:bodyPr wrap="square" lIns="0" tIns="0" rIns="0" bIns="0" rtlCol="0">
            <a:spAutoFit/>
          </a:bodyPr>
          <a:lstStyle/>
          <a:p>
            <a:r>
              <a:rPr lang="es-ES" sz="2400" dirty="0">
                <a:solidFill>
                  <a:schemeClr val="tx1"/>
                </a:solidFill>
              </a:rPr>
              <a:t>Índice de Recursos</a:t>
            </a:r>
            <a:endParaRPr lang="es-ES" sz="2400" b="1" dirty="0">
              <a:solidFill>
                <a:schemeClr val="tx1"/>
              </a:solidFill>
            </a:endParaRPr>
          </a:p>
        </p:txBody>
      </p:sp>
      <p:sp>
        <p:nvSpPr>
          <p:cNvPr id="6" name="CuadroTexto 5">
            <a:extLst>
              <a:ext uri="{FF2B5EF4-FFF2-40B4-BE49-F238E27FC236}">
                <a16:creationId xmlns:a16="http://schemas.microsoft.com/office/drawing/2014/main" id="{68FB9FE1-00BF-B222-28E0-9B0472A4B566}"/>
              </a:ext>
            </a:extLst>
          </p:cNvPr>
          <p:cNvSpPr txBox="1"/>
          <p:nvPr/>
        </p:nvSpPr>
        <p:spPr>
          <a:xfrm>
            <a:off x="355906" y="2532389"/>
            <a:ext cx="6096000" cy="954107"/>
          </a:xfrm>
          <a:prstGeom prst="rect">
            <a:avLst/>
          </a:prstGeom>
          <a:noFill/>
        </p:spPr>
        <p:txBody>
          <a:bodyPr wrap="square">
            <a:spAutoFit/>
          </a:bodyPr>
          <a:lstStyle/>
          <a:p>
            <a:pPr marL="285750" indent="-285750">
              <a:buFont typeface="Arial" panose="020B0604020202020204" pitchFamily="34" charset="0"/>
              <a:buChar char="•"/>
            </a:pPr>
            <a:r>
              <a:rPr lang="es-ES" dirty="0"/>
              <a:t>Prueba de Bartlett</a:t>
            </a:r>
          </a:p>
          <a:p>
            <a:r>
              <a:rPr lang="es-ES" dirty="0"/>
              <a:t>p-</a:t>
            </a:r>
            <a:r>
              <a:rPr lang="es-ES" dirty="0" err="1"/>
              <a:t>value</a:t>
            </a:r>
            <a:r>
              <a:rPr lang="es-ES" dirty="0"/>
              <a:t>            =             0.000</a:t>
            </a:r>
          </a:p>
          <a:p>
            <a:r>
              <a:rPr lang="es-ES" dirty="0"/>
              <a:t>H0: variables are </a:t>
            </a:r>
            <a:r>
              <a:rPr lang="es-ES" dirty="0" err="1"/>
              <a:t>not</a:t>
            </a:r>
            <a:r>
              <a:rPr lang="es-ES" dirty="0"/>
              <a:t> </a:t>
            </a:r>
            <a:r>
              <a:rPr lang="es-ES" dirty="0" err="1"/>
              <a:t>intercorrelated</a:t>
            </a:r>
            <a:endParaRPr lang="es-ES" dirty="0"/>
          </a:p>
          <a:p>
            <a:r>
              <a:rPr lang="es-ES" dirty="0"/>
              <a:t>Si p </a:t>
            </a:r>
            <a:r>
              <a:rPr lang="es-ES" dirty="0" err="1"/>
              <a:t>value</a:t>
            </a:r>
            <a:r>
              <a:rPr lang="es-ES" dirty="0"/>
              <a:t> &lt;0,05 las variables se encuentran correlacionadas</a:t>
            </a:r>
          </a:p>
        </p:txBody>
      </p:sp>
      <p:pic>
        <p:nvPicPr>
          <p:cNvPr id="9" name="Imagen 8">
            <a:extLst>
              <a:ext uri="{FF2B5EF4-FFF2-40B4-BE49-F238E27FC236}">
                <a16:creationId xmlns:a16="http://schemas.microsoft.com/office/drawing/2014/main" id="{0012FADD-7A8B-5F23-4C2C-849D319CE70C}"/>
              </a:ext>
            </a:extLst>
          </p:cNvPr>
          <p:cNvPicPr>
            <a:picLocks noChangeAspect="1"/>
          </p:cNvPicPr>
          <p:nvPr/>
        </p:nvPicPr>
        <p:blipFill>
          <a:blip r:embed="rId3"/>
          <a:stretch>
            <a:fillRect/>
          </a:stretch>
        </p:blipFill>
        <p:spPr>
          <a:xfrm>
            <a:off x="6535283" y="2793020"/>
            <a:ext cx="4820450" cy="3437996"/>
          </a:xfrm>
          <a:prstGeom prst="rect">
            <a:avLst/>
          </a:prstGeom>
        </p:spPr>
      </p:pic>
      <p:sp>
        <p:nvSpPr>
          <p:cNvPr id="10" name="CuadroTexto 9">
            <a:extLst>
              <a:ext uri="{FF2B5EF4-FFF2-40B4-BE49-F238E27FC236}">
                <a16:creationId xmlns:a16="http://schemas.microsoft.com/office/drawing/2014/main" id="{E59BE90C-DB99-DBA1-ED0C-3F5BB56A2AA6}"/>
              </a:ext>
            </a:extLst>
          </p:cNvPr>
          <p:cNvSpPr txBox="1"/>
          <p:nvPr/>
        </p:nvSpPr>
        <p:spPr>
          <a:xfrm>
            <a:off x="6576647" y="1859091"/>
            <a:ext cx="4240156" cy="738664"/>
          </a:xfrm>
          <a:prstGeom prst="rect">
            <a:avLst/>
          </a:prstGeom>
          <a:noFill/>
        </p:spPr>
        <p:txBody>
          <a:bodyPr wrap="square">
            <a:spAutoFit/>
          </a:bodyPr>
          <a:lstStyle/>
          <a:p>
            <a:pPr marL="285750" indent="-285750" algn="just">
              <a:buFont typeface="Arial" panose="020B0604020202020204" pitchFamily="34" charset="0"/>
              <a:buChar char="•"/>
            </a:pPr>
            <a:r>
              <a:rPr lang="es-ES" dirty="0"/>
              <a:t>De acuerdo al criterio de Kaiser </a:t>
            </a:r>
            <a:r>
              <a:rPr lang="es-ES" b="1" dirty="0">
                <a:solidFill>
                  <a:schemeClr val="tx1"/>
                </a:solidFill>
              </a:rPr>
              <a:t>se selecciona un factor,</a:t>
            </a:r>
            <a:r>
              <a:rPr lang="es-ES" dirty="0"/>
              <a:t> se realiza la </a:t>
            </a:r>
            <a:r>
              <a:rPr lang="es-ES" b="1" dirty="0">
                <a:solidFill>
                  <a:schemeClr val="tx1"/>
                </a:solidFill>
              </a:rPr>
              <a:t>normalización por </a:t>
            </a:r>
            <a:r>
              <a:rPr lang="es-ES" b="1" dirty="0" err="1">
                <a:solidFill>
                  <a:schemeClr val="tx1"/>
                </a:solidFill>
              </a:rPr>
              <a:t>reescalamiento</a:t>
            </a:r>
            <a:r>
              <a:rPr lang="es-ES" b="1" dirty="0">
                <a:solidFill>
                  <a:schemeClr val="tx1"/>
                </a:solidFill>
              </a:rPr>
              <a:t> y se calculan los </a:t>
            </a:r>
            <a:r>
              <a:rPr lang="es-ES" b="1" dirty="0" err="1">
                <a:solidFill>
                  <a:schemeClr val="tx1"/>
                </a:solidFill>
              </a:rPr>
              <a:t>terciles</a:t>
            </a:r>
            <a:r>
              <a:rPr lang="es-ES" b="1" dirty="0">
                <a:solidFill>
                  <a:schemeClr val="tx1"/>
                </a:solidFill>
              </a:rPr>
              <a:t> </a:t>
            </a:r>
          </a:p>
        </p:txBody>
      </p:sp>
      <p:sp>
        <p:nvSpPr>
          <p:cNvPr id="11" name="CuadroTexto 10">
            <a:extLst>
              <a:ext uri="{FF2B5EF4-FFF2-40B4-BE49-F238E27FC236}">
                <a16:creationId xmlns:a16="http://schemas.microsoft.com/office/drawing/2014/main" id="{32D7140D-0A31-AAAD-862E-FC4FF9FC4DF4}"/>
              </a:ext>
            </a:extLst>
          </p:cNvPr>
          <p:cNvSpPr txBox="1"/>
          <p:nvPr/>
        </p:nvSpPr>
        <p:spPr>
          <a:xfrm>
            <a:off x="355905" y="3988798"/>
            <a:ext cx="4968569" cy="523220"/>
          </a:xfrm>
          <a:prstGeom prst="rect">
            <a:avLst/>
          </a:prstGeom>
          <a:noFill/>
        </p:spPr>
        <p:txBody>
          <a:bodyPr wrap="square">
            <a:spAutoFit/>
          </a:bodyPr>
          <a:lstStyle/>
          <a:p>
            <a:pPr algn="just"/>
            <a:r>
              <a:rPr lang="es-ES" dirty="0"/>
              <a:t>Los valores obtenidos nos indican que </a:t>
            </a:r>
            <a:r>
              <a:rPr lang="es-ES" b="1" dirty="0">
                <a:solidFill>
                  <a:schemeClr val="tx1"/>
                </a:solidFill>
              </a:rPr>
              <a:t>es viable aplicar la técnica ACP</a:t>
            </a:r>
          </a:p>
        </p:txBody>
      </p:sp>
    </p:spTree>
    <p:extLst>
      <p:ext uri="{BB962C8B-B14F-4D97-AF65-F5344CB8AC3E}">
        <p14:creationId xmlns:p14="http://schemas.microsoft.com/office/powerpoint/2010/main" val="334447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Resultados Preliminares</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2" name="CuadroTexto 1">
            <a:extLst>
              <a:ext uri="{FF2B5EF4-FFF2-40B4-BE49-F238E27FC236}">
                <a16:creationId xmlns:a16="http://schemas.microsoft.com/office/drawing/2014/main" id="{DCA0512C-0F02-B540-87DA-FC5D53972CE7}"/>
              </a:ext>
            </a:extLst>
          </p:cNvPr>
          <p:cNvSpPr txBox="1"/>
          <p:nvPr/>
        </p:nvSpPr>
        <p:spPr>
          <a:xfrm>
            <a:off x="417569" y="2213397"/>
            <a:ext cx="5239150" cy="246221"/>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s-ES" sz="1600" dirty="0"/>
              <a:t>Valor KMO = 0,8</a:t>
            </a:r>
            <a:endParaRPr lang="es-ES" sz="1600" b="1" dirty="0">
              <a:solidFill>
                <a:schemeClr val="tx1"/>
              </a:solidFill>
            </a:endParaRPr>
          </a:p>
        </p:txBody>
      </p:sp>
      <p:sp>
        <p:nvSpPr>
          <p:cNvPr id="3" name="CuadroTexto 2">
            <a:extLst>
              <a:ext uri="{FF2B5EF4-FFF2-40B4-BE49-F238E27FC236}">
                <a16:creationId xmlns:a16="http://schemas.microsoft.com/office/drawing/2014/main" id="{10DAE446-5F87-75E9-4D40-4C86D374CAD0}"/>
              </a:ext>
            </a:extLst>
          </p:cNvPr>
          <p:cNvSpPr txBox="1"/>
          <p:nvPr/>
        </p:nvSpPr>
        <p:spPr>
          <a:xfrm>
            <a:off x="3857625" y="911123"/>
            <a:ext cx="5239150" cy="369332"/>
          </a:xfrm>
          <a:prstGeom prst="rect">
            <a:avLst/>
          </a:prstGeom>
          <a:noFill/>
        </p:spPr>
        <p:txBody>
          <a:bodyPr wrap="square" lIns="0" tIns="0" rIns="0" bIns="0" rtlCol="0">
            <a:spAutoFit/>
          </a:bodyPr>
          <a:lstStyle/>
          <a:p>
            <a:r>
              <a:rPr lang="es-ES" sz="2400" dirty="0">
                <a:solidFill>
                  <a:schemeClr val="tx1"/>
                </a:solidFill>
              </a:rPr>
              <a:t>Índice de Necesidades</a:t>
            </a:r>
            <a:endParaRPr lang="es-ES" sz="2400" b="1" dirty="0">
              <a:solidFill>
                <a:schemeClr val="tx1"/>
              </a:solidFill>
            </a:endParaRPr>
          </a:p>
        </p:txBody>
      </p:sp>
      <p:sp>
        <p:nvSpPr>
          <p:cNvPr id="6" name="CuadroTexto 5">
            <a:extLst>
              <a:ext uri="{FF2B5EF4-FFF2-40B4-BE49-F238E27FC236}">
                <a16:creationId xmlns:a16="http://schemas.microsoft.com/office/drawing/2014/main" id="{68FB9FE1-00BF-B222-28E0-9B0472A4B566}"/>
              </a:ext>
            </a:extLst>
          </p:cNvPr>
          <p:cNvSpPr txBox="1"/>
          <p:nvPr/>
        </p:nvSpPr>
        <p:spPr>
          <a:xfrm>
            <a:off x="381200" y="2526135"/>
            <a:ext cx="6096000" cy="954107"/>
          </a:xfrm>
          <a:prstGeom prst="rect">
            <a:avLst/>
          </a:prstGeom>
          <a:noFill/>
        </p:spPr>
        <p:txBody>
          <a:bodyPr wrap="square">
            <a:spAutoFit/>
          </a:bodyPr>
          <a:lstStyle/>
          <a:p>
            <a:pPr marL="285750" indent="-285750">
              <a:buFont typeface="Arial" panose="020B0604020202020204" pitchFamily="34" charset="0"/>
              <a:buChar char="•"/>
            </a:pPr>
            <a:r>
              <a:rPr lang="es-ES" dirty="0"/>
              <a:t>Prueba de Bartlett</a:t>
            </a:r>
          </a:p>
          <a:p>
            <a:r>
              <a:rPr lang="es-ES" dirty="0"/>
              <a:t>p-</a:t>
            </a:r>
            <a:r>
              <a:rPr lang="es-ES" dirty="0" err="1"/>
              <a:t>value</a:t>
            </a:r>
            <a:r>
              <a:rPr lang="es-ES" dirty="0"/>
              <a:t>            =             0.000</a:t>
            </a:r>
          </a:p>
          <a:p>
            <a:r>
              <a:rPr lang="es-ES" dirty="0"/>
              <a:t>H0: variables are </a:t>
            </a:r>
            <a:r>
              <a:rPr lang="es-ES" dirty="0" err="1"/>
              <a:t>not</a:t>
            </a:r>
            <a:r>
              <a:rPr lang="es-ES" dirty="0"/>
              <a:t> </a:t>
            </a:r>
            <a:r>
              <a:rPr lang="es-ES" dirty="0" err="1"/>
              <a:t>intercorrelated</a:t>
            </a:r>
            <a:endParaRPr lang="es-ES" dirty="0"/>
          </a:p>
          <a:p>
            <a:r>
              <a:rPr lang="es-ES" dirty="0"/>
              <a:t>Si p </a:t>
            </a:r>
            <a:r>
              <a:rPr lang="es-ES" dirty="0" err="1"/>
              <a:t>value</a:t>
            </a:r>
            <a:r>
              <a:rPr lang="es-ES" dirty="0"/>
              <a:t> &lt;0,05 las variables se encuentran correlacionadas</a:t>
            </a:r>
          </a:p>
        </p:txBody>
      </p:sp>
      <p:sp>
        <p:nvSpPr>
          <p:cNvPr id="10" name="CuadroTexto 9">
            <a:extLst>
              <a:ext uri="{FF2B5EF4-FFF2-40B4-BE49-F238E27FC236}">
                <a16:creationId xmlns:a16="http://schemas.microsoft.com/office/drawing/2014/main" id="{E59BE90C-DB99-DBA1-ED0C-3F5BB56A2AA6}"/>
              </a:ext>
            </a:extLst>
          </p:cNvPr>
          <p:cNvSpPr txBox="1"/>
          <p:nvPr/>
        </p:nvSpPr>
        <p:spPr>
          <a:xfrm>
            <a:off x="6756103" y="1787471"/>
            <a:ext cx="4240156" cy="954107"/>
          </a:xfrm>
          <a:prstGeom prst="rect">
            <a:avLst/>
          </a:prstGeom>
          <a:noFill/>
        </p:spPr>
        <p:txBody>
          <a:bodyPr wrap="square">
            <a:spAutoFit/>
          </a:bodyPr>
          <a:lstStyle/>
          <a:p>
            <a:pPr marL="285750" indent="-285750" algn="just">
              <a:buFont typeface="Arial" panose="020B0604020202020204" pitchFamily="34" charset="0"/>
              <a:buChar char="•"/>
            </a:pPr>
            <a:r>
              <a:rPr lang="es-ES" dirty="0"/>
              <a:t>De acuerdo al criterio de Kaiser </a:t>
            </a:r>
            <a:r>
              <a:rPr lang="es-ES" b="1" dirty="0">
                <a:solidFill>
                  <a:schemeClr val="tx1"/>
                </a:solidFill>
              </a:rPr>
              <a:t>se selecciona 5 factores, </a:t>
            </a:r>
            <a:r>
              <a:rPr lang="es-ES" dirty="0"/>
              <a:t>se realiza </a:t>
            </a:r>
            <a:r>
              <a:rPr lang="es-ES" b="1" dirty="0">
                <a:solidFill>
                  <a:schemeClr val="tx1"/>
                </a:solidFill>
              </a:rPr>
              <a:t>la normalización por </a:t>
            </a:r>
            <a:r>
              <a:rPr lang="es-ES" b="1" dirty="0" err="1">
                <a:solidFill>
                  <a:schemeClr val="tx1"/>
                </a:solidFill>
              </a:rPr>
              <a:t>reescalamiento</a:t>
            </a:r>
            <a:r>
              <a:rPr lang="es-ES" b="1" dirty="0">
                <a:solidFill>
                  <a:schemeClr val="tx1"/>
                </a:solidFill>
              </a:rPr>
              <a:t>, el cálculo del índice y se calculan los </a:t>
            </a:r>
            <a:r>
              <a:rPr lang="es-ES" b="1" dirty="0" err="1">
                <a:solidFill>
                  <a:schemeClr val="tx1"/>
                </a:solidFill>
              </a:rPr>
              <a:t>terciles</a:t>
            </a:r>
            <a:r>
              <a:rPr lang="es-ES" b="1" dirty="0">
                <a:solidFill>
                  <a:schemeClr val="tx1"/>
                </a:solidFill>
              </a:rPr>
              <a:t> </a:t>
            </a:r>
          </a:p>
        </p:txBody>
      </p:sp>
      <p:pic>
        <p:nvPicPr>
          <p:cNvPr id="5" name="Imagen 4">
            <a:extLst>
              <a:ext uri="{FF2B5EF4-FFF2-40B4-BE49-F238E27FC236}">
                <a16:creationId xmlns:a16="http://schemas.microsoft.com/office/drawing/2014/main" id="{7722DB0A-6B6D-7FD1-7ADC-3C54AE9B12A6}"/>
              </a:ext>
            </a:extLst>
          </p:cNvPr>
          <p:cNvPicPr>
            <a:picLocks noChangeAspect="1"/>
          </p:cNvPicPr>
          <p:nvPr/>
        </p:nvPicPr>
        <p:blipFill>
          <a:blip r:embed="rId3"/>
          <a:stretch>
            <a:fillRect/>
          </a:stretch>
        </p:blipFill>
        <p:spPr>
          <a:xfrm>
            <a:off x="6576647" y="2881197"/>
            <a:ext cx="4599068" cy="3261642"/>
          </a:xfrm>
          <a:prstGeom prst="rect">
            <a:avLst/>
          </a:prstGeom>
        </p:spPr>
      </p:pic>
      <p:sp>
        <p:nvSpPr>
          <p:cNvPr id="7" name="CuadroTexto 6">
            <a:extLst>
              <a:ext uri="{FF2B5EF4-FFF2-40B4-BE49-F238E27FC236}">
                <a16:creationId xmlns:a16="http://schemas.microsoft.com/office/drawing/2014/main" id="{5A1850A4-8572-136E-86DB-BCC6869A0141}"/>
              </a:ext>
            </a:extLst>
          </p:cNvPr>
          <p:cNvSpPr txBox="1"/>
          <p:nvPr/>
        </p:nvSpPr>
        <p:spPr>
          <a:xfrm>
            <a:off x="355905" y="3988798"/>
            <a:ext cx="4968569" cy="523220"/>
          </a:xfrm>
          <a:prstGeom prst="rect">
            <a:avLst/>
          </a:prstGeom>
          <a:noFill/>
        </p:spPr>
        <p:txBody>
          <a:bodyPr wrap="square">
            <a:spAutoFit/>
          </a:bodyPr>
          <a:lstStyle/>
          <a:p>
            <a:pPr algn="just"/>
            <a:r>
              <a:rPr lang="es-ES" dirty="0"/>
              <a:t>Los valores obtenidos nos indican que </a:t>
            </a:r>
            <a:r>
              <a:rPr lang="es-ES" b="1" dirty="0">
                <a:solidFill>
                  <a:schemeClr val="tx1"/>
                </a:solidFill>
              </a:rPr>
              <a:t>es viable aplicar la técnica ACP</a:t>
            </a:r>
          </a:p>
        </p:txBody>
      </p:sp>
    </p:spTree>
    <p:extLst>
      <p:ext uri="{BB962C8B-B14F-4D97-AF65-F5344CB8AC3E}">
        <p14:creationId xmlns:p14="http://schemas.microsoft.com/office/powerpoint/2010/main" val="2649277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Resultados Preliminares</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3" name="CuadroTexto 2">
            <a:extLst>
              <a:ext uri="{FF2B5EF4-FFF2-40B4-BE49-F238E27FC236}">
                <a16:creationId xmlns:a16="http://schemas.microsoft.com/office/drawing/2014/main" id="{10DAE446-5F87-75E9-4D40-4C86D374CAD0}"/>
              </a:ext>
            </a:extLst>
          </p:cNvPr>
          <p:cNvSpPr txBox="1"/>
          <p:nvPr/>
        </p:nvSpPr>
        <p:spPr>
          <a:xfrm>
            <a:off x="503294" y="1620984"/>
            <a:ext cx="5239150" cy="1292662"/>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s-ES" dirty="0"/>
              <a:t>Dado que el índice de Necesidades es calculado a partir de varios indicadores se debe realizar una prueba de validación a través de un Gold Estándar (Nivel de Pobreza)</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b="1" dirty="0">
                <a:solidFill>
                  <a:schemeClr val="tx1"/>
                </a:solidFill>
              </a:rPr>
              <a:t>Obteniendo una alta correlación entre ambos</a:t>
            </a:r>
            <a:r>
              <a:rPr lang="es-ES" dirty="0"/>
              <a:t>, validando así los resultados obtenidos</a:t>
            </a:r>
          </a:p>
        </p:txBody>
      </p:sp>
      <p:pic>
        <p:nvPicPr>
          <p:cNvPr id="7" name="Imagen 6">
            <a:extLst>
              <a:ext uri="{FF2B5EF4-FFF2-40B4-BE49-F238E27FC236}">
                <a16:creationId xmlns:a16="http://schemas.microsoft.com/office/drawing/2014/main" id="{A544A6C1-7242-B6E0-97A5-B133D3FD7599}"/>
              </a:ext>
            </a:extLst>
          </p:cNvPr>
          <p:cNvPicPr>
            <a:picLocks noChangeAspect="1"/>
          </p:cNvPicPr>
          <p:nvPr/>
        </p:nvPicPr>
        <p:blipFill>
          <a:blip r:embed="rId3"/>
          <a:stretch>
            <a:fillRect/>
          </a:stretch>
        </p:blipFill>
        <p:spPr>
          <a:xfrm>
            <a:off x="503294" y="3429000"/>
            <a:ext cx="4202820" cy="3005567"/>
          </a:xfrm>
          <a:prstGeom prst="rect">
            <a:avLst/>
          </a:prstGeom>
        </p:spPr>
      </p:pic>
      <p:graphicFrame>
        <p:nvGraphicFramePr>
          <p:cNvPr id="9" name="Tabla 8">
            <a:extLst>
              <a:ext uri="{FF2B5EF4-FFF2-40B4-BE49-F238E27FC236}">
                <a16:creationId xmlns:a16="http://schemas.microsoft.com/office/drawing/2014/main" id="{8F0A3671-2A1F-6307-821C-0769A5630B9A}"/>
              </a:ext>
            </a:extLst>
          </p:cNvPr>
          <p:cNvGraphicFramePr>
            <a:graphicFrameLocks noGrp="1"/>
          </p:cNvGraphicFramePr>
          <p:nvPr>
            <p:extLst>
              <p:ext uri="{D42A27DB-BD31-4B8C-83A1-F6EECF244321}">
                <p14:modId xmlns:p14="http://schemas.microsoft.com/office/powerpoint/2010/main" val="2283119931"/>
              </p:ext>
            </p:extLst>
          </p:nvPr>
        </p:nvGraphicFramePr>
        <p:xfrm>
          <a:off x="6368291" y="2599321"/>
          <a:ext cx="5613290" cy="1280160"/>
        </p:xfrm>
        <a:graphic>
          <a:graphicData uri="http://schemas.openxmlformats.org/drawingml/2006/table">
            <a:tbl>
              <a:tblPr/>
              <a:tblGrid>
                <a:gridCol w="749442">
                  <a:extLst>
                    <a:ext uri="{9D8B030D-6E8A-4147-A177-3AD203B41FA5}">
                      <a16:colId xmlns:a16="http://schemas.microsoft.com/office/drawing/2014/main" val="679675384"/>
                    </a:ext>
                  </a:extLst>
                </a:gridCol>
                <a:gridCol w="749442">
                  <a:extLst>
                    <a:ext uri="{9D8B030D-6E8A-4147-A177-3AD203B41FA5}">
                      <a16:colId xmlns:a16="http://schemas.microsoft.com/office/drawing/2014/main" val="2697591789"/>
                    </a:ext>
                  </a:extLst>
                </a:gridCol>
                <a:gridCol w="749442">
                  <a:extLst>
                    <a:ext uri="{9D8B030D-6E8A-4147-A177-3AD203B41FA5}">
                      <a16:colId xmlns:a16="http://schemas.microsoft.com/office/drawing/2014/main" val="811143160"/>
                    </a:ext>
                  </a:extLst>
                </a:gridCol>
                <a:gridCol w="749442">
                  <a:extLst>
                    <a:ext uri="{9D8B030D-6E8A-4147-A177-3AD203B41FA5}">
                      <a16:colId xmlns:a16="http://schemas.microsoft.com/office/drawing/2014/main" val="821977709"/>
                    </a:ext>
                  </a:extLst>
                </a:gridCol>
                <a:gridCol w="749442">
                  <a:extLst>
                    <a:ext uri="{9D8B030D-6E8A-4147-A177-3AD203B41FA5}">
                      <a16:colId xmlns:a16="http://schemas.microsoft.com/office/drawing/2014/main" val="1538265010"/>
                    </a:ext>
                  </a:extLst>
                </a:gridCol>
                <a:gridCol w="933040">
                  <a:extLst>
                    <a:ext uri="{9D8B030D-6E8A-4147-A177-3AD203B41FA5}">
                      <a16:colId xmlns:a16="http://schemas.microsoft.com/office/drawing/2014/main" val="474993050"/>
                    </a:ext>
                  </a:extLst>
                </a:gridCol>
                <a:gridCol w="933040">
                  <a:extLst>
                    <a:ext uri="{9D8B030D-6E8A-4147-A177-3AD203B41FA5}">
                      <a16:colId xmlns:a16="http://schemas.microsoft.com/office/drawing/2014/main" val="17421703"/>
                    </a:ext>
                  </a:extLst>
                </a:gridCol>
              </a:tblGrid>
              <a:tr h="182880">
                <a:tc rowSpan="2" gridSpan="2">
                  <a:txBody>
                    <a:bodyPr/>
                    <a:lstStyle/>
                    <a:p>
                      <a:pPr algn="ctr" fontAlgn="b"/>
                      <a:r>
                        <a:rPr lang="es-ES" sz="1100" b="0" i="0" u="none" strike="noStrike">
                          <a:solidFill>
                            <a:srgbClr val="000000"/>
                          </a:solidFill>
                          <a:effectLst/>
                          <a:highlight>
                            <a:srgbClr val="FFFFFF"/>
                          </a:highlight>
                          <a:latin typeface="Calibri" panose="020F0502020204030204" pitchFamily="34" charset="0"/>
                        </a:rPr>
                        <a:t>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rowSpan="2" hMerge="1">
                  <a:txBody>
                    <a:bodyPr/>
                    <a:lstStyle/>
                    <a:p>
                      <a:endParaRPr lang="es-ES"/>
                    </a:p>
                  </a:txBody>
                  <a:tcPr/>
                </a:tc>
                <a:tc gridSpan="3">
                  <a:txBody>
                    <a:bodyPr/>
                    <a:lstStyle/>
                    <a:p>
                      <a:pPr algn="ctr" fontAlgn="ctr"/>
                      <a:r>
                        <a:rPr lang="es-ES" sz="1100" b="1" i="0" u="none" strike="noStrike">
                          <a:solidFill>
                            <a:srgbClr val="FFFFFF"/>
                          </a:solidFill>
                          <a:effectLst/>
                          <a:highlight>
                            <a:srgbClr val="0070C0"/>
                          </a:highlight>
                          <a:latin typeface="Calibri" panose="020F0502020204030204" pitchFamily="34" charset="0"/>
                        </a:rPr>
                        <a:t>Recusos</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70C0"/>
                    </a:solidFill>
                  </a:tcPr>
                </a:tc>
                <a:tc hMerge="1">
                  <a:txBody>
                    <a:bodyPr/>
                    <a:lstStyle/>
                    <a:p>
                      <a:endParaRPr lang="es-ES"/>
                    </a:p>
                  </a:txBody>
                  <a:tcPr/>
                </a:tc>
                <a:tc hMerge="1">
                  <a:txBody>
                    <a:bodyPr/>
                    <a:lstStyle/>
                    <a:p>
                      <a:endParaRPr lang="es-ES"/>
                    </a:p>
                  </a:txBody>
                  <a:tcPr/>
                </a:tc>
                <a:tc>
                  <a:txBody>
                    <a:bodyPr/>
                    <a:lstStyle/>
                    <a:p>
                      <a:pPr algn="ctr" fontAlgn="ctr"/>
                      <a:r>
                        <a:rPr lang="es-ES" sz="1100" b="1" i="0" u="none" strike="noStrike">
                          <a:solidFill>
                            <a:srgbClr val="FFFFFF"/>
                          </a:solidFill>
                          <a:effectLst/>
                          <a:highlight>
                            <a:srgbClr val="FFFFFF"/>
                          </a:highlight>
                          <a:latin typeface="Calibri" panose="020F0502020204030204" pitchFamily="34" charset="0"/>
                        </a:rPr>
                        <a:t> </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rowSpan="2">
                  <a:txBody>
                    <a:bodyPr/>
                    <a:lstStyle/>
                    <a:p>
                      <a:pPr algn="ctr" fontAlgn="b"/>
                      <a:r>
                        <a:rPr lang="es-ES" sz="1100" b="0" i="0" u="none" strike="noStrike" dirty="0">
                          <a:solidFill>
                            <a:srgbClr val="FFFFFF"/>
                          </a:solidFill>
                          <a:effectLst/>
                          <a:highlight>
                            <a:srgbClr val="44546A"/>
                          </a:highlight>
                          <a:latin typeface="Calibri" panose="020F0502020204030204" pitchFamily="34" charset="0"/>
                        </a:rPr>
                        <a:t>Total</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4546A"/>
                    </a:solidFill>
                  </a:tcPr>
                </a:tc>
                <a:extLst>
                  <a:ext uri="{0D108BD9-81ED-4DB2-BD59-A6C34878D82A}">
                    <a16:rowId xmlns:a16="http://schemas.microsoft.com/office/drawing/2014/main" val="233386681"/>
                  </a:ext>
                </a:extLst>
              </a:tr>
              <a:tr h="182880">
                <a:tc gridSpan="2" vMerge="1">
                  <a:txBody>
                    <a:bodyPr/>
                    <a:lstStyle/>
                    <a:p>
                      <a:endParaRPr lang="es-ES"/>
                    </a:p>
                  </a:txBody>
                  <a:tcPr/>
                </a:tc>
                <a:tc hMerge="1" vMerge="1">
                  <a:txBody>
                    <a:bodyPr/>
                    <a:lstStyle/>
                    <a:p>
                      <a:endParaRPr lang="es-ES"/>
                    </a:p>
                  </a:txBody>
                  <a:tcPr/>
                </a:tc>
                <a:tc>
                  <a:txBody>
                    <a:bodyPr/>
                    <a:lstStyle/>
                    <a:p>
                      <a:pPr algn="ctr" fontAlgn="b"/>
                      <a:r>
                        <a:rPr lang="es-ES" sz="1100" b="0" i="0" u="none" strike="noStrike">
                          <a:solidFill>
                            <a:srgbClr val="000000"/>
                          </a:solidFill>
                          <a:effectLst/>
                          <a:highlight>
                            <a:srgbClr val="D6DCE4"/>
                          </a:highlight>
                          <a:latin typeface="Calibri" panose="020F0502020204030204" pitchFamily="34" charset="0"/>
                        </a:rPr>
                        <a:t>Bajo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CE4"/>
                    </a:solidFill>
                  </a:tcPr>
                </a:tc>
                <a:tc>
                  <a:txBody>
                    <a:bodyPr/>
                    <a:lstStyle/>
                    <a:p>
                      <a:pPr algn="ctr" fontAlgn="b"/>
                      <a:r>
                        <a:rPr lang="es-ES" sz="1100" b="0" i="0" u="none" strike="noStrike">
                          <a:solidFill>
                            <a:srgbClr val="000000"/>
                          </a:solidFill>
                          <a:effectLst/>
                          <a:highlight>
                            <a:srgbClr val="D6DCE4"/>
                          </a:highlight>
                          <a:latin typeface="Calibri" panose="020F0502020204030204" pitchFamily="34" charset="0"/>
                        </a:rPr>
                        <a:t>Medio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CE4"/>
                    </a:solidFill>
                  </a:tcPr>
                </a:tc>
                <a:tc>
                  <a:txBody>
                    <a:bodyPr/>
                    <a:lstStyle/>
                    <a:p>
                      <a:pPr algn="ctr" fontAlgn="b"/>
                      <a:r>
                        <a:rPr lang="es-ES" sz="1100" b="0" i="0" u="none" strike="noStrike">
                          <a:solidFill>
                            <a:srgbClr val="000000"/>
                          </a:solidFill>
                          <a:effectLst/>
                          <a:highlight>
                            <a:srgbClr val="D6DCE4"/>
                          </a:highlight>
                          <a:latin typeface="Calibri" panose="020F0502020204030204" pitchFamily="34" charset="0"/>
                        </a:rPr>
                        <a:t>Alto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CE4"/>
                    </a:solidFill>
                  </a:tcPr>
                </a:tc>
                <a:tc>
                  <a:txBody>
                    <a:bodyPr/>
                    <a:lstStyle/>
                    <a:p>
                      <a:pPr algn="ctr" fontAlgn="b"/>
                      <a:r>
                        <a:rPr lang="es-ES" sz="1100" b="0" i="0" u="none" strike="noStrike">
                          <a:solidFill>
                            <a:srgbClr val="000000"/>
                          </a:solidFill>
                          <a:effectLst/>
                          <a:highlight>
                            <a:srgbClr val="FFFFFF"/>
                          </a:highlight>
                          <a:latin typeface="Calibri" panose="020F0502020204030204" pitchFamily="34" charset="0"/>
                        </a:rPr>
                        <a:t>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vMerge="1">
                  <a:txBody>
                    <a:bodyPr/>
                    <a:lstStyle/>
                    <a:p>
                      <a:endParaRPr lang="es-ES"/>
                    </a:p>
                  </a:txBody>
                  <a:tcPr/>
                </a:tc>
                <a:extLst>
                  <a:ext uri="{0D108BD9-81ED-4DB2-BD59-A6C34878D82A}">
                    <a16:rowId xmlns:a16="http://schemas.microsoft.com/office/drawing/2014/main" val="1069993817"/>
                  </a:ext>
                </a:extLst>
              </a:tr>
              <a:tr h="182880">
                <a:tc rowSpan="3">
                  <a:txBody>
                    <a:bodyPr/>
                    <a:lstStyle/>
                    <a:p>
                      <a:pPr algn="ctr" fontAlgn="ctr"/>
                      <a:r>
                        <a:rPr lang="es-ES" sz="1100" b="1" i="0" u="none" strike="noStrike">
                          <a:solidFill>
                            <a:srgbClr val="FFFFFF"/>
                          </a:solidFill>
                          <a:effectLst/>
                          <a:highlight>
                            <a:srgbClr val="0070C0"/>
                          </a:highlight>
                          <a:latin typeface="Calibri" panose="020F0502020204030204" pitchFamily="34" charset="0"/>
                        </a:rPr>
                        <a:t>Necesidades</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70C0"/>
                    </a:solidFill>
                  </a:tcPr>
                </a:tc>
                <a:tc>
                  <a:txBody>
                    <a:bodyPr/>
                    <a:lstStyle/>
                    <a:p>
                      <a:pPr algn="ctr" fontAlgn="b"/>
                      <a:r>
                        <a:rPr lang="es-ES" sz="1100" b="0" i="0" u="none" strike="noStrike">
                          <a:solidFill>
                            <a:srgbClr val="000000"/>
                          </a:solidFill>
                          <a:effectLst/>
                          <a:highlight>
                            <a:srgbClr val="D6DCE4"/>
                          </a:highlight>
                          <a:latin typeface="Calibri" panose="020F0502020204030204" pitchFamily="34" charset="0"/>
                        </a:rPr>
                        <a:t>Alto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CE4"/>
                    </a:solidFill>
                  </a:tcPr>
                </a:tc>
                <a:tc>
                  <a:txBody>
                    <a:bodyPr/>
                    <a:lstStyle/>
                    <a:p>
                      <a:pPr algn="ctr" fontAlgn="b"/>
                      <a:r>
                        <a:rPr lang="es-ES" sz="1100" b="0" i="0" u="none" strike="noStrike">
                          <a:solidFill>
                            <a:srgbClr val="000000"/>
                          </a:solidFill>
                          <a:effectLst/>
                          <a:highlight>
                            <a:srgbClr val="C00000"/>
                          </a:highlight>
                          <a:latin typeface="Calibri" panose="020F0502020204030204" pitchFamily="34" charset="0"/>
                        </a:rPr>
                        <a:t>147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00000"/>
                    </a:solidFill>
                  </a:tcPr>
                </a:tc>
                <a:tc>
                  <a:txBody>
                    <a:bodyPr/>
                    <a:lstStyle/>
                    <a:p>
                      <a:pPr algn="ctr" fontAlgn="b"/>
                      <a:r>
                        <a:rPr lang="es-ES" sz="1100" b="0" i="0" u="none" strike="noStrike">
                          <a:solidFill>
                            <a:srgbClr val="000000"/>
                          </a:solidFill>
                          <a:effectLst/>
                          <a:highlight>
                            <a:srgbClr val="FF0000"/>
                          </a:highlight>
                          <a:latin typeface="Calibri" panose="020F0502020204030204" pitchFamily="34" charset="0"/>
                        </a:rPr>
                        <a:t>198</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0000"/>
                    </a:solidFill>
                  </a:tcPr>
                </a:tc>
                <a:tc>
                  <a:txBody>
                    <a:bodyPr/>
                    <a:lstStyle/>
                    <a:p>
                      <a:pPr algn="ctr" fontAlgn="b"/>
                      <a:r>
                        <a:rPr lang="es-ES" sz="1100" b="0" i="0" u="none" strike="noStrike">
                          <a:solidFill>
                            <a:srgbClr val="000000"/>
                          </a:solidFill>
                          <a:effectLst/>
                          <a:highlight>
                            <a:srgbClr val="FFC000"/>
                          </a:highlight>
                          <a:latin typeface="Calibri" panose="020F0502020204030204" pitchFamily="34" charset="0"/>
                        </a:rPr>
                        <a:t>280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C000"/>
                    </a:solidFill>
                  </a:tcPr>
                </a:tc>
                <a:tc>
                  <a:txBody>
                    <a:bodyPr/>
                    <a:lstStyle/>
                    <a:p>
                      <a:pPr algn="ctr" fontAlgn="b"/>
                      <a:r>
                        <a:rPr lang="es-ES" sz="1100" b="0" i="0" u="none" strike="noStrike">
                          <a:solidFill>
                            <a:srgbClr val="000000"/>
                          </a:solidFill>
                          <a:effectLst/>
                          <a:highlight>
                            <a:srgbClr val="FFFFFF"/>
                          </a:highlight>
                          <a:latin typeface="Calibri" panose="020F0502020204030204" pitchFamily="34" charset="0"/>
                        </a:rPr>
                        <a:t>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b"/>
                      <a:r>
                        <a:rPr lang="es-ES" sz="1100" b="0" i="0" u="none" strike="noStrike">
                          <a:solidFill>
                            <a:srgbClr val="FFFFFF"/>
                          </a:solidFill>
                          <a:effectLst/>
                          <a:highlight>
                            <a:srgbClr val="44546A"/>
                          </a:highlight>
                          <a:latin typeface="Calibri" panose="020F0502020204030204" pitchFamily="34" charset="0"/>
                        </a:rPr>
                        <a:t>625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4546A"/>
                    </a:solidFill>
                  </a:tcPr>
                </a:tc>
                <a:extLst>
                  <a:ext uri="{0D108BD9-81ED-4DB2-BD59-A6C34878D82A}">
                    <a16:rowId xmlns:a16="http://schemas.microsoft.com/office/drawing/2014/main" val="2704636928"/>
                  </a:ext>
                </a:extLst>
              </a:tr>
              <a:tr h="182880">
                <a:tc vMerge="1">
                  <a:txBody>
                    <a:bodyPr/>
                    <a:lstStyle/>
                    <a:p>
                      <a:endParaRPr lang="es-ES"/>
                    </a:p>
                  </a:txBody>
                  <a:tcPr/>
                </a:tc>
                <a:tc>
                  <a:txBody>
                    <a:bodyPr/>
                    <a:lstStyle/>
                    <a:p>
                      <a:pPr algn="ctr" fontAlgn="b"/>
                      <a:r>
                        <a:rPr lang="es-ES" sz="1100" b="0" i="0" u="none" strike="noStrike">
                          <a:solidFill>
                            <a:srgbClr val="000000"/>
                          </a:solidFill>
                          <a:effectLst/>
                          <a:highlight>
                            <a:srgbClr val="D6DCE4"/>
                          </a:highlight>
                          <a:latin typeface="Calibri" panose="020F0502020204030204" pitchFamily="34" charset="0"/>
                        </a:rPr>
                        <a:t>Medio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CE4"/>
                    </a:solidFill>
                  </a:tcPr>
                </a:tc>
                <a:tc>
                  <a:txBody>
                    <a:bodyPr/>
                    <a:lstStyle/>
                    <a:p>
                      <a:pPr algn="ctr" fontAlgn="b"/>
                      <a:r>
                        <a:rPr lang="es-ES" sz="1100" b="0" i="0" u="none" strike="noStrike">
                          <a:solidFill>
                            <a:srgbClr val="000000"/>
                          </a:solidFill>
                          <a:effectLst/>
                          <a:highlight>
                            <a:srgbClr val="FF0000"/>
                          </a:highlight>
                          <a:latin typeface="Calibri" panose="020F0502020204030204" pitchFamily="34" charset="0"/>
                        </a:rPr>
                        <a:t>238</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0000"/>
                    </a:solidFill>
                  </a:tcPr>
                </a:tc>
                <a:tc>
                  <a:txBody>
                    <a:bodyPr/>
                    <a:lstStyle/>
                    <a:p>
                      <a:pPr algn="ctr" fontAlgn="b"/>
                      <a:r>
                        <a:rPr lang="es-ES" sz="1100" b="0" i="0" u="none" strike="noStrike" dirty="0">
                          <a:solidFill>
                            <a:srgbClr val="000000"/>
                          </a:solidFill>
                          <a:effectLst/>
                          <a:highlight>
                            <a:srgbClr val="FF0000"/>
                          </a:highlight>
                          <a:latin typeface="Calibri" panose="020F0502020204030204" pitchFamily="34" charset="0"/>
                        </a:rPr>
                        <a:t>212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0000"/>
                    </a:solidFill>
                  </a:tcPr>
                </a:tc>
                <a:tc>
                  <a:txBody>
                    <a:bodyPr/>
                    <a:lstStyle/>
                    <a:p>
                      <a:pPr algn="ctr" fontAlgn="b"/>
                      <a:r>
                        <a:rPr lang="es-ES" sz="1100" b="0" i="0" u="none" strike="noStrike">
                          <a:solidFill>
                            <a:srgbClr val="000000"/>
                          </a:solidFill>
                          <a:effectLst/>
                          <a:highlight>
                            <a:srgbClr val="FFC000"/>
                          </a:highlight>
                          <a:latin typeface="Calibri" panose="020F0502020204030204" pitchFamily="34" charset="0"/>
                        </a:rPr>
                        <a:t>175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C000"/>
                    </a:solidFill>
                  </a:tcPr>
                </a:tc>
                <a:tc>
                  <a:txBody>
                    <a:bodyPr/>
                    <a:lstStyle/>
                    <a:p>
                      <a:pPr algn="ctr" fontAlgn="b"/>
                      <a:r>
                        <a:rPr lang="es-ES" sz="1100" b="0" i="0" u="none" strike="noStrike">
                          <a:solidFill>
                            <a:srgbClr val="000000"/>
                          </a:solidFill>
                          <a:effectLst/>
                          <a:highlight>
                            <a:srgbClr val="FFFFFF"/>
                          </a:highlight>
                          <a:latin typeface="Calibri" panose="020F0502020204030204" pitchFamily="34" charset="0"/>
                        </a:rPr>
                        <a:t>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b"/>
                      <a:r>
                        <a:rPr lang="es-ES" sz="1100" b="0" i="0" u="none" strike="noStrike">
                          <a:solidFill>
                            <a:srgbClr val="FFFFFF"/>
                          </a:solidFill>
                          <a:effectLst/>
                          <a:highlight>
                            <a:srgbClr val="44546A"/>
                          </a:highlight>
                          <a:latin typeface="Calibri" panose="020F0502020204030204" pitchFamily="34" charset="0"/>
                        </a:rPr>
                        <a:t>625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4546A"/>
                    </a:solidFill>
                  </a:tcPr>
                </a:tc>
                <a:extLst>
                  <a:ext uri="{0D108BD9-81ED-4DB2-BD59-A6C34878D82A}">
                    <a16:rowId xmlns:a16="http://schemas.microsoft.com/office/drawing/2014/main" val="860401826"/>
                  </a:ext>
                </a:extLst>
              </a:tr>
              <a:tr h="182880">
                <a:tc vMerge="1">
                  <a:txBody>
                    <a:bodyPr/>
                    <a:lstStyle/>
                    <a:p>
                      <a:endParaRPr lang="es-ES"/>
                    </a:p>
                  </a:txBody>
                  <a:tcPr/>
                </a:tc>
                <a:tc>
                  <a:txBody>
                    <a:bodyPr/>
                    <a:lstStyle/>
                    <a:p>
                      <a:pPr algn="ctr" fontAlgn="b"/>
                      <a:r>
                        <a:rPr lang="es-ES" sz="1100" b="0" i="0" u="none" strike="noStrike">
                          <a:solidFill>
                            <a:srgbClr val="000000"/>
                          </a:solidFill>
                          <a:effectLst/>
                          <a:highlight>
                            <a:srgbClr val="D6DCE4"/>
                          </a:highlight>
                          <a:latin typeface="Calibri" panose="020F0502020204030204" pitchFamily="34" charset="0"/>
                        </a:rPr>
                        <a:t>Bajo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CE4"/>
                    </a:solidFill>
                  </a:tcPr>
                </a:tc>
                <a:tc>
                  <a:txBody>
                    <a:bodyPr/>
                    <a:lstStyle/>
                    <a:p>
                      <a:pPr algn="ctr" fontAlgn="b"/>
                      <a:r>
                        <a:rPr lang="es-ES" sz="1100" b="0" i="0" u="none" strike="noStrike">
                          <a:solidFill>
                            <a:srgbClr val="000000"/>
                          </a:solidFill>
                          <a:effectLst/>
                          <a:highlight>
                            <a:srgbClr val="FFC000"/>
                          </a:highlight>
                          <a:latin typeface="Calibri" panose="020F0502020204030204" pitchFamily="34" charset="0"/>
                        </a:rPr>
                        <a:t>240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C000"/>
                    </a:solidFill>
                  </a:tcPr>
                </a:tc>
                <a:tc>
                  <a:txBody>
                    <a:bodyPr/>
                    <a:lstStyle/>
                    <a:p>
                      <a:pPr algn="ctr" fontAlgn="b"/>
                      <a:r>
                        <a:rPr lang="es-ES" sz="1100" b="0" i="0" u="none" strike="noStrike">
                          <a:solidFill>
                            <a:srgbClr val="000000"/>
                          </a:solidFill>
                          <a:effectLst/>
                          <a:highlight>
                            <a:srgbClr val="FFC000"/>
                          </a:highlight>
                          <a:latin typeface="Calibri" panose="020F0502020204030204" pitchFamily="34" charset="0"/>
                        </a:rPr>
                        <a:t>215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C000"/>
                    </a:solidFill>
                  </a:tcPr>
                </a:tc>
                <a:tc>
                  <a:txBody>
                    <a:bodyPr/>
                    <a:lstStyle/>
                    <a:p>
                      <a:pPr algn="ctr" fontAlgn="b"/>
                      <a:r>
                        <a:rPr lang="es-ES" sz="1100" b="0" i="0" u="none" strike="noStrike">
                          <a:solidFill>
                            <a:srgbClr val="000000"/>
                          </a:solidFill>
                          <a:effectLst/>
                          <a:highlight>
                            <a:srgbClr val="00B050"/>
                          </a:highlight>
                          <a:latin typeface="Calibri" panose="020F0502020204030204" pitchFamily="34" charset="0"/>
                        </a:rPr>
                        <a:t>169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c>
                  <a:txBody>
                    <a:bodyPr/>
                    <a:lstStyle/>
                    <a:p>
                      <a:pPr algn="ctr" fontAlgn="b"/>
                      <a:r>
                        <a:rPr lang="es-ES" sz="1100" b="0" i="0" u="none" strike="noStrike">
                          <a:solidFill>
                            <a:srgbClr val="000000"/>
                          </a:solidFill>
                          <a:effectLst/>
                          <a:highlight>
                            <a:srgbClr val="FFFFFF"/>
                          </a:highlight>
                          <a:latin typeface="Calibri" panose="020F0502020204030204" pitchFamily="34" charset="0"/>
                        </a:rPr>
                        <a:t>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b"/>
                      <a:r>
                        <a:rPr lang="es-ES" sz="1100" b="0" i="0" u="none" strike="noStrike">
                          <a:solidFill>
                            <a:srgbClr val="FFFFFF"/>
                          </a:solidFill>
                          <a:effectLst/>
                          <a:highlight>
                            <a:srgbClr val="44546A"/>
                          </a:highlight>
                          <a:latin typeface="Calibri" panose="020F0502020204030204" pitchFamily="34" charset="0"/>
                        </a:rPr>
                        <a:t>624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4546A"/>
                    </a:solidFill>
                  </a:tcPr>
                </a:tc>
                <a:extLst>
                  <a:ext uri="{0D108BD9-81ED-4DB2-BD59-A6C34878D82A}">
                    <a16:rowId xmlns:a16="http://schemas.microsoft.com/office/drawing/2014/main" val="192346153"/>
                  </a:ext>
                </a:extLst>
              </a:tr>
              <a:tr h="182880">
                <a:tc>
                  <a:txBody>
                    <a:bodyPr/>
                    <a:lstStyle/>
                    <a:p>
                      <a:pPr algn="ctr" fontAlgn="ctr"/>
                      <a:r>
                        <a:rPr lang="es-ES" sz="1100" b="1" i="0" u="none" strike="noStrike">
                          <a:solidFill>
                            <a:srgbClr val="FFFFFF"/>
                          </a:solidFill>
                          <a:effectLst/>
                          <a:highlight>
                            <a:srgbClr val="FFFFFF"/>
                          </a:highlight>
                          <a:latin typeface="Calibri" panose="020F0502020204030204" pitchFamily="34" charset="0"/>
                        </a:rPr>
                        <a:t> </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b"/>
                      <a:r>
                        <a:rPr lang="es-ES" sz="1100" b="0" i="0" u="none" strike="noStrike">
                          <a:solidFill>
                            <a:srgbClr val="000000"/>
                          </a:solidFill>
                          <a:effectLst/>
                          <a:highlight>
                            <a:srgbClr val="FFFFFF"/>
                          </a:highlight>
                          <a:latin typeface="Calibri" panose="020F0502020204030204" pitchFamily="34" charset="0"/>
                        </a:rPr>
                        <a:t>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b"/>
                      <a:r>
                        <a:rPr lang="es-ES" sz="1100" b="0" i="0" u="none" strike="noStrike">
                          <a:solidFill>
                            <a:srgbClr val="000000"/>
                          </a:solidFill>
                          <a:effectLst/>
                          <a:highlight>
                            <a:srgbClr val="FFFFFF"/>
                          </a:highlight>
                          <a:latin typeface="Calibri" panose="020F0502020204030204" pitchFamily="34" charset="0"/>
                        </a:rPr>
                        <a:t>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b"/>
                      <a:r>
                        <a:rPr lang="es-ES" sz="1100" b="0" i="0" u="none" strike="noStrike">
                          <a:solidFill>
                            <a:srgbClr val="000000"/>
                          </a:solidFill>
                          <a:effectLst/>
                          <a:highlight>
                            <a:srgbClr val="FFFFFF"/>
                          </a:highlight>
                          <a:latin typeface="Calibri" panose="020F0502020204030204" pitchFamily="34" charset="0"/>
                        </a:rPr>
                        <a:t>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b"/>
                      <a:r>
                        <a:rPr lang="es-ES" sz="1100" b="0" i="0" u="none" strike="noStrike">
                          <a:solidFill>
                            <a:srgbClr val="000000"/>
                          </a:solidFill>
                          <a:effectLst/>
                          <a:highlight>
                            <a:srgbClr val="FFFFFF"/>
                          </a:highlight>
                          <a:latin typeface="Calibri" panose="020F0502020204030204" pitchFamily="34" charset="0"/>
                        </a:rPr>
                        <a:t>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b"/>
                      <a:r>
                        <a:rPr lang="es-ES" sz="1100" b="0" i="0" u="none" strike="noStrike">
                          <a:solidFill>
                            <a:srgbClr val="000000"/>
                          </a:solidFill>
                          <a:effectLst/>
                          <a:highlight>
                            <a:srgbClr val="FFFFFF"/>
                          </a:highlight>
                          <a:latin typeface="Calibri" panose="020F0502020204030204" pitchFamily="34" charset="0"/>
                        </a:rPr>
                        <a:t>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b"/>
                      <a:r>
                        <a:rPr lang="es-ES" sz="1100" b="0" i="0" u="none" strike="noStrike">
                          <a:solidFill>
                            <a:srgbClr val="FFFFFF"/>
                          </a:solidFill>
                          <a:effectLst/>
                          <a:highlight>
                            <a:srgbClr val="FFFFFF"/>
                          </a:highlight>
                          <a:latin typeface="Calibri" panose="020F0502020204030204" pitchFamily="34" charset="0"/>
                        </a:rPr>
                        <a:t>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931941909"/>
                  </a:ext>
                </a:extLst>
              </a:tr>
              <a:tr h="182880">
                <a:tc gridSpan="2">
                  <a:txBody>
                    <a:bodyPr/>
                    <a:lstStyle/>
                    <a:p>
                      <a:pPr algn="ctr" fontAlgn="b"/>
                      <a:r>
                        <a:rPr lang="es-ES" sz="1100" b="0" i="0" u="none" strike="noStrike">
                          <a:solidFill>
                            <a:srgbClr val="FFFFFF"/>
                          </a:solidFill>
                          <a:effectLst/>
                          <a:highlight>
                            <a:srgbClr val="44546A"/>
                          </a:highlight>
                          <a:latin typeface="Calibri" panose="020F0502020204030204" pitchFamily="34" charset="0"/>
                        </a:rPr>
                        <a:t>Total</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4546A"/>
                    </a:solidFill>
                  </a:tcPr>
                </a:tc>
                <a:tc hMerge="1">
                  <a:txBody>
                    <a:bodyPr/>
                    <a:lstStyle/>
                    <a:p>
                      <a:endParaRPr lang="es-ES"/>
                    </a:p>
                  </a:txBody>
                  <a:tcPr/>
                </a:tc>
                <a:tc>
                  <a:txBody>
                    <a:bodyPr/>
                    <a:lstStyle/>
                    <a:p>
                      <a:pPr algn="ctr" fontAlgn="b"/>
                      <a:r>
                        <a:rPr lang="es-ES" sz="1100" b="0" i="0" u="none" strike="noStrike">
                          <a:solidFill>
                            <a:srgbClr val="FFFFFF"/>
                          </a:solidFill>
                          <a:effectLst/>
                          <a:highlight>
                            <a:srgbClr val="44546A"/>
                          </a:highlight>
                          <a:latin typeface="Calibri" panose="020F0502020204030204" pitchFamily="34" charset="0"/>
                        </a:rPr>
                        <a:t>625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4546A"/>
                    </a:solidFill>
                  </a:tcPr>
                </a:tc>
                <a:tc>
                  <a:txBody>
                    <a:bodyPr/>
                    <a:lstStyle/>
                    <a:p>
                      <a:pPr algn="ctr" fontAlgn="b"/>
                      <a:r>
                        <a:rPr lang="es-ES" sz="1100" b="0" i="0" u="none" strike="noStrike">
                          <a:solidFill>
                            <a:srgbClr val="FFFFFF"/>
                          </a:solidFill>
                          <a:effectLst/>
                          <a:highlight>
                            <a:srgbClr val="44546A"/>
                          </a:highlight>
                          <a:latin typeface="Calibri" panose="020F0502020204030204" pitchFamily="34" charset="0"/>
                        </a:rPr>
                        <a:t>625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4546A"/>
                    </a:solidFill>
                  </a:tcPr>
                </a:tc>
                <a:tc>
                  <a:txBody>
                    <a:bodyPr/>
                    <a:lstStyle/>
                    <a:p>
                      <a:pPr algn="ctr" fontAlgn="b"/>
                      <a:r>
                        <a:rPr lang="es-ES" sz="1100" b="0" i="0" u="none" strike="noStrike">
                          <a:solidFill>
                            <a:srgbClr val="FFFFFF"/>
                          </a:solidFill>
                          <a:effectLst/>
                          <a:highlight>
                            <a:srgbClr val="44546A"/>
                          </a:highlight>
                          <a:latin typeface="Calibri" panose="020F0502020204030204" pitchFamily="34" charset="0"/>
                        </a:rPr>
                        <a:t>624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4546A"/>
                    </a:solidFill>
                  </a:tcPr>
                </a:tc>
                <a:tc>
                  <a:txBody>
                    <a:bodyPr/>
                    <a:lstStyle/>
                    <a:p>
                      <a:pPr algn="ctr" fontAlgn="b"/>
                      <a:r>
                        <a:rPr lang="es-ES" sz="1100" b="0" i="0" u="none" strike="noStrike" dirty="0">
                          <a:solidFill>
                            <a:srgbClr val="FFFFFF"/>
                          </a:solidFill>
                          <a:effectLst/>
                          <a:highlight>
                            <a:srgbClr val="FFFFFF"/>
                          </a:highlight>
                          <a:latin typeface="Calibri" panose="020F0502020204030204" pitchFamily="34" charset="0"/>
                        </a:rPr>
                        <a:t>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tc>
                  <a:txBody>
                    <a:bodyPr/>
                    <a:lstStyle/>
                    <a:p>
                      <a:pPr algn="ctr" fontAlgn="b"/>
                      <a:r>
                        <a:rPr lang="es-ES" sz="1100" b="0" i="0" u="none" strike="noStrike" dirty="0">
                          <a:solidFill>
                            <a:srgbClr val="FFFFFF"/>
                          </a:solidFill>
                          <a:effectLst/>
                          <a:highlight>
                            <a:srgbClr val="44546A"/>
                          </a:highlight>
                          <a:latin typeface="Calibri" panose="020F0502020204030204" pitchFamily="34" charset="0"/>
                        </a:rPr>
                        <a:t>1,874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4546A"/>
                    </a:solidFill>
                  </a:tcPr>
                </a:tc>
                <a:extLst>
                  <a:ext uri="{0D108BD9-81ED-4DB2-BD59-A6C34878D82A}">
                    <a16:rowId xmlns:a16="http://schemas.microsoft.com/office/drawing/2014/main" val="1367736921"/>
                  </a:ext>
                </a:extLst>
              </a:tr>
            </a:tbl>
          </a:graphicData>
        </a:graphic>
      </p:graphicFrame>
      <p:sp>
        <p:nvSpPr>
          <p:cNvPr id="13" name="CuadroTexto 12">
            <a:extLst>
              <a:ext uri="{FF2B5EF4-FFF2-40B4-BE49-F238E27FC236}">
                <a16:creationId xmlns:a16="http://schemas.microsoft.com/office/drawing/2014/main" id="{B7E2BA8F-75B3-6A0F-9E8E-A39F34E83998}"/>
              </a:ext>
            </a:extLst>
          </p:cNvPr>
          <p:cNvSpPr txBox="1"/>
          <p:nvPr/>
        </p:nvSpPr>
        <p:spPr>
          <a:xfrm>
            <a:off x="6441022" y="1620984"/>
            <a:ext cx="5239150" cy="4308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s-ES" dirty="0"/>
              <a:t>De acuerdo a los resultados obtenidos preliminarmente se obtienen los siguientes resultados</a:t>
            </a:r>
          </a:p>
        </p:txBody>
      </p:sp>
    </p:spTree>
    <p:extLst>
      <p:ext uri="{BB962C8B-B14F-4D97-AF65-F5344CB8AC3E}">
        <p14:creationId xmlns:p14="http://schemas.microsoft.com/office/powerpoint/2010/main" val="156429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235;p14">
            <a:extLst>
              <a:ext uri="{FF2B5EF4-FFF2-40B4-BE49-F238E27FC236}">
                <a16:creationId xmlns:a16="http://schemas.microsoft.com/office/drawing/2014/main" id="{91376F20-B185-5892-47BD-FBABF7898289}"/>
              </a:ext>
            </a:extLst>
          </p:cNvPr>
          <p:cNvSpPr/>
          <p:nvPr/>
        </p:nvSpPr>
        <p:spPr>
          <a:xfrm>
            <a:off x="929390" y="3302655"/>
            <a:ext cx="10193311" cy="79846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s-MX" sz="4800" b="0" i="0" u="none" strike="noStrike" kern="0" cap="none" spc="0" normalizeH="0" baseline="0" noProof="0" dirty="0">
                <a:ln>
                  <a:noFill/>
                </a:ln>
                <a:solidFill>
                  <a:srgbClr val="214EA5"/>
                </a:solidFill>
                <a:effectLst/>
                <a:uLnTx/>
                <a:uFillTx/>
                <a:latin typeface="Patua One"/>
                <a:ea typeface="Patua One"/>
                <a:cs typeface="Patua One"/>
                <a:sym typeface="Patua One"/>
              </a:rPr>
              <a:t>¡Muchas gracias!</a:t>
            </a:r>
          </a:p>
        </p:txBody>
      </p:sp>
    </p:spTree>
    <p:extLst>
      <p:ext uri="{BB962C8B-B14F-4D97-AF65-F5344CB8AC3E}">
        <p14:creationId xmlns:p14="http://schemas.microsoft.com/office/powerpoint/2010/main" val="244811704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569969" y="364913"/>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Agenda</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7" name="Google Shape;182;p7">
            <a:extLst>
              <a:ext uri="{FF2B5EF4-FFF2-40B4-BE49-F238E27FC236}">
                <a16:creationId xmlns:a16="http://schemas.microsoft.com/office/drawing/2014/main" id="{A82C2D93-1F50-A6CF-BEE2-7760F3B4F4F9}"/>
              </a:ext>
            </a:extLst>
          </p:cNvPr>
          <p:cNvSpPr txBox="1">
            <a:spLocks/>
          </p:cNvSpPr>
          <p:nvPr/>
        </p:nvSpPr>
        <p:spPr>
          <a:xfrm>
            <a:off x="817618" y="1650787"/>
            <a:ext cx="8716907" cy="37117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0" i="0" u="none" strike="noStrike" cap="none">
                <a:solidFill>
                  <a:srgbClr val="214EA5"/>
                </a:solidFill>
                <a:latin typeface="Patua One"/>
                <a:ea typeface="Patua One"/>
                <a:cs typeface="Patua One"/>
                <a:sym typeface="Patua One"/>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s-PE" dirty="0">
                <a:solidFill>
                  <a:srgbClr val="004899"/>
                </a:solidFill>
              </a:rPr>
              <a:t>1.Objetivo</a:t>
            </a:r>
          </a:p>
          <a:p>
            <a:r>
              <a:rPr lang="es-PE" dirty="0">
                <a:solidFill>
                  <a:srgbClr val="004899"/>
                </a:solidFill>
              </a:rPr>
              <a:t>2.Marco Conceptual</a:t>
            </a:r>
          </a:p>
          <a:p>
            <a:r>
              <a:rPr lang="es-PE" dirty="0">
                <a:solidFill>
                  <a:srgbClr val="004899"/>
                </a:solidFill>
              </a:rPr>
              <a:t>3. Metodología</a:t>
            </a:r>
          </a:p>
          <a:p>
            <a:r>
              <a:rPr lang="es-PE" sz="2800" dirty="0">
                <a:solidFill>
                  <a:srgbClr val="004899"/>
                </a:solidFill>
              </a:rPr>
              <a:t>3.1 Fuentes de Información</a:t>
            </a:r>
          </a:p>
          <a:p>
            <a:r>
              <a:rPr lang="es-PE" sz="2800" dirty="0">
                <a:solidFill>
                  <a:srgbClr val="004899"/>
                </a:solidFill>
              </a:rPr>
              <a:t>3.2 Indicadores</a:t>
            </a:r>
          </a:p>
          <a:p>
            <a:r>
              <a:rPr lang="es-PE" sz="2800" dirty="0">
                <a:solidFill>
                  <a:srgbClr val="004899"/>
                </a:solidFill>
              </a:rPr>
              <a:t>3.3 Modelo</a:t>
            </a:r>
          </a:p>
          <a:p>
            <a:r>
              <a:rPr lang="es-PE" dirty="0">
                <a:solidFill>
                  <a:srgbClr val="004899"/>
                </a:solidFill>
              </a:rPr>
              <a:t>4. Resultados Preliminares</a:t>
            </a:r>
          </a:p>
          <a:p>
            <a:endParaRPr lang="es-PE" sz="2800" dirty="0">
              <a:solidFill>
                <a:srgbClr val="004899"/>
              </a:solidFill>
            </a:endParaRPr>
          </a:p>
        </p:txBody>
      </p:sp>
    </p:spTree>
    <p:extLst>
      <p:ext uri="{BB962C8B-B14F-4D97-AF65-F5344CB8AC3E}">
        <p14:creationId xmlns:p14="http://schemas.microsoft.com/office/powerpoint/2010/main" val="18411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569969" y="364913"/>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Objetivo</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7" name="Google Shape;182;p7">
            <a:extLst>
              <a:ext uri="{FF2B5EF4-FFF2-40B4-BE49-F238E27FC236}">
                <a16:creationId xmlns:a16="http://schemas.microsoft.com/office/drawing/2014/main" id="{A82C2D93-1F50-A6CF-BEE2-7760F3B4F4F9}"/>
              </a:ext>
            </a:extLst>
          </p:cNvPr>
          <p:cNvSpPr txBox="1">
            <a:spLocks/>
          </p:cNvSpPr>
          <p:nvPr/>
        </p:nvSpPr>
        <p:spPr>
          <a:xfrm>
            <a:off x="1661547" y="2393738"/>
            <a:ext cx="8755007" cy="72205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0" i="0" u="none" strike="noStrike" cap="none">
                <a:solidFill>
                  <a:srgbClr val="214EA5"/>
                </a:solidFill>
                <a:latin typeface="Patua One"/>
                <a:ea typeface="Patua One"/>
                <a:cs typeface="Patua One"/>
                <a:sym typeface="Patua One"/>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just"/>
            <a:r>
              <a:rPr lang="es-PE" sz="2000" b="1" dirty="0">
                <a:solidFill>
                  <a:schemeClr val="tx1"/>
                </a:solidFill>
                <a:latin typeface="+mj-lt"/>
              </a:rPr>
              <a:t>Definir la metodología para el </a:t>
            </a:r>
            <a:r>
              <a:rPr lang="es-ES" sz="2000" b="1" dirty="0">
                <a:solidFill>
                  <a:schemeClr val="tx1"/>
                </a:solidFill>
                <a:latin typeface="+mj-lt"/>
              </a:rPr>
              <a:t>agrupamiento de los Gobiernos Regionales y Gobiernos Locales</a:t>
            </a:r>
            <a:r>
              <a:rPr lang="es-ES" sz="2000" dirty="0">
                <a:solidFill>
                  <a:srgbClr val="000000"/>
                </a:solidFill>
                <a:latin typeface="+mj-lt"/>
              </a:rPr>
              <a:t>, a nivel nacional, de acuerdo a dos dimensiones</a:t>
            </a:r>
            <a:r>
              <a:rPr lang="es-ES" sz="2000" b="1" dirty="0">
                <a:solidFill>
                  <a:srgbClr val="000000"/>
                </a:solidFill>
                <a:latin typeface="+mj-lt"/>
              </a:rPr>
              <a:t>: </a:t>
            </a:r>
            <a:r>
              <a:rPr lang="es-ES" sz="2000" b="1" dirty="0">
                <a:solidFill>
                  <a:schemeClr val="tx1"/>
                </a:solidFill>
                <a:latin typeface="+mj-lt"/>
              </a:rPr>
              <a:t>las necesidades </a:t>
            </a:r>
            <a:r>
              <a:rPr lang="es-ES" sz="2000" dirty="0">
                <a:solidFill>
                  <a:srgbClr val="000000"/>
                </a:solidFill>
                <a:latin typeface="+mj-lt"/>
              </a:rPr>
              <a:t>(indicadores de brechas de infraestructura y/o acceso a servicios) y la </a:t>
            </a:r>
            <a:r>
              <a:rPr lang="es-ES" sz="2000" b="1" dirty="0">
                <a:solidFill>
                  <a:schemeClr val="tx1"/>
                </a:solidFill>
                <a:latin typeface="+mj-lt"/>
              </a:rPr>
              <a:t>disponibilidad de recursos </a:t>
            </a:r>
            <a:r>
              <a:rPr lang="es-ES" sz="2000" dirty="0">
                <a:solidFill>
                  <a:srgbClr val="000000"/>
                </a:solidFill>
                <a:latin typeface="+mj-lt"/>
              </a:rPr>
              <a:t>para inversiones para la elaboración de</a:t>
            </a:r>
            <a:r>
              <a:rPr lang="es-ES" sz="2000" b="1" dirty="0">
                <a:solidFill>
                  <a:schemeClr val="tx1"/>
                </a:solidFill>
                <a:latin typeface="+mj-lt"/>
              </a:rPr>
              <a:t> Bases del Concurso FIDT 2024.</a:t>
            </a:r>
            <a:endParaRPr lang="es-PE" sz="2000" b="1" dirty="0">
              <a:solidFill>
                <a:schemeClr val="tx1"/>
              </a:solidFill>
              <a:latin typeface="+mj-lt"/>
            </a:endParaRPr>
          </a:p>
        </p:txBody>
      </p:sp>
    </p:spTree>
    <p:extLst>
      <p:ext uri="{BB962C8B-B14F-4D97-AF65-F5344CB8AC3E}">
        <p14:creationId xmlns:p14="http://schemas.microsoft.com/office/powerpoint/2010/main" val="237285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Marco Conceptual</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3" name="CuadroTexto 2">
            <a:extLst>
              <a:ext uri="{FF2B5EF4-FFF2-40B4-BE49-F238E27FC236}">
                <a16:creationId xmlns:a16="http://schemas.microsoft.com/office/drawing/2014/main" id="{6208759A-0703-9BB9-1747-324328E7659B}"/>
              </a:ext>
            </a:extLst>
          </p:cNvPr>
          <p:cNvSpPr txBox="1"/>
          <p:nvPr/>
        </p:nvSpPr>
        <p:spPr>
          <a:xfrm>
            <a:off x="5476383" y="2815534"/>
            <a:ext cx="6096000" cy="1384995"/>
          </a:xfrm>
          <a:prstGeom prst="rect">
            <a:avLst/>
          </a:prstGeom>
          <a:noFill/>
        </p:spPr>
        <p:txBody>
          <a:bodyPr wrap="square">
            <a:spAutoFit/>
          </a:bodyPr>
          <a:lstStyle/>
          <a:p>
            <a:pPr algn="just"/>
            <a:r>
              <a:rPr lang="es-ES" b="1" dirty="0">
                <a:solidFill>
                  <a:schemeClr val="tx1"/>
                </a:solidFill>
              </a:rPr>
              <a:t>El análisis de componentes principales es una técnica multivariante de reducción de datos </a:t>
            </a:r>
            <a:r>
              <a:rPr lang="es-ES" dirty="0"/>
              <a:t>que tiene como objeto simplificar las múltiples y complejas relaciones que puedan existir entre un conjunto de variables observadas examinando la interdependencia de dichas variables permitiendo el agrupamiento de las unidades de observaciones en categorías homogéneas</a:t>
            </a:r>
          </a:p>
        </p:txBody>
      </p:sp>
      <p:sp>
        <p:nvSpPr>
          <p:cNvPr id="7" name="CuadroTexto 6">
            <a:extLst>
              <a:ext uri="{FF2B5EF4-FFF2-40B4-BE49-F238E27FC236}">
                <a16:creationId xmlns:a16="http://schemas.microsoft.com/office/drawing/2014/main" id="{6DC83742-43FC-EB27-26AD-CBA153DB8359}"/>
              </a:ext>
            </a:extLst>
          </p:cNvPr>
          <p:cNvSpPr txBox="1"/>
          <p:nvPr/>
        </p:nvSpPr>
        <p:spPr>
          <a:xfrm>
            <a:off x="5476383" y="4535478"/>
            <a:ext cx="6096000" cy="738664"/>
          </a:xfrm>
          <a:prstGeom prst="rect">
            <a:avLst/>
          </a:prstGeom>
          <a:noFill/>
        </p:spPr>
        <p:txBody>
          <a:bodyPr wrap="square">
            <a:spAutoFit/>
          </a:bodyPr>
          <a:lstStyle/>
          <a:p>
            <a:pPr algn="just"/>
            <a:r>
              <a:rPr lang="es-ES" dirty="0"/>
              <a:t>Por lo tanto el </a:t>
            </a:r>
            <a:r>
              <a:rPr lang="es-ES" b="1" dirty="0">
                <a:solidFill>
                  <a:schemeClr val="tx1"/>
                </a:solidFill>
              </a:rPr>
              <a:t>análisis de componentes principales es explicar la mayor parte de la variabilidad total de un conjunto de variables </a:t>
            </a:r>
            <a:r>
              <a:rPr lang="es-ES" dirty="0"/>
              <a:t>con el menor número de componentes posible;</a:t>
            </a:r>
          </a:p>
        </p:txBody>
      </p:sp>
      <p:sp>
        <p:nvSpPr>
          <p:cNvPr id="8" name="CuadroTexto 7">
            <a:extLst>
              <a:ext uri="{FF2B5EF4-FFF2-40B4-BE49-F238E27FC236}">
                <a16:creationId xmlns:a16="http://schemas.microsoft.com/office/drawing/2014/main" id="{F49375C2-BCF0-A226-809C-6662C9AB99B4}"/>
              </a:ext>
            </a:extLst>
          </p:cNvPr>
          <p:cNvSpPr txBox="1"/>
          <p:nvPr/>
        </p:nvSpPr>
        <p:spPr>
          <a:xfrm>
            <a:off x="3095625" y="1235154"/>
            <a:ext cx="6886575" cy="523220"/>
          </a:xfrm>
          <a:prstGeom prst="rect">
            <a:avLst/>
          </a:prstGeom>
          <a:noFill/>
        </p:spPr>
        <p:txBody>
          <a:bodyPr wrap="square">
            <a:spAutoFit/>
          </a:bodyPr>
          <a:lstStyle/>
          <a:p>
            <a:pPr algn="just"/>
            <a:r>
              <a:rPr lang="es-ES" sz="2800" b="1" dirty="0">
                <a:solidFill>
                  <a:schemeClr val="tx1"/>
                </a:solidFill>
              </a:rPr>
              <a:t>Análisis de Componentes Principales</a:t>
            </a:r>
            <a:endParaRPr lang="es-ES" sz="2800" dirty="0"/>
          </a:p>
        </p:txBody>
      </p:sp>
      <p:pic>
        <p:nvPicPr>
          <p:cNvPr id="4" name="Imagen 3">
            <a:extLst>
              <a:ext uri="{FF2B5EF4-FFF2-40B4-BE49-F238E27FC236}">
                <a16:creationId xmlns:a16="http://schemas.microsoft.com/office/drawing/2014/main" id="{CFE3E893-C321-0037-FD92-6C8974097257}"/>
              </a:ext>
            </a:extLst>
          </p:cNvPr>
          <p:cNvPicPr>
            <a:picLocks noChangeAspect="1"/>
          </p:cNvPicPr>
          <p:nvPr/>
        </p:nvPicPr>
        <p:blipFill rotWithShape="1">
          <a:blip r:embed="rId3"/>
          <a:srcRect l="5086" b="11330"/>
          <a:stretch/>
        </p:blipFill>
        <p:spPr>
          <a:xfrm>
            <a:off x="781050" y="2671153"/>
            <a:ext cx="4444378" cy="2758097"/>
          </a:xfrm>
          <a:prstGeom prst="rect">
            <a:avLst/>
          </a:prstGeom>
        </p:spPr>
      </p:pic>
      <p:cxnSp>
        <p:nvCxnSpPr>
          <p:cNvPr id="6" name="Conector recto de flecha 5">
            <a:extLst>
              <a:ext uri="{FF2B5EF4-FFF2-40B4-BE49-F238E27FC236}">
                <a16:creationId xmlns:a16="http://schemas.microsoft.com/office/drawing/2014/main" id="{4E4781C4-ABBE-3A6F-FD01-0CFF7F8D12EB}"/>
              </a:ext>
            </a:extLst>
          </p:cNvPr>
          <p:cNvCxnSpPr/>
          <p:nvPr/>
        </p:nvCxnSpPr>
        <p:spPr>
          <a:xfrm flipV="1">
            <a:off x="1800225" y="3248025"/>
            <a:ext cx="2981325" cy="1647825"/>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ADF986B6-A61E-A43C-B34E-9F30DACCFCF1}"/>
              </a:ext>
            </a:extLst>
          </p:cNvPr>
          <p:cNvSpPr txBox="1"/>
          <p:nvPr/>
        </p:nvSpPr>
        <p:spPr>
          <a:xfrm>
            <a:off x="2975105" y="4352811"/>
            <a:ext cx="2057400" cy="769441"/>
          </a:xfrm>
          <a:prstGeom prst="rect">
            <a:avLst/>
          </a:prstGeom>
          <a:noFill/>
        </p:spPr>
        <p:txBody>
          <a:bodyPr wrap="square">
            <a:spAutoFit/>
          </a:bodyPr>
          <a:lstStyle/>
          <a:p>
            <a:pPr algn="just"/>
            <a:r>
              <a:rPr lang="es-ES" sz="1100" b="1" dirty="0"/>
              <a:t>Se seleccionan los componentes que expliquen la mayor varianza necesaria</a:t>
            </a:r>
            <a:endParaRPr lang="es-ES" sz="1100" dirty="0"/>
          </a:p>
        </p:txBody>
      </p:sp>
      <p:sp>
        <p:nvSpPr>
          <p:cNvPr id="10" name="CuadroTexto 9">
            <a:extLst>
              <a:ext uri="{FF2B5EF4-FFF2-40B4-BE49-F238E27FC236}">
                <a16:creationId xmlns:a16="http://schemas.microsoft.com/office/drawing/2014/main" id="{524C69A2-5999-C63D-B102-F68CA890C728}"/>
              </a:ext>
            </a:extLst>
          </p:cNvPr>
          <p:cNvSpPr txBox="1"/>
          <p:nvPr/>
        </p:nvSpPr>
        <p:spPr>
          <a:xfrm rot="16200000">
            <a:off x="-1213545" y="3365881"/>
            <a:ext cx="3476625" cy="261610"/>
          </a:xfrm>
          <a:prstGeom prst="rect">
            <a:avLst/>
          </a:prstGeom>
          <a:noFill/>
        </p:spPr>
        <p:txBody>
          <a:bodyPr wrap="square">
            <a:spAutoFit/>
          </a:bodyPr>
          <a:lstStyle/>
          <a:p>
            <a:pPr algn="just"/>
            <a:r>
              <a:rPr lang="es-ES" sz="1100" b="1" dirty="0">
                <a:solidFill>
                  <a:schemeClr val="tx1"/>
                </a:solidFill>
              </a:rPr>
              <a:t>Proporción de varianza explicada</a:t>
            </a:r>
            <a:endParaRPr lang="es-ES" sz="1100" dirty="0"/>
          </a:p>
        </p:txBody>
      </p:sp>
      <p:sp>
        <p:nvSpPr>
          <p:cNvPr id="11" name="CuadroTexto 10">
            <a:extLst>
              <a:ext uri="{FF2B5EF4-FFF2-40B4-BE49-F238E27FC236}">
                <a16:creationId xmlns:a16="http://schemas.microsoft.com/office/drawing/2014/main" id="{818D40B4-2A57-C8C2-0113-A4535392CE39}"/>
              </a:ext>
            </a:extLst>
          </p:cNvPr>
          <p:cNvSpPr txBox="1"/>
          <p:nvPr/>
        </p:nvSpPr>
        <p:spPr>
          <a:xfrm>
            <a:off x="1555880" y="5565145"/>
            <a:ext cx="3476625" cy="261610"/>
          </a:xfrm>
          <a:prstGeom prst="rect">
            <a:avLst/>
          </a:prstGeom>
          <a:noFill/>
        </p:spPr>
        <p:txBody>
          <a:bodyPr wrap="square">
            <a:spAutoFit/>
          </a:bodyPr>
          <a:lstStyle/>
          <a:p>
            <a:pPr algn="just"/>
            <a:r>
              <a:rPr lang="es-ES" sz="1100" b="1" dirty="0">
                <a:solidFill>
                  <a:schemeClr val="tx1"/>
                </a:solidFill>
              </a:rPr>
              <a:t>Cantidad de componentes</a:t>
            </a:r>
            <a:endParaRPr lang="es-ES" sz="1100" dirty="0"/>
          </a:p>
        </p:txBody>
      </p:sp>
    </p:spTree>
    <p:extLst>
      <p:ext uri="{BB962C8B-B14F-4D97-AF65-F5344CB8AC3E}">
        <p14:creationId xmlns:p14="http://schemas.microsoft.com/office/powerpoint/2010/main" val="7333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Marco Conceptual</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8" name="CuadroTexto 7">
            <a:extLst>
              <a:ext uri="{FF2B5EF4-FFF2-40B4-BE49-F238E27FC236}">
                <a16:creationId xmlns:a16="http://schemas.microsoft.com/office/drawing/2014/main" id="{F49375C2-BCF0-A226-809C-6662C9AB99B4}"/>
              </a:ext>
            </a:extLst>
          </p:cNvPr>
          <p:cNvSpPr txBox="1"/>
          <p:nvPr/>
        </p:nvSpPr>
        <p:spPr>
          <a:xfrm>
            <a:off x="3095625" y="1235154"/>
            <a:ext cx="6886575" cy="523220"/>
          </a:xfrm>
          <a:prstGeom prst="rect">
            <a:avLst/>
          </a:prstGeom>
          <a:noFill/>
        </p:spPr>
        <p:txBody>
          <a:bodyPr wrap="square">
            <a:spAutoFit/>
          </a:bodyPr>
          <a:lstStyle/>
          <a:p>
            <a:pPr algn="just"/>
            <a:r>
              <a:rPr lang="es-ES" sz="2800" b="1" dirty="0">
                <a:solidFill>
                  <a:schemeClr val="tx1"/>
                </a:solidFill>
              </a:rPr>
              <a:t>Pruebas Estadísticos</a:t>
            </a:r>
            <a:endParaRPr lang="es-ES" sz="2800" dirty="0"/>
          </a:p>
        </p:txBody>
      </p:sp>
      <p:sp>
        <p:nvSpPr>
          <p:cNvPr id="5" name="CuadroTexto 4">
            <a:extLst>
              <a:ext uri="{FF2B5EF4-FFF2-40B4-BE49-F238E27FC236}">
                <a16:creationId xmlns:a16="http://schemas.microsoft.com/office/drawing/2014/main" id="{2DBE6A1E-2030-3439-2398-8E20474F858C}"/>
              </a:ext>
            </a:extLst>
          </p:cNvPr>
          <p:cNvSpPr txBox="1"/>
          <p:nvPr/>
        </p:nvSpPr>
        <p:spPr>
          <a:xfrm>
            <a:off x="1038225" y="2421971"/>
            <a:ext cx="6096000" cy="2677656"/>
          </a:xfrm>
          <a:prstGeom prst="rect">
            <a:avLst/>
          </a:prstGeom>
          <a:noFill/>
        </p:spPr>
        <p:txBody>
          <a:bodyPr wrap="square">
            <a:spAutoFit/>
          </a:bodyPr>
          <a:lstStyle/>
          <a:p>
            <a:pPr algn="just" fontAlgn="base"/>
            <a:r>
              <a:rPr lang="es-ES" sz="1400" b="1" dirty="0">
                <a:solidFill>
                  <a:srgbClr val="000000"/>
                </a:solidFill>
                <a:effectLst/>
                <a:highlight>
                  <a:srgbClr val="FFFFFF"/>
                </a:highlight>
                <a:latin typeface="Arial" panose="020B0604020202020204" pitchFamily="34" charset="0"/>
                <a:ea typeface="Calibri" panose="020F0502020204030204" pitchFamily="34" charset="0"/>
              </a:rPr>
              <a:t>La Medida Kaiser-Meyer-</a:t>
            </a:r>
            <a:r>
              <a:rPr lang="es-ES" sz="1400" b="1" dirty="0" err="1">
                <a:solidFill>
                  <a:srgbClr val="000000"/>
                </a:solidFill>
                <a:effectLst/>
                <a:highlight>
                  <a:srgbClr val="FFFFFF"/>
                </a:highlight>
                <a:latin typeface="Arial" panose="020B0604020202020204" pitchFamily="34" charset="0"/>
                <a:ea typeface="Calibri" panose="020F0502020204030204" pitchFamily="34" charset="0"/>
              </a:rPr>
              <a:t>Olkin</a:t>
            </a:r>
            <a:r>
              <a:rPr lang="es-ES" sz="1400" b="1" dirty="0">
                <a:solidFill>
                  <a:srgbClr val="000000"/>
                </a:solidFill>
                <a:effectLst/>
                <a:highlight>
                  <a:srgbClr val="FFFFFF"/>
                </a:highlight>
                <a:latin typeface="Arial" panose="020B0604020202020204" pitchFamily="34" charset="0"/>
                <a:ea typeface="Calibri" panose="020F0502020204030204" pitchFamily="34" charset="0"/>
              </a:rPr>
              <a:t> </a:t>
            </a:r>
          </a:p>
          <a:p>
            <a:pPr algn="just" fontAlgn="base"/>
            <a:r>
              <a:rPr lang="es-ES" sz="1400" dirty="0">
                <a:solidFill>
                  <a:srgbClr val="000000"/>
                </a:solidFill>
                <a:effectLst/>
                <a:highlight>
                  <a:srgbClr val="FFFFFF"/>
                </a:highlight>
                <a:latin typeface="Arial" panose="020B0604020202020204" pitchFamily="34" charset="0"/>
                <a:ea typeface="Calibri" panose="020F0502020204030204" pitchFamily="34" charset="0"/>
              </a:rPr>
              <a:t>Estadístico que indica la proporción de varianza en las variables que pueden ser causadas por factores subyacentes. Los valores altos (cercanos a 1.0) generalmente indican que un análisis factorial puede ser útil con los datos.</a:t>
            </a:r>
          </a:p>
          <a:p>
            <a:pPr algn="just" fontAlgn="base"/>
            <a:endParaRPr lang="es-ES" sz="1400" dirty="0">
              <a:effectLst/>
              <a:highlight>
                <a:srgbClr val="FFFFFF"/>
              </a:highlight>
              <a:latin typeface="Times New Roman" panose="02020603050405020304" pitchFamily="18" charset="0"/>
              <a:ea typeface="Times New Roman" panose="02020603050405020304" pitchFamily="18" charset="0"/>
            </a:endParaRPr>
          </a:p>
          <a:p>
            <a:pPr algn="just" fontAlgn="base"/>
            <a:r>
              <a:rPr lang="es-ES" sz="1400" b="1" dirty="0">
                <a:solidFill>
                  <a:srgbClr val="000000"/>
                </a:solidFill>
                <a:effectLst/>
                <a:highlight>
                  <a:srgbClr val="FFFFFF"/>
                </a:highlight>
                <a:latin typeface="Arial" panose="020B0604020202020204" pitchFamily="34" charset="0"/>
                <a:ea typeface="Calibri" panose="020F0502020204030204" pitchFamily="34" charset="0"/>
              </a:rPr>
              <a:t>Prueba de esfericidad de Bartlett </a:t>
            </a:r>
          </a:p>
          <a:p>
            <a:pPr algn="just" fontAlgn="base"/>
            <a:r>
              <a:rPr lang="es-ES" sz="1400" dirty="0">
                <a:solidFill>
                  <a:srgbClr val="000000"/>
                </a:solidFill>
                <a:effectLst/>
                <a:highlight>
                  <a:srgbClr val="FFFFFF"/>
                </a:highlight>
                <a:latin typeface="Arial" panose="020B0604020202020204" pitchFamily="34" charset="0"/>
                <a:ea typeface="Calibri" panose="020F0502020204030204" pitchFamily="34" charset="0"/>
              </a:rPr>
              <a:t>contrasta la hipótesis de que la matriz de correlaciones es una matriz de identidad, lo que indicaría que las variables no están se encuentran relacionadas y, por lo tanto, no son adecuadas para la detección de estructuras. Los valores pequeños (menores que 0,05) del nivel de significación indican que un análisis factorial puede ser útil con los datos.</a:t>
            </a:r>
            <a:endParaRPr lang="es-ES" sz="1400" dirty="0">
              <a:effectLst/>
              <a:highlight>
                <a:srgbClr val="FFFFFF"/>
              </a:highlight>
              <a:latin typeface="Times New Roman" panose="02020603050405020304" pitchFamily="18" charset="0"/>
              <a:ea typeface="Times New Roman" panose="02020603050405020304" pitchFamily="18" charset="0"/>
            </a:endParaRPr>
          </a:p>
        </p:txBody>
      </p:sp>
      <p:pic>
        <p:nvPicPr>
          <p:cNvPr id="14" name="Imagen 13">
            <a:extLst>
              <a:ext uri="{FF2B5EF4-FFF2-40B4-BE49-F238E27FC236}">
                <a16:creationId xmlns:a16="http://schemas.microsoft.com/office/drawing/2014/main" id="{80EED164-BF0D-0377-1459-CA66D22566D2}"/>
              </a:ext>
            </a:extLst>
          </p:cNvPr>
          <p:cNvPicPr>
            <a:picLocks noChangeAspect="1"/>
          </p:cNvPicPr>
          <p:nvPr/>
        </p:nvPicPr>
        <p:blipFill>
          <a:blip r:embed="rId3"/>
          <a:stretch>
            <a:fillRect/>
          </a:stretch>
        </p:blipFill>
        <p:spPr>
          <a:xfrm>
            <a:off x="9010572" y="3461185"/>
            <a:ext cx="1790855" cy="1638442"/>
          </a:xfrm>
          <a:prstGeom prst="rect">
            <a:avLst/>
          </a:prstGeom>
        </p:spPr>
      </p:pic>
      <p:sp>
        <p:nvSpPr>
          <p:cNvPr id="15" name="CuadroTexto 14">
            <a:extLst>
              <a:ext uri="{FF2B5EF4-FFF2-40B4-BE49-F238E27FC236}">
                <a16:creationId xmlns:a16="http://schemas.microsoft.com/office/drawing/2014/main" id="{B0BD65E7-685A-2AD7-31C5-A5A367B8ED99}"/>
              </a:ext>
            </a:extLst>
          </p:cNvPr>
          <p:cNvSpPr txBox="1"/>
          <p:nvPr/>
        </p:nvSpPr>
        <p:spPr>
          <a:xfrm>
            <a:off x="7963891" y="2418875"/>
            <a:ext cx="3608984" cy="523220"/>
          </a:xfrm>
          <a:prstGeom prst="rect">
            <a:avLst/>
          </a:prstGeom>
          <a:noFill/>
        </p:spPr>
        <p:txBody>
          <a:bodyPr wrap="square">
            <a:spAutoFit/>
          </a:bodyPr>
          <a:lstStyle/>
          <a:p>
            <a:pPr algn="just"/>
            <a:r>
              <a:rPr lang="es-ES" sz="2800" b="1" dirty="0">
                <a:solidFill>
                  <a:schemeClr val="tx1"/>
                </a:solidFill>
              </a:rPr>
              <a:t>Matriz de identidad</a:t>
            </a:r>
            <a:endParaRPr lang="es-ES" sz="2800" dirty="0"/>
          </a:p>
        </p:txBody>
      </p:sp>
      <p:sp>
        <p:nvSpPr>
          <p:cNvPr id="16" name="CuadroTexto 15">
            <a:extLst>
              <a:ext uri="{FF2B5EF4-FFF2-40B4-BE49-F238E27FC236}">
                <a16:creationId xmlns:a16="http://schemas.microsoft.com/office/drawing/2014/main" id="{9492E6FF-9569-591F-2BE6-ABEB6879FD16}"/>
              </a:ext>
            </a:extLst>
          </p:cNvPr>
          <p:cNvSpPr txBox="1"/>
          <p:nvPr/>
        </p:nvSpPr>
        <p:spPr>
          <a:xfrm>
            <a:off x="9189490" y="3233264"/>
            <a:ext cx="1433017" cy="369332"/>
          </a:xfrm>
          <a:prstGeom prst="rect">
            <a:avLst/>
          </a:prstGeom>
          <a:noFill/>
        </p:spPr>
        <p:txBody>
          <a:bodyPr wrap="square">
            <a:spAutoFit/>
          </a:bodyPr>
          <a:lstStyle/>
          <a:p>
            <a:pPr algn="just"/>
            <a:r>
              <a:rPr lang="es-ES" sz="1800" b="1" dirty="0">
                <a:solidFill>
                  <a:schemeClr val="tx1"/>
                </a:solidFill>
              </a:rPr>
              <a:t>X1 x2 x3 x4</a:t>
            </a:r>
            <a:endParaRPr lang="es-ES" sz="1800" dirty="0"/>
          </a:p>
        </p:txBody>
      </p:sp>
      <p:sp>
        <p:nvSpPr>
          <p:cNvPr id="17" name="CuadroTexto 16">
            <a:extLst>
              <a:ext uri="{FF2B5EF4-FFF2-40B4-BE49-F238E27FC236}">
                <a16:creationId xmlns:a16="http://schemas.microsoft.com/office/drawing/2014/main" id="{3B0107D9-7CDA-7857-AE76-F4845C616E4C}"/>
              </a:ext>
            </a:extLst>
          </p:cNvPr>
          <p:cNvSpPr txBox="1"/>
          <p:nvPr/>
        </p:nvSpPr>
        <p:spPr>
          <a:xfrm rot="16200000">
            <a:off x="8238922" y="4095740"/>
            <a:ext cx="1433017" cy="369332"/>
          </a:xfrm>
          <a:prstGeom prst="rect">
            <a:avLst/>
          </a:prstGeom>
          <a:noFill/>
        </p:spPr>
        <p:txBody>
          <a:bodyPr wrap="square">
            <a:spAutoFit/>
          </a:bodyPr>
          <a:lstStyle/>
          <a:p>
            <a:pPr algn="just"/>
            <a:r>
              <a:rPr lang="es-ES" sz="1800" b="1" dirty="0">
                <a:solidFill>
                  <a:schemeClr val="tx1"/>
                </a:solidFill>
              </a:rPr>
              <a:t>X4 x3 x2 x1</a:t>
            </a:r>
            <a:endParaRPr lang="es-ES" sz="1800" dirty="0"/>
          </a:p>
        </p:txBody>
      </p:sp>
    </p:spTree>
    <p:extLst>
      <p:ext uri="{BB962C8B-B14F-4D97-AF65-F5344CB8AC3E}">
        <p14:creationId xmlns:p14="http://schemas.microsoft.com/office/powerpoint/2010/main" val="19945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Marco Conceptual</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3" name="CuadroTexto 2">
            <a:extLst>
              <a:ext uri="{FF2B5EF4-FFF2-40B4-BE49-F238E27FC236}">
                <a16:creationId xmlns:a16="http://schemas.microsoft.com/office/drawing/2014/main" id="{8C2D792B-72FF-4253-F8C2-EDBF0FE3B770}"/>
              </a:ext>
            </a:extLst>
          </p:cNvPr>
          <p:cNvSpPr txBox="1"/>
          <p:nvPr/>
        </p:nvSpPr>
        <p:spPr>
          <a:xfrm>
            <a:off x="619326" y="1114990"/>
            <a:ext cx="5267325" cy="5294270"/>
          </a:xfrm>
          <a:prstGeom prst="rect">
            <a:avLst/>
          </a:prstGeom>
          <a:noFill/>
        </p:spPr>
        <p:txBody>
          <a:bodyPr wrap="square">
            <a:spAutoFit/>
          </a:bodyPr>
          <a:lstStyle/>
          <a:p>
            <a:pPr algn="just">
              <a:lnSpc>
                <a:spcPct val="107000"/>
              </a:lnSpc>
              <a:spcBef>
                <a:spcPts val="200"/>
              </a:spcBef>
            </a:pPr>
            <a:r>
              <a:rPr lang="es-ES" sz="1400" b="1" kern="100"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BENEFICIOS METODOLÓGICAS </a:t>
            </a:r>
            <a:endParaRPr lang="es-ES" sz="1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Al realizar el agrupamiento a través de </a:t>
            </a:r>
            <a:r>
              <a:rPr lang="es-ES" sz="1400" kern="100" dirty="0" err="1">
                <a:effectLst/>
                <a:latin typeface="Arial" panose="020B0604020202020204" pitchFamily="34" charset="0"/>
                <a:ea typeface="Calibri" panose="020F0502020204030204" pitchFamily="34" charset="0"/>
                <a:cs typeface="Times New Roman" panose="02020603050405020304" pitchFamily="18" charset="0"/>
              </a:rPr>
              <a:t>terciles</a:t>
            </a:r>
            <a:r>
              <a:rPr lang="es-ES" sz="1400" kern="100" dirty="0">
                <a:effectLst/>
                <a:latin typeface="Arial" panose="020B0604020202020204" pitchFamily="34" charset="0"/>
                <a:ea typeface="Calibri" panose="020F0502020204030204" pitchFamily="34" charset="0"/>
                <a:cs typeface="Times New Roman" panose="02020603050405020304" pitchFamily="18" charset="0"/>
              </a:rPr>
              <a:t> se asegura tener grupos homogéneos tanto en características de las variables seleccionadas como en cantidades de entidades locales y regionales, permitiendo así una competencia más adecuada entre ellas</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 Al obtener un índice sintético a partir de las variables identificadas se permiten generar rankings de necesidades y disponibilidad de recursos asegurándose que las entidades locales y regionales con mayores niveles del índice sean las que muestren los peores o mejores escenarios, de acuerdo a la orientación en el cálculo de las variables.</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Así mismo al obtener un índice sintético a partir de las variables identificadas de necesidades y/o disponibilidad de recursos se cuenta con una herramienta de focalización geográfica para la aplicación de políticas públicas adecuadas.</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uadroTexto 5">
            <a:extLst>
              <a:ext uri="{FF2B5EF4-FFF2-40B4-BE49-F238E27FC236}">
                <a16:creationId xmlns:a16="http://schemas.microsoft.com/office/drawing/2014/main" id="{805D62E4-A911-FF0E-0BAA-A205B547BE88}"/>
              </a:ext>
            </a:extLst>
          </p:cNvPr>
          <p:cNvSpPr txBox="1"/>
          <p:nvPr/>
        </p:nvSpPr>
        <p:spPr>
          <a:xfrm>
            <a:off x="6477000" y="506313"/>
            <a:ext cx="3981450" cy="5042791"/>
          </a:xfrm>
          <a:prstGeom prst="rect">
            <a:avLst/>
          </a:prstGeom>
          <a:noFill/>
        </p:spPr>
        <p:txBody>
          <a:bodyPr wrap="square">
            <a:spAutoFit/>
          </a:bodyPr>
          <a:lstStyle/>
          <a:p>
            <a:pPr>
              <a:lnSpc>
                <a:spcPct val="107000"/>
              </a:lnSpc>
              <a:spcAft>
                <a:spcPts val="800"/>
              </a:spcAft>
            </a:pP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200"/>
              </a:spcBef>
            </a:pPr>
            <a:r>
              <a:rPr lang="es-ES" sz="1400" b="1" kern="100"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LIMITACIONES METODOLÓGICAS</a:t>
            </a:r>
          </a:p>
          <a:p>
            <a:pPr algn="just">
              <a:lnSpc>
                <a:spcPct val="107000"/>
              </a:lnSpc>
              <a:spcBef>
                <a:spcPts val="200"/>
              </a:spcBef>
            </a:pPr>
            <a:endParaRPr lang="es-ES" b="1" kern="100" dirty="0">
              <a:solidFill>
                <a:srgbClr val="2F5496"/>
              </a:solidFill>
              <a:latin typeface="Arial" panose="020B0604020202020204" pitchFamily="34" charset="0"/>
              <a:ea typeface="Times New Roman" panose="02020603050405020304" pitchFamily="18" charset="0"/>
              <a:cs typeface="Times New Roman" panose="02020603050405020304" pitchFamily="18" charset="0"/>
            </a:endParaRPr>
          </a:p>
          <a:p>
            <a:pPr algn="just">
              <a:lnSpc>
                <a:spcPct val="107000"/>
              </a:lnSpc>
              <a:spcBef>
                <a:spcPts val="200"/>
              </a:spcBef>
            </a:pPr>
            <a:r>
              <a:rPr lang="es-ES" sz="1400" b="1" kern="100"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ES" sz="1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Una de las principales limitantes en este estudio se debe a la falta de datos específicos que reflejen aspectos relevantes según los objetivos identificados, esta limitante debe ser tomada en cuenta en las actualizaciones del presente documento.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Otro de los aspectos que limitó esta investigación es que no se tiene concordancia temporal de todas las variables para un mismo periodo de tiempo, eso por ello que se tienen variables con distinto año de actualización, incluso del 2017 (censo 2017)</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053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Metodología </a:t>
            </a:r>
            <a:r>
              <a:rPr lang="es-PE" sz="2400" dirty="0">
                <a:solidFill>
                  <a:srgbClr val="004899"/>
                </a:solidFill>
              </a:rPr>
              <a:t>– Fuentes de Información</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graphicFrame>
        <p:nvGraphicFramePr>
          <p:cNvPr id="3" name="Tabla 2">
            <a:extLst>
              <a:ext uri="{FF2B5EF4-FFF2-40B4-BE49-F238E27FC236}">
                <a16:creationId xmlns:a16="http://schemas.microsoft.com/office/drawing/2014/main" id="{6C0217B5-FD6D-AD16-9315-45BAB9CC93AE}"/>
              </a:ext>
            </a:extLst>
          </p:cNvPr>
          <p:cNvGraphicFramePr>
            <a:graphicFrameLocks noGrp="1"/>
          </p:cNvGraphicFramePr>
          <p:nvPr>
            <p:extLst>
              <p:ext uri="{D42A27DB-BD31-4B8C-83A1-F6EECF244321}">
                <p14:modId xmlns:p14="http://schemas.microsoft.com/office/powerpoint/2010/main" val="2698138698"/>
              </p:ext>
            </p:extLst>
          </p:nvPr>
        </p:nvGraphicFramePr>
        <p:xfrm>
          <a:off x="1028700" y="1252537"/>
          <a:ext cx="6667500" cy="4352926"/>
        </p:xfrm>
        <a:graphic>
          <a:graphicData uri="http://schemas.openxmlformats.org/drawingml/2006/table">
            <a:tbl>
              <a:tblPr firstRow="1" firstCol="1" bandRow="1"/>
              <a:tblGrid>
                <a:gridCol w="2931624">
                  <a:extLst>
                    <a:ext uri="{9D8B030D-6E8A-4147-A177-3AD203B41FA5}">
                      <a16:colId xmlns:a16="http://schemas.microsoft.com/office/drawing/2014/main" val="1425678152"/>
                    </a:ext>
                  </a:extLst>
                </a:gridCol>
                <a:gridCol w="2931624">
                  <a:extLst>
                    <a:ext uri="{9D8B030D-6E8A-4147-A177-3AD203B41FA5}">
                      <a16:colId xmlns:a16="http://schemas.microsoft.com/office/drawing/2014/main" val="1345301293"/>
                    </a:ext>
                  </a:extLst>
                </a:gridCol>
                <a:gridCol w="804252">
                  <a:extLst>
                    <a:ext uri="{9D8B030D-6E8A-4147-A177-3AD203B41FA5}">
                      <a16:colId xmlns:a16="http://schemas.microsoft.com/office/drawing/2014/main" val="2091947048"/>
                    </a:ext>
                  </a:extLst>
                </a:gridCol>
              </a:tblGrid>
              <a:tr h="657592">
                <a:tc>
                  <a:txBody>
                    <a:bodyPr/>
                    <a:lstStyle/>
                    <a:p>
                      <a:pPr algn="ctr">
                        <a:lnSpc>
                          <a:spcPct val="107000"/>
                        </a:lnSpc>
                        <a:spcAft>
                          <a:spcPts val="800"/>
                        </a:spcAft>
                      </a:pPr>
                      <a:r>
                        <a:rPr lang="es-ES" sz="1000" kern="0">
                          <a:solidFill>
                            <a:srgbClr val="FFFFFF"/>
                          </a:solidFill>
                          <a:effectLst/>
                          <a:highlight>
                            <a:srgbClr val="4472C4"/>
                          </a:highlight>
                          <a:latin typeface="Arial" panose="020B0604020202020204" pitchFamily="34" charset="0"/>
                          <a:ea typeface="Times New Roman" panose="02020603050405020304" pitchFamily="18" charset="0"/>
                          <a:cs typeface="Times New Roman" panose="02020603050405020304" pitchFamily="18" charset="0"/>
                        </a:rPr>
                        <a:t>FUENTE</a:t>
                      </a:r>
                      <a:endParaRPr lang="es-ES" sz="900" kern="100">
                        <a:effectLst/>
                        <a:highlight>
                          <a:srgbClr val="4472C4"/>
                        </a:highligh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a:lnSpc>
                          <a:spcPct val="107000"/>
                        </a:lnSpc>
                        <a:spcAft>
                          <a:spcPts val="800"/>
                        </a:spcAft>
                      </a:pPr>
                      <a:r>
                        <a:rPr lang="es-ES" sz="1000" kern="0">
                          <a:solidFill>
                            <a:srgbClr val="FFFFFF"/>
                          </a:solidFill>
                          <a:effectLst/>
                          <a:highlight>
                            <a:srgbClr val="4472C4"/>
                          </a:highlight>
                          <a:latin typeface="Arial" panose="020B0604020202020204" pitchFamily="34" charset="0"/>
                          <a:ea typeface="Times New Roman" panose="02020603050405020304" pitchFamily="18" charset="0"/>
                          <a:cs typeface="Times New Roman" panose="02020603050405020304" pitchFamily="18" charset="0"/>
                        </a:rPr>
                        <a:t>NECESIDAD / RECURSOS</a:t>
                      </a:r>
                      <a:endParaRPr lang="es-ES" sz="900" kern="100">
                        <a:effectLst/>
                        <a:highlight>
                          <a:srgbClr val="4472C4"/>
                        </a:highligh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a:lnSpc>
                          <a:spcPct val="107000"/>
                        </a:lnSpc>
                        <a:spcAft>
                          <a:spcPts val="800"/>
                        </a:spcAft>
                      </a:pPr>
                      <a:r>
                        <a:rPr lang="es-ES" sz="1000" kern="0">
                          <a:solidFill>
                            <a:srgbClr val="FFFFFF"/>
                          </a:solidFill>
                          <a:effectLst/>
                          <a:highlight>
                            <a:srgbClr val="4472C4"/>
                          </a:highlight>
                          <a:latin typeface="Arial" panose="020B0604020202020204" pitchFamily="34" charset="0"/>
                          <a:ea typeface="Times New Roman" panose="02020603050405020304" pitchFamily="18" charset="0"/>
                          <a:cs typeface="Times New Roman" panose="02020603050405020304" pitchFamily="18" charset="0"/>
                        </a:rPr>
                        <a:t>Cantidad de Variables</a:t>
                      </a:r>
                      <a:endParaRPr lang="es-ES" sz="900" kern="100">
                        <a:effectLst/>
                        <a:highlight>
                          <a:srgbClr val="4472C4"/>
                        </a:highligh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682648857"/>
                  </a:ext>
                </a:extLst>
              </a:tr>
              <a:tr h="324609">
                <a:tc rowSpan="6">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CENSO 2017</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APOYO AL DESARROLLO PRODUCTIVO</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5552194"/>
                  </a:ext>
                </a:extLst>
              </a:tr>
              <a:tr h="158119">
                <a:tc vMerge="1">
                  <a:txBody>
                    <a:bodyPr/>
                    <a:lstStyle/>
                    <a:p>
                      <a:endParaRPr lang="es-ES"/>
                    </a:p>
                  </a:txBody>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ELECTRIFICACIÓN RURAL</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5748486"/>
                  </a:ext>
                </a:extLst>
              </a:tr>
              <a:tr h="158119">
                <a:tc vMerge="1">
                  <a:txBody>
                    <a:bodyPr/>
                    <a:lstStyle/>
                    <a:p>
                      <a:endParaRPr lang="es-ES"/>
                    </a:p>
                  </a:txBody>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SALUD BÁSICA</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5228866"/>
                  </a:ext>
                </a:extLst>
              </a:tr>
              <a:tr h="158119">
                <a:tc vMerge="1">
                  <a:txBody>
                    <a:bodyPr/>
                    <a:lstStyle/>
                    <a:p>
                      <a:endParaRPr lang="es-ES"/>
                    </a:p>
                  </a:txBody>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SERVICIO DE SANEAMIENTO</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1701200"/>
                  </a:ext>
                </a:extLst>
              </a:tr>
              <a:tr h="324609">
                <a:tc vMerge="1">
                  <a:txBody>
                    <a:bodyPr/>
                    <a:lstStyle/>
                    <a:p>
                      <a:endParaRPr lang="es-ES"/>
                    </a:p>
                  </a:txBody>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SERVICIOS DE EDUCACIÓN BÁSICA</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7234690"/>
                  </a:ext>
                </a:extLst>
              </a:tr>
              <a:tr h="158119">
                <a:tc vMerge="1">
                  <a:txBody>
                    <a:bodyPr/>
                    <a:lstStyle/>
                    <a:p>
                      <a:endParaRPr lang="es-ES"/>
                    </a:p>
                  </a:txBody>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TELECOMUNICACIÓN RURAL</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8778201"/>
                  </a:ext>
                </a:extLst>
              </a:tr>
              <a:tr h="324609">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CENSO EDUCATIVO</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SERVICIOS DE EDUCACIÓN BÁSICA</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0336738"/>
                  </a:ext>
                </a:extLst>
              </a:tr>
              <a:tr h="324609">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ENCUESTA NACIONAL A IIEE</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SERVICIOS DE EDUCACIÓN BÁSICA</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1197180"/>
                  </a:ext>
                </a:extLst>
              </a:tr>
              <a:tr h="324609">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INS</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DESNUTRICIÓN INFANTIL Y /O ANEMIA INFANTIL</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809332"/>
                  </a:ext>
                </a:extLst>
              </a:tr>
              <a:tr h="158119">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INVIERTE.PE</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INFRAESTRUCTURA VIAL</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3619857"/>
                  </a:ext>
                </a:extLst>
              </a:tr>
              <a:tr h="158119">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MEF </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RECURSOS PRESUPUESTALES</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433857"/>
                  </a:ext>
                </a:extLst>
              </a:tr>
              <a:tr h="324609">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MIDAGRI</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APOYO AL DESARROLLO PRODUCTIVO</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8865260"/>
                  </a:ext>
                </a:extLst>
              </a:tr>
              <a:tr h="324609">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MINEDU</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SERVICIOS DE EDUCACIÓN BÁSICA</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1347022"/>
                  </a:ext>
                </a:extLst>
              </a:tr>
              <a:tr h="158119">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MTC</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TELECOMUNICACIÓN RURAL</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6823762"/>
                  </a:ext>
                </a:extLst>
              </a:tr>
              <a:tr h="158119">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RENIPRESS</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SALUD BÁSICA</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10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es-ES"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053262"/>
                  </a:ext>
                </a:extLst>
              </a:tr>
              <a:tr h="158119">
                <a:tc gridSpan="2">
                  <a:txBody>
                    <a:bodyPr/>
                    <a:lstStyle/>
                    <a:p>
                      <a:pPr>
                        <a:lnSpc>
                          <a:spcPct val="107000"/>
                        </a:lnSpc>
                        <a:spcAft>
                          <a:spcPts val="800"/>
                        </a:spcAft>
                      </a:pPr>
                      <a:r>
                        <a:rPr lang="es-ES" sz="1000" kern="0">
                          <a:solidFill>
                            <a:srgbClr val="FFFFFF"/>
                          </a:solidFill>
                          <a:effectLst/>
                          <a:highlight>
                            <a:srgbClr val="4472C4"/>
                          </a:highlight>
                          <a:latin typeface="Arial" panose="020B0604020202020204" pitchFamily="34" charset="0"/>
                          <a:ea typeface="Times New Roman" panose="02020603050405020304" pitchFamily="18" charset="0"/>
                          <a:cs typeface="Times New Roman" panose="02020603050405020304" pitchFamily="18" charset="0"/>
                        </a:rPr>
                        <a:t>Total general</a:t>
                      </a:r>
                      <a:endParaRPr lang="es-ES" sz="900" kern="100">
                        <a:effectLst/>
                        <a:highlight>
                          <a:srgbClr val="4472C4"/>
                        </a:highligh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hMerge="1">
                  <a:txBody>
                    <a:bodyPr/>
                    <a:lstStyle/>
                    <a:p>
                      <a:endParaRPr lang="es-ES"/>
                    </a:p>
                  </a:txBody>
                  <a:tcPr/>
                </a:tc>
                <a:tc>
                  <a:txBody>
                    <a:bodyPr/>
                    <a:lstStyle/>
                    <a:p>
                      <a:pPr algn="ctr">
                        <a:lnSpc>
                          <a:spcPct val="107000"/>
                        </a:lnSpc>
                        <a:spcAft>
                          <a:spcPts val="800"/>
                        </a:spcAft>
                      </a:pPr>
                      <a:r>
                        <a:rPr lang="es-ES" sz="1000" kern="0" dirty="0">
                          <a:solidFill>
                            <a:srgbClr val="FFFFFF"/>
                          </a:solidFill>
                          <a:effectLst/>
                          <a:highlight>
                            <a:srgbClr val="4472C4"/>
                          </a:highlight>
                          <a:latin typeface="Arial" panose="020B0604020202020204" pitchFamily="34" charset="0"/>
                          <a:ea typeface="Times New Roman" panose="02020603050405020304" pitchFamily="18" charset="0"/>
                          <a:cs typeface="Times New Roman" panose="02020603050405020304" pitchFamily="18" charset="0"/>
                        </a:rPr>
                        <a:t>51</a:t>
                      </a:r>
                      <a:endParaRPr lang="es-ES" sz="900" kern="100" dirty="0">
                        <a:effectLst/>
                        <a:highlight>
                          <a:srgbClr val="4472C4"/>
                        </a:highlight>
                        <a:latin typeface="Calibri" panose="020F0502020204030204" pitchFamily="34" charset="0"/>
                        <a:ea typeface="Calibri" panose="020F0502020204030204" pitchFamily="34" charset="0"/>
                        <a:cs typeface="Times New Roman" panose="02020603050405020304" pitchFamily="18" charset="0"/>
                      </a:endParaRPr>
                    </a:p>
                  </a:txBody>
                  <a:tcPr marL="37801" marR="3780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3321323836"/>
                  </a:ext>
                </a:extLst>
              </a:tr>
            </a:tbl>
          </a:graphicData>
        </a:graphic>
      </p:graphicFrame>
      <p:sp>
        <p:nvSpPr>
          <p:cNvPr id="7" name="CuadroTexto 6">
            <a:extLst>
              <a:ext uri="{FF2B5EF4-FFF2-40B4-BE49-F238E27FC236}">
                <a16:creationId xmlns:a16="http://schemas.microsoft.com/office/drawing/2014/main" id="{3BB90534-7C61-DDC7-199D-17D956723DD9}"/>
              </a:ext>
            </a:extLst>
          </p:cNvPr>
          <p:cNvSpPr txBox="1"/>
          <p:nvPr/>
        </p:nvSpPr>
        <p:spPr>
          <a:xfrm>
            <a:off x="7963891" y="2736502"/>
            <a:ext cx="3771900" cy="1384995"/>
          </a:xfrm>
          <a:prstGeom prst="rect">
            <a:avLst/>
          </a:prstGeom>
          <a:noFill/>
        </p:spPr>
        <p:txBody>
          <a:bodyPr wrap="square">
            <a:spAutoFit/>
          </a:bodyPr>
          <a:lstStyle/>
          <a:p>
            <a:r>
              <a:rPr lang="es-ES" sz="1400" dirty="0">
                <a:effectLst/>
                <a:latin typeface="Arial" panose="020B0604020202020204" pitchFamily="34" charset="0"/>
                <a:ea typeface="Calibri" panose="020F0502020204030204" pitchFamily="34" charset="0"/>
              </a:rPr>
              <a:t>La mayoría de variables usadas provienen del Censo Nacional de Población y Vivienda de 2017 (15) e involucra 6 necesidades identificadas. Asimismo, se tienen 51 variables identificadas agrupadas en 10 fuentes de información.</a:t>
            </a:r>
            <a:endParaRPr lang="es-ES" dirty="0"/>
          </a:p>
        </p:txBody>
      </p:sp>
    </p:spTree>
    <p:extLst>
      <p:ext uri="{BB962C8B-B14F-4D97-AF65-F5344CB8AC3E}">
        <p14:creationId xmlns:p14="http://schemas.microsoft.com/office/powerpoint/2010/main" val="162337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Metodología </a:t>
            </a:r>
            <a:r>
              <a:rPr lang="es-PE" sz="2400" dirty="0">
                <a:solidFill>
                  <a:srgbClr val="004899"/>
                </a:solidFill>
              </a:rPr>
              <a:t>– indicadores</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graphicFrame>
        <p:nvGraphicFramePr>
          <p:cNvPr id="2" name="Tabla 1">
            <a:extLst>
              <a:ext uri="{FF2B5EF4-FFF2-40B4-BE49-F238E27FC236}">
                <a16:creationId xmlns:a16="http://schemas.microsoft.com/office/drawing/2014/main" id="{7BE040C3-AD63-CC1E-D123-E9C866967AC2}"/>
              </a:ext>
            </a:extLst>
          </p:cNvPr>
          <p:cNvGraphicFramePr>
            <a:graphicFrameLocks noGrp="1"/>
          </p:cNvGraphicFramePr>
          <p:nvPr>
            <p:extLst>
              <p:ext uri="{D42A27DB-BD31-4B8C-83A1-F6EECF244321}">
                <p14:modId xmlns:p14="http://schemas.microsoft.com/office/powerpoint/2010/main" val="589827097"/>
              </p:ext>
            </p:extLst>
          </p:nvPr>
        </p:nvGraphicFramePr>
        <p:xfrm>
          <a:off x="6194039" y="294595"/>
          <a:ext cx="5397886" cy="6563405"/>
        </p:xfrm>
        <a:graphic>
          <a:graphicData uri="http://schemas.openxmlformats.org/drawingml/2006/table">
            <a:tbl>
              <a:tblPr firstRow="1" firstCol="1" bandRow="1"/>
              <a:tblGrid>
                <a:gridCol w="1016386">
                  <a:extLst>
                    <a:ext uri="{9D8B030D-6E8A-4147-A177-3AD203B41FA5}">
                      <a16:colId xmlns:a16="http://schemas.microsoft.com/office/drawing/2014/main" val="1346138694"/>
                    </a:ext>
                  </a:extLst>
                </a:gridCol>
                <a:gridCol w="3233130">
                  <a:extLst>
                    <a:ext uri="{9D8B030D-6E8A-4147-A177-3AD203B41FA5}">
                      <a16:colId xmlns:a16="http://schemas.microsoft.com/office/drawing/2014/main" val="3654700761"/>
                    </a:ext>
                  </a:extLst>
                </a:gridCol>
                <a:gridCol w="610245">
                  <a:extLst>
                    <a:ext uri="{9D8B030D-6E8A-4147-A177-3AD203B41FA5}">
                      <a16:colId xmlns:a16="http://schemas.microsoft.com/office/drawing/2014/main" val="3175126875"/>
                    </a:ext>
                  </a:extLst>
                </a:gridCol>
                <a:gridCol w="538125">
                  <a:extLst>
                    <a:ext uri="{9D8B030D-6E8A-4147-A177-3AD203B41FA5}">
                      <a16:colId xmlns:a16="http://schemas.microsoft.com/office/drawing/2014/main" val="2941124631"/>
                    </a:ext>
                  </a:extLst>
                </a:gridCol>
              </a:tblGrid>
              <a:tr h="276225">
                <a:tc>
                  <a:txBody>
                    <a:bodyPr/>
                    <a:lstStyle/>
                    <a:p>
                      <a:pPr algn="ctr" fontAlgn="ctr"/>
                      <a:r>
                        <a:rPr lang="es-ES" sz="700" b="1" i="0" u="none" strike="noStrike">
                          <a:solidFill>
                            <a:srgbClr val="FFFFFF"/>
                          </a:solidFill>
                          <a:effectLst/>
                          <a:highlight>
                            <a:srgbClr val="4472C4"/>
                          </a:highlight>
                          <a:latin typeface="Arial" panose="020B0604020202020204" pitchFamily="34" charset="0"/>
                        </a:rPr>
                        <a:t>SERVICIOS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s-ES" sz="700" b="1" i="0" u="none" strike="noStrike" dirty="0">
                          <a:solidFill>
                            <a:srgbClr val="FFFFFF"/>
                          </a:solidFill>
                          <a:effectLst/>
                          <a:highlight>
                            <a:srgbClr val="4472C4"/>
                          </a:highlight>
                          <a:latin typeface="Arial" panose="020B0604020202020204" pitchFamily="34" charset="0"/>
                        </a:rPr>
                        <a:t>VARIABLE</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s-ES" sz="700" b="1" i="0" u="none" strike="noStrike">
                          <a:solidFill>
                            <a:srgbClr val="FFFFFF"/>
                          </a:solidFill>
                          <a:effectLst/>
                          <a:highlight>
                            <a:srgbClr val="4472C4"/>
                          </a:highlight>
                          <a:latin typeface="Arial" panose="020B0604020202020204" pitchFamily="34" charset="0"/>
                        </a:rPr>
                        <a:t>FUENTE</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s-ES" sz="700" b="1" i="0" u="none" strike="noStrike">
                          <a:solidFill>
                            <a:srgbClr val="FFFFFF"/>
                          </a:solidFill>
                          <a:effectLst/>
                          <a:highlight>
                            <a:srgbClr val="4472C4"/>
                          </a:highlight>
                          <a:latin typeface="Arial" panose="020B0604020202020204" pitchFamily="34" charset="0"/>
                        </a:rPr>
                        <a:t>NIVEL DE CALCULO</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406723154"/>
                  </a:ext>
                </a:extLst>
              </a:tr>
              <a:tr h="143302">
                <a:tc rowSpan="3">
                  <a:txBody>
                    <a:bodyPr/>
                    <a:lstStyle/>
                    <a:p>
                      <a:pPr algn="ctr" fontAlgn="ctr"/>
                      <a:r>
                        <a:rPr lang="es-ES" sz="700" b="1" i="0" u="none" strike="noStrike">
                          <a:solidFill>
                            <a:srgbClr val="000000"/>
                          </a:solidFill>
                          <a:effectLst/>
                          <a:highlight>
                            <a:srgbClr val="FFFFFF"/>
                          </a:highlight>
                          <a:latin typeface="Arial" panose="020B0604020202020204" pitchFamily="34" charset="0"/>
                        </a:rPr>
                        <a:t>Salud Básica</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Cantidad de establecimientos de salud del Sector Público</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RENIPRESS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8674787"/>
                  </a:ext>
                </a:extLst>
              </a:tr>
              <a:tr h="143302">
                <a:tc vMerge="1">
                  <a:txBody>
                    <a:bodyPr/>
                    <a:lstStyle/>
                    <a:p>
                      <a:endParaRPr lang="es-ES"/>
                    </a:p>
                  </a:txBody>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Porcentaje de población con alguna dificultad permanente</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CENSO 2017</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5632061"/>
                  </a:ext>
                </a:extLst>
              </a:tr>
              <a:tr h="81179">
                <a:tc vMerge="1">
                  <a:txBody>
                    <a:bodyPr/>
                    <a:lstStyle/>
                    <a:p>
                      <a:endParaRPr lang="es-ES"/>
                    </a:p>
                  </a:txBody>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Porcentaje Población que no tiene seguro de salud </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CENSO 2017</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17805398"/>
                  </a:ext>
                </a:extLst>
              </a:tr>
              <a:tr h="143302">
                <a:tc rowSpan="2">
                  <a:txBody>
                    <a:bodyPr/>
                    <a:lstStyle/>
                    <a:p>
                      <a:pPr algn="ctr" fontAlgn="ctr"/>
                      <a:r>
                        <a:rPr lang="es-ES" sz="700" b="1" i="0" u="none" strike="noStrike">
                          <a:solidFill>
                            <a:srgbClr val="000000"/>
                          </a:solidFill>
                          <a:effectLst/>
                          <a:highlight>
                            <a:srgbClr val="FFFFFF"/>
                          </a:highlight>
                          <a:latin typeface="Arial" panose="020B0604020202020204" pitchFamily="34" charset="0"/>
                        </a:rPr>
                        <a:t>Desnutrición infantil y /o anemia infantil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Porcentaje de desnutrición crónica en niños menores de 5 años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INS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2105820"/>
                  </a:ext>
                </a:extLst>
              </a:tr>
              <a:tr h="143302">
                <a:tc vMerge="1">
                  <a:txBody>
                    <a:bodyPr/>
                    <a:lstStyle/>
                    <a:p>
                      <a:endParaRPr lang="es-ES"/>
                    </a:p>
                  </a:txBody>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Porcentaje de anemia total en niños entre 6 y 35 meses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INS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1330228"/>
                  </a:ext>
                </a:extLst>
              </a:tr>
              <a:tr h="159433">
                <a:tc rowSpan="22">
                  <a:txBody>
                    <a:bodyPr/>
                    <a:lstStyle/>
                    <a:p>
                      <a:pPr algn="ctr" fontAlgn="ctr"/>
                      <a:r>
                        <a:rPr lang="es-ES" sz="700" b="1" i="0" u="none" strike="noStrike">
                          <a:solidFill>
                            <a:srgbClr val="000000"/>
                          </a:solidFill>
                          <a:effectLst/>
                          <a:highlight>
                            <a:srgbClr val="FFFFFF"/>
                          </a:highlight>
                          <a:latin typeface="Arial" panose="020B0604020202020204" pitchFamily="34" charset="0"/>
                        </a:rPr>
                        <a:t>Servicios de educación básica</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Porcentaje Personas que no saben leer ni escribir mayores a 6 años.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CENSO 2017</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3075782"/>
                  </a:ext>
                </a:extLst>
              </a:tr>
              <a:tr h="143302">
                <a:tc vMerge="1">
                  <a:txBody>
                    <a:bodyPr/>
                    <a:lstStyle/>
                    <a:p>
                      <a:endParaRPr lang="es-ES"/>
                    </a:p>
                  </a:txBody>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Porcentaje población que asiste una IE en otro distrito (colegios)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CENSO 2017</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3019992"/>
                  </a:ext>
                </a:extLst>
              </a:tr>
              <a:tr h="159433">
                <a:tc vMerge="1">
                  <a:txBody>
                    <a:bodyPr/>
                    <a:lstStyle/>
                    <a:p>
                      <a:endParaRPr lang="es-ES"/>
                    </a:p>
                  </a:txBody>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Porcentaje personas de 17 a más años que no culminaron el nivel secundario</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CENSO 2017</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2364524"/>
                  </a:ext>
                </a:extLst>
              </a:tr>
              <a:tr h="143302">
                <a:tc vMerge="1">
                  <a:txBody>
                    <a:bodyPr/>
                    <a:lstStyle/>
                    <a:p>
                      <a:endParaRPr lang="es-ES"/>
                    </a:p>
                  </a:txBody>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Años promedios de escolaridad de personas mayores a 17años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CENSO 2017</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6359477"/>
                  </a:ext>
                </a:extLst>
              </a:tr>
              <a:tr h="143302">
                <a:tc vMerge="1">
                  <a:txBody>
                    <a:bodyPr/>
                    <a:lstStyle/>
                    <a:p>
                      <a:endParaRPr lang="es-ES"/>
                    </a:p>
                  </a:txBody>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Porcentaje de Hogar con personas de 6 a 17 años que no estudian </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CENSO 2017</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1147128"/>
                  </a:ext>
                </a:extLst>
              </a:tr>
              <a:tr h="353868">
                <a:tc vMerge="1">
                  <a:txBody>
                    <a:bodyPr/>
                    <a:lstStyle/>
                    <a:p>
                      <a:endParaRPr lang="es-ES"/>
                    </a:p>
                  </a:txBody>
                  <a:tcPr/>
                </a:tc>
                <a:tc>
                  <a:txBody>
                    <a:bodyPr/>
                    <a:lstStyle/>
                    <a:p>
                      <a:pPr algn="l" fontAlgn="ctr"/>
                      <a:r>
                        <a:rPr lang="es-ES" sz="700" b="0" i="0" u="none" strike="noStrike">
                          <a:solidFill>
                            <a:srgbClr val="000000"/>
                          </a:solidFill>
                          <a:effectLst/>
                          <a:highlight>
                            <a:srgbClr val="FFFFFF"/>
                          </a:highlight>
                          <a:latin typeface="Arial" panose="020B0604020202020204" pitchFamily="34" charset="0"/>
                        </a:rPr>
                        <a:t>Porcentaje de locales educativos con acceso al servicio de energía eléctrica en el local educativo por Red pública de electricidad dentro del local educativo y Red pública de electricidad fuera del local educativo, pero dentro de la edificación</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CENSO EDUCATIVO</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2114855"/>
                  </a:ext>
                </a:extLst>
              </a:tr>
              <a:tr h="237689">
                <a:tc vMerge="1">
                  <a:txBody>
                    <a:bodyPr/>
                    <a:lstStyle/>
                    <a:p>
                      <a:endParaRPr lang="es-ES"/>
                    </a:p>
                  </a:txBody>
                  <a:tcPr/>
                </a:tc>
                <a:tc>
                  <a:txBody>
                    <a:bodyPr/>
                    <a:lstStyle/>
                    <a:p>
                      <a:pPr algn="l" fontAlgn="ctr"/>
                      <a:r>
                        <a:rPr lang="es-ES" sz="700" b="0" i="0" u="none" strike="noStrike">
                          <a:solidFill>
                            <a:srgbClr val="000000"/>
                          </a:solidFill>
                          <a:effectLst/>
                          <a:highlight>
                            <a:srgbClr val="FFFFFF"/>
                          </a:highlight>
                          <a:latin typeface="Arial" panose="020B0604020202020204" pitchFamily="34" charset="0"/>
                        </a:rPr>
                        <a:t>Porcentaje de locales educativos que cuentan con al menos un aula acondicionada en estado de conservación de tipo bueno o regular.</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CENSO EDUCATIVO</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5869682"/>
                  </a:ext>
                </a:extLst>
              </a:tr>
              <a:tr h="159433">
                <a:tc vMerge="1">
                  <a:txBody>
                    <a:bodyPr/>
                    <a:lstStyle/>
                    <a:p>
                      <a:endParaRPr lang="es-ES"/>
                    </a:p>
                  </a:txBody>
                  <a:tcPr/>
                </a:tc>
                <a:tc>
                  <a:txBody>
                    <a:bodyPr/>
                    <a:lstStyle/>
                    <a:p>
                      <a:pPr algn="l" fontAlgn="ctr"/>
                      <a:r>
                        <a:rPr lang="es-ES" sz="700" b="0" i="0" u="none" strike="noStrike">
                          <a:solidFill>
                            <a:srgbClr val="000000"/>
                          </a:solidFill>
                          <a:effectLst/>
                          <a:highlight>
                            <a:srgbClr val="FFFFFF"/>
                          </a:highlight>
                          <a:latin typeface="Arial" panose="020B0604020202020204" pitchFamily="34" charset="0"/>
                        </a:rPr>
                        <a:t>Porcentaje de locales educativos que cuentan con al menos una PC, Tablet y/o Laptop convencional.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CENSO EDUCATIVO</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9121678"/>
                  </a:ext>
                </a:extLst>
              </a:tr>
              <a:tr h="213491">
                <a:tc vMerge="1">
                  <a:txBody>
                    <a:bodyPr/>
                    <a:lstStyle/>
                    <a:p>
                      <a:endParaRPr lang="es-ES"/>
                    </a:p>
                  </a:txBody>
                  <a:tcPr/>
                </a:tc>
                <a:tc>
                  <a:txBody>
                    <a:bodyPr/>
                    <a:lstStyle/>
                    <a:p>
                      <a:pPr algn="l" fontAlgn="ctr"/>
                      <a:r>
                        <a:rPr lang="es-ES" sz="700" b="0" i="0" u="none" strike="noStrike">
                          <a:solidFill>
                            <a:srgbClr val="000000"/>
                          </a:solidFill>
                          <a:effectLst/>
                          <a:highlight>
                            <a:srgbClr val="FFFFFF"/>
                          </a:highlight>
                          <a:latin typeface="Arial" panose="020B0604020202020204" pitchFamily="34" charset="0"/>
                        </a:rPr>
                        <a:t>Años de existencia de la infraestructura</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ENCUESTA NACIONAL A IE</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Regional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95505308"/>
                  </a:ext>
                </a:extLst>
              </a:tr>
              <a:tr h="213491">
                <a:tc vMerge="1">
                  <a:txBody>
                    <a:bodyPr/>
                    <a:lstStyle/>
                    <a:p>
                      <a:endParaRPr lang="es-ES"/>
                    </a:p>
                  </a:txBody>
                  <a:tcPr/>
                </a:tc>
                <a:tc>
                  <a:txBody>
                    <a:bodyPr/>
                    <a:lstStyle/>
                    <a:p>
                      <a:pPr algn="l" fontAlgn="ctr"/>
                      <a:r>
                        <a:rPr lang="es-ES" sz="700" b="0" i="0" u="none" strike="noStrike">
                          <a:solidFill>
                            <a:srgbClr val="000000"/>
                          </a:solidFill>
                          <a:effectLst/>
                          <a:highlight>
                            <a:srgbClr val="FFFFFF"/>
                          </a:highlight>
                          <a:latin typeface="Arial" panose="020B0604020202020204" pitchFamily="34" charset="0"/>
                        </a:rPr>
                        <a:t>Porcentaje de locales educativos inscritos en los Registros Públicos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ENCUESTA NACIONAL A IE</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Regional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3900510"/>
                  </a:ext>
                </a:extLst>
              </a:tr>
              <a:tr h="283678">
                <a:tc vMerge="1">
                  <a:txBody>
                    <a:bodyPr/>
                    <a:lstStyle/>
                    <a:p>
                      <a:endParaRPr lang="es-ES"/>
                    </a:p>
                  </a:txBody>
                  <a:tcPr/>
                </a:tc>
                <a:tc>
                  <a:txBody>
                    <a:bodyPr/>
                    <a:lstStyle/>
                    <a:p>
                      <a:pPr algn="l" fontAlgn="ctr"/>
                      <a:r>
                        <a:rPr lang="es-ES" sz="700" b="0" i="0" u="none" strike="noStrike">
                          <a:solidFill>
                            <a:srgbClr val="000000"/>
                          </a:solidFill>
                          <a:effectLst/>
                          <a:highlight>
                            <a:srgbClr val="FFFFFF"/>
                          </a:highlight>
                          <a:latin typeface="Arial" panose="020B0604020202020204" pitchFamily="34" charset="0"/>
                        </a:rPr>
                        <a:t>Porcentaje de locales educativos con el material predominante en las paredes del local educativo de Ladrillo o bloque de cemento y Piedra o sillar con cal o cemento</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ENCUESTA NACIONAL A IE</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Regional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6947625"/>
                  </a:ext>
                </a:extLst>
              </a:tr>
              <a:tr h="353868">
                <a:tc vMerge="1">
                  <a:txBody>
                    <a:bodyPr/>
                    <a:lstStyle/>
                    <a:p>
                      <a:endParaRPr lang="es-ES"/>
                    </a:p>
                  </a:txBody>
                  <a:tcPr/>
                </a:tc>
                <a:tc>
                  <a:txBody>
                    <a:bodyPr/>
                    <a:lstStyle/>
                    <a:p>
                      <a:pPr algn="l" fontAlgn="ctr"/>
                      <a:r>
                        <a:rPr lang="es-ES" sz="700" b="0" i="0" u="none" strike="noStrike">
                          <a:solidFill>
                            <a:srgbClr val="000000"/>
                          </a:solidFill>
                          <a:effectLst/>
                          <a:highlight>
                            <a:srgbClr val="FFFFFF"/>
                          </a:highlight>
                          <a:latin typeface="Arial" panose="020B0604020202020204" pitchFamily="34" charset="0"/>
                        </a:rPr>
                        <a:t>Porcentaje de locales educativos con el material predominante en el piso del local educativo de Parquet o madera pulida, Láminas asfálticas, vinílicos o similares, Losetas, terrazos, cerámicos o similares, Madera (pona, tornillo, etc.) y Cemento</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ENCUESTA NACIONAL A IE</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Regional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9397702"/>
                  </a:ext>
                </a:extLst>
              </a:tr>
              <a:tr h="283678">
                <a:tc vMerge="1">
                  <a:txBody>
                    <a:bodyPr/>
                    <a:lstStyle/>
                    <a:p>
                      <a:endParaRPr lang="es-ES"/>
                    </a:p>
                  </a:txBody>
                  <a:tcPr/>
                </a:tc>
                <a:tc>
                  <a:txBody>
                    <a:bodyPr/>
                    <a:lstStyle/>
                    <a:p>
                      <a:pPr algn="l" fontAlgn="ctr"/>
                      <a:r>
                        <a:rPr lang="es-ES" sz="700" b="0" i="0" u="none" strike="noStrike">
                          <a:solidFill>
                            <a:srgbClr val="000000"/>
                          </a:solidFill>
                          <a:effectLst/>
                          <a:highlight>
                            <a:srgbClr val="FFFFFF"/>
                          </a:highlight>
                          <a:latin typeface="Arial" panose="020B0604020202020204" pitchFamily="34" charset="0"/>
                        </a:rPr>
                        <a:t>Porcentaje de locales educativos con el material predominante en el techo del local educativo de Concreto armado, Madera, Tejas y Planchas de calamina, fibra de cemento o similares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ENCUESTA NACIONAL A IE</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Regional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2360186"/>
                  </a:ext>
                </a:extLst>
              </a:tr>
              <a:tr h="353868">
                <a:tc vMerge="1">
                  <a:txBody>
                    <a:bodyPr/>
                    <a:lstStyle/>
                    <a:p>
                      <a:endParaRPr lang="es-ES"/>
                    </a:p>
                  </a:txBody>
                  <a:tcPr/>
                </a:tc>
                <a:tc>
                  <a:txBody>
                    <a:bodyPr/>
                    <a:lstStyle/>
                    <a:p>
                      <a:pPr algn="l" fontAlgn="ctr"/>
                      <a:r>
                        <a:rPr lang="es-ES" sz="700" b="0" i="0" u="none" strike="noStrike">
                          <a:solidFill>
                            <a:srgbClr val="000000"/>
                          </a:solidFill>
                          <a:effectLst/>
                          <a:highlight>
                            <a:srgbClr val="FFFFFF"/>
                          </a:highlight>
                          <a:latin typeface="Arial" panose="020B0604020202020204" pitchFamily="34" charset="0"/>
                        </a:rPr>
                        <a:t>Porcentaje de locales educativos con abastecimiento de agua del local educativo por Red pública, Red pública dentro de la vivienda, Red pública fuera de la vivienda, pero dentro de la edificación y Pilón o pileta de uso público</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ENCUESTA NACIONAL A IE</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Regional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7947498"/>
                  </a:ext>
                </a:extLst>
              </a:tr>
              <a:tr h="353868">
                <a:tc vMerge="1">
                  <a:txBody>
                    <a:bodyPr/>
                    <a:lstStyle/>
                    <a:p>
                      <a:endParaRPr lang="es-ES"/>
                    </a:p>
                  </a:txBody>
                  <a:tcPr/>
                </a:tc>
                <a:tc>
                  <a:txBody>
                    <a:bodyPr/>
                    <a:lstStyle/>
                    <a:p>
                      <a:pPr algn="l" fontAlgn="ctr"/>
                      <a:r>
                        <a:rPr lang="es-ES" sz="700" b="0" i="0" u="none" strike="noStrike">
                          <a:solidFill>
                            <a:srgbClr val="000000"/>
                          </a:solidFill>
                          <a:effectLst/>
                          <a:highlight>
                            <a:srgbClr val="FFFFFF"/>
                          </a:highlight>
                          <a:latin typeface="Arial" panose="020B0604020202020204" pitchFamily="34" charset="0"/>
                        </a:rPr>
                        <a:t>Porcentaje de locales educativos con eliminación de excretas del local educativo a través de Red pública de desagüe dentro del local educativo y Red pública de desagüe fuera del local educativo, pero dentro de la edificación</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ENCUESTA NACIONAL A IE</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Regional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0287155"/>
                  </a:ext>
                </a:extLst>
              </a:tr>
              <a:tr h="353868">
                <a:tc vMerge="1">
                  <a:txBody>
                    <a:bodyPr/>
                    <a:lstStyle/>
                    <a:p>
                      <a:endParaRPr lang="es-ES"/>
                    </a:p>
                  </a:txBody>
                  <a:tcPr/>
                </a:tc>
                <a:tc>
                  <a:txBody>
                    <a:bodyPr/>
                    <a:lstStyle/>
                    <a:p>
                      <a:pPr algn="l" fontAlgn="ctr"/>
                      <a:r>
                        <a:rPr lang="es-ES" sz="700" b="0" i="0" u="none" strike="noStrike">
                          <a:solidFill>
                            <a:srgbClr val="000000"/>
                          </a:solidFill>
                          <a:effectLst/>
                          <a:highlight>
                            <a:srgbClr val="FFFFFF"/>
                          </a:highlight>
                          <a:latin typeface="Arial" panose="020B0604020202020204" pitchFamily="34" charset="0"/>
                        </a:rPr>
                        <a:t>Porcentaje de locales educativos con acceso al servicio de energía eléctrica del local educativo por Red pública de electricidad dentro del local educativo y Red pública de electricidad fuera del local educativo, pero dentro de la edificación</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ENCUESTA NACIONAL A IE</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Regional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0037956"/>
                  </a:ext>
                </a:extLst>
              </a:tr>
              <a:tr h="237689">
                <a:tc vMerge="1">
                  <a:txBody>
                    <a:bodyPr/>
                    <a:lstStyle/>
                    <a:p>
                      <a:endParaRPr lang="es-ES"/>
                    </a:p>
                  </a:txBody>
                  <a:tcPr/>
                </a:tc>
                <a:tc>
                  <a:txBody>
                    <a:bodyPr/>
                    <a:lstStyle/>
                    <a:p>
                      <a:pPr algn="l" fontAlgn="ctr"/>
                      <a:r>
                        <a:rPr lang="es-ES" sz="700" b="0" i="0" u="none" strike="noStrike">
                          <a:solidFill>
                            <a:srgbClr val="000000"/>
                          </a:solidFill>
                          <a:effectLst/>
                          <a:highlight>
                            <a:srgbClr val="FFFFFF"/>
                          </a:highlight>
                          <a:latin typeface="Arial" panose="020B0604020202020204" pitchFamily="34" charset="0"/>
                        </a:rPr>
                        <a:t>Porcentaje promedio de aulas de clases que cuenta con el servicio eléctrico operativo; es decir, disponible en el momento oportuno de uso.</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ENCUESTA NACIONAL A IE</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Regional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8717046"/>
                  </a:ext>
                </a:extLst>
              </a:tr>
              <a:tr h="213491">
                <a:tc vMerge="1">
                  <a:txBody>
                    <a:bodyPr/>
                    <a:lstStyle/>
                    <a:p>
                      <a:endParaRPr lang="es-ES"/>
                    </a:p>
                  </a:txBody>
                  <a:tcPr/>
                </a:tc>
                <a:tc>
                  <a:txBody>
                    <a:bodyPr/>
                    <a:lstStyle/>
                    <a:p>
                      <a:pPr algn="l" fontAlgn="ctr"/>
                      <a:r>
                        <a:rPr lang="es-ES" sz="700" b="0" i="0" u="none" strike="noStrike">
                          <a:solidFill>
                            <a:srgbClr val="000000"/>
                          </a:solidFill>
                          <a:effectLst/>
                          <a:highlight>
                            <a:srgbClr val="FFFFFF"/>
                          </a:highlight>
                          <a:latin typeface="Arial" panose="020B0604020202020204" pitchFamily="34" charset="0"/>
                        </a:rPr>
                        <a:t>Porcentaje de locales educativos que no cuentan con cerco perimétrico </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ENCUESTA NACIONAL A IE</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Regional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0683756"/>
                  </a:ext>
                </a:extLst>
              </a:tr>
              <a:tr h="81179">
                <a:tc vMerge="1">
                  <a:txBody>
                    <a:bodyPr/>
                    <a:lstStyle/>
                    <a:p>
                      <a:endParaRPr lang="es-ES"/>
                    </a:p>
                  </a:txBody>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Cantidad de locales educativos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MINEDU</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35073779"/>
                  </a:ext>
                </a:extLst>
              </a:tr>
              <a:tr h="159433">
                <a:tc vMerge="1">
                  <a:txBody>
                    <a:bodyPr/>
                    <a:lstStyle/>
                    <a:p>
                      <a:endParaRPr lang="es-ES"/>
                    </a:p>
                  </a:txBody>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Porcentaje de instituciones educativas a nivel inicial en condiciones inadecuadas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MINEDU</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9562150"/>
                  </a:ext>
                </a:extLst>
              </a:tr>
              <a:tr h="159433">
                <a:tc vMerge="1">
                  <a:txBody>
                    <a:bodyPr/>
                    <a:lstStyle/>
                    <a:p>
                      <a:endParaRPr lang="es-ES"/>
                    </a:p>
                  </a:txBody>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Porcentaje de instituciones educativas a nivel primario en condiciones inadecuadas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MINEDU</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0010666"/>
                  </a:ext>
                </a:extLst>
              </a:tr>
              <a:tr h="159433">
                <a:tc vMerge="1">
                  <a:txBody>
                    <a:bodyPr/>
                    <a:lstStyle/>
                    <a:p>
                      <a:endParaRPr lang="es-ES"/>
                    </a:p>
                  </a:txBody>
                  <a:tcPr/>
                </a:tc>
                <a:tc>
                  <a:txBody>
                    <a:bodyPr/>
                    <a:lstStyle/>
                    <a:p>
                      <a:pPr algn="just" fontAlgn="ctr"/>
                      <a:r>
                        <a:rPr lang="es-ES" sz="700" b="0" i="0" u="none" strike="noStrike">
                          <a:solidFill>
                            <a:srgbClr val="000000"/>
                          </a:solidFill>
                          <a:effectLst/>
                          <a:highlight>
                            <a:srgbClr val="FFFFFF"/>
                          </a:highlight>
                          <a:latin typeface="Arial" panose="020B0604020202020204" pitchFamily="34" charset="0"/>
                        </a:rPr>
                        <a:t>Porcentaje de instituciones educativas a nivel secundario en condiciones inadecuadas</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highlight>
                            <a:srgbClr val="FFFFFF"/>
                          </a:highlight>
                          <a:latin typeface="Arial" panose="020B0604020202020204" pitchFamily="34" charset="0"/>
                        </a:rPr>
                        <a:t>MINEDU</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700" b="0" i="0" u="none" strike="noStrike" dirty="0">
                          <a:solidFill>
                            <a:srgbClr val="000000"/>
                          </a:solidFill>
                          <a:effectLst/>
                          <a:latin typeface="Arial" panose="020B0604020202020204" pitchFamily="34" charset="0"/>
                        </a:rPr>
                        <a:t>Distrital</a:t>
                      </a:r>
                    </a:p>
                  </a:txBody>
                  <a:tcPr marL="2278" marR="2278" marT="22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2411093"/>
                  </a:ext>
                </a:extLst>
              </a:tr>
            </a:tbl>
          </a:graphicData>
        </a:graphic>
      </p:graphicFrame>
      <p:graphicFrame>
        <p:nvGraphicFramePr>
          <p:cNvPr id="4" name="Tabla 3">
            <a:extLst>
              <a:ext uri="{FF2B5EF4-FFF2-40B4-BE49-F238E27FC236}">
                <a16:creationId xmlns:a16="http://schemas.microsoft.com/office/drawing/2014/main" id="{5EA879AC-7FBD-82D6-C660-06A0412CD131}"/>
              </a:ext>
            </a:extLst>
          </p:cNvPr>
          <p:cNvGraphicFramePr>
            <a:graphicFrameLocks noGrp="1"/>
          </p:cNvGraphicFramePr>
          <p:nvPr>
            <p:extLst>
              <p:ext uri="{D42A27DB-BD31-4B8C-83A1-F6EECF244321}">
                <p14:modId xmlns:p14="http://schemas.microsoft.com/office/powerpoint/2010/main" val="4264710878"/>
              </p:ext>
            </p:extLst>
          </p:nvPr>
        </p:nvGraphicFramePr>
        <p:xfrm>
          <a:off x="417569" y="709220"/>
          <a:ext cx="5257800" cy="6024032"/>
        </p:xfrm>
        <a:graphic>
          <a:graphicData uri="http://schemas.openxmlformats.org/drawingml/2006/table">
            <a:tbl>
              <a:tblPr/>
              <a:tblGrid>
                <a:gridCol w="1120569">
                  <a:extLst>
                    <a:ext uri="{9D8B030D-6E8A-4147-A177-3AD203B41FA5}">
                      <a16:colId xmlns:a16="http://schemas.microsoft.com/office/drawing/2014/main" val="2831501261"/>
                    </a:ext>
                  </a:extLst>
                </a:gridCol>
                <a:gridCol w="3018665">
                  <a:extLst>
                    <a:ext uri="{9D8B030D-6E8A-4147-A177-3AD203B41FA5}">
                      <a16:colId xmlns:a16="http://schemas.microsoft.com/office/drawing/2014/main" val="4163901280"/>
                    </a:ext>
                  </a:extLst>
                </a:gridCol>
                <a:gridCol w="594407">
                  <a:extLst>
                    <a:ext uri="{9D8B030D-6E8A-4147-A177-3AD203B41FA5}">
                      <a16:colId xmlns:a16="http://schemas.microsoft.com/office/drawing/2014/main" val="2062259752"/>
                    </a:ext>
                  </a:extLst>
                </a:gridCol>
                <a:gridCol w="524159">
                  <a:extLst>
                    <a:ext uri="{9D8B030D-6E8A-4147-A177-3AD203B41FA5}">
                      <a16:colId xmlns:a16="http://schemas.microsoft.com/office/drawing/2014/main" val="597188396"/>
                    </a:ext>
                  </a:extLst>
                </a:gridCol>
              </a:tblGrid>
              <a:tr h="364400">
                <a:tc>
                  <a:txBody>
                    <a:bodyPr/>
                    <a:lstStyle/>
                    <a:p>
                      <a:pPr algn="ctr" fontAlgn="ctr"/>
                      <a:r>
                        <a:rPr lang="es-ES" sz="1000" b="1" i="0" u="none" strike="noStrike">
                          <a:solidFill>
                            <a:srgbClr val="FFFFFF"/>
                          </a:solidFill>
                          <a:effectLst/>
                          <a:highlight>
                            <a:srgbClr val="4472C4"/>
                          </a:highlight>
                          <a:latin typeface="Arial" panose="020B0604020202020204" pitchFamily="34" charset="0"/>
                        </a:rPr>
                        <a:t>SERVICIOS</a:t>
                      </a:r>
                    </a:p>
                  </a:txBody>
                  <a:tcPr marL="6437" marR="6437" marT="64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s-ES" sz="1000" b="1" i="0" u="none" strike="noStrike">
                          <a:solidFill>
                            <a:srgbClr val="FFFFFF"/>
                          </a:solidFill>
                          <a:effectLst/>
                          <a:highlight>
                            <a:srgbClr val="4472C4"/>
                          </a:highlight>
                          <a:latin typeface="Arial" panose="020B0604020202020204" pitchFamily="34" charset="0"/>
                        </a:rPr>
                        <a:t>VARIABLE</a:t>
                      </a:r>
                    </a:p>
                  </a:txBody>
                  <a:tcPr marL="6437" marR="6437" marT="64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s-ES" sz="1000" b="1" i="0" u="none" strike="noStrike">
                          <a:solidFill>
                            <a:srgbClr val="FFFFFF"/>
                          </a:solidFill>
                          <a:effectLst/>
                          <a:highlight>
                            <a:srgbClr val="4472C4"/>
                          </a:highlight>
                          <a:latin typeface="Arial" panose="020B0604020202020204" pitchFamily="34" charset="0"/>
                        </a:rPr>
                        <a:t>FUENTE</a:t>
                      </a:r>
                    </a:p>
                  </a:txBody>
                  <a:tcPr marL="6437" marR="6437" marT="64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s-ES" sz="1000" b="1" i="0" u="none" strike="noStrike">
                          <a:solidFill>
                            <a:srgbClr val="FFFFFF"/>
                          </a:solidFill>
                          <a:effectLst/>
                          <a:highlight>
                            <a:srgbClr val="4472C4"/>
                          </a:highlight>
                          <a:latin typeface="Arial" panose="020B0604020202020204" pitchFamily="34" charset="0"/>
                        </a:rPr>
                        <a:t>NIVEL DE CALCULO</a:t>
                      </a:r>
                    </a:p>
                  </a:txBody>
                  <a:tcPr marL="6437" marR="6437" marT="64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780455747"/>
                  </a:ext>
                </a:extLst>
              </a:tr>
              <a:tr h="343377">
                <a:tc rowSpan="6">
                  <a:txBody>
                    <a:bodyPr/>
                    <a:lstStyle/>
                    <a:p>
                      <a:pPr algn="ctr" fontAlgn="ctr"/>
                      <a:r>
                        <a:rPr lang="es-ES" sz="1000" b="1" i="0" u="none" strike="noStrike" dirty="0">
                          <a:solidFill>
                            <a:srgbClr val="000000"/>
                          </a:solidFill>
                          <a:effectLst/>
                          <a:highlight>
                            <a:srgbClr val="FFFFFF"/>
                          </a:highlight>
                          <a:latin typeface="Arial" panose="020B0604020202020204" pitchFamily="34" charset="0"/>
                        </a:rPr>
                        <a:t>Infraestructura vial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Porcentaje red vial departamental en condiciones inadecuadas</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INVIERTE.PE</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Regional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7905557"/>
                  </a:ext>
                </a:extLst>
              </a:tr>
              <a:tr h="182200">
                <a:tc vMerge="1">
                  <a:txBody>
                    <a:bodyPr/>
                    <a:lstStyle/>
                    <a:p>
                      <a:endParaRPr lang="es-ES"/>
                    </a:p>
                  </a:txBody>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Porcentaje red vial departamental por implementar</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INVIERTE.PE</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Regional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0775625"/>
                  </a:ext>
                </a:extLst>
              </a:tr>
              <a:tr h="343377">
                <a:tc vMerge="1">
                  <a:txBody>
                    <a:bodyPr/>
                    <a:lstStyle/>
                    <a:p>
                      <a:endParaRPr lang="es-ES"/>
                    </a:p>
                  </a:txBody>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Porcentaje red vial nacional en condiciones inadecuadas</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INVIERTE.PE</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Regional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3197633"/>
                  </a:ext>
                </a:extLst>
              </a:tr>
              <a:tr h="182200">
                <a:tc vMerge="1">
                  <a:txBody>
                    <a:bodyPr/>
                    <a:lstStyle/>
                    <a:p>
                      <a:endParaRPr lang="es-ES"/>
                    </a:p>
                  </a:txBody>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Porcentaje red vial nacional por implementar</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INVIERTE.PE</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Regional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7280191"/>
                  </a:ext>
                </a:extLst>
              </a:tr>
              <a:tr h="343377">
                <a:tc vMerge="1">
                  <a:txBody>
                    <a:bodyPr/>
                    <a:lstStyle/>
                    <a:p>
                      <a:endParaRPr lang="es-ES"/>
                    </a:p>
                  </a:txBody>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Porcentaje red vial vecinal en condiciones inadecuadas</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INVIERTE.PE</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Regional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9166207"/>
                  </a:ext>
                </a:extLst>
              </a:tr>
              <a:tr h="182200">
                <a:tc vMerge="1">
                  <a:txBody>
                    <a:bodyPr/>
                    <a:lstStyle/>
                    <a:p>
                      <a:endParaRPr lang="es-ES"/>
                    </a:p>
                  </a:txBody>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Porcentaje red vial vecinal por implementar</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INVIERTE.PE</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Regional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9353955"/>
                  </a:ext>
                </a:extLst>
              </a:tr>
              <a:tr h="252277">
                <a:tc rowSpan="2">
                  <a:txBody>
                    <a:bodyPr/>
                    <a:lstStyle/>
                    <a:p>
                      <a:pPr algn="ctr" fontAlgn="ctr"/>
                      <a:r>
                        <a:rPr lang="es-ES" sz="1000" b="1" i="0" u="none" strike="noStrike">
                          <a:solidFill>
                            <a:srgbClr val="000000"/>
                          </a:solidFill>
                          <a:effectLst/>
                          <a:highlight>
                            <a:srgbClr val="FFFFFF"/>
                          </a:highlight>
                          <a:latin typeface="Arial" panose="020B0604020202020204" pitchFamily="34" charset="0"/>
                        </a:rPr>
                        <a:t>Servicio de Saneamiento</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Porcentaje de viviendas sin agua seguro </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CENSO 2017</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Distrital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6658936"/>
                  </a:ext>
                </a:extLst>
              </a:tr>
              <a:tr h="182200">
                <a:tc vMerge="1">
                  <a:txBody>
                    <a:bodyPr/>
                    <a:lstStyle/>
                    <a:p>
                      <a:endParaRPr lang="es-ES"/>
                    </a:p>
                  </a:txBody>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Porcentaje de viviendas sin desagüe de red pública</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CENSO 2017</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Distrital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029274"/>
                  </a:ext>
                </a:extLst>
              </a:tr>
              <a:tr h="217239">
                <a:tc rowSpan="2">
                  <a:txBody>
                    <a:bodyPr/>
                    <a:lstStyle/>
                    <a:p>
                      <a:pPr algn="ctr" fontAlgn="ctr"/>
                      <a:r>
                        <a:rPr lang="es-ES" sz="1000" b="1" i="0" u="none" strike="noStrike">
                          <a:solidFill>
                            <a:srgbClr val="000000"/>
                          </a:solidFill>
                          <a:effectLst/>
                          <a:highlight>
                            <a:srgbClr val="FFFFFF"/>
                          </a:highlight>
                          <a:latin typeface="Arial" panose="020B0604020202020204" pitchFamily="34" charset="0"/>
                        </a:rPr>
                        <a:t>Electrificación rural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Porcentaje de viviendas rurales sin electricidad</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CENSO 2017</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Distrital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0127978"/>
                  </a:ext>
                </a:extLst>
              </a:tr>
              <a:tr h="182200">
                <a:tc vMerge="1">
                  <a:txBody>
                    <a:bodyPr/>
                    <a:lstStyle/>
                    <a:p>
                      <a:endParaRPr lang="es-ES"/>
                    </a:p>
                  </a:txBody>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Porcentaje de población rural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CENSO 2017</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Distrital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1728196"/>
                  </a:ext>
                </a:extLst>
              </a:tr>
              <a:tr h="343377">
                <a:tc rowSpan="4">
                  <a:txBody>
                    <a:bodyPr/>
                    <a:lstStyle/>
                    <a:p>
                      <a:pPr algn="ctr" fontAlgn="ctr"/>
                      <a:r>
                        <a:rPr lang="es-ES" sz="1000" b="1" i="0" u="none" strike="noStrike">
                          <a:solidFill>
                            <a:srgbClr val="000000"/>
                          </a:solidFill>
                          <a:effectLst/>
                          <a:highlight>
                            <a:srgbClr val="FFFFFF"/>
                          </a:highlight>
                          <a:latin typeface="Arial" panose="020B0604020202020204" pitchFamily="34" charset="0"/>
                        </a:rPr>
                        <a:t>Telecomunicación rural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Porcentaje de hogares rurales sin acceso a teléfono celular</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CENSO 2017</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Distrital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12666490"/>
                  </a:ext>
                </a:extLst>
              </a:tr>
              <a:tr h="343377">
                <a:tc vMerge="1">
                  <a:txBody>
                    <a:bodyPr/>
                    <a:lstStyle/>
                    <a:p>
                      <a:endParaRPr lang="es-ES"/>
                    </a:p>
                  </a:txBody>
                  <a:tcPr/>
                </a:tc>
                <a:tc>
                  <a:txBody>
                    <a:bodyPr/>
                    <a:lstStyle/>
                    <a:p>
                      <a:pPr algn="just" fontAlgn="ctr"/>
                      <a:r>
                        <a:rPr lang="es-ES" sz="1000" b="0" i="0" u="none" strike="noStrike" dirty="0">
                          <a:solidFill>
                            <a:srgbClr val="000000"/>
                          </a:solidFill>
                          <a:effectLst/>
                          <a:highlight>
                            <a:srgbClr val="FFFFFF"/>
                          </a:highlight>
                          <a:latin typeface="Arial" panose="020B0604020202020204" pitchFamily="34" charset="0"/>
                        </a:rPr>
                        <a:t>Porcentaje de hogares rurales sin acceso a teléfono fijo</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CENSO 2017</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Distrital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00689393"/>
                  </a:ext>
                </a:extLst>
              </a:tr>
              <a:tr h="182200">
                <a:tc vMerge="1">
                  <a:txBody>
                    <a:bodyPr/>
                    <a:lstStyle/>
                    <a:p>
                      <a:endParaRPr lang="es-ES"/>
                    </a:p>
                  </a:txBody>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Porcentaje de hogares rurales sin acceso a internet</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CENSO 2017</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Distrital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6259225"/>
                  </a:ext>
                </a:extLst>
              </a:tr>
              <a:tr h="343377">
                <a:tc vMerge="1">
                  <a:txBody>
                    <a:bodyPr/>
                    <a:lstStyle/>
                    <a:p>
                      <a:endParaRPr lang="es-ES"/>
                    </a:p>
                  </a:txBody>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Cobertura de hogares rurales de Internet fijo y/o móvil </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MTC</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Distrital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9717076"/>
                  </a:ext>
                </a:extLst>
              </a:tr>
              <a:tr h="203223">
                <a:tc rowSpan="4">
                  <a:txBody>
                    <a:bodyPr/>
                    <a:lstStyle/>
                    <a:p>
                      <a:pPr algn="ctr" fontAlgn="ctr"/>
                      <a:r>
                        <a:rPr lang="es-ES" sz="1000" b="1" i="0" u="none" strike="noStrike" dirty="0">
                          <a:solidFill>
                            <a:srgbClr val="000000"/>
                          </a:solidFill>
                          <a:effectLst/>
                          <a:highlight>
                            <a:srgbClr val="FFFFFF"/>
                          </a:highlight>
                          <a:latin typeface="Arial" panose="020B0604020202020204" pitchFamily="34" charset="0"/>
                        </a:rPr>
                        <a:t>Apoyo al desarrollo productivo</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Porcentaje de PEA ocupada agrícola</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CENSO 2017</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Distrital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2999956"/>
                  </a:ext>
                </a:extLst>
              </a:tr>
              <a:tr h="182200">
                <a:tc vMerge="1">
                  <a:txBody>
                    <a:bodyPr/>
                    <a:lstStyle/>
                    <a:p>
                      <a:endParaRPr lang="es-ES"/>
                    </a:p>
                  </a:txBody>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Superficie agropecuaria</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MIDAGRI</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Distrital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7550549"/>
                  </a:ext>
                </a:extLst>
              </a:tr>
              <a:tr h="182200">
                <a:tc vMerge="1">
                  <a:txBody>
                    <a:bodyPr/>
                    <a:lstStyle/>
                    <a:p>
                      <a:endParaRPr lang="es-ES"/>
                    </a:p>
                  </a:txBody>
                  <a:tcPr/>
                </a:tc>
                <a:tc>
                  <a:txBody>
                    <a:bodyPr/>
                    <a:lstStyle/>
                    <a:p>
                      <a:pPr algn="just" fontAlgn="ctr"/>
                      <a:r>
                        <a:rPr lang="es-ES" sz="1000" b="0" i="0" u="none" strike="noStrike">
                          <a:solidFill>
                            <a:srgbClr val="000000"/>
                          </a:solidFill>
                          <a:effectLst/>
                          <a:highlight>
                            <a:srgbClr val="FFFFFF"/>
                          </a:highlight>
                          <a:latin typeface="Arial" panose="020B0604020202020204" pitchFamily="34" charset="0"/>
                        </a:rPr>
                        <a:t>Valor bruto de la producción</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MIDAGRI</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panose="020B0604020202020204" pitchFamily="34" charset="0"/>
                        </a:rPr>
                        <a:t>Distrital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2676533"/>
                  </a:ext>
                </a:extLst>
              </a:tr>
              <a:tr h="182200">
                <a:tc vMerge="1">
                  <a:txBody>
                    <a:bodyPr/>
                    <a:lstStyle/>
                    <a:p>
                      <a:endParaRPr lang="es-ES"/>
                    </a:p>
                  </a:txBody>
                  <a:tcPr/>
                </a:tc>
                <a:tc>
                  <a:txBody>
                    <a:bodyPr/>
                    <a:lstStyle/>
                    <a:p>
                      <a:pPr algn="just" fontAlgn="ctr"/>
                      <a:r>
                        <a:rPr lang="es-ES" sz="1000" b="0" i="0" u="none" strike="noStrike" dirty="0">
                          <a:solidFill>
                            <a:srgbClr val="000000"/>
                          </a:solidFill>
                          <a:effectLst/>
                          <a:highlight>
                            <a:srgbClr val="FFFFFF"/>
                          </a:highlight>
                          <a:latin typeface="Arial" panose="020B0604020202020204" pitchFamily="34" charset="0"/>
                        </a:rPr>
                        <a:t>Número de productores</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highlight>
                            <a:srgbClr val="FFFFFF"/>
                          </a:highlight>
                          <a:latin typeface="Arial" panose="020B0604020202020204" pitchFamily="34" charset="0"/>
                        </a:rPr>
                        <a:t>MIDAGRI</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dirty="0">
                          <a:solidFill>
                            <a:srgbClr val="000000"/>
                          </a:solidFill>
                          <a:effectLst/>
                          <a:latin typeface="Arial" panose="020B0604020202020204" pitchFamily="34" charset="0"/>
                        </a:rPr>
                        <a:t>Distrital</a:t>
                      </a:r>
                    </a:p>
                  </a:txBody>
                  <a:tcPr marL="6437" marR="6437" marT="64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95827070"/>
                  </a:ext>
                </a:extLst>
              </a:tr>
            </a:tbl>
          </a:graphicData>
        </a:graphic>
      </p:graphicFrame>
    </p:spTree>
    <p:extLst>
      <p:ext uri="{BB962C8B-B14F-4D97-AF65-F5344CB8AC3E}">
        <p14:creationId xmlns:p14="http://schemas.microsoft.com/office/powerpoint/2010/main" val="250490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Metodología </a:t>
            </a:r>
            <a:r>
              <a:rPr lang="es-PE" sz="2400" dirty="0">
                <a:solidFill>
                  <a:srgbClr val="004899"/>
                </a:solidFill>
              </a:rPr>
              <a:t>– indicadores</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graphicFrame>
        <p:nvGraphicFramePr>
          <p:cNvPr id="3" name="Tabla 2">
            <a:extLst>
              <a:ext uri="{FF2B5EF4-FFF2-40B4-BE49-F238E27FC236}">
                <a16:creationId xmlns:a16="http://schemas.microsoft.com/office/drawing/2014/main" id="{3584F05D-0BFD-8F33-42AB-58B348B6BE08}"/>
              </a:ext>
            </a:extLst>
          </p:cNvPr>
          <p:cNvGraphicFramePr>
            <a:graphicFrameLocks noGrp="1"/>
          </p:cNvGraphicFramePr>
          <p:nvPr>
            <p:extLst>
              <p:ext uri="{D42A27DB-BD31-4B8C-83A1-F6EECF244321}">
                <p14:modId xmlns:p14="http://schemas.microsoft.com/office/powerpoint/2010/main" val="518229538"/>
              </p:ext>
            </p:extLst>
          </p:nvPr>
        </p:nvGraphicFramePr>
        <p:xfrm>
          <a:off x="1069975" y="2171700"/>
          <a:ext cx="9156700" cy="2331720"/>
        </p:xfrm>
        <a:graphic>
          <a:graphicData uri="http://schemas.openxmlformats.org/drawingml/2006/table">
            <a:tbl>
              <a:tblPr firstRow="1" firstCol="1" bandRow="1"/>
              <a:tblGrid>
                <a:gridCol w="1597025">
                  <a:extLst>
                    <a:ext uri="{9D8B030D-6E8A-4147-A177-3AD203B41FA5}">
                      <a16:colId xmlns:a16="http://schemas.microsoft.com/office/drawing/2014/main" val="1709732560"/>
                    </a:ext>
                  </a:extLst>
                </a:gridCol>
                <a:gridCol w="5611641">
                  <a:extLst>
                    <a:ext uri="{9D8B030D-6E8A-4147-A177-3AD203B41FA5}">
                      <a16:colId xmlns:a16="http://schemas.microsoft.com/office/drawing/2014/main" val="2734653750"/>
                    </a:ext>
                  </a:extLst>
                </a:gridCol>
                <a:gridCol w="1035187">
                  <a:extLst>
                    <a:ext uri="{9D8B030D-6E8A-4147-A177-3AD203B41FA5}">
                      <a16:colId xmlns:a16="http://schemas.microsoft.com/office/drawing/2014/main" val="4123555705"/>
                    </a:ext>
                  </a:extLst>
                </a:gridCol>
                <a:gridCol w="912847">
                  <a:extLst>
                    <a:ext uri="{9D8B030D-6E8A-4147-A177-3AD203B41FA5}">
                      <a16:colId xmlns:a16="http://schemas.microsoft.com/office/drawing/2014/main" val="998145344"/>
                    </a:ext>
                  </a:extLst>
                </a:gridCol>
              </a:tblGrid>
              <a:tr h="396240">
                <a:tc>
                  <a:txBody>
                    <a:bodyPr/>
                    <a:lstStyle/>
                    <a:p>
                      <a:pPr algn="ctr" fontAlgn="ctr"/>
                      <a:r>
                        <a:rPr lang="es-ES" sz="1200" b="1" i="0" u="none" strike="noStrike" dirty="0">
                          <a:solidFill>
                            <a:srgbClr val="FFFFFF"/>
                          </a:solidFill>
                          <a:effectLst/>
                          <a:highlight>
                            <a:srgbClr val="4472C4"/>
                          </a:highlight>
                          <a:latin typeface="Arial" panose="020B0604020202020204" pitchFamily="34" charset="0"/>
                        </a:rPr>
                        <a:t>SERVICIOS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s-ES" sz="1200" b="1" i="0" u="none" strike="noStrike">
                          <a:solidFill>
                            <a:srgbClr val="FFFFFF"/>
                          </a:solidFill>
                          <a:effectLst/>
                          <a:highlight>
                            <a:srgbClr val="4472C4"/>
                          </a:highlight>
                          <a:latin typeface="Arial" panose="020B0604020202020204" pitchFamily="34" charset="0"/>
                        </a:rPr>
                        <a:t>VARIABLE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s-ES" sz="1200" b="1" i="0" u="none" strike="noStrike">
                          <a:solidFill>
                            <a:srgbClr val="FFFFFF"/>
                          </a:solidFill>
                          <a:effectLst/>
                          <a:highlight>
                            <a:srgbClr val="4472C4"/>
                          </a:highlight>
                          <a:latin typeface="Arial" panose="020B0604020202020204" pitchFamily="34" charset="0"/>
                        </a:rPr>
                        <a:t>FUENTE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s-ES" sz="1200" b="1" i="0" u="none" strike="noStrike">
                          <a:solidFill>
                            <a:srgbClr val="FFFFFF"/>
                          </a:solidFill>
                          <a:effectLst/>
                          <a:highlight>
                            <a:srgbClr val="4472C4"/>
                          </a:highlight>
                          <a:latin typeface="Arial" panose="020B0604020202020204" pitchFamily="34" charset="0"/>
                        </a:rPr>
                        <a:t>NIVEL DE CALCULO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740663673"/>
                  </a:ext>
                </a:extLst>
              </a:tr>
              <a:tr h="601980">
                <a:tc rowSpan="6">
                  <a:txBody>
                    <a:bodyPr/>
                    <a:lstStyle/>
                    <a:p>
                      <a:pPr algn="ctr" fontAlgn="ctr"/>
                      <a:r>
                        <a:rPr lang="es-ES" sz="1200" b="1" i="0" u="none" strike="noStrike" dirty="0">
                          <a:solidFill>
                            <a:srgbClr val="000000"/>
                          </a:solidFill>
                          <a:effectLst/>
                          <a:highlight>
                            <a:srgbClr val="FFFFFF"/>
                          </a:highlight>
                          <a:latin typeface="Arial" panose="020B0604020202020204" pitchFamily="34" charset="0"/>
                        </a:rPr>
                        <a:t>Recursos Presupuestales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fontAlgn="ctr"/>
                      <a:r>
                        <a:rPr lang="es-ES" sz="1200" b="0" i="0" u="none" strike="noStrike" dirty="0">
                          <a:solidFill>
                            <a:srgbClr val="000000"/>
                          </a:solidFill>
                          <a:effectLst/>
                          <a:highlight>
                            <a:srgbClr val="FFFFFF"/>
                          </a:highlight>
                          <a:latin typeface="Arial" panose="020B0604020202020204" pitchFamily="34" charset="0"/>
                        </a:rPr>
                        <a:t>PIM promedio 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200" b="0" i="0" u="none" strike="noStrike">
                          <a:solidFill>
                            <a:srgbClr val="000000"/>
                          </a:solidFill>
                          <a:effectLst/>
                          <a:highlight>
                            <a:srgbClr val="FFFFFF"/>
                          </a:highlight>
                          <a:latin typeface="Arial" panose="020B0604020202020204" pitchFamily="34" charset="0"/>
                        </a:rPr>
                        <a:t>MEF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200" b="0" i="0" u="none" strike="noStrike">
                          <a:solidFill>
                            <a:srgbClr val="000000"/>
                          </a:solidFill>
                          <a:effectLst/>
                          <a:latin typeface="Arial" panose="020B0604020202020204" pitchFamily="34" charset="0"/>
                        </a:rPr>
                        <a:t>Distrital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357921"/>
                  </a:ext>
                </a:extLst>
              </a:tr>
              <a:tr h="381000">
                <a:tc vMerge="1">
                  <a:txBody>
                    <a:bodyPr/>
                    <a:lstStyle/>
                    <a:p>
                      <a:endParaRPr lang="es-ES"/>
                    </a:p>
                  </a:txBody>
                  <a:tcPr/>
                </a:tc>
                <a:tc>
                  <a:txBody>
                    <a:bodyPr/>
                    <a:lstStyle/>
                    <a:p>
                      <a:pPr algn="just" fontAlgn="ctr"/>
                      <a:r>
                        <a:rPr lang="es-ES" sz="1200" b="0" i="0" u="none" strike="noStrike">
                          <a:solidFill>
                            <a:srgbClr val="000000"/>
                          </a:solidFill>
                          <a:effectLst/>
                          <a:highlight>
                            <a:srgbClr val="FFFFFF"/>
                          </a:highlight>
                          <a:latin typeface="Arial" panose="020B0604020202020204" pitchFamily="34" charset="0"/>
                        </a:rPr>
                        <a:t>PIM promedio de inversiones cuya función es subvencionada por el FIDT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200" b="0" i="0" u="none" strike="noStrike">
                          <a:solidFill>
                            <a:srgbClr val="000000"/>
                          </a:solidFill>
                          <a:effectLst/>
                          <a:highlight>
                            <a:srgbClr val="FFFFFF"/>
                          </a:highlight>
                          <a:latin typeface="Arial" panose="020B0604020202020204" pitchFamily="34" charset="0"/>
                        </a:rPr>
                        <a:t>MEF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200" b="0" i="0" u="none" strike="noStrike">
                          <a:solidFill>
                            <a:srgbClr val="000000"/>
                          </a:solidFill>
                          <a:effectLst/>
                          <a:latin typeface="Arial" panose="020B0604020202020204" pitchFamily="34" charset="0"/>
                        </a:rPr>
                        <a:t>Distrital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4255117"/>
                  </a:ext>
                </a:extLst>
              </a:tr>
              <a:tr h="190500">
                <a:tc vMerge="1">
                  <a:txBody>
                    <a:bodyPr/>
                    <a:lstStyle/>
                    <a:p>
                      <a:endParaRPr lang="es-ES"/>
                    </a:p>
                  </a:txBody>
                  <a:tcPr/>
                </a:tc>
                <a:tc>
                  <a:txBody>
                    <a:bodyPr/>
                    <a:lstStyle/>
                    <a:p>
                      <a:pPr algn="just" fontAlgn="ctr"/>
                      <a:r>
                        <a:rPr lang="es-ES" sz="1200" b="0" i="0" u="none" strike="noStrike">
                          <a:solidFill>
                            <a:srgbClr val="000000"/>
                          </a:solidFill>
                          <a:effectLst/>
                          <a:highlight>
                            <a:srgbClr val="FFFFFF"/>
                          </a:highlight>
                          <a:latin typeface="Arial" panose="020B0604020202020204" pitchFamily="34" charset="0"/>
                        </a:rPr>
                        <a:t>PIM promedio por donaciones y Transferencia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200" b="0" i="0" u="none" strike="noStrike">
                          <a:solidFill>
                            <a:srgbClr val="000000"/>
                          </a:solidFill>
                          <a:effectLst/>
                          <a:highlight>
                            <a:srgbClr val="FFFFFF"/>
                          </a:highlight>
                          <a:latin typeface="Arial" panose="020B0604020202020204" pitchFamily="34" charset="0"/>
                        </a:rPr>
                        <a:t>MEF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200" b="0" i="0" u="none" strike="noStrike">
                          <a:solidFill>
                            <a:srgbClr val="000000"/>
                          </a:solidFill>
                          <a:effectLst/>
                          <a:latin typeface="Arial" panose="020B0604020202020204" pitchFamily="34" charset="0"/>
                        </a:rPr>
                        <a:t>Distrital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8999420"/>
                  </a:ext>
                </a:extLst>
              </a:tr>
              <a:tr h="190500">
                <a:tc vMerge="1">
                  <a:txBody>
                    <a:bodyPr/>
                    <a:lstStyle/>
                    <a:p>
                      <a:endParaRPr lang="es-ES"/>
                    </a:p>
                  </a:txBody>
                  <a:tcPr/>
                </a:tc>
                <a:tc>
                  <a:txBody>
                    <a:bodyPr/>
                    <a:lstStyle/>
                    <a:p>
                      <a:pPr algn="just" fontAlgn="ctr"/>
                      <a:r>
                        <a:rPr lang="es-ES" sz="1200" b="0" i="0" u="none" strike="noStrike">
                          <a:solidFill>
                            <a:srgbClr val="000000"/>
                          </a:solidFill>
                          <a:effectLst/>
                          <a:highlight>
                            <a:srgbClr val="FFFFFF"/>
                          </a:highlight>
                          <a:latin typeface="Arial" panose="020B0604020202020204" pitchFamily="34" charset="0"/>
                        </a:rPr>
                        <a:t>Porcentaje de ejecución promedio de donaciones y transferencia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200" b="0" i="0" u="none" strike="noStrike">
                          <a:solidFill>
                            <a:srgbClr val="000000"/>
                          </a:solidFill>
                          <a:effectLst/>
                          <a:highlight>
                            <a:srgbClr val="FFFFFF"/>
                          </a:highlight>
                          <a:latin typeface="Arial" panose="020B0604020202020204" pitchFamily="34" charset="0"/>
                        </a:rPr>
                        <a:t>MEF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200" b="0" i="0" u="none" strike="noStrike">
                          <a:solidFill>
                            <a:srgbClr val="000000"/>
                          </a:solidFill>
                          <a:effectLst/>
                          <a:latin typeface="Arial" panose="020B0604020202020204" pitchFamily="34" charset="0"/>
                        </a:rPr>
                        <a:t>Distrital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8065626"/>
                  </a:ext>
                </a:extLst>
              </a:tr>
              <a:tr h="190500">
                <a:tc vMerge="1">
                  <a:txBody>
                    <a:bodyPr/>
                    <a:lstStyle/>
                    <a:p>
                      <a:endParaRPr lang="es-ES"/>
                    </a:p>
                  </a:txBody>
                  <a:tcPr/>
                </a:tc>
                <a:tc>
                  <a:txBody>
                    <a:bodyPr/>
                    <a:lstStyle/>
                    <a:p>
                      <a:pPr algn="just" fontAlgn="ctr"/>
                      <a:r>
                        <a:rPr lang="es-ES" sz="1200" b="0" i="0" u="none" strike="noStrike" dirty="0">
                          <a:solidFill>
                            <a:srgbClr val="000000"/>
                          </a:solidFill>
                          <a:effectLst/>
                          <a:highlight>
                            <a:srgbClr val="FFFFFF"/>
                          </a:highlight>
                          <a:latin typeface="Arial" panose="020B0604020202020204" pitchFamily="34" charset="0"/>
                        </a:rPr>
                        <a:t>Porcentaje de ejecución promedio 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200" b="0" i="0" u="none" strike="noStrike">
                          <a:solidFill>
                            <a:srgbClr val="000000"/>
                          </a:solidFill>
                          <a:effectLst/>
                          <a:highlight>
                            <a:srgbClr val="FFFFFF"/>
                          </a:highlight>
                          <a:latin typeface="Arial" panose="020B0604020202020204" pitchFamily="34" charset="0"/>
                        </a:rPr>
                        <a:t>MEF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200" b="0" i="0" u="none" strike="noStrike">
                          <a:solidFill>
                            <a:srgbClr val="000000"/>
                          </a:solidFill>
                          <a:effectLst/>
                          <a:latin typeface="Arial" panose="020B0604020202020204" pitchFamily="34" charset="0"/>
                        </a:rPr>
                        <a:t>Distrital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3920199"/>
                  </a:ext>
                </a:extLst>
              </a:tr>
              <a:tr h="381000">
                <a:tc vMerge="1">
                  <a:txBody>
                    <a:bodyPr/>
                    <a:lstStyle/>
                    <a:p>
                      <a:endParaRPr lang="es-ES"/>
                    </a:p>
                  </a:txBody>
                  <a:tcPr/>
                </a:tc>
                <a:tc>
                  <a:txBody>
                    <a:bodyPr/>
                    <a:lstStyle/>
                    <a:p>
                      <a:pPr algn="just" fontAlgn="ctr"/>
                      <a:r>
                        <a:rPr lang="es-ES" sz="1200" b="0" i="0" u="none" strike="noStrike" dirty="0">
                          <a:solidFill>
                            <a:srgbClr val="000000"/>
                          </a:solidFill>
                          <a:effectLst/>
                          <a:highlight>
                            <a:srgbClr val="FFFFFF"/>
                          </a:highlight>
                          <a:latin typeface="Arial" panose="020B0604020202020204" pitchFamily="34" charset="0"/>
                        </a:rPr>
                        <a:t>Porcentaje de ejecución promedio de inversiones cuya función es subvencionada FIDT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200" b="0" i="0" u="none" strike="noStrike" dirty="0">
                          <a:solidFill>
                            <a:srgbClr val="000000"/>
                          </a:solidFill>
                          <a:effectLst/>
                          <a:highlight>
                            <a:srgbClr val="FFFFFF"/>
                          </a:highlight>
                          <a:latin typeface="Arial" panose="020B0604020202020204" pitchFamily="34" charset="0"/>
                        </a:rPr>
                        <a:t>MEF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200" b="0" i="0" u="none" strike="noStrike" dirty="0">
                          <a:solidFill>
                            <a:srgbClr val="000000"/>
                          </a:solidFill>
                          <a:effectLst/>
                          <a:latin typeface="Arial" panose="020B0604020202020204" pitchFamily="34" charset="0"/>
                        </a:rPr>
                        <a:t>Distrital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4560775"/>
                  </a:ext>
                </a:extLst>
              </a:tr>
            </a:tbl>
          </a:graphicData>
        </a:graphic>
      </p:graphicFrame>
    </p:spTree>
    <p:extLst>
      <p:ext uri="{BB962C8B-B14F-4D97-AF65-F5344CB8AC3E}">
        <p14:creationId xmlns:p14="http://schemas.microsoft.com/office/powerpoint/2010/main" val="26534128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 PLANTILLA  ICAM 2020">
  <a:themeElements>
    <a:clrScheme name="Personalizado 1">
      <a:dk1>
        <a:srgbClr val="004899"/>
      </a:dk1>
      <a:lt1>
        <a:srgbClr val="FFFFFF"/>
      </a:lt1>
      <a:dk2>
        <a:srgbClr val="1F497D"/>
      </a:dk2>
      <a:lt2>
        <a:srgbClr val="EEECE1"/>
      </a:lt2>
      <a:accent1>
        <a:srgbClr val="0093F8"/>
      </a:accent1>
      <a:accent2>
        <a:srgbClr val="F5BB47"/>
      </a:accent2>
      <a:accent3>
        <a:srgbClr val="3ABEB0"/>
      </a:accent3>
      <a:accent4>
        <a:srgbClr val="84C157"/>
      </a:accent4>
      <a:accent5>
        <a:srgbClr val="9398EC"/>
      </a:accent5>
      <a:accent6>
        <a:srgbClr val="EB576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6017</TotalTime>
  <Words>2160</Words>
  <Application>Microsoft Office PowerPoint</Application>
  <PresentationFormat>Panorámica</PresentationFormat>
  <Paragraphs>377</Paragraphs>
  <Slides>16</Slides>
  <Notes>14</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16</vt:i4>
      </vt:variant>
    </vt:vector>
  </HeadingPairs>
  <TitlesOfParts>
    <vt:vector size="27" baseType="lpstr">
      <vt:lpstr>Patua One</vt:lpstr>
      <vt:lpstr>Arial</vt:lpstr>
      <vt:lpstr>Calibri</vt:lpstr>
      <vt:lpstr>Century Gothic</vt:lpstr>
      <vt:lpstr>Varela Round</vt:lpstr>
      <vt:lpstr>Times New Roman</vt:lpstr>
      <vt:lpstr>Cambria Math</vt:lpstr>
      <vt:lpstr>Symbol</vt:lpstr>
      <vt:lpstr>Calibri Light</vt:lpstr>
      <vt:lpstr>Tema de Office</vt:lpstr>
      <vt:lpstr>1. PLANTILLA  ICAM 2020</vt:lpstr>
      <vt:lpstr>Presentación de PowerPoint</vt:lpstr>
      <vt:lpstr>Agenda</vt:lpstr>
      <vt:lpstr>Objetivo</vt:lpstr>
      <vt:lpstr>Marco Conceptual</vt:lpstr>
      <vt:lpstr>Marco Conceptual</vt:lpstr>
      <vt:lpstr>Marco Conceptual</vt:lpstr>
      <vt:lpstr>Metodología – Fuentes de Información</vt:lpstr>
      <vt:lpstr>Metodología – indicadores</vt:lpstr>
      <vt:lpstr>Metodología – indicadores</vt:lpstr>
      <vt:lpstr>Metodología - Método</vt:lpstr>
      <vt:lpstr>Metodología - Método</vt:lpstr>
      <vt:lpstr>Metodología - Método</vt:lpstr>
      <vt:lpstr>Resultados Preliminares</vt:lpstr>
      <vt:lpstr>Resultados Preliminares</vt:lpstr>
      <vt:lpstr>Resultados Preliminares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del carmen tejada jimenez</dc:creator>
  <cp:lastModifiedBy>Omar Puma Isuiza</cp:lastModifiedBy>
  <cp:revision>62</cp:revision>
  <dcterms:created xsi:type="dcterms:W3CDTF">2022-02-17T23:13:46Z</dcterms:created>
  <dcterms:modified xsi:type="dcterms:W3CDTF">2024-05-19T20:25:46Z</dcterms:modified>
</cp:coreProperties>
</file>