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704" r:id="rId2"/>
  </p:sldMasterIdLst>
  <p:notesMasterIdLst>
    <p:notesMasterId r:id="rId20"/>
  </p:notesMasterIdLst>
  <p:sldIdLst>
    <p:sldId id="256" r:id="rId3"/>
    <p:sldId id="9448" r:id="rId4"/>
    <p:sldId id="9449" r:id="rId5"/>
    <p:sldId id="9452" r:id="rId6"/>
    <p:sldId id="9456" r:id="rId7"/>
    <p:sldId id="9462" r:id="rId8"/>
    <p:sldId id="9450" r:id="rId9"/>
    <p:sldId id="9454" r:id="rId10"/>
    <p:sldId id="9457" r:id="rId11"/>
    <p:sldId id="9453" r:id="rId12"/>
    <p:sldId id="9458" r:id="rId13"/>
    <p:sldId id="9459" r:id="rId14"/>
    <p:sldId id="9463" r:id="rId15"/>
    <p:sldId id="9460" r:id="rId16"/>
    <p:sldId id="9461" r:id="rId17"/>
    <p:sldId id="9465" r:id="rId18"/>
    <p:sldId id="9397" r:id="rId19"/>
  </p:sldIdLst>
  <p:sldSz cx="12192000" cy="6858000"/>
  <p:notesSz cx="6858000" cy="9144000"/>
  <p:embeddedFontLst>
    <p:embeddedFont>
      <p:font typeface="Cambria Math" panose="02040503050406030204" pitchFamily="18" charset="0"/>
      <p:regular r:id="rId21"/>
    </p:embeddedFont>
    <p:embeddedFont>
      <p:font typeface="Century Gothic" panose="020B0502020202020204" pitchFamily="34" charset="0"/>
      <p:regular r:id="rId22"/>
      <p:bold r:id="rId23"/>
      <p:italic r:id="rId24"/>
      <p:boldItalic r:id="rId25"/>
    </p:embeddedFont>
    <p:embeddedFont>
      <p:font typeface="Patua One" panose="020B0604020202020204" charset="0"/>
      <p:regular r:id="rId26"/>
    </p:embeddedFont>
    <p:embeddedFont>
      <p:font typeface="Varela Round" panose="00000500000000000000" pitchFamily="2" charset="-79"/>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DxIY7r2xlZ51unlb/h1q+4DO8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4628"/>
    <a:srgbClr val="EC2F3E"/>
    <a:srgbClr val="000000"/>
    <a:srgbClr val="606060"/>
    <a:srgbClr val="F25949"/>
    <a:srgbClr val="FFFFFF"/>
    <a:srgbClr val="EB5766"/>
    <a:srgbClr val="0093F8"/>
    <a:srgbClr val="0048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4379" autoAdjust="0"/>
  </p:normalViewPr>
  <p:slideViewPr>
    <p:cSldViewPr snapToGrid="0">
      <p:cViewPr varScale="1">
        <p:scale>
          <a:sx n="80" d="100"/>
          <a:sy n="80" d="100"/>
        </p:scale>
        <p:origin x="125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7138677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643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230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858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840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2488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9734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603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2902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33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4733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1101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066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556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4868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a:extLst>
            <a:ext uri="{FF2B5EF4-FFF2-40B4-BE49-F238E27FC236}">
              <a16:creationId xmlns:a16="http://schemas.microsoft.com/office/drawing/2014/main" id="{475A16D8-3A34-B3ED-2019-E686681334BB}"/>
            </a:ext>
          </a:extLst>
        </p:cNvPr>
        <p:cNvGrpSpPr/>
        <p:nvPr/>
      </p:nvGrpSpPr>
      <p:grpSpPr>
        <a:xfrm>
          <a:off x="0" y="0"/>
          <a:ext cx="0" cy="0"/>
          <a:chOff x="0" y="0"/>
          <a:chExt cx="0" cy="0"/>
        </a:xfrm>
      </p:grpSpPr>
      <p:sp>
        <p:nvSpPr>
          <p:cNvPr id="179" name="Google Shape;179;p7:notes">
            <a:extLst>
              <a:ext uri="{FF2B5EF4-FFF2-40B4-BE49-F238E27FC236}">
                <a16:creationId xmlns:a16="http://schemas.microsoft.com/office/drawing/2014/main" id="{B689E1AC-CE39-706C-0C9B-27E49B193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p7:notes">
            <a:extLst>
              <a:ext uri="{FF2B5EF4-FFF2-40B4-BE49-F238E27FC236}">
                <a16:creationId xmlns:a16="http://schemas.microsoft.com/office/drawing/2014/main" id="{ACD224C1-BB34-4572-7313-3C92185D7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715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FDA2EA-EBAC-101A-02E9-1DF8B8A6F399}"/>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PE"/>
          </a:p>
        </p:txBody>
      </p:sp>
      <p:sp>
        <p:nvSpPr>
          <p:cNvPr id="3" name="Subtítulo 2">
            <a:extLst>
              <a:ext uri="{FF2B5EF4-FFF2-40B4-BE49-F238E27FC236}">
                <a16:creationId xmlns:a16="http://schemas.microsoft.com/office/drawing/2014/main" id="{9D80E602-B53B-8DF6-11F7-49FDDA8D20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PE"/>
          </a:p>
        </p:txBody>
      </p:sp>
      <p:sp>
        <p:nvSpPr>
          <p:cNvPr id="4" name="Marcador de fecha 3">
            <a:extLst>
              <a:ext uri="{FF2B5EF4-FFF2-40B4-BE49-F238E27FC236}">
                <a16:creationId xmlns:a16="http://schemas.microsoft.com/office/drawing/2014/main" id="{5C06EC87-EA5A-4002-A6BF-0A8627BA4EC3}"/>
              </a:ext>
            </a:extLst>
          </p:cNvPr>
          <p:cNvSpPr>
            <a:spLocks noGrp="1"/>
          </p:cNvSpPr>
          <p:nvPr>
            <p:ph type="dt" sz="half" idx="10"/>
          </p:nvPr>
        </p:nvSpPr>
        <p:spPr/>
        <p:txBody>
          <a:bodyPr/>
          <a:lstStyle/>
          <a:p>
            <a:fld id="{ECEF7567-D731-8D4B-BC42-6DFAF54FE8C1}" type="datetimeFigureOut">
              <a:rPr lang="es-PE" smtClean="0"/>
              <a:t>28/05/2024</a:t>
            </a:fld>
            <a:endParaRPr lang="es-PE"/>
          </a:p>
        </p:txBody>
      </p:sp>
      <p:sp>
        <p:nvSpPr>
          <p:cNvPr id="5" name="Marcador de pie de página 4">
            <a:extLst>
              <a:ext uri="{FF2B5EF4-FFF2-40B4-BE49-F238E27FC236}">
                <a16:creationId xmlns:a16="http://schemas.microsoft.com/office/drawing/2014/main" id="{6E62AC09-168E-5F42-9644-3C1E9ED0E37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4B71799-0F1A-0576-4CFC-FEEE096E5DA8}"/>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183896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02D11-776D-6D70-8D19-F039C3C21781}"/>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66FDBFB6-36CB-BB24-3AFA-DB56F68F9D5B}"/>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24A3BA0A-D92B-E5A8-1783-CE98340D3C82}"/>
              </a:ext>
            </a:extLst>
          </p:cNvPr>
          <p:cNvSpPr>
            <a:spLocks noGrp="1"/>
          </p:cNvSpPr>
          <p:nvPr>
            <p:ph type="dt" sz="half" idx="10"/>
          </p:nvPr>
        </p:nvSpPr>
        <p:spPr/>
        <p:txBody>
          <a:bodyPr/>
          <a:lstStyle/>
          <a:p>
            <a:fld id="{ECEF7567-D731-8D4B-BC42-6DFAF54FE8C1}" type="datetimeFigureOut">
              <a:rPr lang="es-PE" smtClean="0"/>
              <a:t>28/05/2024</a:t>
            </a:fld>
            <a:endParaRPr lang="es-PE"/>
          </a:p>
        </p:txBody>
      </p:sp>
      <p:sp>
        <p:nvSpPr>
          <p:cNvPr id="5" name="Marcador de pie de página 4">
            <a:extLst>
              <a:ext uri="{FF2B5EF4-FFF2-40B4-BE49-F238E27FC236}">
                <a16:creationId xmlns:a16="http://schemas.microsoft.com/office/drawing/2014/main" id="{0B96F620-E74F-8C39-4645-D8C8AB46E2C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908967D-0FFF-ECC1-C1A8-C09650DAEBDC}"/>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90173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FCC008B-A470-FE4A-51F8-735B3DCFFC5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PE"/>
          </a:p>
        </p:txBody>
      </p:sp>
      <p:sp>
        <p:nvSpPr>
          <p:cNvPr id="3" name="Marcador de texto vertical 2">
            <a:extLst>
              <a:ext uri="{FF2B5EF4-FFF2-40B4-BE49-F238E27FC236}">
                <a16:creationId xmlns:a16="http://schemas.microsoft.com/office/drawing/2014/main" id="{456879AB-CA8C-A485-59E7-66559A531634}"/>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6A3E3059-73AA-49E7-B77F-73122E274CF9}"/>
              </a:ext>
            </a:extLst>
          </p:cNvPr>
          <p:cNvSpPr>
            <a:spLocks noGrp="1"/>
          </p:cNvSpPr>
          <p:nvPr>
            <p:ph type="dt" sz="half" idx="10"/>
          </p:nvPr>
        </p:nvSpPr>
        <p:spPr/>
        <p:txBody>
          <a:bodyPr/>
          <a:lstStyle/>
          <a:p>
            <a:fld id="{ECEF7567-D731-8D4B-BC42-6DFAF54FE8C1}" type="datetimeFigureOut">
              <a:rPr lang="es-PE" smtClean="0"/>
              <a:t>28/05/2024</a:t>
            </a:fld>
            <a:endParaRPr lang="es-PE"/>
          </a:p>
        </p:txBody>
      </p:sp>
      <p:sp>
        <p:nvSpPr>
          <p:cNvPr id="5" name="Marcador de pie de página 4">
            <a:extLst>
              <a:ext uri="{FF2B5EF4-FFF2-40B4-BE49-F238E27FC236}">
                <a16:creationId xmlns:a16="http://schemas.microsoft.com/office/drawing/2014/main" id="{62A2374B-C8CF-0393-25F2-CBDD3881C6E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8F8E439-A389-B553-534A-6E2CFB9EEBD3}"/>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248769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s y texto">
  <p:cSld name="Títulos y texto">
    <p:spTree>
      <p:nvGrpSpPr>
        <p:cNvPr id="1" name="Shape 62"/>
        <p:cNvGrpSpPr/>
        <p:nvPr/>
      </p:nvGrpSpPr>
      <p:grpSpPr>
        <a:xfrm>
          <a:off x="0" y="0"/>
          <a:ext cx="0" cy="0"/>
          <a:chOff x="0" y="0"/>
          <a:chExt cx="0" cy="0"/>
        </a:xfrm>
      </p:grpSpPr>
      <p:sp>
        <p:nvSpPr>
          <p:cNvPr id="63" name="Google Shape;63;p21"/>
          <p:cNvSpPr txBox="1">
            <a:spLocks noGrp="1"/>
          </p:cNvSpPr>
          <p:nvPr>
            <p:ph type="title"/>
          </p:nvPr>
        </p:nvSpPr>
        <p:spPr>
          <a:xfrm>
            <a:off x="415636" y="365125"/>
            <a:ext cx="10938164" cy="132556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600" b="0" i="0" u="none" strike="noStrike" cap="none">
                <a:solidFill>
                  <a:srgbClr val="214EA5"/>
                </a:solidFill>
                <a:latin typeface="Patua One"/>
                <a:ea typeface="Patua One"/>
                <a:cs typeface="Patua One"/>
                <a:sym typeface="Patua One"/>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4" name="Google Shape;64;p21"/>
          <p:cNvSpPr txBox="1">
            <a:spLocks noGrp="1"/>
          </p:cNvSpPr>
          <p:nvPr>
            <p:ph type="body" idx="1"/>
          </p:nvPr>
        </p:nvSpPr>
        <p:spPr>
          <a:xfrm>
            <a:off x="415636" y="1130969"/>
            <a:ext cx="10938164" cy="4995196"/>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1600" b="0" i="0" u="none" strike="noStrike" cap="none">
                <a:solidFill>
                  <a:srgbClr val="00234C"/>
                </a:solidFill>
                <a:latin typeface="Varela Round"/>
                <a:ea typeface="Varela Round"/>
                <a:cs typeface="Varela Round"/>
                <a:sym typeface="Varela Round"/>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65" name="Google Shape;65;p21"/>
          <p:cNvPicPr preferRelativeResize="0"/>
          <p:nvPr/>
        </p:nvPicPr>
        <p:blipFill rotWithShape="1">
          <a:blip r:embed="rId2">
            <a:alphaModFix amt="30000"/>
          </a:blip>
          <a:srcRect b="-3"/>
          <a:stretch/>
        </p:blipFill>
        <p:spPr>
          <a:xfrm>
            <a:off x="9767888" y="0"/>
            <a:ext cx="2424112" cy="736600"/>
          </a:xfrm>
          <a:prstGeom prst="rect">
            <a:avLst/>
          </a:prstGeom>
          <a:noFill/>
          <a:ln>
            <a:noFill/>
          </a:ln>
        </p:spPr>
      </p:pic>
    </p:spTree>
    <p:extLst>
      <p:ext uri="{BB962C8B-B14F-4D97-AF65-F5344CB8AC3E}">
        <p14:creationId xmlns:p14="http://schemas.microsoft.com/office/powerpoint/2010/main" val="3106957874"/>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os objetos" type="twoObj">
  <p:cSld name="Dos objetos">
    <p:spTree>
      <p:nvGrpSpPr>
        <p:cNvPr id="1" name="Shape 72"/>
        <p:cNvGrpSpPr/>
        <p:nvPr/>
      </p:nvGrpSpPr>
      <p:grpSpPr>
        <a:xfrm>
          <a:off x="0" y="0"/>
          <a:ext cx="0" cy="0"/>
          <a:chOff x="0" y="0"/>
          <a:chExt cx="0" cy="0"/>
        </a:xfrm>
      </p:grpSpPr>
      <p:sp>
        <p:nvSpPr>
          <p:cNvPr id="73" name="Google Shape;73;g12f0e001442_0_622"/>
          <p:cNvSpPr txBox="1">
            <a:spLocks noGrp="1"/>
          </p:cNvSpPr>
          <p:nvPr>
            <p:ph type="title"/>
          </p:nvPr>
        </p:nvSpPr>
        <p:spPr>
          <a:xfrm>
            <a:off x="609600" y="765175"/>
            <a:ext cx="10972800" cy="935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4" name="Google Shape;74;g12f0e001442_0_622"/>
          <p:cNvSpPr txBox="1">
            <a:spLocks noGrp="1"/>
          </p:cNvSpPr>
          <p:nvPr>
            <p:ph type="body" idx="1"/>
          </p:nvPr>
        </p:nvSpPr>
        <p:spPr>
          <a:xfrm>
            <a:off x="609600" y="1600201"/>
            <a:ext cx="5384700" cy="45261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g12f0e001442_0_622"/>
          <p:cNvSpPr txBox="1">
            <a:spLocks noGrp="1"/>
          </p:cNvSpPr>
          <p:nvPr>
            <p:ph type="body" idx="2"/>
          </p:nvPr>
        </p:nvSpPr>
        <p:spPr>
          <a:xfrm>
            <a:off x="6197600" y="1600201"/>
            <a:ext cx="5384700" cy="45261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706073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Título y objetos" type="obj">
  <p:cSld name="4_Título y objetos">
    <p:spTree>
      <p:nvGrpSpPr>
        <p:cNvPr id="1" name="Shape 76"/>
        <p:cNvGrpSpPr/>
        <p:nvPr/>
      </p:nvGrpSpPr>
      <p:grpSpPr>
        <a:xfrm>
          <a:off x="0" y="0"/>
          <a:ext cx="0" cy="0"/>
          <a:chOff x="0" y="0"/>
          <a:chExt cx="0" cy="0"/>
        </a:xfrm>
      </p:grpSpPr>
      <p:sp>
        <p:nvSpPr>
          <p:cNvPr id="77" name="Google Shape;77;g12f0e001442_0_62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8" name="Google Shape;78;g12f0e001442_0_62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9" name="Google Shape;79;g12f0e001442_0_6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0" name="Google Shape;80;g12f0e001442_0_6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1" name="Google Shape;81;g12f0e001442_0_6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PE"/>
              <a:t>‹Nº›</a:t>
            </a:fld>
            <a:endParaRPr/>
          </a:p>
        </p:txBody>
      </p:sp>
    </p:spTree>
    <p:extLst>
      <p:ext uri="{BB962C8B-B14F-4D97-AF65-F5344CB8AC3E}">
        <p14:creationId xmlns:p14="http://schemas.microsoft.com/office/powerpoint/2010/main" val="3029463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82"/>
        <p:cNvGrpSpPr/>
        <p:nvPr/>
      </p:nvGrpSpPr>
      <p:grpSpPr>
        <a:xfrm>
          <a:off x="0" y="0"/>
          <a:ext cx="0" cy="0"/>
          <a:chOff x="0" y="0"/>
          <a:chExt cx="0" cy="0"/>
        </a:xfrm>
      </p:grpSpPr>
      <p:sp>
        <p:nvSpPr>
          <p:cNvPr id="83" name="Google Shape;83;g12f0e001442_0_632"/>
          <p:cNvSpPr txBox="1">
            <a:spLocks noGrp="1"/>
          </p:cNvSpPr>
          <p:nvPr>
            <p:ph type="title"/>
          </p:nvPr>
        </p:nvSpPr>
        <p:spPr>
          <a:xfrm>
            <a:off x="609600" y="765175"/>
            <a:ext cx="10972800" cy="935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84" name="Google Shape;84;g12f0e001442_0_632"/>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5" name="Google Shape;85;g12f0e001442_0_632"/>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86" name="Google Shape;86;g12f0e001442_0_632"/>
          <p:cNvSpPr txBox="1">
            <a:spLocks noGrp="1"/>
          </p:cNvSpPr>
          <p:nvPr>
            <p:ph type="body" idx="3"/>
          </p:nvPr>
        </p:nvSpPr>
        <p:spPr>
          <a:xfrm>
            <a:off x="6193368" y="1535113"/>
            <a:ext cx="5388900" cy="639900"/>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87" name="Google Shape;87;g12f0e001442_0_632"/>
          <p:cNvSpPr txBox="1">
            <a:spLocks noGrp="1"/>
          </p:cNvSpPr>
          <p:nvPr>
            <p:ph type="body" idx="4"/>
          </p:nvPr>
        </p:nvSpPr>
        <p:spPr>
          <a:xfrm>
            <a:off x="6193368" y="2174875"/>
            <a:ext cx="5388900" cy="39513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884320239"/>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ólo el título" type="titleOnly">
  <p:cSld name="Sólo el título">
    <p:spTree>
      <p:nvGrpSpPr>
        <p:cNvPr id="1" name="Shape 88"/>
        <p:cNvGrpSpPr/>
        <p:nvPr/>
      </p:nvGrpSpPr>
      <p:grpSpPr>
        <a:xfrm>
          <a:off x="0" y="0"/>
          <a:ext cx="0" cy="0"/>
          <a:chOff x="0" y="0"/>
          <a:chExt cx="0" cy="0"/>
        </a:xfrm>
      </p:grpSpPr>
      <p:sp>
        <p:nvSpPr>
          <p:cNvPr id="89" name="Google Shape;89;g12f0e001442_0_638"/>
          <p:cNvSpPr txBox="1">
            <a:spLocks noGrp="1"/>
          </p:cNvSpPr>
          <p:nvPr>
            <p:ph type="title"/>
          </p:nvPr>
        </p:nvSpPr>
        <p:spPr>
          <a:xfrm>
            <a:off x="609600" y="765175"/>
            <a:ext cx="10972800" cy="935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141558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ido con título" type="objTx">
  <p:cSld name="Contenido con título">
    <p:spTree>
      <p:nvGrpSpPr>
        <p:cNvPr id="1" name="Shape 90"/>
        <p:cNvGrpSpPr/>
        <p:nvPr/>
      </p:nvGrpSpPr>
      <p:grpSpPr>
        <a:xfrm>
          <a:off x="0" y="0"/>
          <a:ext cx="0" cy="0"/>
          <a:chOff x="0" y="0"/>
          <a:chExt cx="0" cy="0"/>
        </a:xfrm>
      </p:grpSpPr>
      <p:sp>
        <p:nvSpPr>
          <p:cNvPr id="91" name="Google Shape;91;g12f0e001442_0_640"/>
          <p:cNvSpPr txBox="1">
            <a:spLocks noGrp="1"/>
          </p:cNvSpPr>
          <p:nvPr>
            <p:ph type="title"/>
          </p:nvPr>
        </p:nvSpPr>
        <p:spPr>
          <a:xfrm>
            <a:off x="609601" y="273050"/>
            <a:ext cx="4011000" cy="1162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92" name="Google Shape;92;g12f0e001442_0_640"/>
          <p:cNvSpPr txBox="1">
            <a:spLocks noGrp="1"/>
          </p:cNvSpPr>
          <p:nvPr>
            <p:ph type="body" idx="1"/>
          </p:nvPr>
        </p:nvSpPr>
        <p:spPr>
          <a:xfrm>
            <a:off x="4766733" y="273051"/>
            <a:ext cx="6815700" cy="58530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3" name="Google Shape;93;g12f0e001442_0_640"/>
          <p:cNvSpPr txBox="1">
            <a:spLocks noGrp="1"/>
          </p:cNvSpPr>
          <p:nvPr>
            <p:ph type="body" idx="2"/>
          </p:nvPr>
        </p:nvSpPr>
        <p:spPr>
          <a:xfrm>
            <a:off x="609601" y="1435101"/>
            <a:ext cx="4011000" cy="46911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104694487"/>
      </p:ext>
    </p:extLst>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n con título" type="picTx">
  <p:cSld name="Imagen con título">
    <p:spTree>
      <p:nvGrpSpPr>
        <p:cNvPr id="1" name="Shape 94"/>
        <p:cNvGrpSpPr/>
        <p:nvPr/>
      </p:nvGrpSpPr>
      <p:grpSpPr>
        <a:xfrm>
          <a:off x="0" y="0"/>
          <a:ext cx="0" cy="0"/>
          <a:chOff x="0" y="0"/>
          <a:chExt cx="0" cy="0"/>
        </a:xfrm>
      </p:grpSpPr>
      <p:sp>
        <p:nvSpPr>
          <p:cNvPr id="95" name="Google Shape;95;g12f0e001442_0_644"/>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96" name="Google Shape;96;g12f0e001442_0_644"/>
          <p:cNvSpPr>
            <a:spLocks noGrp="1"/>
          </p:cNvSpPr>
          <p:nvPr>
            <p:ph type="pic" idx="2"/>
          </p:nvPr>
        </p:nvSpPr>
        <p:spPr>
          <a:xfrm>
            <a:off x="2389717" y="612775"/>
            <a:ext cx="7315200" cy="4114800"/>
          </a:xfrm>
          <a:prstGeom prst="rect">
            <a:avLst/>
          </a:prstGeom>
          <a:noFill/>
          <a:ln>
            <a:noFill/>
          </a:ln>
        </p:spPr>
      </p:sp>
      <p:sp>
        <p:nvSpPr>
          <p:cNvPr id="97" name="Google Shape;97;g12f0e001442_0_644"/>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038305405"/>
      </p:ext>
    </p:extLst>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98"/>
        <p:cNvGrpSpPr/>
        <p:nvPr/>
      </p:nvGrpSpPr>
      <p:grpSpPr>
        <a:xfrm>
          <a:off x="0" y="0"/>
          <a:ext cx="0" cy="0"/>
          <a:chOff x="0" y="0"/>
          <a:chExt cx="0" cy="0"/>
        </a:xfrm>
      </p:grpSpPr>
      <p:sp>
        <p:nvSpPr>
          <p:cNvPr id="99" name="Google Shape;99;g12f0e001442_0_648"/>
          <p:cNvSpPr txBox="1">
            <a:spLocks noGrp="1"/>
          </p:cNvSpPr>
          <p:nvPr>
            <p:ph type="title"/>
          </p:nvPr>
        </p:nvSpPr>
        <p:spPr>
          <a:xfrm>
            <a:off x="609600" y="765175"/>
            <a:ext cx="10972800" cy="935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00" name="Google Shape;100;g12f0e001442_0_648"/>
          <p:cNvSpPr txBox="1">
            <a:spLocks noGrp="1"/>
          </p:cNvSpPr>
          <p:nvPr>
            <p:ph type="body" idx="1"/>
          </p:nvPr>
        </p:nvSpPr>
        <p:spPr>
          <a:xfrm rot="5400000">
            <a:off x="3832950" y="-1440587"/>
            <a:ext cx="4526100" cy="10972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241633563"/>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195E3-A483-1E76-A092-5778E51E82D1}"/>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15408C4C-46B1-11BB-5EA9-A7F02DF47866}"/>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85C60471-D15A-DF91-7C29-02F0CFC96653}"/>
              </a:ext>
            </a:extLst>
          </p:cNvPr>
          <p:cNvSpPr>
            <a:spLocks noGrp="1"/>
          </p:cNvSpPr>
          <p:nvPr>
            <p:ph type="dt" sz="half" idx="10"/>
          </p:nvPr>
        </p:nvSpPr>
        <p:spPr/>
        <p:txBody>
          <a:bodyPr/>
          <a:lstStyle/>
          <a:p>
            <a:fld id="{ECEF7567-D731-8D4B-BC42-6DFAF54FE8C1}" type="datetimeFigureOut">
              <a:rPr lang="es-PE" smtClean="0"/>
              <a:t>28/05/2024</a:t>
            </a:fld>
            <a:endParaRPr lang="es-PE"/>
          </a:p>
        </p:txBody>
      </p:sp>
      <p:sp>
        <p:nvSpPr>
          <p:cNvPr id="5" name="Marcador de pie de página 4">
            <a:extLst>
              <a:ext uri="{FF2B5EF4-FFF2-40B4-BE49-F238E27FC236}">
                <a16:creationId xmlns:a16="http://schemas.microsoft.com/office/drawing/2014/main" id="{F358F2D9-879B-862E-4DFD-7A3DC3D908F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46E31DE-F20E-E0CC-9206-4FB794E16393}"/>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1238938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Título vertical y texto">
    <p:spTree>
      <p:nvGrpSpPr>
        <p:cNvPr id="1" name="Shape 101"/>
        <p:cNvGrpSpPr/>
        <p:nvPr/>
      </p:nvGrpSpPr>
      <p:grpSpPr>
        <a:xfrm>
          <a:off x="0" y="0"/>
          <a:ext cx="0" cy="0"/>
          <a:chOff x="0" y="0"/>
          <a:chExt cx="0" cy="0"/>
        </a:xfrm>
      </p:grpSpPr>
      <p:sp>
        <p:nvSpPr>
          <p:cNvPr id="102" name="Google Shape;102;g12f0e001442_0_651"/>
          <p:cNvSpPr txBox="1">
            <a:spLocks noGrp="1"/>
          </p:cNvSpPr>
          <p:nvPr>
            <p:ph type="title"/>
          </p:nvPr>
        </p:nvSpPr>
        <p:spPr>
          <a:xfrm rot="5400000">
            <a:off x="7285049" y="1828790"/>
            <a:ext cx="5851500" cy="2743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03" name="Google Shape;103;g12f0e001442_0_651"/>
          <p:cNvSpPr txBox="1">
            <a:spLocks noGrp="1"/>
          </p:cNvSpPr>
          <p:nvPr>
            <p:ph type="body" idx="1"/>
          </p:nvPr>
        </p:nvSpPr>
        <p:spPr>
          <a:xfrm rot="5400000">
            <a:off x="1696999" y="-812861"/>
            <a:ext cx="5851500" cy="80265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538021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04"/>
        <p:cNvGrpSpPr/>
        <p:nvPr/>
      </p:nvGrpSpPr>
      <p:grpSpPr>
        <a:xfrm>
          <a:off x="0" y="0"/>
          <a:ext cx="0" cy="0"/>
          <a:chOff x="0" y="0"/>
          <a:chExt cx="0" cy="0"/>
        </a:xfrm>
      </p:grpSpPr>
      <p:sp>
        <p:nvSpPr>
          <p:cNvPr id="105" name="Google Shape;105;g12f0e001442_0_654"/>
          <p:cNvSpPr txBox="1">
            <a:spLocks noGrp="1"/>
          </p:cNvSpPr>
          <p:nvPr>
            <p:ph type="title"/>
          </p:nvPr>
        </p:nvSpPr>
        <p:spPr>
          <a:xfrm>
            <a:off x="609600" y="765175"/>
            <a:ext cx="10972800" cy="935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06" name="Google Shape;106;g12f0e001442_0_654"/>
          <p:cNvSpPr txBox="1">
            <a:spLocks noGrp="1"/>
          </p:cNvSpPr>
          <p:nvPr>
            <p:ph type="body" idx="1"/>
          </p:nvPr>
        </p:nvSpPr>
        <p:spPr>
          <a:xfrm>
            <a:off x="609600" y="1782763"/>
            <a:ext cx="109728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2824437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07"/>
        <p:cNvGrpSpPr/>
        <p:nvPr/>
      </p:nvGrpSpPr>
      <p:grpSpPr>
        <a:xfrm>
          <a:off x="0" y="0"/>
          <a:ext cx="0" cy="0"/>
          <a:chOff x="0" y="0"/>
          <a:chExt cx="0" cy="0"/>
        </a:xfrm>
      </p:grpSpPr>
      <p:sp>
        <p:nvSpPr>
          <p:cNvPr id="108" name="Google Shape;108;g12f0e001442_0_657"/>
          <p:cNvSpPr/>
          <p:nvPr/>
        </p:nvSpPr>
        <p:spPr>
          <a:xfrm>
            <a:off x="-96838" y="-458788"/>
            <a:ext cx="12385800" cy="3311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09" name="Google Shape;109;g12f0e001442_0_657"/>
          <p:cNvPicPr preferRelativeResize="0"/>
          <p:nvPr/>
        </p:nvPicPr>
        <p:blipFill rotWithShape="1">
          <a:blip r:embed="rId2">
            <a:alphaModFix/>
          </a:blip>
          <a:srcRect/>
          <a:stretch/>
        </p:blipFill>
        <p:spPr>
          <a:xfrm>
            <a:off x="4727575" y="2670175"/>
            <a:ext cx="2625724" cy="530225"/>
          </a:xfrm>
          <a:prstGeom prst="rect">
            <a:avLst/>
          </a:prstGeom>
          <a:noFill/>
          <a:ln>
            <a:noFill/>
          </a:ln>
        </p:spPr>
      </p:pic>
      <p:sp>
        <p:nvSpPr>
          <p:cNvPr id="110" name="Google Shape;110;g12f0e001442_0_657"/>
          <p:cNvSpPr txBox="1">
            <a:spLocks noGrp="1"/>
          </p:cNvSpPr>
          <p:nvPr>
            <p:ph type="title"/>
          </p:nvPr>
        </p:nvSpPr>
        <p:spPr>
          <a:xfrm>
            <a:off x="609600" y="765175"/>
            <a:ext cx="10972800" cy="9351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9147227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ítulo y objetos">
  <p:cSld name="2_Título y objetos">
    <p:spTree>
      <p:nvGrpSpPr>
        <p:cNvPr id="1" name="Shape 111"/>
        <p:cNvGrpSpPr/>
        <p:nvPr/>
      </p:nvGrpSpPr>
      <p:grpSpPr>
        <a:xfrm>
          <a:off x="0" y="0"/>
          <a:ext cx="0" cy="0"/>
          <a:chOff x="0" y="0"/>
          <a:chExt cx="0" cy="0"/>
        </a:xfrm>
      </p:grpSpPr>
      <p:sp>
        <p:nvSpPr>
          <p:cNvPr id="112" name="Google Shape;112;g12f0e001442_0_661"/>
          <p:cNvSpPr txBox="1"/>
          <p:nvPr/>
        </p:nvSpPr>
        <p:spPr>
          <a:xfrm>
            <a:off x="623888" y="1709738"/>
            <a:ext cx="10517100" cy="28527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6000"/>
              <a:buFont typeface="Arial"/>
              <a:buNone/>
            </a:pPr>
            <a:r>
              <a:rPr lang="es-PE" sz="6000" b="0" i="0" u="none" strike="noStrike" cap="none">
                <a:solidFill>
                  <a:schemeClr val="dk1"/>
                </a:solidFill>
                <a:latin typeface="Calibri"/>
                <a:ea typeface="Calibri"/>
                <a:cs typeface="Calibri"/>
                <a:sym typeface="Calibri"/>
              </a:rPr>
              <a:t>Haga clic para modificar el estilo de título del patrón</a:t>
            </a:r>
            <a:endParaRPr sz="6000" b="0" i="0" u="none" strike="noStrike" cap="none">
              <a:solidFill>
                <a:schemeClr val="dk1"/>
              </a:solidFill>
              <a:latin typeface="Calibri"/>
              <a:ea typeface="Calibri"/>
              <a:cs typeface="Calibri"/>
              <a:sym typeface="Calibri"/>
            </a:endParaRPr>
          </a:p>
        </p:txBody>
      </p:sp>
      <p:sp>
        <p:nvSpPr>
          <p:cNvPr id="113" name="Google Shape;113;g12f0e001442_0_661"/>
          <p:cNvSpPr txBox="1"/>
          <p:nvPr/>
        </p:nvSpPr>
        <p:spPr>
          <a:xfrm>
            <a:off x="628650" y="6356350"/>
            <a:ext cx="27432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PE" sz="1800" b="0" i="0" u="none" strike="noStrike" cap="none">
                <a:solidFill>
                  <a:schemeClr val="dk1"/>
                </a:solidFill>
                <a:latin typeface="Calibri"/>
                <a:ea typeface="Calibri"/>
                <a:cs typeface="Calibri"/>
                <a:sym typeface="Calibri"/>
              </a:rPr>
              <a:t>15/11/21</a:t>
            </a:r>
            <a:endParaRPr sz="1800" b="0" i="0" u="none" strike="noStrike" cap="none">
              <a:solidFill>
                <a:schemeClr val="dk1"/>
              </a:solidFill>
              <a:latin typeface="Calibri"/>
              <a:ea typeface="Calibri"/>
              <a:cs typeface="Calibri"/>
              <a:sym typeface="Calibri"/>
            </a:endParaRPr>
          </a:p>
        </p:txBody>
      </p:sp>
      <p:sp>
        <p:nvSpPr>
          <p:cNvPr id="114" name="Google Shape;114;g12f0e001442_0_661"/>
          <p:cNvSpPr txBox="1"/>
          <p:nvPr/>
        </p:nvSpPr>
        <p:spPr>
          <a:xfrm>
            <a:off x="6457950" y="6356350"/>
            <a:ext cx="2743200" cy="365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s-PE" sz="1800" b="0" i="0" u="none" strike="noStrike" cap="none">
                <a:solidFill>
                  <a:schemeClr val="dk1"/>
                </a:solidFill>
                <a:latin typeface="Calibri"/>
                <a:ea typeface="Calibri"/>
                <a:cs typeface="Calibri"/>
                <a:sym typeface="Calibri"/>
              </a:rPr>
              <a:t>‹Nº›</a:t>
            </a:fld>
            <a:endParaRPr sz="1800" b="0" i="0" u="none" strike="noStrike" cap="none">
              <a:solidFill>
                <a:schemeClr val="dk1"/>
              </a:solidFill>
              <a:latin typeface="Calibri"/>
              <a:ea typeface="Calibri"/>
              <a:cs typeface="Calibri"/>
              <a:sym typeface="Calibri"/>
            </a:endParaRPr>
          </a:p>
        </p:txBody>
      </p:sp>
      <p:pic>
        <p:nvPicPr>
          <p:cNvPr id="115" name="Google Shape;115;g12f0e001442_0_661"/>
          <p:cNvPicPr preferRelativeResize="0"/>
          <p:nvPr/>
        </p:nvPicPr>
        <p:blipFill rotWithShape="1">
          <a:blip r:embed="rId2">
            <a:alphaModFix/>
          </a:blip>
          <a:srcRect/>
          <a:stretch/>
        </p:blipFill>
        <p:spPr>
          <a:xfrm>
            <a:off x="1588" y="0"/>
            <a:ext cx="12190412" cy="6858000"/>
          </a:xfrm>
          <a:prstGeom prst="rect">
            <a:avLst/>
          </a:prstGeom>
          <a:noFill/>
          <a:ln>
            <a:noFill/>
          </a:ln>
        </p:spPr>
      </p:pic>
      <p:sp>
        <p:nvSpPr>
          <p:cNvPr id="116" name="Google Shape;116;g12f0e001442_0_661"/>
          <p:cNvSpPr txBox="1">
            <a:spLocks noGrp="1"/>
          </p:cNvSpPr>
          <p:nvPr>
            <p:ph type="title"/>
          </p:nvPr>
        </p:nvSpPr>
        <p:spPr>
          <a:xfrm>
            <a:off x="838200" y="365129"/>
            <a:ext cx="10515600" cy="13257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7" name="Google Shape;117;g12f0e001442_0_66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8" name="Google Shape;118;g12f0e001442_0_661"/>
          <p:cNvSpPr txBox="1">
            <a:spLocks noGrp="1"/>
          </p:cNvSpPr>
          <p:nvPr>
            <p:ph type="body" idx="2"/>
          </p:nvPr>
        </p:nvSpPr>
        <p:spPr>
          <a:xfrm>
            <a:off x="623888" y="4589470"/>
            <a:ext cx="10517400" cy="15003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119" name="Google Shape;119;g12f0e001442_0_66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0" name="Google Shape;120;g12f0e001442_0_66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1" name="Google Shape;121;g12f0e001442_0_66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s-PE"/>
              <a:t>‹Nº›</a:t>
            </a:fld>
            <a:endParaRPr/>
          </a:p>
        </p:txBody>
      </p:sp>
    </p:spTree>
    <p:extLst>
      <p:ext uri="{BB962C8B-B14F-4D97-AF65-F5344CB8AC3E}">
        <p14:creationId xmlns:p14="http://schemas.microsoft.com/office/powerpoint/2010/main" val="709998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_Título y objetos">
  <p:cSld name="3_Título y objetos">
    <p:spTree>
      <p:nvGrpSpPr>
        <p:cNvPr id="1" name="Shape 122"/>
        <p:cNvGrpSpPr/>
        <p:nvPr/>
      </p:nvGrpSpPr>
      <p:grpSpPr>
        <a:xfrm>
          <a:off x="0" y="0"/>
          <a:ext cx="0" cy="0"/>
          <a:chOff x="0" y="0"/>
          <a:chExt cx="0" cy="0"/>
        </a:xfrm>
      </p:grpSpPr>
      <p:sp>
        <p:nvSpPr>
          <p:cNvPr id="123" name="Google Shape;123;g12f0e001442_0_672"/>
          <p:cNvSpPr txBox="1">
            <a:spLocks noGrp="1"/>
          </p:cNvSpPr>
          <p:nvPr>
            <p:ph type="body" idx="1"/>
          </p:nvPr>
        </p:nvSpPr>
        <p:spPr>
          <a:xfrm>
            <a:off x="307028" y="1114097"/>
            <a:ext cx="11046900" cy="5062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4" name="Google Shape;124;g12f0e001442_0_67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5" name="Google Shape;125;g12f0e001442_0_67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6" name="Google Shape;126;g12f0e001442_0_67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s-PE"/>
              <a:t>‹Nº›</a:t>
            </a:fld>
            <a:endParaRPr/>
          </a:p>
        </p:txBody>
      </p:sp>
      <p:sp>
        <p:nvSpPr>
          <p:cNvPr id="127" name="Google Shape;127;g12f0e001442_0_672"/>
          <p:cNvSpPr txBox="1">
            <a:spLocks noGrp="1"/>
          </p:cNvSpPr>
          <p:nvPr>
            <p:ph type="title"/>
          </p:nvPr>
        </p:nvSpPr>
        <p:spPr>
          <a:xfrm>
            <a:off x="307028" y="255797"/>
            <a:ext cx="9425700" cy="3159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3200" b="1" i="0" u="none" strike="noStrike" cap="none">
                <a:solidFill>
                  <a:srgbClr val="0479FF"/>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55889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F44DD-6DDF-AF2C-0D84-BDA9026D3095}"/>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6C736F9D-17E7-C542-A6A4-5C0E804DF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B98422F0-226C-287B-9041-7303C2A7A3A5}"/>
              </a:ext>
            </a:extLst>
          </p:cNvPr>
          <p:cNvSpPr>
            <a:spLocks noGrp="1"/>
          </p:cNvSpPr>
          <p:nvPr>
            <p:ph type="dt" sz="half" idx="10"/>
          </p:nvPr>
        </p:nvSpPr>
        <p:spPr/>
        <p:txBody>
          <a:bodyPr/>
          <a:lstStyle/>
          <a:p>
            <a:fld id="{ECEF7567-D731-8D4B-BC42-6DFAF54FE8C1}" type="datetimeFigureOut">
              <a:rPr lang="es-PE" smtClean="0"/>
              <a:t>28/05/2024</a:t>
            </a:fld>
            <a:endParaRPr lang="es-PE"/>
          </a:p>
        </p:txBody>
      </p:sp>
      <p:sp>
        <p:nvSpPr>
          <p:cNvPr id="5" name="Marcador de pie de página 4">
            <a:extLst>
              <a:ext uri="{FF2B5EF4-FFF2-40B4-BE49-F238E27FC236}">
                <a16:creationId xmlns:a16="http://schemas.microsoft.com/office/drawing/2014/main" id="{BF4F4911-9EC3-B499-B4FE-D2AD35403C1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D06CB4E-5E68-DE32-852E-57C99F9D517D}"/>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279848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578C9-05C0-CBF6-A10D-780C4784DF35}"/>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0540E345-19A1-3C79-3A7D-58F79CEFD5AA}"/>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contenido 3">
            <a:extLst>
              <a:ext uri="{FF2B5EF4-FFF2-40B4-BE49-F238E27FC236}">
                <a16:creationId xmlns:a16="http://schemas.microsoft.com/office/drawing/2014/main" id="{BBADAFBD-78E9-7AA3-5C66-73478A9F0239}"/>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fecha 4">
            <a:extLst>
              <a:ext uri="{FF2B5EF4-FFF2-40B4-BE49-F238E27FC236}">
                <a16:creationId xmlns:a16="http://schemas.microsoft.com/office/drawing/2014/main" id="{ECB7E06C-E069-1624-1FC7-F02BE74F44CC}"/>
              </a:ext>
            </a:extLst>
          </p:cNvPr>
          <p:cNvSpPr>
            <a:spLocks noGrp="1"/>
          </p:cNvSpPr>
          <p:nvPr>
            <p:ph type="dt" sz="half" idx="10"/>
          </p:nvPr>
        </p:nvSpPr>
        <p:spPr/>
        <p:txBody>
          <a:bodyPr/>
          <a:lstStyle/>
          <a:p>
            <a:fld id="{ECEF7567-D731-8D4B-BC42-6DFAF54FE8C1}" type="datetimeFigureOut">
              <a:rPr lang="es-PE" smtClean="0"/>
              <a:t>28/05/2024</a:t>
            </a:fld>
            <a:endParaRPr lang="es-PE"/>
          </a:p>
        </p:txBody>
      </p:sp>
      <p:sp>
        <p:nvSpPr>
          <p:cNvPr id="6" name="Marcador de pie de página 5">
            <a:extLst>
              <a:ext uri="{FF2B5EF4-FFF2-40B4-BE49-F238E27FC236}">
                <a16:creationId xmlns:a16="http://schemas.microsoft.com/office/drawing/2014/main" id="{DE8CC78F-45DD-7E1A-B338-02F273F9A11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CC43A0E-B1C7-1709-83E1-5EFFCD40133F}"/>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1795052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2E1D06-071E-4698-B3A3-4958189E2E70}"/>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81A5C5F3-D44D-DDFF-2667-CEBE4E6006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BF64CA5E-9370-BC30-460D-FB70D04C656B}"/>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5" name="Marcador de texto 4">
            <a:extLst>
              <a:ext uri="{FF2B5EF4-FFF2-40B4-BE49-F238E27FC236}">
                <a16:creationId xmlns:a16="http://schemas.microsoft.com/office/drawing/2014/main" id="{9D76B542-14AB-20CE-A263-63328DEEB8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BE63CD53-9E11-4CCD-75F4-EA185098ADBF}"/>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7" name="Marcador de fecha 6">
            <a:extLst>
              <a:ext uri="{FF2B5EF4-FFF2-40B4-BE49-F238E27FC236}">
                <a16:creationId xmlns:a16="http://schemas.microsoft.com/office/drawing/2014/main" id="{E3859746-1D8A-CA12-7AB7-7CE5A83A3F12}"/>
              </a:ext>
            </a:extLst>
          </p:cNvPr>
          <p:cNvSpPr>
            <a:spLocks noGrp="1"/>
          </p:cNvSpPr>
          <p:nvPr>
            <p:ph type="dt" sz="half" idx="10"/>
          </p:nvPr>
        </p:nvSpPr>
        <p:spPr/>
        <p:txBody>
          <a:bodyPr/>
          <a:lstStyle/>
          <a:p>
            <a:fld id="{ECEF7567-D731-8D4B-BC42-6DFAF54FE8C1}" type="datetimeFigureOut">
              <a:rPr lang="es-PE" smtClean="0"/>
              <a:t>28/05/2024</a:t>
            </a:fld>
            <a:endParaRPr lang="es-PE"/>
          </a:p>
        </p:txBody>
      </p:sp>
      <p:sp>
        <p:nvSpPr>
          <p:cNvPr id="8" name="Marcador de pie de página 7">
            <a:extLst>
              <a:ext uri="{FF2B5EF4-FFF2-40B4-BE49-F238E27FC236}">
                <a16:creationId xmlns:a16="http://schemas.microsoft.com/office/drawing/2014/main" id="{0D2BDED3-D83F-2651-4679-F767BEF5583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FECEAE75-D50D-DAB7-EECE-0748DCD40781}"/>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96468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C582C2-F517-4CB0-B64A-554932CA573E}"/>
              </a:ext>
            </a:extLst>
          </p:cNvPr>
          <p:cNvSpPr>
            <a:spLocks noGrp="1"/>
          </p:cNvSpPr>
          <p:nvPr>
            <p:ph type="title"/>
          </p:nvPr>
        </p:nvSpPr>
        <p:spPr/>
        <p:txBody>
          <a:bodyPr/>
          <a:lstStyle/>
          <a:p>
            <a:r>
              <a:rPr lang="es-MX"/>
              <a:t>Haz clic para modificar el estilo de título del patrón</a:t>
            </a:r>
            <a:endParaRPr lang="es-PE"/>
          </a:p>
        </p:txBody>
      </p:sp>
      <p:sp>
        <p:nvSpPr>
          <p:cNvPr id="3" name="Marcador de fecha 2">
            <a:extLst>
              <a:ext uri="{FF2B5EF4-FFF2-40B4-BE49-F238E27FC236}">
                <a16:creationId xmlns:a16="http://schemas.microsoft.com/office/drawing/2014/main" id="{DD4DB8FE-C34F-6BA6-0479-5766BB1E4A98}"/>
              </a:ext>
            </a:extLst>
          </p:cNvPr>
          <p:cNvSpPr>
            <a:spLocks noGrp="1"/>
          </p:cNvSpPr>
          <p:nvPr>
            <p:ph type="dt" sz="half" idx="10"/>
          </p:nvPr>
        </p:nvSpPr>
        <p:spPr/>
        <p:txBody>
          <a:bodyPr/>
          <a:lstStyle/>
          <a:p>
            <a:fld id="{ECEF7567-D731-8D4B-BC42-6DFAF54FE8C1}" type="datetimeFigureOut">
              <a:rPr lang="es-PE" smtClean="0"/>
              <a:t>28/05/2024</a:t>
            </a:fld>
            <a:endParaRPr lang="es-PE"/>
          </a:p>
        </p:txBody>
      </p:sp>
      <p:sp>
        <p:nvSpPr>
          <p:cNvPr id="4" name="Marcador de pie de página 3">
            <a:extLst>
              <a:ext uri="{FF2B5EF4-FFF2-40B4-BE49-F238E27FC236}">
                <a16:creationId xmlns:a16="http://schemas.microsoft.com/office/drawing/2014/main" id="{E1FCD71C-B7D5-E582-60D3-69A83A0F05E4}"/>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50696CCD-6902-9515-65C6-3F7977C48AC9}"/>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366301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AF8F1A5-4E60-322E-CA3F-23A841F68908}"/>
              </a:ext>
            </a:extLst>
          </p:cNvPr>
          <p:cNvSpPr>
            <a:spLocks noGrp="1"/>
          </p:cNvSpPr>
          <p:nvPr>
            <p:ph type="dt" sz="half" idx="10"/>
          </p:nvPr>
        </p:nvSpPr>
        <p:spPr/>
        <p:txBody>
          <a:bodyPr/>
          <a:lstStyle/>
          <a:p>
            <a:fld id="{ECEF7567-D731-8D4B-BC42-6DFAF54FE8C1}" type="datetimeFigureOut">
              <a:rPr lang="es-PE" smtClean="0"/>
              <a:t>28/05/2024</a:t>
            </a:fld>
            <a:endParaRPr lang="es-PE"/>
          </a:p>
        </p:txBody>
      </p:sp>
      <p:sp>
        <p:nvSpPr>
          <p:cNvPr id="3" name="Marcador de pie de página 2">
            <a:extLst>
              <a:ext uri="{FF2B5EF4-FFF2-40B4-BE49-F238E27FC236}">
                <a16:creationId xmlns:a16="http://schemas.microsoft.com/office/drawing/2014/main" id="{169D7166-7C3B-E136-5B4F-8828AC70CF21}"/>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82C8532F-0713-3E8C-B932-EB5627EBDE65}"/>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388271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0734DC-603F-CFA3-AC4D-C7FA9B4D2D5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contenido 2">
            <a:extLst>
              <a:ext uri="{FF2B5EF4-FFF2-40B4-BE49-F238E27FC236}">
                <a16:creationId xmlns:a16="http://schemas.microsoft.com/office/drawing/2014/main" id="{71E4A636-4456-59C5-7CF7-B8DAEE178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texto 3">
            <a:extLst>
              <a:ext uri="{FF2B5EF4-FFF2-40B4-BE49-F238E27FC236}">
                <a16:creationId xmlns:a16="http://schemas.microsoft.com/office/drawing/2014/main" id="{9703A5BE-69B1-695A-7445-6271AA0C0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76E8F5E-0A8E-0D11-8D05-B4E6B41E6FC5}"/>
              </a:ext>
            </a:extLst>
          </p:cNvPr>
          <p:cNvSpPr>
            <a:spLocks noGrp="1"/>
          </p:cNvSpPr>
          <p:nvPr>
            <p:ph type="dt" sz="half" idx="10"/>
          </p:nvPr>
        </p:nvSpPr>
        <p:spPr/>
        <p:txBody>
          <a:bodyPr/>
          <a:lstStyle/>
          <a:p>
            <a:fld id="{ECEF7567-D731-8D4B-BC42-6DFAF54FE8C1}" type="datetimeFigureOut">
              <a:rPr lang="es-PE" smtClean="0"/>
              <a:t>28/05/2024</a:t>
            </a:fld>
            <a:endParaRPr lang="es-PE"/>
          </a:p>
        </p:txBody>
      </p:sp>
      <p:sp>
        <p:nvSpPr>
          <p:cNvPr id="6" name="Marcador de pie de página 5">
            <a:extLst>
              <a:ext uri="{FF2B5EF4-FFF2-40B4-BE49-F238E27FC236}">
                <a16:creationId xmlns:a16="http://schemas.microsoft.com/office/drawing/2014/main" id="{28B0A7E4-7A2C-A9EC-FF68-00BEA233637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2BBEF54-AAD5-A9CC-FA0D-98C12323412E}"/>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379890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CE38D-126F-C5E6-CEB2-058E0EF0E86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PE"/>
          </a:p>
        </p:txBody>
      </p:sp>
      <p:sp>
        <p:nvSpPr>
          <p:cNvPr id="3" name="Marcador de posición de imagen 2">
            <a:extLst>
              <a:ext uri="{FF2B5EF4-FFF2-40B4-BE49-F238E27FC236}">
                <a16:creationId xmlns:a16="http://schemas.microsoft.com/office/drawing/2014/main" id="{05EB0B67-E278-A94D-87BA-B2FEA3F265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BE033DA1-8445-A378-6EE4-6770C4390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24ADE90-51A9-DD27-5A88-2615762E2308}"/>
              </a:ext>
            </a:extLst>
          </p:cNvPr>
          <p:cNvSpPr>
            <a:spLocks noGrp="1"/>
          </p:cNvSpPr>
          <p:nvPr>
            <p:ph type="dt" sz="half" idx="10"/>
          </p:nvPr>
        </p:nvSpPr>
        <p:spPr/>
        <p:txBody>
          <a:bodyPr/>
          <a:lstStyle/>
          <a:p>
            <a:fld id="{ECEF7567-D731-8D4B-BC42-6DFAF54FE8C1}" type="datetimeFigureOut">
              <a:rPr lang="es-PE" smtClean="0"/>
              <a:t>28/05/2024</a:t>
            </a:fld>
            <a:endParaRPr lang="es-PE"/>
          </a:p>
        </p:txBody>
      </p:sp>
      <p:sp>
        <p:nvSpPr>
          <p:cNvPr id="6" name="Marcador de pie de página 5">
            <a:extLst>
              <a:ext uri="{FF2B5EF4-FFF2-40B4-BE49-F238E27FC236}">
                <a16:creationId xmlns:a16="http://schemas.microsoft.com/office/drawing/2014/main" id="{B4CDC84E-CCB9-232D-E590-88A1B23B855A}"/>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2C49E0B-3D1F-A2D3-8F72-14C33917DC5D}"/>
              </a:ext>
            </a:extLst>
          </p:cNvPr>
          <p:cNvSpPr>
            <a:spLocks noGrp="1"/>
          </p:cNvSpPr>
          <p:nvPr>
            <p:ph type="sldNum" sz="quarter" idx="12"/>
          </p:nvPr>
        </p:nvSpPr>
        <p:spPr/>
        <p:txBody>
          <a:bodyPr/>
          <a:lstStyle/>
          <a:p>
            <a:fld id="{533BEC7B-91F1-A447-B270-0DDB88F8F268}" type="slidenum">
              <a:rPr lang="es-PE" smtClean="0"/>
              <a:t>‹Nº›</a:t>
            </a:fld>
            <a:endParaRPr lang="es-PE"/>
          </a:p>
        </p:txBody>
      </p:sp>
    </p:spTree>
    <p:extLst>
      <p:ext uri="{BB962C8B-B14F-4D97-AF65-F5344CB8AC3E}">
        <p14:creationId xmlns:p14="http://schemas.microsoft.com/office/powerpoint/2010/main" val="10191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98F699E-2ACE-102B-158A-D50C1B8AB8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PE"/>
          </a:p>
        </p:txBody>
      </p:sp>
      <p:sp>
        <p:nvSpPr>
          <p:cNvPr id="3" name="Marcador de texto 2">
            <a:extLst>
              <a:ext uri="{FF2B5EF4-FFF2-40B4-BE49-F238E27FC236}">
                <a16:creationId xmlns:a16="http://schemas.microsoft.com/office/drawing/2014/main" id="{483304B2-9F03-DABC-6D0D-685317FD0B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E"/>
          </a:p>
        </p:txBody>
      </p:sp>
      <p:sp>
        <p:nvSpPr>
          <p:cNvPr id="4" name="Marcador de fecha 3">
            <a:extLst>
              <a:ext uri="{FF2B5EF4-FFF2-40B4-BE49-F238E27FC236}">
                <a16:creationId xmlns:a16="http://schemas.microsoft.com/office/drawing/2014/main" id="{ACB8541F-3396-9668-3AA7-447E84AD0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F7567-D731-8D4B-BC42-6DFAF54FE8C1}" type="datetimeFigureOut">
              <a:rPr lang="es-PE" smtClean="0"/>
              <a:t>28/05/2024</a:t>
            </a:fld>
            <a:endParaRPr lang="es-PE"/>
          </a:p>
        </p:txBody>
      </p:sp>
      <p:sp>
        <p:nvSpPr>
          <p:cNvPr id="5" name="Marcador de pie de página 4">
            <a:extLst>
              <a:ext uri="{FF2B5EF4-FFF2-40B4-BE49-F238E27FC236}">
                <a16:creationId xmlns:a16="http://schemas.microsoft.com/office/drawing/2014/main" id="{E45CECE9-4C82-C41D-48A7-D65B0E77F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8B18502C-B2A2-94B5-D92A-930A5469F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BEC7B-91F1-A447-B270-0DDB88F8F268}" type="slidenum">
              <a:rPr lang="es-PE" smtClean="0"/>
              <a:t>‹Nº›</a:t>
            </a:fld>
            <a:endParaRPr lang="es-PE"/>
          </a:p>
        </p:txBody>
      </p:sp>
    </p:spTree>
    <p:extLst>
      <p:ext uri="{BB962C8B-B14F-4D97-AF65-F5344CB8AC3E}">
        <p14:creationId xmlns:p14="http://schemas.microsoft.com/office/powerpoint/2010/main" val="233673128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4"/>
        <p:cNvGrpSpPr/>
        <p:nvPr/>
      </p:nvGrpSpPr>
      <p:grpSpPr>
        <a:xfrm>
          <a:off x="0" y="0"/>
          <a:ext cx="0" cy="0"/>
          <a:chOff x="0" y="0"/>
          <a:chExt cx="0" cy="0"/>
        </a:xfrm>
      </p:grpSpPr>
      <p:pic>
        <p:nvPicPr>
          <p:cNvPr id="55" name="Google Shape;55;g12f0e001442_0_610"/>
          <p:cNvPicPr preferRelativeResize="0"/>
          <p:nvPr/>
        </p:nvPicPr>
        <p:blipFill rotWithShape="1">
          <a:blip r:embed="rId15">
            <a:alphaModFix amt="30000"/>
          </a:blip>
          <a:srcRect t="38830" r="32166"/>
          <a:stretch/>
        </p:blipFill>
        <p:spPr>
          <a:xfrm>
            <a:off x="9767888" y="0"/>
            <a:ext cx="2424111" cy="736601"/>
          </a:xfrm>
          <a:prstGeom prst="rect">
            <a:avLst/>
          </a:prstGeom>
          <a:noFill/>
          <a:ln>
            <a:noFill/>
          </a:ln>
        </p:spPr>
      </p:pic>
    </p:spTree>
    <p:extLst>
      <p:ext uri="{BB962C8B-B14F-4D97-AF65-F5344CB8AC3E}">
        <p14:creationId xmlns:p14="http://schemas.microsoft.com/office/powerpoint/2010/main" val="3052186587"/>
      </p:ext>
    </p:extLst>
  </p:cSld>
  <p:clrMap bg1="lt1" tx1="dk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spd="slow">
    <p:push/>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Subtitle 3">
            <a:extLst>
              <a:ext uri="{FF2B5EF4-FFF2-40B4-BE49-F238E27FC236}">
                <a16:creationId xmlns:a16="http://schemas.microsoft.com/office/drawing/2014/main" id="{958284AC-C435-1091-4134-4F9C0C0ED4A7}"/>
              </a:ext>
            </a:extLst>
          </p:cNvPr>
          <p:cNvSpPr txBox="1">
            <a:spLocks/>
          </p:cNvSpPr>
          <p:nvPr/>
        </p:nvSpPr>
        <p:spPr>
          <a:xfrm>
            <a:off x="1262078" y="5909008"/>
            <a:ext cx="6622310" cy="65532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ES" sz="1700" b="0" i="0" u="none" strike="noStrike" kern="1200" cap="none" spc="0" normalizeH="0" baseline="0" noProof="0" dirty="0">
                <a:ln>
                  <a:noFill/>
                </a:ln>
                <a:solidFill>
                  <a:srgbClr val="004899"/>
                </a:solidFill>
                <a:effectLst/>
                <a:uLnTx/>
                <a:uFillTx/>
                <a:latin typeface="Patua One" panose="020B0604020202020204" charset="0"/>
                <a:ea typeface="+mn-ea"/>
                <a:cs typeface="Arial" panose="020B0604020202020204" pitchFamily="34" charset="0"/>
              </a:rPr>
              <a:t>Dirección General de Programación Multianual de Inversiones</a:t>
            </a:r>
            <a:endParaRPr kumimoji="0" lang="es-PE" sz="1700" b="0" i="0" u="none" strike="noStrike" kern="1200" cap="none" spc="0" normalizeH="0" baseline="0" noProof="0" dirty="0">
              <a:ln>
                <a:noFill/>
              </a:ln>
              <a:solidFill>
                <a:srgbClr val="004899"/>
              </a:solidFill>
              <a:effectLst/>
              <a:uLnTx/>
              <a:uFillTx/>
              <a:latin typeface="Patua One" panose="020B0604020202020204" charset="0"/>
              <a:ea typeface="+mn-ea"/>
              <a:cs typeface="Arial" panose="020B0604020202020204" pitchFamily="34" charset="0"/>
            </a:endParaRPr>
          </a:p>
        </p:txBody>
      </p:sp>
      <p:pic>
        <p:nvPicPr>
          <p:cNvPr id="17" name="Imagen 16">
            <a:extLst>
              <a:ext uri="{FF2B5EF4-FFF2-40B4-BE49-F238E27FC236}">
                <a16:creationId xmlns:a16="http://schemas.microsoft.com/office/drawing/2014/main" id="{59252D6D-E6D1-6F0C-1006-16AC08BEE2E4}"/>
              </a:ext>
            </a:extLst>
          </p:cNvPr>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761084" y="5855854"/>
            <a:ext cx="389094" cy="380815"/>
          </a:xfrm>
          <a:prstGeom prst="rect">
            <a:avLst/>
          </a:prstGeom>
        </p:spPr>
      </p:pic>
      <p:sp>
        <p:nvSpPr>
          <p:cNvPr id="3" name="Título 1">
            <a:extLst>
              <a:ext uri="{FF2B5EF4-FFF2-40B4-BE49-F238E27FC236}">
                <a16:creationId xmlns:a16="http://schemas.microsoft.com/office/drawing/2014/main" id="{3983AF95-376E-2B95-6560-D5DF366B4732}"/>
              </a:ext>
            </a:extLst>
          </p:cNvPr>
          <p:cNvSpPr txBox="1">
            <a:spLocks noChangeArrowheads="1"/>
          </p:cNvSpPr>
          <p:nvPr/>
        </p:nvSpPr>
        <p:spPr bwMode="auto">
          <a:xfrm>
            <a:off x="662095" y="2315343"/>
            <a:ext cx="9672530" cy="4598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defPPr marR="0" lvl="0" algn="l" rtl="0">
              <a:lnSpc>
                <a:spcPct val="100000"/>
              </a:lnSpc>
              <a:spcBef>
                <a:spcPts val="0"/>
              </a:spcBef>
              <a:spcAft>
                <a:spcPts val="0"/>
              </a:spcAft>
            </a:defPPr>
            <a:lvl1pPr marL="0" indent="0" algn="ctr" defTabSz="914400" eaLnBrk="1" fontAlgn="auto" latinLnBrk="0" hangingPunct="1">
              <a:lnSpc>
                <a:spcPct val="90000"/>
              </a:lnSpc>
              <a:spcBef>
                <a:spcPct val="0"/>
              </a:spcBef>
              <a:buClrTx/>
              <a:buSzTx/>
              <a:buFontTx/>
              <a:buNone/>
              <a:tabLst/>
              <a:defRPr kumimoji="0" sz="4000" kern="1200" spc="0" normalizeH="0" baseline="0">
                <a:ln>
                  <a:noFill/>
                </a:ln>
                <a:solidFill>
                  <a:srgbClr val="004899"/>
                </a:solidFill>
                <a:effectLst/>
                <a:uLnTx/>
                <a:uFillTx/>
                <a:latin typeface="Patua One"/>
                <a:ea typeface="+mj-ea"/>
                <a:cs typeface="+mj-cs"/>
              </a:defRPr>
            </a:lvl1pPr>
          </a:lstStyle>
          <a:p>
            <a:r>
              <a:rPr lang="es-ES" dirty="0"/>
              <a:t>Agrupamiento de los GORES y GL, para la elaboración de Bases del Concurso FIDT 2024</a:t>
            </a:r>
            <a:endParaRPr lang="es-ES" altLang="es-ES" dirty="0"/>
          </a:p>
        </p:txBody>
      </p:sp>
    </p:spTree>
    <p:extLst>
      <p:ext uri="{BB962C8B-B14F-4D97-AF65-F5344CB8AC3E}">
        <p14:creationId xmlns:p14="http://schemas.microsoft.com/office/powerpoint/2010/main" val="194162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Metodología </a:t>
            </a:r>
            <a:r>
              <a:rPr lang="es-PE" sz="2400" dirty="0">
                <a:solidFill>
                  <a:srgbClr val="004899"/>
                </a:solidFill>
              </a:rPr>
              <a:t>- Método</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13" name="CuadroTexto 12">
            <a:extLst>
              <a:ext uri="{FF2B5EF4-FFF2-40B4-BE49-F238E27FC236}">
                <a16:creationId xmlns:a16="http://schemas.microsoft.com/office/drawing/2014/main" id="{04EE7623-CFC8-0AC3-32E8-F1104A39E230}"/>
              </a:ext>
            </a:extLst>
          </p:cNvPr>
          <p:cNvSpPr txBox="1"/>
          <p:nvPr/>
        </p:nvSpPr>
        <p:spPr>
          <a:xfrm>
            <a:off x="417569" y="1602128"/>
            <a:ext cx="5239150" cy="1723549"/>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s-ES" sz="1600" dirty="0"/>
              <a:t>Se realiza la normalización de los factores a través de la técnica de </a:t>
            </a:r>
            <a:r>
              <a:rPr lang="es-ES" sz="1600" dirty="0" err="1"/>
              <a:t>reescalamiento</a:t>
            </a:r>
            <a:r>
              <a:rPr lang="es-ES" sz="1600" dirty="0"/>
              <a:t> tanto el índice de Recursos como el de Necesidades </a:t>
            </a:r>
            <a:r>
              <a:rPr lang="es-ES" sz="1600" b="1" dirty="0">
                <a:solidFill>
                  <a:schemeClr val="tx1"/>
                </a:solidFill>
              </a:rPr>
              <a:t>toman valores de 0 a 1</a:t>
            </a:r>
            <a:r>
              <a:rPr lang="es-ES" sz="1600" b="1" dirty="0"/>
              <a:t> </a:t>
            </a:r>
            <a:r>
              <a:rPr lang="es-ES" sz="1600" dirty="0"/>
              <a:t>en donde los</a:t>
            </a:r>
            <a:r>
              <a:rPr lang="es-ES" sz="1600" dirty="0">
                <a:solidFill>
                  <a:schemeClr val="tx1"/>
                </a:solidFill>
              </a:rPr>
              <a:t> </a:t>
            </a:r>
            <a:r>
              <a:rPr lang="es-ES" sz="1600" b="1" dirty="0">
                <a:solidFill>
                  <a:schemeClr val="tx1"/>
                </a:solidFill>
              </a:rPr>
              <a:t>valores mas cercanos a 1 significan peores escenarios para el índice de Necesidades y mejores escenarios para el índice de Recursos </a:t>
            </a:r>
            <a:r>
              <a:rPr lang="es-ES" sz="1600" dirty="0"/>
              <a:t>de acuerdo a los indicadores planteados</a:t>
            </a: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36C45F21-1193-DD62-79C3-5AEF97FF1F90}"/>
                  </a:ext>
                </a:extLst>
              </p:cNvPr>
              <p:cNvSpPr txBox="1"/>
              <p:nvPr/>
            </p:nvSpPr>
            <p:spPr>
              <a:xfrm>
                <a:off x="871387" y="4326528"/>
                <a:ext cx="3972325" cy="9717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800" i="1" smtClean="0">
                              <a:solidFill>
                                <a:srgbClr val="836967"/>
                              </a:solidFill>
                              <a:latin typeface="Cambria Math" panose="02040503050406030204" pitchFamily="18" charset="0"/>
                            </a:rPr>
                          </m:ctrlPr>
                        </m:sSubPr>
                        <m:e>
                          <m:r>
                            <a:rPr lang="es-ES" sz="2800" i="1">
                              <a:latin typeface="Cambria Math" panose="02040503050406030204" pitchFamily="18" charset="0"/>
                            </a:rPr>
                            <m:t>𝑋</m:t>
                          </m:r>
                        </m:e>
                        <m:sub>
                          <m:r>
                            <a:rPr lang="es-ES" sz="2800" i="1">
                              <a:latin typeface="Cambria Math" panose="02040503050406030204" pitchFamily="18" charset="0"/>
                            </a:rPr>
                            <m:t>𝑖</m:t>
                          </m:r>
                        </m:sub>
                      </m:sSub>
                      <m:r>
                        <a:rPr lang="es-ES" sz="2800" i="0">
                          <a:latin typeface="Cambria Math" panose="02040503050406030204" pitchFamily="18" charset="0"/>
                        </a:rPr>
                        <m:t>= </m:t>
                      </m:r>
                      <m:f>
                        <m:fPr>
                          <m:ctrlPr>
                            <a:rPr lang="es-ES" sz="2800" i="1">
                              <a:solidFill>
                                <a:srgbClr val="836967"/>
                              </a:solidFill>
                              <a:latin typeface="Cambria Math" panose="02040503050406030204" pitchFamily="18" charset="0"/>
                            </a:rPr>
                          </m:ctrlPr>
                        </m:fPr>
                        <m:num>
                          <m:sSub>
                            <m:sSubPr>
                              <m:ctrlPr>
                                <a:rPr lang="es-ES" sz="2800" i="1">
                                  <a:solidFill>
                                    <a:srgbClr val="836967"/>
                                  </a:solidFill>
                                  <a:latin typeface="Cambria Math" panose="02040503050406030204" pitchFamily="18" charset="0"/>
                                </a:rPr>
                              </m:ctrlPr>
                            </m:sSubPr>
                            <m:e>
                              <m:r>
                                <a:rPr lang="es-ES" sz="2800" i="1">
                                  <a:latin typeface="Cambria Math" panose="02040503050406030204" pitchFamily="18" charset="0"/>
                                </a:rPr>
                                <m:t>𝑋</m:t>
                              </m:r>
                            </m:e>
                            <m:sub>
                              <m:r>
                                <a:rPr lang="es-ES" sz="2800" i="1">
                                  <a:latin typeface="Cambria Math" panose="02040503050406030204" pitchFamily="18" charset="0"/>
                                </a:rPr>
                                <m:t>𝑖</m:t>
                              </m:r>
                            </m:sub>
                          </m:sSub>
                          <m:r>
                            <a:rPr lang="es-ES" sz="2800" i="0">
                              <a:latin typeface="Cambria Math" panose="02040503050406030204" pitchFamily="18" charset="0"/>
                            </a:rPr>
                            <m:t>− </m:t>
                          </m:r>
                          <m:sSub>
                            <m:sSubPr>
                              <m:ctrlPr>
                                <a:rPr lang="es-ES" sz="2800" i="1">
                                  <a:solidFill>
                                    <a:srgbClr val="836967"/>
                                  </a:solidFill>
                                  <a:latin typeface="Cambria Math" panose="02040503050406030204" pitchFamily="18" charset="0"/>
                                </a:rPr>
                              </m:ctrlPr>
                            </m:sSubPr>
                            <m:e>
                              <m:r>
                                <a:rPr lang="es-ES" sz="2800" i="1">
                                  <a:latin typeface="Cambria Math" panose="02040503050406030204" pitchFamily="18" charset="0"/>
                                </a:rPr>
                                <m:t>𝑋</m:t>
                              </m:r>
                            </m:e>
                            <m:sub>
                              <m:r>
                                <a:rPr lang="es-ES" sz="2800" i="1">
                                  <a:latin typeface="Cambria Math" panose="02040503050406030204" pitchFamily="18" charset="0"/>
                                </a:rPr>
                                <m:t>𝑚𝑖𝑛</m:t>
                              </m:r>
                            </m:sub>
                          </m:sSub>
                        </m:num>
                        <m:den>
                          <m:sSub>
                            <m:sSubPr>
                              <m:ctrlPr>
                                <a:rPr lang="es-ES" sz="2800" i="1">
                                  <a:solidFill>
                                    <a:srgbClr val="836967"/>
                                  </a:solidFill>
                                  <a:latin typeface="Cambria Math" panose="02040503050406030204" pitchFamily="18" charset="0"/>
                                </a:rPr>
                              </m:ctrlPr>
                            </m:sSubPr>
                            <m:e>
                              <m:r>
                                <a:rPr lang="es-ES" sz="2800" i="1">
                                  <a:latin typeface="Cambria Math" panose="02040503050406030204" pitchFamily="18" charset="0"/>
                                </a:rPr>
                                <m:t>𝑋</m:t>
                              </m:r>
                            </m:e>
                            <m:sub>
                              <m:r>
                                <a:rPr lang="es-ES" sz="2800" i="1">
                                  <a:latin typeface="Cambria Math" panose="02040503050406030204" pitchFamily="18" charset="0"/>
                                </a:rPr>
                                <m:t>𝑚𝑎𝑥</m:t>
                              </m:r>
                            </m:sub>
                          </m:sSub>
                          <m:r>
                            <a:rPr lang="es-ES" sz="2800" i="0">
                              <a:latin typeface="Cambria Math" panose="02040503050406030204" pitchFamily="18" charset="0"/>
                            </a:rPr>
                            <m:t>−</m:t>
                          </m:r>
                          <m:sSub>
                            <m:sSubPr>
                              <m:ctrlPr>
                                <a:rPr lang="es-ES" sz="2800" i="1">
                                  <a:solidFill>
                                    <a:srgbClr val="836967"/>
                                  </a:solidFill>
                                  <a:latin typeface="Cambria Math" panose="02040503050406030204" pitchFamily="18" charset="0"/>
                                </a:rPr>
                              </m:ctrlPr>
                            </m:sSubPr>
                            <m:e>
                              <m:r>
                                <a:rPr lang="es-ES" sz="2800" i="1">
                                  <a:latin typeface="Cambria Math" panose="02040503050406030204" pitchFamily="18" charset="0"/>
                                </a:rPr>
                                <m:t>𝑋</m:t>
                              </m:r>
                            </m:e>
                            <m:sub>
                              <m:r>
                                <a:rPr lang="es-ES" sz="2800" i="1">
                                  <a:latin typeface="Cambria Math" panose="02040503050406030204" pitchFamily="18" charset="0"/>
                                </a:rPr>
                                <m:t>𝑚𝑖𝑛</m:t>
                              </m:r>
                            </m:sub>
                          </m:sSub>
                        </m:den>
                      </m:f>
                    </m:oMath>
                  </m:oMathPara>
                </a14:m>
                <a:endParaRPr lang="es-ES" sz="2800" dirty="0"/>
              </a:p>
            </p:txBody>
          </p:sp>
        </mc:Choice>
        <mc:Fallback xmlns="">
          <p:sp>
            <p:nvSpPr>
              <p:cNvPr id="3" name="CuadroTexto 2">
                <a:extLst>
                  <a:ext uri="{FF2B5EF4-FFF2-40B4-BE49-F238E27FC236}">
                    <a16:creationId xmlns:a16="http://schemas.microsoft.com/office/drawing/2014/main" id="{36C45F21-1193-DD62-79C3-5AEF97FF1F90}"/>
                  </a:ext>
                </a:extLst>
              </p:cNvPr>
              <p:cNvSpPr txBox="1">
                <a:spLocks noRot="1" noChangeAspect="1" noMove="1" noResize="1" noEditPoints="1" noAdjustHandles="1" noChangeArrowheads="1" noChangeShapeType="1" noTextEdit="1"/>
              </p:cNvSpPr>
              <p:nvPr/>
            </p:nvSpPr>
            <p:spPr>
              <a:xfrm>
                <a:off x="871387" y="4326528"/>
                <a:ext cx="3972325" cy="971741"/>
              </a:xfrm>
              <a:prstGeom prst="rect">
                <a:avLst/>
              </a:prstGeom>
              <a:blipFill>
                <a:blip r:embed="rId3"/>
                <a:stretch>
                  <a:fillRect/>
                </a:stretch>
              </a:blipFill>
            </p:spPr>
            <p:txBody>
              <a:bodyPr/>
              <a:lstStyle/>
              <a:p>
                <a:r>
                  <a:rPr lang="es-ES">
                    <a:noFill/>
                  </a:rPr>
                  <a:t> </a:t>
                </a:r>
              </a:p>
            </p:txBody>
          </p:sp>
        </mc:Fallback>
      </mc:AlternateContent>
      <p:sp>
        <p:nvSpPr>
          <p:cNvPr id="4" name="CuadroTexto 3">
            <a:extLst>
              <a:ext uri="{FF2B5EF4-FFF2-40B4-BE49-F238E27FC236}">
                <a16:creationId xmlns:a16="http://schemas.microsoft.com/office/drawing/2014/main" id="{BC4DE4D3-47CB-479E-C707-1A99A237D26F}"/>
              </a:ext>
            </a:extLst>
          </p:cNvPr>
          <p:cNvSpPr txBox="1"/>
          <p:nvPr/>
        </p:nvSpPr>
        <p:spPr>
          <a:xfrm>
            <a:off x="6308212" y="1405462"/>
            <a:ext cx="5466219" cy="1231106"/>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s-ES" sz="1600" dirty="0"/>
              <a:t>Se Procede al cálculo del índice, el cual puede realizarse de acuerdo a un promedio aritmético o a través de una ponderación de acuerdo a la varianza explicada por cada factor (dependiendo de la cantidad de factores seleccionados )</a:t>
            </a:r>
            <a:endParaRPr lang="es-ES" sz="1600" b="1" dirty="0">
              <a:solidFill>
                <a:schemeClr val="tx1"/>
              </a:solidFill>
            </a:endParaRPr>
          </a:p>
        </p:txBody>
      </p: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F09E8FC6-DACE-160F-5C7C-697B19E8BFD4}"/>
                  </a:ext>
                </a:extLst>
              </p:cNvPr>
              <p:cNvSpPr txBox="1"/>
              <p:nvPr/>
            </p:nvSpPr>
            <p:spPr>
              <a:xfrm>
                <a:off x="7112508" y="3259850"/>
                <a:ext cx="3857625" cy="9685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2000" i="1" smtClean="0">
                          <a:latin typeface="Cambria Math" panose="02040503050406030204" pitchFamily="18" charset="0"/>
                        </a:rPr>
                        <m:t>𝐼</m:t>
                      </m:r>
                      <m:r>
                        <a:rPr lang="es-ES" sz="2000" i="0">
                          <a:latin typeface="Cambria Math" panose="02040503050406030204" pitchFamily="18" charset="0"/>
                        </a:rPr>
                        <m:t>= </m:t>
                      </m:r>
                      <m:nary>
                        <m:naryPr>
                          <m:chr m:val="∑"/>
                          <m:limLoc m:val="undOvr"/>
                          <m:ctrlPr>
                            <a:rPr lang="es-ES" sz="2000" i="1">
                              <a:latin typeface="Cambria Math" panose="02040503050406030204" pitchFamily="18" charset="0"/>
                            </a:rPr>
                          </m:ctrlPr>
                        </m:naryPr>
                        <m:sub>
                          <m:r>
                            <a:rPr lang="es-ES" sz="2000" i="1">
                              <a:latin typeface="Cambria Math" panose="02040503050406030204" pitchFamily="18" charset="0"/>
                            </a:rPr>
                            <m:t>𝑖</m:t>
                          </m:r>
                          <m:r>
                            <a:rPr lang="es-ES" sz="2000" i="0">
                              <a:latin typeface="Cambria Math" panose="02040503050406030204" pitchFamily="18" charset="0"/>
                            </a:rPr>
                            <m:t>=1</m:t>
                          </m:r>
                        </m:sub>
                        <m:sup>
                          <m:r>
                            <a:rPr lang="es-ES" sz="2000" i="1">
                              <a:latin typeface="Cambria Math" panose="02040503050406030204" pitchFamily="18" charset="0"/>
                            </a:rPr>
                            <m:t>𝑗</m:t>
                          </m:r>
                        </m:sup>
                        <m:e>
                          <m:f>
                            <m:fPr>
                              <m:ctrlPr>
                                <a:rPr lang="es-ES" sz="2000" i="1">
                                  <a:solidFill>
                                    <a:srgbClr val="836967"/>
                                  </a:solidFill>
                                  <a:latin typeface="Cambria Math" panose="02040503050406030204" pitchFamily="18" charset="0"/>
                                </a:rPr>
                              </m:ctrlPr>
                            </m:fPr>
                            <m:num>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𝐿</m:t>
                                  </m:r>
                                </m:e>
                                <m:sub>
                                  <m:r>
                                    <a:rPr lang="es-ES" sz="2000" i="1">
                                      <a:latin typeface="Cambria Math" panose="02040503050406030204" pitchFamily="18" charset="0"/>
                                    </a:rPr>
                                    <m:t>𝑗</m:t>
                                  </m:r>
                                </m:sub>
                              </m:sSub>
                            </m:num>
                            <m:den>
                              <m:sSub>
                                <m:sSubPr>
                                  <m:ctrlPr>
                                    <a:rPr lang="es-ES" sz="2000" i="1">
                                      <a:solidFill>
                                        <a:srgbClr val="836967"/>
                                      </a:solidFill>
                                      <a:latin typeface="Cambria Math" panose="02040503050406030204" pitchFamily="18" charset="0"/>
                                    </a:rPr>
                                  </m:ctrlPr>
                                </m:sSubPr>
                                <m:e>
                                  <m:r>
                                    <a:rPr lang="es-ES" sz="2000" i="1">
                                      <a:latin typeface="Cambria Math" panose="02040503050406030204" pitchFamily="18" charset="0"/>
                                    </a:rPr>
                                    <m:t>h</m:t>
                                  </m:r>
                                </m:e>
                                <m:sub>
                                  <m:r>
                                    <a:rPr lang="es-ES" sz="2000" i="1">
                                      <a:latin typeface="Cambria Math" panose="02040503050406030204" pitchFamily="18" charset="0"/>
                                    </a:rPr>
                                    <m:t>𝑗</m:t>
                                  </m:r>
                                </m:sub>
                              </m:sSub>
                            </m:den>
                          </m:f>
                          <m:sSubSup>
                            <m:sSubSupPr>
                              <m:ctrlPr>
                                <a:rPr lang="es-ES" sz="2000" i="1">
                                  <a:solidFill>
                                    <a:srgbClr val="836967"/>
                                  </a:solidFill>
                                  <a:latin typeface="Cambria Math" panose="02040503050406030204" pitchFamily="18" charset="0"/>
                                </a:rPr>
                              </m:ctrlPr>
                            </m:sSubSupPr>
                            <m:e>
                              <m:r>
                                <a:rPr lang="es-ES" sz="2000" i="1">
                                  <a:latin typeface="Cambria Math" panose="02040503050406030204" pitchFamily="18" charset="0"/>
                                </a:rPr>
                                <m:t>𝐹</m:t>
                              </m:r>
                            </m:e>
                            <m:sub>
                              <m:r>
                                <a:rPr lang="es-ES" sz="2000" i="1">
                                  <a:latin typeface="Cambria Math" panose="02040503050406030204" pitchFamily="18" charset="0"/>
                                </a:rPr>
                                <m:t>𝑗</m:t>
                              </m:r>
                            </m:sub>
                            <m:sup>
                              <m:r>
                                <a:rPr lang="es-ES" sz="2000" i="0">
                                  <a:latin typeface="Cambria Math" panose="02040503050406030204" pitchFamily="18" charset="0"/>
                                </a:rPr>
                                <m:t>′</m:t>
                              </m:r>
                            </m:sup>
                          </m:sSubSup>
                        </m:e>
                      </m:nary>
                    </m:oMath>
                  </m:oMathPara>
                </a14:m>
                <a:endParaRPr lang="es-ES" sz="2000" dirty="0"/>
              </a:p>
            </p:txBody>
          </p:sp>
        </mc:Choice>
        <mc:Fallback xmlns="">
          <p:sp>
            <p:nvSpPr>
              <p:cNvPr id="16" name="CuadroTexto 15">
                <a:extLst>
                  <a:ext uri="{FF2B5EF4-FFF2-40B4-BE49-F238E27FC236}">
                    <a16:creationId xmlns:a16="http://schemas.microsoft.com/office/drawing/2014/main" id="{F09E8FC6-DACE-160F-5C7C-697B19E8BFD4}"/>
                  </a:ext>
                </a:extLst>
              </p:cNvPr>
              <p:cNvSpPr txBox="1">
                <a:spLocks noRot="1" noChangeAspect="1" noMove="1" noResize="1" noEditPoints="1" noAdjustHandles="1" noChangeArrowheads="1" noChangeShapeType="1" noTextEdit="1"/>
              </p:cNvSpPr>
              <p:nvPr/>
            </p:nvSpPr>
            <p:spPr>
              <a:xfrm>
                <a:off x="7112508" y="3259850"/>
                <a:ext cx="3857625" cy="968535"/>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F1ACC4D5-0B86-B2D0-698A-9F192187A488}"/>
                  </a:ext>
                </a:extLst>
              </p:cNvPr>
              <p:cNvSpPr txBox="1"/>
              <p:nvPr/>
            </p:nvSpPr>
            <p:spPr>
              <a:xfrm>
                <a:off x="7007163" y="4702643"/>
                <a:ext cx="4807463" cy="968663"/>
              </a:xfrm>
              <a:prstGeom prst="rect">
                <a:avLst/>
              </a:prstGeom>
              <a:noFill/>
            </p:spPr>
            <p:txBody>
              <a:bodyPr wrap="square">
                <a:spAutoFit/>
              </a:bodyPr>
              <a:lstStyle/>
              <a:p>
                <a:pPr lvl="0" algn="just">
                  <a:lnSpc>
                    <a:spcPct val="107000"/>
                  </a:lnSpc>
                </a:pPr>
                <a14:m>
                  <m:oMath xmlns:m="http://schemas.openxmlformats.org/officeDocument/2006/math">
                    <m:sSubSup>
                      <m:sSubSupPr>
                        <m:ctrlPr>
                          <a:rPr lang="es-ES" sz="1200" i="1" kern="100" smtClean="0">
                            <a:effectLst/>
                            <a:latin typeface="Cambria Math" panose="02040503050406030204" pitchFamily="18" charset="0"/>
                            <a:ea typeface="Calibri" panose="020F0502020204030204" pitchFamily="34" charset="0"/>
                            <a:cs typeface="Arial" panose="020B0604020202020204" pitchFamily="34" charset="0"/>
                          </a:rPr>
                        </m:ctrlPr>
                      </m:sSubSupPr>
                      <m:e>
                        <m:r>
                          <a:rPr lang="es-ES" sz="1200" i="1" kern="100">
                            <a:effectLst/>
                            <a:latin typeface="Cambria Math" panose="02040503050406030204" pitchFamily="18" charset="0"/>
                            <a:ea typeface="Calibri" panose="020F0502020204030204" pitchFamily="34" charset="0"/>
                            <a:cs typeface="Arial" panose="020B0604020202020204" pitchFamily="34" charset="0"/>
                          </a:rPr>
                          <m:t>𝐹</m:t>
                        </m:r>
                      </m:e>
                      <m:sub>
                        <m:r>
                          <a:rPr lang="es-ES" sz="1200" i="1" kern="100">
                            <a:effectLst/>
                            <a:latin typeface="Cambria Math" panose="02040503050406030204" pitchFamily="18" charset="0"/>
                            <a:ea typeface="Calibri" panose="020F0502020204030204" pitchFamily="34" charset="0"/>
                            <a:cs typeface="Arial" panose="020B0604020202020204" pitchFamily="34" charset="0"/>
                          </a:rPr>
                          <m:t>𝑗</m:t>
                        </m:r>
                      </m:sub>
                      <m:sup>
                        <m:r>
                          <a:rPr lang="es-ES" sz="1200" i="1" kern="100">
                            <a:effectLst/>
                            <a:latin typeface="Cambria Math" panose="02040503050406030204" pitchFamily="18" charset="0"/>
                            <a:ea typeface="Calibri" panose="020F0502020204030204" pitchFamily="34" charset="0"/>
                            <a:cs typeface="Arial" panose="020B0604020202020204" pitchFamily="34" charset="0"/>
                          </a:rPr>
                          <m:t>′</m:t>
                        </m:r>
                      </m:sup>
                    </m:sSubSup>
                  </m:oMath>
                </a14:m>
                <a:r>
                  <a:rPr lang="es-ES" sz="1200" kern="100" dirty="0">
                    <a:effectLst/>
                    <a:latin typeface="Arial" panose="020B0604020202020204" pitchFamily="34" charset="0"/>
                    <a:ea typeface="Calibri" panose="020F0502020204030204" pitchFamily="34" charset="0"/>
                    <a:cs typeface="Times New Roman" panose="02020603050405020304" pitchFamily="18" charset="0"/>
                  </a:rPr>
                  <a:t> : Factor calculado.</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s-ES" sz="1200" kern="100" dirty="0">
                    <a:effectLst/>
                    <a:latin typeface="Arial" panose="020B0604020202020204" pitchFamily="34" charset="0"/>
                    <a:ea typeface="Calibri" panose="020F0502020204030204" pitchFamily="34" charset="0"/>
                    <a:cs typeface="Times New Roman" panose="02020603050405020304" pitchFamily="18" charset="0"/>
                  </a:rPr>
                  <a:t>j : Numero de factores retenidos. </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14:m>
                  <m:oMath xmlns:m="http://schemas.openxmlformats.org/officeDocument/2006/math">
                    <m:sSub>
                      <m:sSubPr>
                        <m:ctrlPr>
                          <a:rPr lang="es-ES" sz="1200" i="1" kern="100">
                            <a:effectLst/>
                            <a:latin typeface="Cambria Math" panose="02040503050406030204" pitchFamily="18" charset="0"/>
                            <a:ea typeface="Calibri" panose="020F0502020204030204" pitchFamily="34" charset="0"/>
                            <a:cs typeface="Arial" panose="020B0604020202020204" pitchFamily="34" charset="0"/>
                          </a:rPr>
                        </m:ctrlPr>
                      </m:sSubPr>
                      <m:e>
                        <m:r>
                          <a:rPr lang="es-ES" sz="1200" i="1" kern="100">
                            <a:effectLst/>
                            <a:latin typeface="Cambria Math" panose="02040503050406030204" pitchFamily="18" charset="0"/>
                            <a:ea typeface="Calibri" panose="020F0502020204030204" pitchFamily="34" charset="0"/>
                            <a:cs typeface="Arial" panose="020B0604020202020204" pitchFamily="34" charset="0"/>
                          </a:rPr>
                          <m:t>h</m:t>
                        </m:r>
                      </m:e>
                      <m:sub>
                        <m:r>
                          <a:rPr lang="es-ES" sz="1200" i="1" kern="100">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s-ES" sz="1200" kern="100" dirty="0">
                    <a:effectLst/>
                    <a:latin typeface="Arial" panose="020B0604020202020204" pitchFamily="34" charset="0"/>
                    <a:ea typeface="Calibri" panose="020F0502020204030204" pitchFamily="34" charset="0"/>
                    <a:cs typeface="Times New Roman" panose="02020603050405020304" pitchFamily="18" charset="0"/>
                  </a:rPr>
                  <a:t> : Varianza común que explica el total de factores retenidos. </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14:m>
                  <m:oMath xmlns:m="http://schemas.openxmlformats.org/officeDocument/2006/math">
                    <m:sSub>
                      <m:sSubPr>
                        <m:ctrlPr>
                          <a:rPr lang="es-ES" sz="1200" i="1" kern="100">
                            <a:effectLst/>
                            <a:latin typeface="Cambria Math" panose="02040503050406030204" pitchFamily="18" charset="0"/>
                            <a:ea typeface="Calibri" panose="020F0502020204030204" pitchFamily="34" charset="0"/>
                            <a:cs typeface="Arial" panose="020B0604020202020204" pitchFamily="34" charset="0"/>
                          </a:rPr>
                        </m:ctrlPr>
                      </m:sSubPr>
                      <m:e>
                        <m:r>
                          <a:rPr lang="es-ES" sz="1200" i="1" kern="100">
                            <a:effectLst/>
                            <a:latin typeface="Cambria Math" panose="02040503050406030204" pitchFamily="18" charset="0"/>
                            <a:ea typeface="Calibri" panose="020F0502020204030204" pitchFamily="34" charset="0"/>
                            <a:cs typeface="Arial" panose="020B0604020202020204" pitchFamily="34" charset="0"/>
                          </a:rPr>
                          <m:t>𝐿</m:t>
                        </m:r>
                      </m:e>
                      <m:sub>
                        <m:r>
                          <a:rPr lang="es-ES" sz="1200" i="1" kern="100">
                            <a:effectLst/>
                            <a:latin typeface="Cambria Math" panose="02040503050406030204" pitchFamily="18" charset="0"/>
                            <a:ea typeface="Calibri" panose="020F0502020204030204" pitchFamily="34" charset="0"/>
                            <a:cs typeface="Arial" panose="020B0604020202020204" pitchFamily="34" charset="0"/>
                          </a:rPr>
                          <m:t>𝑗</m:t>
                        </m:r>
                      </m:sub>
                    </m:sSub>
                  </m:oMath>
                </a14:m>
                <a:r>
                  <a:rPr lang="es-ES" sz="1200" kern="100" dirty="0">
                    <a:effectLst/>
                    <a:latin typeface="Arial" panose="020B0604020202020204" pitchFamily="34" charset="0"/>
                    <a:ea typeface="Calibri" panose="020F0502020204030204" pitchFamily="34" charset="0"/>
                    <a:cs typeface="Times New Roman" panose="02020603050405020304" pitchFamily="18" charset="0"/>
                  </a:rPr>
                  <a:t> : Varianza común proporcionada por el factor individual. </a:t>
                </a:r>
                <a:endParaRPr lang="es-E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CuadroTexto 17">
                <a:extLst>
                  <a:ext uri="{FF2B5EF4-FFF2-40B4-BE49-F238E27FC236}">
                    <a16:creationId xmlns:a16="http://schemas.microsoft.com/office/drawing/2014/main" id="{F1ACC4D5-0B86-B2D0-698A-9F192187A488}"/>
                  </a:ext>
                </a:extLst>
              </p:cNvPr>
              <p:cNvSpPr txBox="1">
                <a:spLocks noRot="1" noChangeAspect="1" noMove="1" noResize="1" noEditPoints="1" noAdjustHandles="1" noChangeArrowheads="1" noChangeShapeType="1" noTextEdit="1"/>
              </p:cNvSpPr>
              <p:nvPr/>
            </p:nvSpPr>
            <p:spPr>
              <a:xfrm>
                <a:off x="7007163" y="4702643"/>
                <a:ext cx="4807463" cy="968663"/>
              </a:xfrm>
              <a:prstGeom prst="rect">
                <a:avLst/>
              </a:prstGeom>
              <a:blipFill>
                <a:blip r:embed="rId5"/>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725348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Metodología </a:t>
            </a:r>
            <a:r>
              <a:rPr lang="es-PE" sz="2400" dirty="0">
                <a:solidFill>
                  <a:srgbClr val="004899"/>
                </a:solidFill>
              </a:rPr>
              <a:t>- Método</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graphicFrame>
        <p:nvGraphicFramePr>
          <p:cNvPr id="5" name="Tabla 4">
            <a:extLst>
              <a:ext uri="{FF2B5EF4-FFF2-40B4-BE49-F238E27FC236}">
                <a16:creationId xmlns:a16="http://schemas.microsoft.com/office/drawing/2014/main" id="{8B6CA3BF-DE0D-6FE8-F63B-653A8D28020D}"/>
              </a:ext>
            </a:extLst>
          </p:cNvPr>
          <p:cNvGraphicFramePr>
            <a:graphicFrameLocks noGrp="1"/>
          </p:cNvGraphicFramePr>
          <p:nvPr>
            <p:extLst>
              <p:ext uri="{D42A27DB-BD31-4B8C-83A1-F6EECF244321}">
                <p14:modId xmlns:p14="http://schemas.microsoft.com/office/powerpoint/2010/main" val="1165439500"/>
              </p:ext>
            </p:extLst>
          </p:nvPr>
        </p:nvGraphicFramePr>
        <p:xfrm>
          <a:off x="2433839" y="1801234"/>
          <a:ext cx="6905623" cy="3982849"/>
        </p:xfrm>
        <a:graphic>
          <a:graphicData uri="http://schemas.openxmlformats.org/drawingml/2006/table">
            <a:tbl>
              <a:tblPr firstRow="1" bandRow="1"/>
              <a:tblGrid>
                <a:gridCol w="1728952">
                  <a:extLst>
                    <a:ext uri="{9D8B030D-6E8A-4147-A177-3AD203B41FA5}">
                      <a16:colId xmlns:a16="http://schemas.microsoft.com/office/drawing/2014/main" val="2615879461"/>
                    </a:ext>
                  </a:extLst>
                </a:gridCol>
                <a:gridCol w="1714134">
                  <a:extLst>
                    <a:ext uri="{9D8B030D-6E8A-4147-A177-3AD203B41FA5}">
                      <a16:colId xmlns:a16="http://schemas.microsoft.com/office/drawing/2014/main" val="2248765958"/>
                    </a:ext>
                  </a:extLst>
                </a:gridCol>
                <a:gridCol w="1738286">
                  <a:extLst>
                    <a:ext uri="{9D8B030D-6E8A-4147-A177-3AD203B41FA5}">
                      <a16:colId xmlns:a16="http://schemas.microsoft.com/office/drawing/2014/main" val="241193535"/>
                    </a:ext>
                  </a:extLst>
                </a:gridCol>
                <a:gridCol w="1724251">
                  <a:extLst>
                    <a:ext uri="{9D8B030D-6E8A-4147-A177-3AD203B41FA5}">
                      <a16:colId xmlns:a16="http://schemas.microsoft.com/office/drawing/2014/main" val="3467663155"/>
                    </a:ext>
                  </a:extLst>
                </a:gridCol>
              </a:tblGrid>
              <a:tr h="295706">
                <a:tc gridSpan="2">
                  <a:txBody>
                    <a:bodyPr/>
                    <a:lstStyle/>
                    <a:p>
                      <a:pPr algn="just">
                        <a:lnSpc>
                          <a:spcPct val="107000"/>
                        </a:lnSpc>
                        <a:spcAft>
                          <a:spcPts val="800"/>
                        </a:spcAft>
                      </a:pPr>
                      <a:r>
                        <a:rPr lang="es-ES" sz="1200" b="1" kern="100">
                          <a:solidFill>
                            <a:srgbClr val="FFFFFF"/>
                          </a:solidFill>
                          <a:effectLst/>
                          <a:highlight>
                            <a:srgbClr val="004899"/>
                          </a:highlight>
                          <a:latin typeface="Arial" panose="020B0604020202020204" pitchFamily="34" charset="0"/>
                          <a:ea typeface="Calibri" panose="020F0502020204030204" pitchFamily="34" charset="0"/>
                          <a:cs typeface="Times New Roman" panose="02020603050405020304" pitchFamily="18" charset="0"/>
                        </a:rPr>
                        <a:t>Agrupamiento por Recursos </a:t>
                      </a:r>
                      <a:endParaRPr lang="es-ES" sz="1100" kern="100">
                        <a:effectLst/>
                        <a:highlight>
                          <a:srgbClr val="004899"/>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4899"/>
                    </a:solidFill>
                  </a:tcPr>
                </a:tc>
                <a:tc hMerge="1">
                  <a:txBody>
                    <a:bodyPr/>
                    <a:lstStyle/>
                    <a:p>
                      <a:endParaRPr lang="es-ES"/>
                    </a:p>
                  </a:txBody>
                  <a:tcPr/>
                </a:tc>
                <a:tc gridSpan="2">
                  <a:txBody>
                    <a:bodyPr/>
                    <a:lstStyle/>
                    <a:p>
                      <a:pPr algn="just">
                        <a:lnSpc>
                          <a:spcPct val="107000"/>
                        </a:lnSpc>
                        <a:spcAft>
                          <a:spcPts val="800"/>
                        </a:spcAft>
                      </a:pPr>
                      <a:r>
                        <a:rPr lang="es-ES" sz="1200" b="1" kern="100" dirty="0">
                          <a:solidFill>
                            <a:srgbClr val="FFFFFF"/>
                          </a:solidFill>
                          <a:effectLst/>
                          <a:highlight>
                            <a:srgbClr val="004899"/>
                          </a:highlight>
                          <a:latin typeface="Arial" panose="020B0604020202020204" pitchFamily="34" charset="0"/>
                          <a:ea typeface="Calibri" panose="020F0502020204030204" pitchFamily="34" charset="0"/>
                          <a:cs typeface="Times New Roman" panose="02020603050405020304" pitchFamily="18" charset="0"/>
                        </a:rPr>
                        <a:t>Agrupamiento por Necesidades</a:t>
                      </a:r>
                      <a:endParaRPr lang="es-ES" sz="1100" kern="100" dirty="0">
                        <a:effectLst/>
                        <a:highlight>
                          <a:srgbClr val="004899"/>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04899"/>
                    </a:solidFill>
                  </a:tcPr>
                </a:tc>
                <a:tc hMerge="1">
                  <a:txBody>
                    <a:bodyPr/>
                    <a:lstStyle/>
                    <a:p>
                      <a:endParaRPr lang="es-ES"/>
                    </a:p>
                  </a:txBody>
                  <a:tcPr/>
                </a:tc>
                <a:extLst>
                  <a:ext uri="{0D108BD9-81ED-4DB2-BD59-A6C34878D82A}">
                    <a16:rowId xmlns:a16="http://schemas.microsoft.com/office/drawing/2014/main" val="2874309355"/>
                  </a:ext>
                </a:extLst>
              </a:tr>
              <a:tr h="295706">
                <a:tc>
                  <a:txBody>
                    <a:bodyPr/>
                    <a:lstStyle/>
                    <a:p>
                      <a:pPr algn="just">
                        <a:lnSpc>
                          <a:spcPct val="107000"/>
                        </a:lnSpc>
                        <a:spcAft>
                          <a:spcPts val="800"/>
                        </a:spcAft>
                      </a:pPr>
                      <a:r>
                        <a:rPr lang="es-ES" sz="1200" b="1" kern="100">
                          <a:solidFill>
                            <a:srgbClr val="000000"/>
                          </a:solidFill>
                          <a:effectLst/>
                          <a:highlight>
                            <a:srgbClr val="7F7F7F"/>
                          </a:highlight>
                          <a:latin typeface="Arial" panose="020B0604020202020204" pitchFamily="34" charset="0"/>
                          <a:ea typeface="Calibri" panose="020F0502020204030204" pitchFamily="34" charset="0"/>
                          <a:cs typeface="Times New Roman" panose="02020603050405020304" pitchFamily="18" charset="0"/>
                        </a:rPr>
                        <a:t>Agrupamiento</a:t>
                      </a:r>
                      <a:endParaRPr lang="es-ES" sz="1100" kern="100">
                        <a:effectLst/>
                        <a:highlight>
                          <a:srgbClr val="7F7F7F"/>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F7F7F"/>
                    </a:solidFill>
                  </a:tcPr>
                </a:tc>
                <a:tc>
                  <a:txBody>
                    <a:bodyPr/>
                    <a:lstStyle/>
                    <a:p>
                      <a:pPr algn="just">
                        <a:lnSpc>
                          <a:spcPct val="107000"/>
                        </a:lnSpc>
                        <a:spcAft>
                          <a:spcPts val="800"/>
                        </a:spcAft>
                      </a:pPr>
                      <a:r>
                        <a:rPr lang="es-ES" sz="1200" b="1" kern="100" dirty="0">
                          <a:solidFill>
                            <a:srgbClr val="000000"/>
                          </a:solidFill>
                          <a:effectLst/>
                          <a:highlight>
                            <a:srgbClr val="7F7F7F"/>
                          </a:highlight>
                          <a:latin typeface="Arial" panose="020B0604020202020204" pitchFamily="34" charset="0"/>
                          <a:ea typeface="Calibri" panose="020F0502020204030204" pitchFamily="34" charset="0"/>
                          <a:cs typeface="Times New Roman" panose="02020603050405020304" pitchFamily="18" charset="0"/>
                        </a:rPr>
                        <a:t>Criterio</a:t>
                      </a:r>
                      <a:endParaRPr lang="es-ES" sz="1100" kern="100" dirty="0">
                        <a:effectLst/>
                        <a:highlight>
                          <a:srgbClr val="7F7F7F"/>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F7F7F"/>
                    </a:solidFill>
                  </a:tcPr>
                </a:tc>
                <a:tc>
                  <a:txBody>
                    <a:bodyPr/>
                    <a:lstStyle/>
                    <a:p>
                      <a:pPr algn="just">
                        <a:lnSpc>
                          <a:spcPct val="107000"/>
                        </a:lnSpc>
                        <a:spcAft>
                          <a:spcPts val="800"/>
                        </a:spcAft>
                      </a:pPr>
                      <a:r>
                        <a:rPr lang="es-ES" sz="1200" b="1" kern="100">
                          <a:solidFill>
                            <a:srgbClr val="000000"/>
                          </a:solidFill>
                          <a:effectLst/>
                          <a:highlight>
                            <a:srgbClr val="7F7F7F"/>
                          </a:highlight>
                          <a:latin typeface="Arial" panose="020B0604020202020204" pitchFamily="34" charset="0"/>
                          <a:ea typeface="Calibri" panose="020F0502020204030204" pitchFamily="34" charset="0"/>
                          <a:cs typeface="Times New Roman" panose="02020603050405020304" pitchFamily="18" charset="0"/>
                        </a:rPr>
                        <a:t>Agrupamiento</a:t>
                      </a:r>
                      <a:endParaRPr lang="es-ES" sz="1100" kern="100">
                        <a:effectLst/>
                        <a:highlight>
                          <a:srgbClr val="7F7F7F"/>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F7F7F"/>
                    </a:solidFill>
                  </a:tcPr>
                </a:tc>
                <a:tc>
                  <a:txBody>
                    <a:bodyPr/>
                    <a:lstStyle/>
                    <a:p>
                      <a:pPr algn="just">
                        <a:lnSpc>
                          <a:spcPct val="107000"/>
                        </a:lnSpc>
                        <a:spcAft>
                          <a:spcPts val="800"/>
                        </a:spcAft>
                      </a:pPr>
                      <a:r>
                        <a:rPr lang="es-ES" sz="1200" b="1" kern="100">
                          <a:solidFill>
                            <a:srgbClr val="000000"/>
                          </a:solidFill>
                          <a:effectLst/>
                          <a:highlight>
                            <a:srgbClr val="7F7F7F"/>
                          </a:highlight>
                          <a:latin typeface="Arial" panose="020B0604020202020204" pitchFamily="34" charset="0"/>
                          <a:ea typeface="Calibri" panose="020F0502020204030204" pitchFamily="34" charset="0"/>
                          <a:cs typeface="Times New Roman" panose="02020603050405020304" pitchFamily="18" charset="0"/>
                        </a:rPr>
                        <a:t>Criterio</a:t>
                      </a:r>
                      <a:endParaRPr lang="es-ES" sz="1100" kern="100">
                        <a:effectLst/>
                        <a:highlight>
                          <a:srgbClr val="7F7F7F"/>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F7F7F"/>
                    </a:solidFill>
                  </a:tcPr>
                </a:tc>
                <a:extLst>
                  <a:ext uri="{0D108BD9-81ED-4DB2-BD59-A6C34878D82A}">
                    <a16:rowId xmlns:a16="http://schemas.microsoft.com/office/drawing/2014/main" val="1062893188"/>
                  </a:ext>
                </a:extLst>
              </a:tr>
              <a:tr h="1130479">
                <a:tc>
                  <a:txBody>
                    <a:bodyPr/>
                    <a:lstStyle/>
                    <a:p>
                      <a:pPr algn="just">
                        <a:lnSpc>
                          <a:spcPct val="107000"/>
                        </a:lnSpc>
                        <a:spcAft>
                          <a:spcPts val="800"/>
                        </a:spcAft>
                      </a:pP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Gobiernos locales y gobiernos regionales con mas recursos</a:t>
                      </a:r>
                      <a:endParaRPr lang="es-ES" sz="1100" kern="100" dirty="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tc>
                  <a:txBody>
                    <a:bodyPr/>
                    <a:lstStyle/>
                    <a:p>
                      <a:pPr algn="just">
                        <a:lnSpc>
                          <a:spcPct val="107000"/>
                        </a:lnSpc>
                        <a:spcAft>
                          <a:spcPts val="800"/>
                        </a:spcAft>
                      </a:pP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[Quintil 4 - 1]</a:t>
                      </a:r>
                      <a:endParaRPr lang="es-ES" sz="1100" kern="100" dirty="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tc>
                  <a:txBody>
                    <a:bodyPr/>
                    <a:lstStyle/>
                    <a:p>
                      <a:pPr algn="just">
                        <a:lnSpc>
                          <a:spcPct val="107000"/>
                        </a:lnSpc>
                        <a:spcAft>
                          <a:spcPts val="800"/>
                        </a:spcAft>
                      </a:pP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Gobiernos locales y gobiernos regionales con muy alta necesidad</a:t>
                      </a:r>
                      <a:endParaRPr lang="es-ES" sz="1100" kern="100" dirty="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tc>
                  <a:txBody>
                    <a:bodyPr/>
                    <a:lstStyle/>
                    <a:p>
                      <a:pPr algn="just">
                        <a:lnSpc>
                          <a:spcPct val="107000"/>
                        </a:lnSpc>
                        <a:spcAft>
                          <a:spcPts val="800"/>
                        </a:spcAft>
                      </a:pP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[Quintil 2 - 1]</a:t>
                      </a:r>
                      <a:endParaRPr lang="es-ES" sz="1100" kern="100" dirty="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extLst>
                  <a:ext uri="{0D108BD9-81ED-4DB2-BD59-A6C34878D82A}">
                    <a16:rowId xmlns:a16="http://schemas.microsoft.com/office/drawing/2014/main" val="4230842781"/>
                  </a:ext>
                </a:extLst>
              </a:tr>
              <a:tr h="1130479">
                <a:tc>
                  <a:txBody>
                    <a:bodyPr/>
                    <a:lstStyle/>
                    <a:p>
                      <a:pPr algn="just">
                        <a:lnSpc>
                          <a:spcPct val="107000"/>
                        </a:lnSpc>
                        <a:spcAft>
                          <a:spcPts val="800"/>
                        </a:spcAft>
                      </a:pPr>
                      <a:r>
                        <a:rPr lang="es-ES" sz="1200" kern="100" dirty="0">
                          <a:solidFill>
                            <a:srgbClr val="000000"/>
                          </a:solidFill>
                          <a:effectLst/>
                          <a:highlight>
                            <a:srgbClr val="CBDCFC"/>
                          </a:highlight>
                          <a:latin typeface="Arial" panose="020B0604020202020204" pitchFamily="34" charset="0"/>
                          <a:ea typeface="Calibri" panose="020F0502020204030204" pitchFamily="34" charset="0"/>
                          <a:cs typeface="Times New Roman" panose="02020603050405020304" pitchFamily="18" charset="0"/>
                        </a:rPr>
                        <a:t>Gobiernos locales y gobiernos regionales con Recursos medios</a:t>
                      </a:r>
                      <a:endParaRPr lang="es-ES" sz="1100" kern="100" dirty="0">
                        <a:effectLst/>
                        <a:highlight>
                          <a:srgbClr val="CBDCFC"/>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CFC"/>
                    </a:solidFill>
                  </a:tcPr>
                </a:tc>
                <a:tc>
                  <a:txBody>
                    <a:bodyPr/>
                    <a:lstStyle/>
                    <a:p>
                      <a:pPr algn="just">
                        <a:lnSpc>
                          <a:spcPct val="107000"/>
                        </a:lnSpc>
                        <a:spcAft>
                          <a:spcPts val="800"/>
                        </a:spcAft>
                      </a:pPr>
                      <a:r>
                        <a:rPr lang="es-ES" sz="1200" kern="100" dirty="0">
                          <a:solidFill>
                            <a:srgbClr val="000000"/>
                          </a:solidFill>
                          <a:effectLst/>
                          <a:highlight>
                            <a:srgbClr val="CBDCFC"/>
                          </a:highlight>
                          <a:latin typeface="Arial" panose="020B0604020202020204" pitchFamily="34" charset="0"/>
                          <a:ea typeface="Calibri" panose="020F0502020204030204" pitchFamily="34" charset="0"/>
                          <a:cs typeface="Times New Roman" panose="02020603050405020304" pitchFamily="18" charset="0"/>
                        </a:rPr>
                        <a:t>[Quintil 3 – Quintil 4]</a:t>
                      </a:r>
                      <a:endParaRPr lang="es-ES" sz="1100" kern="100" dirty="0">
                        <a:effectLst/>
                        <a:highlight>
                          <a:srgbClr val="CBDCFC"/>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CFC"/>
                    </a:solidFill>
                  </a:tcPr>
                </a:tc>
                <a:tc>
                  <a:txBody>
                    <a:bodyPr/>
                    <a:lstStyle/>
                    <a:p>
                      <a:pPr algn="just">
                        <a:lnSpc>
                          <a:spcPct val="107000"/>
                        </a:lnSpc>
                        <a:spcAft>
                          <a:spcPts val="800"/>
                        </a:spcAft>
                      </a:pPr>
                      <a:r>
                        <a:rPr lang="es-ES" sz="1200" kern="100" dirty="0">
                          <a:solidFill>
                            <a:srgbClr val="000000"/>
                          </a:solidFill>
                          <a:effectLst/>
                          <a:highlight>
                            <a:srgbClr val="CBDCFC"/>
                          </a:highlight>
                          <a:latin typeface="Arial" panose="020B0604020202020204" pitchFamily="34" charset="0"/>
                          <a:ea typeface="Calibri" panose="020F0502020204030204" pitchFamily="34" charset="0"/>
                          <a:cs typeface="Times New Roman" panose="02020603050405020304" pitchFamily="18" charset="0"/>
                        </a:rPr>
                        <a:t>Gobiernos locales y gobiernos regionales con alta necesidad</a:t>
                      </a:r>
                      <a:endParaRPr lang="es-ES" sz="1100" kern="100" dirty="0">
                        <a:effectLst/>
                        <a:highlight>
                          <a:srgbClr val="CBDCFC"/>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CFC"/>
                    </a:solidFill>
                  </a:tcPr>
                </a:tc>
                <a:tc>
                  <a:txBody>
                    <a:bodyPr/>
                    <a:lstStyle/>
                    <a:p>
                      <a:pPr algn="just">
                        <a:lnSpc>
                          <a:spcPct val="107000"/>
                        </a:lnSpc>
                        <a:spcAft>
                          <a:spcPts val="800"/>
                        </a:spcAft>
                      </a:pPr>
                      <a:r>
                        <a:rPr lang="es-ES" sz="1200" kern="100" dirty="0">
                          <a:solidFill>
                            <a:srgbClr val="000000"/>
                          </a:solidFill>
                          <a:effectLst/>
                          <a:highlight>
                            <a:srgbClr val="CBDCFC"/>
                          </a:highlight>
                          <a:latin typeface="Arial" panose="020B0604020202020204" pitchFamily="34" charset="0"/>
                          <a:ea typeface="Calibri" panose="020F0502020204030204" pitchFamily="34" charset="0"/>
                          <a:cs typeface="Times New Roman" panose="02020603050405020304" pitchFamily="18" charset="0"/>
                        </a:rPr>
                        <a:t>[Quintil 1 – Quintil 2]</a:t>
                      </a:r>
                      <a:endParaRPr lang="es-ES" sz="1100" kern="100" dirty="0">
                        <a:effectLst/>
                        <a:highlight>
                          <a:srgbClr val="CBDCFC"/>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BDCFC"/>
                    </a:solidFill>
                  </a:tcPr>
                </a:tc>
                <a:extLst>
                  <a:ext uri="{0D108BD9-81ED-4DB2-BD59-A6C34878D82A}">
                    <a16:rowId xmlns:a16="http://schemas.microsoft.com/office/drawing/2014/main" val="160880510"/>
                  </a:ext>
                </a:extLst>
              </a:tr>
              <a:tr h="1130479">
                <a:tc>
                  <a:txBody>
                    <a:bodyPr/>
                    <a:lstStyle/>
                    <a:p>
                      <a:pPr algn="just">
                        <a:lnSpc>
                          <a:spcPct val="107000"/>
                        </a:lnSpc>
                        <a:spcAft>
                          <a:spcPts val="800"/>
                        </a:spcAft>
                      </a:pP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Gobiernos locales y gobiernos regionales con recursos bajos</a:t>
                      </a:r>
                      <a:endParaRPr lang="es-ES" sz="1100" kern="100" dirty="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tc>
                  <a:txBody>
                    <a:bodyPr/>
                    <a:lstStyle/>
                    <a:p>
                      <a:pPr algn="just">
                        <a:lnSpc>
                          <a:spcPct val="107000"/>
                        </a:lnSpc>
                        <a:spcAft>
                          <a:spcPts val="800"/>
                        </a:spcAft>
                      </a:pP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[0 – Quintil 3]</a:t>
                      </a:r>
                      <a:endParaRPr lang="es-ES" sz="1100" kern="100" dirty="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tc>
                  <a:txBody>
                    <a:bodyPr/>
                    <a:lstStyle/>
                    <a:p>
                      <a:pPr algn="just">
                        <a:lnSpc>
                          <a:spcPct val="107000"/>
                        </a:lnSpc>
                        <a:spcAft>
                          <a:spcPts val="800"/>
                        </a:spcAft>
                      </a:pP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Gobiernos locales y gobiernos regionales con necesidad media</a:t>
                      </a:r>
                      <a:endParaRPr lang="es-ES" sz="1100" kern="100" dirty="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tc>
                  <a:txBody>
                    <a:bodyPr/>
                    <a:lstStyle/>
                    <a:p>
                      <a:pPr algn="just">
                        <a:lnSpc>
                          <a:spcPct val="107000"/>
                        </a:lnSpc>
                        <a:spcAft>
                          <a:spcPts val="800"/>
                        </a:spcAft>
                      </a:pPr>
                      <a:r>
                        <a:rPr lang="es-ES" sz="1200" kern="100" dirty="0">
                          <a:solidFill>
                            <a:srgbClr val="000000"/>
                          </a:solidFill>
                          <a:effectLst/>
                          <a:highlight>
                            <a:srgbClr val="E7EEFE"/>
                          </a:highlight>
                          <a:latin typeface="Arial" panose="020B0604020202020204" pitchFamily="34" charset="0"/>
                          <a:ea typeface="Calibri" panose="020F0502020204030204" pitchFamily="34" charset="0"/>
                          <a:cs typeface="Times New Roman" panose="02020603050405020304" pitchFamily="18" charset="0"/>
                        </a:rPr>
                        <a:t>[0 – Quintil 1]</a:t>
                      </a:r>
                      <a:endParaRPr lang="es-ES" sz="1100" kern="100" dirty="0">
                        <a:effectLst/>
                        <a:highlight>
                          <a:srgbClr val="E7EEFE"/>
                        </a:highligh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EFE"/>
                    </a:solidFill>
                  </a:tcPr>
                </a:tc>
                <a:extLst>
                  <a:ext uri="{0D108BD9-81ED-4DB2-BD59-A6C34878D82A}">
                    <a16:rowId xmlns:a16="http://schemas.microsoft.com/office/drawing/2014/main" val="247245057"/>
                  </a:ext>
                </a:extLst>
              </a:tr>
            </a:tbl>
          </a:graphicData>
        </a:graphic>
      </p:graphicFrame>
      <p:sp>
        <p:nvSpPr>
          <p:cNvPr id="8" name="CuadroTexto 7">
            <a:extLst>
              <a:ext uri="{FF2B5EF4-FFF2-40B4-BE49-F238E27FC236}">
                <a16:creationId xmlns:a16="http://schemas.microsoft.com/office/drawing/2014/main" id="{91798EE7-5B9C-3913-04BB-4FCB048A8964}"/>
              </a:ext>
            </a:extLst>
          </p:cNvPr>
          <p:cNvSpPr txBox="1"/>
          <p:nvPr/>
        </p:nvSpPr>
        <p:spPr>
          <a:xfrm>
            <a:off x="2193412" y="1073917"/>
            <a:ext cx="6905623" cy="49244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s-ES" sz="1600" dirty="0"/>
              <a:t>Por último se tendrían los siguientes criterios de agrupamiento de los resultados</a:t>
            </a:r>
            <a:endParaRPr lang="es-ES" sz="1600" b="1" dirty="0">
              <a:solidFill>
                <a:schemeClr val="tx1"/>
              </a:solidFill>
            </a:endParaRPr>
          </a:p>
        </p:txBody>
      </p:sp>
    </p:spTree>
    <p:extLst>
      <p:ext uri="{BB962C8B-B14F-4D97-AF65-F5344CB8AC3E}">
        <p14:creationId xmlns:p14="http://schemas.microsoft.com/office/powerpoint/2010/main" val="2313048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Resultados GL distritales</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2" name="CuadroTexto 1">
            <a:extLst>
              <a:ext uri="{FF2B5EF4-FFF2-40B4-BE49-F238E27FC236}">
                <a16:creationId xmlns:a16="http://schemas.microsoft.com/office/drawing/2014/main" id="{DCA0512C-0F02-B540-87DA-FC5D53972CE7}"/>
              </a:ext>
            </a:extLst>
          </p:cNvPr>
          <p:cNvSpPr txBox="1"/>
          <p:nvPr/>
        </p:nvSpPr>
        <p:spPr>
          <a:xfrm>
            <a:off x="417569" y="2213397"/>
            <a:ext cx="5239150" cy="246221"/>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s-ES" sz="1600" dirty="0"/>
              <a:t>Valor KMO = 0,5</a:t>
            </a:r>
            <a:endParaRPr lang="es-ES" sz="1600" b="1" dirty="0">
              <a:solidFill>
                <a:schemeClr val="tx1"/>
              </a:solidFill>
            </a:endParaRPr>
          </a:p>
        </p:txBody>
      </p:sp>
      <p:sp>
        <p:nvSpPr>
          <p:cNvPr id="3" name="CuadroTexto 2">
            <a:extLst>
              <a:ext uri="{FF2B5EF4-FFF2-40B4-BE49-F238E27FC236}">
                <a16:creationId xmlns:a16="http://schemas.microsoft.com/office/drawing/2014/main" id="{10DAE446-5F87-75E9-4D40-4C86D374CAD0}"/>
              </a:ext>
            </a:extLst>
          </p:cNvPr>
          <p:cNvSpPr txBox="1"/>
          <p:nvPr/>
        </p:nvSpPr>
        <p:spPr>
          <a:xfrm>
            <a:off x="4191000" y="993883"/>
            <a:ext cx="5239150" cy="369332"/>
          </a:xfrm>
          <a:prstGeom prst="rect">
            <a:avLst/>
          </a:prstGeom>
          <a:noFill/>
        </p:spPr>
        <p:txBody>
          <a:bodyPr wrap="square" lIns="0" tIns="0" rIns="0" bIns="0" rtlCol="0">
            <a:spAutoFit/>
          </a:bodyPr>
          <a:lstStyle/>
          <a:p>
            <a:r>
              <a:rPr lang="es-ES" sz="2400" dirty="0">
                <a:solidFill>
                  <a:schemeClr val="tx1"/>
                </a:solidFill>
              </a:rPr>
              <a:t>Índice de Recursos</a:t>
            </a:r>
            <a:endParaRPr lang="es-ES" sz="2400" b="1" dirty="0">
              <a:solidFill>
                <a:schemeClr val="tx1"/>
              </a:solidFill>
            </a:endParaRPr>
          </a:p>
        </p:txBody>
      </p:sp>
      <p:sp>
        <p:nvSpPr>
          <p:cNvPr id="6" name="CuadroTexto 5">
            <a:extLst>
              <a:ext uri="{FF2B5EF4-FFF2-40B4-BE49-F238E27FC236}">
                <a16:creationId xmlns:a16="http://schemas.microsoft.com/office/drawing/2014/main" id="{68FB9FE1-00BF-B222-28E0-9B0472A4B566}"/>
              </a:ext>
            </a:extLst>
          </p:cNvPr>
          <p:cNvSpPr txBox="1"/>
          <p:nvPr/>
        </p:nvSpPr>
        <p:spPr>
          <a:xfrm>
            <a:off x="355906" y="2532389"/>
            <a:ext cx="6096000" cy="954107"/>
          </a:xfrm>
          <a:prstGeom prst="rect">
            <a:avLst/>
          </a:prstGeom>
          <a:noFill/>
        </p:spPr>
        <p:txBody>
          <a:bodyPr wrap="square">
            <a:spAutoFit/>
          </a:bodyPr>
          <a:lstStyle/>
          <a:p>
            <a:pPr marL="285750" indent="-285750">
              <a:buFont typeface="Arial" panose="020B0604020202020204" pitchFamily="34" charset="0"/>
              <a:buChar char="•"/>
            </a:pPr>
            <a:r>
              <a:rPr lang="es-ES" dirty="0"/>
              <a:t>Prueba de Bartlett</a:t>
            </a:r>
          </a:p>
          <a:p>
            <a:r>
              <a:rPr lang="es-ES" dirty="0"/>
              <a:t>p-</a:t>
            </a:r>
            <a:r>
              <a:rPr lang="es-ES" dirty="0" err="1"/>
              <a:t>value</a:t>
            </a:r>
            <a:r>
              <a:rPr lang="es-ES" dirty="0"/>
              <a:t>            =             0.000</a:t>
            </a:r>
          </a:p>
          <a:p>
            <a:r>
              <a:rPr lang="es-ES" dirty="0"/>
              <a:t>H0: variables are </a:t>
            </a:r>
            <a:r>
              <a:rPr lang="es-ES" dirty="0" err="1"/>
              <a:t>not</a:t>
            </a:r>
            <a:r>
              <a:rPr lang="es-ES" dirty="0"/>
              <a:t> </a:t>
            </a:r>
            <a:r>
              <a:rPr lang="es-ES" dirty="0" err="1"/>
              <a:t>intercorrelated</a:t>
            </a:r>
            <a:endParaRPr lang="es-ES" dirty="0"/>
          </a:p>
          <a:p>
            <a:r>
              <a:rPr lang="es-ES" dirty="0"/>
              <a:t>Si p </a:t>
            </a:r>
            <a:r>
              <a:rPr lang="es-ES" dirty="0" err="1"/>
              <a:t>value</a:t>
            </a:r>
            <a:r>
              <a:rPr lang="es-ES" dirty="0"/>
              <a:t> &lt;0,05 las variables se encuentran correlacionadas</a:t>
            </a:r>
          </a:p>
        </p:txBody>
      </p:sp>
      <p:pic>
        <p:nvPicPr>
          <p:cNvPr id="9" name="Imagen 8">
            <a:extLst>
              <a:ext uri="{FF2B5EF4-FFF2-40B4-BE49-F238E27FC236}">
                <a16:creationId xmlns:a16="http://schemas.microsoft.com/office/drawing/2014/main" id="{0012FADD-7A8B-5F23-4C2C-849D319CE70C}"/>
              </a:ext>
            </a:extLst>
          </p:cNvPr>
          <p:cNvPicPr>
            <a:picLocks noChangeAspect="1"/>
          </p:cNvPicPr>
          <p:nvPr/>
        </p:nvPicPr>
        <p:blipFill>
          <a:blip r:embed="rId3"/>
          <a:stretch>
            <a:fillRect/>
          </a:stretch>
        </p:blipFill>
        <p:spPr>
          <a:xfrm>
            <a:off x="6535283" y="2793020"/>
            <a:ext cx="4820450" cy="3437996"/>
          </a:xfrm>
          <a:prstGeom prst="rect">
            <a:avLst/>
          </a:prstGeom>
        </p:spPr>
      </p:pic>
      <p:sp>
        <p:nvSpPr>
          <p:cNvPr id="10" name="CuadroTexto 9">
            <a:extLst>
              <a:ext uri="{FF2B5EF4-FFF2-40B4-BE49-F238E27FC236}">
                <a16:creationId xmlns:a16="http://schemas.microsoft.com/office/drawing/2014/main" id="{E59BE90C-DB99-DBA1-ED0C-3F5BB56A2AA6}"/>
              </a:ext>
            </a:extLst>
          </p:cNvPr>
          <p:cNvSpPr txBox="1"/>
          <p:nvPr/>
        </p:nvSpPr>
        <p:spPr>
          <a:xfrm>
            <a:off x="6576647" y="1859091"/>
            <a:ext cx="4240156" cy="738664"/>
          </a:xfrm>
          <a:prstGeom prst="rect">
            <a:avLst/>
          </a:prstGeom>
          <a:noFill/>
        </p:spPr>
        <p:txBody>
          <a:bodyPr wrap="square">
            <a:spAutoFit/>
          </a:bodyPr>
          <a:lstStyle/>
          <a:p>
            <a:pPr marL="285750" indent="-285750" algn="just">
              <a:buFont typeface="Arial" panose="020B0604020202020204" pitchFamily="34" charset="0"/>
              <a:buChar char="•"/>
            </a:pPr>
            <a:r>
              <a:rPr lang="es-ES" dirty="0"/>
              <a:t>De acuerdo al criterio de Kaiser </a:t>
            </a:r>
            <a:r>
              <a:rPr lang="es-ES" b="1" dirty="0">
                <a:solidFill>
                  <a:schemeClr val="tx1"/>
                </a:solidFill>
              </a:rPr>
              <a:t>se selecciona un factor,</a:t>
            </a:r>
            <a:r>
              <a:rPr lang="es-ES" dirty="0"/>
              <a:t> se realiza la </a:t>
            </a:r>
            <a:r>
              <a:rPr lang="es-ES" b="1" dirty="0">
                <a:solidFill>
                  <a:schemeClr val="tx1"/>
                </a:solidFill>
              </a:rPr>
              <a:t>normalización por </a:t>
            </a:r>
            <a:r>
              <a:rPr lang="es-ES" b="1" dirty="0" err="1">
                <a:solidFill>
                  <a:schemeClr val="tx1"/>
                </a:solidFill>
              </a:rPr>
              <a:t>reescalamiento</a:t>
            </a:r>
            <a:r>
              <a:rPr lang="es-ES" b="1" dirty="0">
                <a:solidFill>
                  <a:schemeClr val="tx1"/>
                </a:solidFill>
              </a:rPr>
              <a:t> y se calculan los </a:t>
            </a:r>
            <a:r>
              <a:rPr lang="es-ES" b="1" dirty="0" err="1">
                <a:solidFill>
                  <a:schemeClr val="tx1"/>
                </a:solidFill>
              </a:rPr>
              <a:t>terciles</a:t>
            </a:r>
            <a:r>
              <a:rPr lang="es-ES" b="1" dirty="0">
                <a:solidFill>
                  <a:schemeClr val="tx1"/>
                </a:solidFill>
              </a:rPr>
              <a:t> </a:t>
            </a:r>
          </a:p>
        </p:txBody>
      </p:sp>
      <p:sp>
        <p:nvSpPr>
          <p:cNvPr id="11" name="CuadroTexto 10">
            <a:extLst>
              <a:ext uri="{FF2B5EF4-FFF2-40B4-BE49-F238E27FC236}">
                <a16:creationId xmlns:a16="http://schemas.microsoft.com/office/drawing/2014/main" id="{32D7140D-0A31-AAAD-862E-FC4FF9FC4DF4}"/>
              </a:ext>
            </a:extLst>
          </p:cNvPr>
          <p:cNvSpPr txBox="1"/>
          <p:nvPr/>
        </p:nvSpPr>
        <p:spPr>
          <a:xfrm>
            <a:off x="355905" y="3988798"/>
            <a:ext cx="4968569" cy="523220"/>
          </a:xfrm>
          <a:prstGeom prst="rect">
            <a:avLst/>
          </a:prstGeom>
          <a:noFill/>
        </p:spPr>
        <p:txBody>
          <a:bodyPr wrap="square">
            <a:spAutoFit/>
          </a:bodyPr>
          <a:lstStyle/>
          <a:p>
            <a:pPr algn="just"/>
            <a:r>
              <a:rPr lang="es-ES" dirty="0"/>
              <a:t>Los valores obtenidos nos indican que </a:t>
            </a:r>
            <a:r>
              <a:rPr lang="es-ES" b="1" dirty="0">
                <a:solidFill>
                  <a:schemeClr val="tx1"/>
                </a:solidFill>
              </a:rPr>
              <a:t>es viable aplicar la técnica ACP</a:t>
            </a:r>
          </a:p>
        </p:txBody>
      </p:sp>
    </p:spTree>
    <p:extLst>
      <p:ext uri="{BB962C8B-B14F-4D97-AF65-F5344CB8AC3E}">
        <p14:creationId xmlns:p14="http://schemas.microsoft.com/office/powerpoint/2010/main" val="3344476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Resultados GL distritales</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15" name="CuadroTexto 14">
            <a:extLst>
              <a:ext uri="{FF2B5EF4-FFF2-40B4-BE49-F238E27FC236}">
                <a16:creationId xmlns:a16="http://schemas.microsoft.com/office/drawing/2014/main" id="{B9F3B8EA-BD58-ECC2-4C7C-113D67C3C77F}"/>
              </a:ext>
            </a:extLst>
          </p:cNvPr>
          <p:cNvSpPr txBox="1"/>
          <p:nvPr/>
        </p:nvSpPr>
        <p:spPr>
          <a:xfrm>
            <a:off x="5953125" y="1859091"/>
            <a:ext cx="5402608" cy="2893100"/>
          </a:xfrm>
          <a:prstGeom prst="rect">
            <a:avLst/>
          </a:prstGeom>
          <a:noFill/>
        </p:spPr>
        <p:txBody>
          <a:bodyPr wrap="square">
            <a:spAutoFit/>
          </a:bodyPr>
          <a:lstStyle/>
          <a:p>
            <a:pPr algn="just"/>
            <a:r>
              <a:rPr lang="es-ES" dirty="0">
                <a:solidFill>
                  <a:schemeClr val="tx1">
                    <a:lumMod val="50000"/>
                  </a:schemeClr>
                </a:solidFill>
              </a:rPr>
              <a:t>De los resultados obtenidos a nivel de Gobiernos locales distritales se tiene que :</a:t>
            </a:r>
          </a:p>
          <a:p>
            <a:pPr marL="285750" indent="-285750" algn="just">
              <a:buFont typeface="Arial" panose="020B0604020202020204" pitchFamily="34" charset="0"/>
              <a:buChar char="•"/>
            </a:pPr>
            <a:endParaRPr lang="es-ES" dirty="0">
              <a:solidFill>
                <a:schemeClr val="tx1">
                  <a:lumMod val="50000"/>
                </a:schemeClr>
              </a:solidFill>
            </a:endParaRPr>
          </a:p>
          <a:p>
            <a:pPr marL="285750" indent="-285750" algn="just">
              <a:buFont typeface="Arial" panose="020B0604020202020204" pitchFamily="34" charset="0"/>
              <a:buChar char="•"/>
            </a:pPr>
            <a:r>
              <a:rPr lang="es-ES" dirty="0">
                <a:solidFill>
                  <a:schemeClr val="tx1">
                    <a:lumMod val="50000"/>
                  </a:schemeClr>
                </a:solidFill>
              </a:rPr>
              <a:t>En promedio los GL agrupados en recursos altos tienen los mayores niveles de PIM por inversiones totales, PIM inversiones de los funciones del FIDT y PIM de inversiones por donaciones y Trasferencias </a:t>
            </a:r>
          </a:p>
          <a:p>
            <a:pPr marL="285750" indent="-285750" algn="just">
              <a:buFont typeface="Arial" panose="020B0604020202020204" pitchFamily="34" charset="0"/>
              <a:buChar char="•"/>
            </a:pPr>
            <a:endParaRPr lang="es-ES" dirty="0">
              <a:solidFill>
                <a:schemeClr val="tx1">
                  <a:lumMod val="50000"/>
                </a:schemeClr>
              </a:solidFill>
            </a:endParaRPr>
          </a:p>
          <a:p>
            <a:pPr marL="285750" indent="-285750" algn="just">
              <a:buFont typeface="Arial" panose="020B0604020202020204" pitchFamily="34" charset="0"/>
              <a:buChar char="•"/>
            </a:pPr>
            <a:r>
              <a:rPr lang="es-ES" dirty="0">
                <a:solidFill>
                  <a:schemeClr val="tx1">
                    <a:lumMod val="50000"/>
                  </a:schemeClr>
                </a:solidFill>
              </a:rPr>
              <a:t>Los resultados de agrupamiento validan la metodología utilizada, poniendo en promedio a los GL con menores niveles de recursos en el grupo de Recursos bajos y a los de mayores niveles de recursos en el grupo de recursos altos</a:t>
            </a:r>
          </a:p>
          <a:p>
            <a:pPr marL="285750" indent="-285750" algn="just">
              <a:buFont typeface="Arial" panose="020B0604020202020204" pitchFamily="34" charset="0"/>
              <a:buChar char="•"/>
            </a:pPr>
            <a:endParaRPr lang="es-ES" dirty="0">
              <a:solidFill>
                <a:schemeClr val="tx1">
                  <a:lumMod val="50000"/>
                </a:schemeClr>
              </a:solidFill>
            </a:endParaRPr>
          </a:p>
        </p:txBody>
      </p:sp>
      <p:graphicFrame>
        <p:nvGraphicFramePr>
          <p:cNvPr id="2" name="Tabla 1">
            <a:extLst>
              <a:ext uri="{FF2B5EF4-FFF2-40B4-BE49-F238E27FC236}">
                <a16:creationId xmlns:a16="http://schemas.microsoft.com/office/drawing/2014/main" id="{DBF2E6D8-6691-AE67-64AD-9EDD87D89B65}"/>
              </a:ext>
            </a:extLst>
          </p:cNvPr>
          <p:cNvGraphicFramePr>
            <a:graphicFrameLocks noGrp="1"/>
          </p:cNvGraphicFramePr>
          <p:nvPr>
            <p:extLst>
              <p:ext uri="{D42A27DB-BD31-4B8C-83A1-F6EECF244321}">
                <p14:modId xmlns:p14="http://schemas.microsoft.com/office/powerpoint/2010/main" val="1514900940"/>
              </p:ext>
            </p:extLst>
          </p:nvPr>
        </p:nvGraphicFramePr>
        <p:xfrm>
          <a:off x="578051" y="2575282"/>
          <a:ext cx="4651174" cy="1798876"/>
        </p:xfrm>
        <a:graphic>
          <a:graphicData uri="http://schemas.openxmlformats.org/drawingml/2006/table">
            <a:tbl>
              <a:tblPr/>
              <a:tblGrid>
                <a:gridCol w="1223993">
                  <a:extLst>
                    <a:ext uri="{9D8B030D-6E8A-4147-A177-3AD203B41FA5}">
                      <a16:colId xmlns:a16="http://schemas.microsoft.com/office/drawing/2014/main" val="4184815600"/>
                    </a:ext>
                  </a:extLst>
                </a:gridCol>
                <a:gridCol w="893531">
                  <a:extLst>
                    <a:ext uri="{9D8B030D-6E8A-4147-A177-3AD203B41FA5}">
                      <a16:colId xmlns:a16="http://schemas.microsoft.com/office/drawing/2014/main" val="22660649"/>
                    </a:ext>
                  </a:extLst>
                </a:gridCol>
                <a:gridCol w="1181100">
                  <a:extLst>
                    <a:ext uri="{9D8B030D-6E8A-4147-A177-3AD203B41FA5}">
                      <a16:colId xmlns:a16="http://schemas.microsoft.com/office/drawing/2014/main" val="2164810598"/>
                    </a:ext>
                  </a:extLst>
                </a:gridCol>
                <a:gridCol w="1352550">
                  <a:extLst>
                    <a:ext uri="{9D8B030D-6E8A-4147-A177-3AD203B41FA5}">
                      <a16:colId xmlns:a16="http://schemas.microsoft.com/office/drawing/2014/main" val="4236957935"/>
                    </a:ext>
                  </a:extLst>
                </a:gridCol>
              </a:tblGrid>
              <a:tr h="770176">
                <a:tc>
                  <a:txBody>
                    <a:bodyPr/>
                    <a:lstStyle/>
                    <a:p>
                      <a:pPr algn="ctr" fontAlgn="ctr"/>
                      <a:r>
                        <a:rPr lang="es-ES" sz="1000" b="0" i="0" u="none" strike="noStrike">
                          <a:solidFill>
                            <a:srgbClr val="FFFFFF"/>
                          </a:solidFill>
                          <a:effectLst/>
                          <a:highlight>
                            <a:srgbClr val="305496"/>
                          </a:highlight>
                          <a:latin typeface="Arial" panose="020B0604020202020204" pitchFamily="34" charset="0"/>
                        </a:rPr>
                        <a:t>Agrupamiento</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05496"/>
                    </a:solidFill>
                  </a:tcPr>
                </a:tc>
                <a:tc>
                  <a:txBody>
                    <a:bodyPr/>
                    <a:lstStyle/>
                    <a:p>
                      <a:pPr algn="ctr" fontAlgn="ctr"/>
                      <a:r>
                        <a:rPr lang="es-ES" sz="1000" b="0" i="0" u="none" strike="noStrike">
                          <a:solidFill>
                            <a:srgbClr val="FFFFFF"/>
                          </a:solidFill>
                          <a:effectLst/>
                          <a:highlight>
                            <a:srgbClr val="305496"/>
                          </a:highlight>
                          <a:latin typeface="Arial" panose="020B0604020202020204" pitchFamily="34" charset="0"/>
                        </a:rPr>
                        <a:t>PIM Promedio de Inversiones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05496"/>
                    </a:solidFill>
                  </a:tcPr>
                </a:tc>
                <a:tc>
                  <a:txBody>
                    <a:bodyPr/>
                    <a:lstStyle/>
                    <a:p>
                      <a:pPr algn="ctr" fontAlgn="ctr"/>
                      <a:r>
                        <a:rPr lang="es-ES" sz="1000" b="0" i="0" u="none" strike="noStrike" dirty="0">
                          <a:solidFill>
                            <a:srgbClr val="FFFFFF"/>
                          </a:solidFill>
                          <a:effectLst/>
                          <a:highlight>
                            <a:srgbClr val="305496"/>
                          </a:highlight>
                          <a:latin typeface="Arial" panose="020B0604020202020204" pitchFamily="34" charset="0"/>
                        </a:rPr>
                        <a:t>PIM promedio inversiones servicios FIDT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05496"/>
                    </a:solidFill>
                  </a:tcPr>
                </a:tc>
                <a:tc>
                  <a:txBody>
                    <a:bodyPr/>
                    <a:lstStyle/>
                    <a:p>
                      <a:pPr algn="ctr" fontAlgn="ctr"/>
                      <a:r>
                        <a:rPr lang="es-ES" sz="1000" b="0" i="0" u="none" strike="noStrike">
                          <a:solidFill>
                            <a:srgbClr val="FFFFFF"/>
                          </a:solidFill>
                          <a:effectLst/>
                          <a:highlight>
                            <a:srgbClr val="305496"/>
                          </a:highlight>
                          <a:latin typeface="Arial" panose="020B0604020202020204" pitchFamily="34" charset="0"/>
                        </a:rPr>
                        <a:t>PIM promedio inversiones donaciones y transferencias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05496"/>
                    </a:solidFill>
                  </a:tcPr>
                </a:tc>
                <a:extLst>
                  <a:ext uri="{0D108BD9-81ED-4DB2-BD59-A6C34878D82A}">
                    <a16:rowId xmlns:a16="http://schemas.microsoft.com/office/drawing/2014/main" val="3420389776"/>
                  </a:ext>
                </a:extLst>
              </a:tr>
              <a:tr h="256725">
                <a:tc>
                  <a:txBody>
                    <a:bodyPr/>
                    <a:lstStyle/>
                    <a:p>
                      <a:pPr algn="l" fontAlgn="b"/>
                      <a:r>
                        <a:rPr lang="es-ES" sz="1100" b="0" i="0" u="none" strike="noStrike" dirty="0">
                          <a:effectLst/>
                          <a:latin typeface="Arial" panose="020B0604020202020204" pitchFamily="34" charset="0"/>
                        </a:rPr>
                        <a:t>Mas recursos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s-ES" sz="1100" b="0" i="0" u="none" strike="noStrike">
                          <a:effectLst/>
                          <a:latin typeface="Arial" panose="020B0604020202020204" pitchFamily="34" charset="0"/>
                        </a:rPr>
                        <a:t>  38.060.810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s-ES" sz="1100" b="0" i="0" u="none" strike="noStrike" dirty="0">
                          <a:effectLst/>
                          <a:latin typeface="Arial" panose="020B0604020202020204" pitchFamily="34" charset="0"/>
                        </a:rPr>
                        <a:t>                 28.635.695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s-ES" sz="1100" b="0" i="0" u="none" strike="noStrike">
                          <a:effectLst/>
                          <a:latin typeface="Arial" panose="020B0604020202020204" pitchFamily="34" charset="0"/>
                        </a:rPr>
                        <a:t>                            2.532.196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5545779"/>
                  </a:ext>
                </a:extLst>
              </a:tr>
              <a:tr h="256725">
                <a:tc>
                  <a:txBody>
                    <a:bodyPr/>
                    <a:lstStyle/>
                    <a:p>
                      <a:pPr algn="l" fontAlgn="b"/>
                      <a:r>
                        <a:rPr lang="es-ES" sz="1100" b="0" i="0" u="none" strike="noStrike" dirty="0">
                          <a:effectLst/>
                          <a:latin typeface="Arial" panose="020B0604020202020204" pitchFamily="34" charset="0"/>
                        </a:rPr>
                        <a:t>Recursos medios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s-ES" sz="1100" b="0" i="0" u="none" strike="noStrike">
                          <a:effectLst/>
                          <a:latin typeface="Arial" panose="020B0604020202020204" pitchFamily="34" charset="0"/>
                        </a:rPr>
                        <a:t>  11.371.318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s-ES" sz="1100" b="0" i="0" u="none" strike="noStrike">
                          <a:effectLst/>
                          <a:latin typeface="Arial" panose="020B0604020202020204" pitchFamily="34" charset="0"/>
                        </a:rPr>
                        <a:t>                   8.912.508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s-ES" sz="1100" b="0" i="0" u="none" strike="noStrike" dirty="0">
                          <a:effectLst/>
                          <a:latin typeface="Arial" panose="020B0604020202020204" pitchFamily="34" charset="0"/>
                        </a:rPr>
                        <a:t>                               725.755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1582160"/>
                  </a:ext>
                </a:extLst>
              </a:tr>
              <a:tr h="256725">
                <a:tc>
                  <a:txBody>
                    <a:bodyPr/>
                    <a:lstStyle/>
                    <a:p>
                      <a:pPr algn="l" fontAlgn="b"/>
                      <a:r>
                        <a:rPr lang="es-ES" sz="1100" b="0" i="0" u="none" strike="noStrike" dirty="0">
                          <a:effectLst/>
                          <a:latin typeface="Arial" panose="020B0604020202020204" pitchFamily="34" charset="0"/>
                        </a:rPr>
                        <a:t>Menos recursos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s-ES" sz="1100" b="0" i="0" u="none" strike="noStrike">
                          <a:effectLst/>
                          <a:latin typeface="Arial" panose="020B0604020202020204" pitchFamily="34" charset="0"/>
                        </a:rPr>
                        <a:t>   3.672.042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s-ES" sz="1100" b="0" i="0" u="none" strike="noStrike">
                          <a:effectLst/>
                          <a:latin typeface="Arial" panose="020B0604020202020204" pitchFamily="34" charset="0"/>
                        </a:rPr>
                        <a:t>                   2.705.703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r>
                        <a:rPr lang="es-ES" sz="1100" b="0" i="0" u="none" strike="noStrike" dirty="0">
                          <a:effectLst/>
                          <a:latin typeface="Arial" panose="020B0604020202020204" pitchFamily="34" charset="0"/>
                        </a:rPr>
                        <a:t>                               139.466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402758"/>
                  </a:ext>
                </a:extLst>
              </a:tr>
            </a:tbl>
          </a:graphicData>
        </a:graphic>
      </p:graphicFrame>
    </p:spTree>
    <p:extLst>
      <p:ext uri="{BB962C8B-B14F-4D97-AF65-F5344CB8AC3E}">
        <p14:creationId xmlns:p14="http://schemas.microsoft.com/office/powerpoint/2010/main" val="413986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Resultados GL distritales</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2" name="CuadroTexto 1">
            <a:extLst>
              <a:ext uri="{FF2B5EF4-FFF2-40B4-BE49-F238E27FC236}">
                <a16:creationId xmlns:a16="http://schemas.microsoft.com/office/drawing/2014/main" id="{DCA0512C-0F02-B540-87DA-FC5D53972CE7}"/>
              </a:ext>
            </a:extLst>
          </p:cNvPr>
          <p:cNvSpPr txBox="1"/>
          <p:nvPr/>
        </p:nvSpPr>
        <p:spPr>
          <a:xfrm>
            <a:off x="417569" y="2213397"/>
            <a:ext cx="5239150" cy="246221"/>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s-ES" sz="1600" dirty="0"/>
              <a:t>Valor KMO = 0,9</a:t>
            </a:r>
            <a:endParaRPr lang="es-ES" sz="1600" b="1" dirty="0">
              <a:solidFill>
                <a:schemeClr val="tx1"/>
              </a:solidFill>
            </a:endParaRPr>
          </a:p>
        </p:txBody>
      </p:sp>
      <p:sp>
        <p:nvSpPr>
          <p:cNvPr id="3" name="CuadroTexto 2">
            <a:extLst>
              <a:ext uri="{FF2B5EF4-FFF2-40B4-BE49-F238E27FC236}">
                <a16:creationId xmlns:a16="http://schemas.microsoft.com/office/drawing/2014/main" id="{10DAE446-5F87-75E9-4D40-4C86D374CAD0}"/>
              </a:ext>
            </a:extLst>
          </p:cNvPr>
          <p:cNvSpPr txBox="1"/>
          <p:nvPr/>
        </p:nvSpPr>
        <p:spPr>
          <a:xfrm>
            <a:off x="3857625" y="911123"/>
            <a:ext cx="5239150" cy="369332"/>
          </a:xfrm>
          <a:prstGeom prst="rect">
            <a:avLst/>
          </a:prstGeom>
          <a:noFill/>
        </p:spPr>
        <p:txBody>
          <a:bodyPr wrap="square" lIns="0" tIns="0" rIns="0" bIns="0" rtlCol="0">
            <a:spAutoFit/>
          </a:bodyPr>
          <a:lstStyle/>
          <a:p>
            <a:r>
              <a:rPr lang="es-ES" sz="2400" dirty="0">
                <a:solidFill>
                  <a:schemeClr val="tx1"/>
                </a:solidFill>
              </a:rPr>
              <a:t>Índice de Necesidades</a:t>
            </a:r>
            <a:endParaRPr lang="es-ES" sz="2400" b="1" dirty="0">
              <a:solidFill>
                <a:schemeClr val="tx1"/>
              </a:solidFill>
            </a:endParaRPr>
          </a:p>
        </p:txBody>
      </p:sp>
      <p:sp>
        <p:nvSpPr>
          <p:cNvPr id="6" name="CuadroTexto 5">
            <a:extLst>
              <a:ext uri="{FF2B5EF4-FFF2-40B4-BE49-F238E27FC236}">
                <a16:creationId xmlns:a16="http://schemas.microsoft.com/office/drawing/2014/main" id="{68FB9FE1-00BF-B222-28E0-9B0472A4B566}"/>
              </a:ext>
            </a:extLst>
          </p:cNvPr>
          <p:cNvSpPr txBox="1"/>
          <p:nvPr/>
        </p:nvSpPr>
        <p:spPr>
          <a:xfrm>
            <a:off x="381200" y="2526135"/>
            <a:ext cx="6096000" cy="954107"/>
          </a:xfrm>
          <a:prstGeom prst="rect">
            <a:avLst/>
          </a:prstGeom>
          <a:noFill/>
        </p:spPr>
        <p:txBody>
          <a:bodyPr wrap="square">
            <a:spAutoFit/>
          </a:bodyPr>
          <a:lstStyle/>
          <a:p>
            <a:pPr marL="285750" indent="-285750">
              <a:buFont typeface="Arial" panose="020B0604020202020204" pitchFamily="34" charset="0"/>
              <a:buChar char="•"/>
            </a:pPr>
            <a:r>
              <a:rPr lang="es-ES" dirty="0"/>
              <a:t>Prueba de Bartlett</a:t>
            </a:r>
          </a:p>
          <a:p>
            <a:r>
              <a:rPr lang="es-ES" dirty="0"/>
              <a:t>p-</a:t>
            </a:r>
            <a:r>
              <a:rPr lang="es-ES" dirty="0" err="1"/>
              <a:t>value</a:t>
            </a:r>
            <a:r>
              <a:rPr lang="es-ES" dirty="0"/>
              <a:t>            =             0.000</a:t>
            </a:r>
          </a:p>
          <a:p>
            <a:r>
              <a:rPr lang="es-ES" dirty="0"/>
              <a:t>H0: variables are </a:t>
            </a:r>
            <a:r>
              <a:rPr lang="es-ES" dirty="0" err="1"/>
              <a:t>not</a:t>
            </a:r>
            <a:r>
              <a:rPr lang="es-ES" dirty="0"/>
              <a:t> </a:t>
            </a:r>
            <a:r>
              <a:rPr lang="es-ES" dirty="0" err="1"/>
              <a:t>intercorrelated</a:t>
            </a:r>
            <a:endParaRPr lang="es-ES" dirty="0"/>
          </a:p>
          <a:p>
            <a:r>
              <a:rPr lang="es-ES" dirty="0"/>
              <a:t>Si p </a:t>
            </a:r>
            <a:r>
              <a:rPr lang="es-ES" dirty="0" err="1"/>
              <a:t>value</a:t>
            </a:r>
            <a:r>
              <a:rPr lang="es-ES" dirty="0"/>
              <a:t> &lt;0,05 las variables se encuentran correlacionadas</a:t>
            </a:r>
          </a:p>
        </p:txBody>
      </p:sp>
      <p:sp>
        <p:nvSpPr>
          <p:cNvPr id="10" name="CuadroTexto 9">
            <a:extLst>
              <a:ext uri="{FF2B5EF4-FFF2-40B4-BE49-F238E27FC236}">
                <a16:creationId xmlns:a16="http://schemas.microsoft.com/office/drawing/2014/main" id="{E59BE90C-DB99-DBA1-ED0C-3F5BB56A2AA6}"/>
              </a:ext>
            </a:extLst>
          </p:cNvPr>
          <p:cNvSpPr txBox="1"/>
          <p:nvPr/>
        </p:nvSpPr>
        <p:spPr>
          <a:xfrm>
            <a:off x="6756103" y="1787471"/>
            <a:ext cx="4240156" cy="954107"/>
          </a:xfrm>
          <a:prstGeom prst="rect">
            <a:avLst/>
          </a:prstGeom>
          <a:noFill/>
        </p:spPr>
        <p:txBody>
          <a:bodyPr wrap="square">
            <a:spAutoFit/>
          </a:bodyPr>
          <a:lstStyle/>
          <a:p>
            <a:pPr marL="285750" indent="-285750" algn="just">
              <a:buFont typeface="Arial" panose="020B0604020202020204" pitchFamily="34" charset="0"/>
              <a:buChar char="•"/>
            </a:pPr>
            <a:r>
              <a:rPr lang="es-ES" dirty="0"/>
              <a:t>De acuerdo al criterio de Kaiser </a:t>
            </a:r>
            <a:r>
              <a:rPr lang="es-ES" b="1" dirty="0">
                <a:solidFill>
                  <a:schemeClr val="tx1"/>
                </a:solidFill>
              </a:rPr>
              <a:t>se selecciona 10 factores, </a:t>
            </a:r>
            <a:r>
              <a:rPr lang="es-ES" dirty="0"/>
              <a:t>se realiza </a:t>
            </a:r>
            <a:r>
              <a:rPr lang="es-ES" b="1" dirty="0">
                <a:solidFill>
                  <a:schemeClr val="tx1"/>
                </a:solidFill>
              </a:rPr>
              <a:t>la normalización por </a:t>
            </a:r>
            <a:r>
              <a:rPr lang="es-ES" b="1" dirty="0" err="1">
                <a:solidFill>
                  <a:schemeClr val="tx1"/>
                </a:solidFill>
              </a:rPr>
              <a:t>reescalamiento</a:t>
            </a:r>
            <a:r>
              <a:rPr lang="es-ES" b="1" dirty="0">
                <a:solidFill>
                  <a:schemeClr val="tx1"/>
                </a:solidFill>
              </a:rPr>
              <a:t>, el cálculo del índice y se calculan los </a:t>
            </a:r>
            <a:r>
              <a:rPr lang="es-ES" b="1" dirty="0" err="1">
                <a:solidFill>
                  <a:schemeClr val="tx1"/>
                </a:solidFill>
              </a:rPr>
              <a:t>terciles</a:t>
            </a:r>
            <a:r>
              <a:rPr lang="es-ES" b="1" dirty="0">
                <a:solidFill>
                  <a:schemeClr val="tx1"/>
                </a:solidFill>
              </a:rPr>
              <a:t> </a:t>
            </a:r>
          </a:p>
        </p:txBody>
      </p:sp>
      <p:sp>
        <p:nvSpPr>
          <p:cNvPr id="7" name="CuadroTexto 6">
            <a:extLst>
              <a:ext uri="{FF2B5EF4-FFF2-40B4-BE49-F238E27FC236}">
                <a16:creationId xmlns:a16="http://schemas.microsoft.com/office/drawing/2014/main" id="{5A1850A4-8572-136E-86DB-BCC6869A0141}"/>
              </a:ext>
            </a:extLst>
          </p:cNvPr>
          <p:cNvSpPr txBox="1"/>
          <p:nvPr/>
        </p:nvSpPr>
        <p:spPr>
          <a:xfrm>
            <a:off x="355905" y="3988798"/>
            <a:ext cx="4968569" cy="523220"/>
          </a:xfrm>
          <a:prstGeom prst="rect">
            <a:avLst/>
          </a:prstGeom>
          <a:noFill/>
        </p:spPr>
        <p:txBody>
          <a:bodyPr wrap="square">
            <a:spAutoFit/>
          </a:bodyPr>
          <a:lstStyle/>
          <a:p>
            <a:pPr algn="just"/>
            <a:r>
              <a:rPr lang="es-ES" dirty="0"/>
              <a:t>Los valores obtenidos nos indican que </a:t>
            </a:r>
            <a:r>
              <a:rPr lang="es-ES" b="1" dirty="0">
                <a:solidFill>
                  <a:schemeClr val="tx1"/>
                </a:solidFill>
              </a:rPr>
              <a:t>es viable aplicar la técnica ACP</a:t>
            </a:r>
          </a:p>
        </p:txBody>
      </p:sp>
      <p:pic>
        <p:nvPicPr>
          <p:cNvPr id="9" name="Imagen 8">
            <a:extLst>
              <a:ext uri="{FF2B5EF4-FFF2-40B4-BE49-F238E27FC236}">
                <a16:creationId xmlns:a16="http://schemas.microsoft.com/office/drawing/2014/main" id="{59F8DDC8-0838-6473-594D-FF8B045646D4}"/>
              </a:ext>
            </a:extLst>
          </p:cNvPr>
          <p:cNvPicPr>
            <a:picLocks noChangeAspect="1"/>
          </p:cNvPicPr>
          <p:nvPr/>
        </p:nvPicPr>
        <p:blipFill>
          <a:blip r:embed="rId3"/>
          <a:stretch>
            <a:fillRect/>
          </a:stretch>
        </p:blipFill>
        <p:spPr>
          <a:xfrm>
            <a:off x="6326533" y="2939250"/>
            <a:ext cx="5029200" cy="3657600"/>
          </a:xfrm>
          <a:prstGeom prst="rect">
            <a:avLst/>
          </a:prstGeom>
        </p:spPr>
      </p:pic>
    </p:spTree>
    <p:extLst>
      <p:ext uri="{BB962C8B-B14F-4D97-AF65-F5344CB8AC3E}">
        <p14:creationId xmlns:p14="http://schemas.microsoft.com/office/powerpoint/2010/main" val="2649277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Resultados GL distritales</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3" name="CuadroTexto 2">
            <a:extLst>
              <a:ext uri="{FF2B5EF4-FFF2-40B4-BE49-F238E27FC236}">
                <a16:creationId xmlns:a16="http://schemas.microsoft.com/office/drawing/2014/main" id="{10DAE446-5F87-75E9-4D40-4C86D374CAD0}"/>
              </a:ext>
            </a:extLst>
          </p:cNvPr>
          <p:cNvSpPr txBox="1"/>
          <p:nvPr/>
        </p:nvSpPr>
        <p:spPr>
          <a:xfrm>
            <a:off x="503294" y="1620984"/>
            <a:ext cx="5239150" cy="1508105"/>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s-ES" dirty="0"/>
              <a:t>Dado que el índice de Necesidades es calculado a partir de varios indicadores y de distintos servicios se debe realizar una prueba de validación a través de un Gold Estándar (Nivel de Pobreza)</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b="1" dirty="0">
                <a:solidFill>
                  <a:schemeClr val="tx1"/>
                </a:solidFill>
              </a:rPr>
              <a:t>Obteniendo una alta correlación entre ambos (0,7)</a:t>
            </a:r>
            <a:r>
              <a:rPr lang="es-ES" dirty="0"/>
              <a:t>, validando así los resultados obtenidos</a:t>
            </a:r>
          </a:p>
        </p:txBody>
      </p:sp>
      <p:pic>
        <p:nvPicPr>
          <p:cNvPr id="4" name="Imagen 3">
            <a:extLst>
              <a:ext uri="{FF2B5EF4-FFF2-40B4-BE49-F238E27FC236}">
                <a16:creationId xmlns:a16="http://schemas.microsoft.com/office/drawing/2014/main" id="{DAF08638-77F0-33B7-9A95-F408406E3B7B}"/>
              </a:ext>
            </a:extLst>
          </p:cNvPr>
          <p:cNvPicPr>
            <a:picLocks noChangeAspect="1"/>
          </p:cNvPicPr>
          <p:nvPr/>
        </p:nvPicPr>
        <p:blipFill>
          <a:blip r:embed="rId3"/>
          <a:stretch>
            <a:fillRect/>
          </a:stretch>
        </p:blipFill>
        <p:spPr>
          <a:xfrm>
            <a:off x="847724" y="3429000"/>
            <a:ext cx="3914775" cy="2847109"/>
          </a:xfrm>
          <a:prstGeom prst="rect">
            <a:avLst/>
          </a:prstGeom>
        </p:spPr>
      </p:pic>
      <p:sp>
        <p:nvSpPr>
          <p:cNvPr id="10" name="CuadroTexto 9">
            <a:extLst>
              <a:ext uri="{FF2B5EF4-FFF2-40B4-BE49-F238E27FC236}">
                <a16:creationId xmlns:a16="http://schemas.microsoft.com/office/drawing/2014/main" id="{864DC9DB-0F7B-3B1C-3ED6-848275BDCE26}"/>
              </a:ext>
            </a:extLst>
          </p:cNvPr>
          <p:cNvSpPr txBox="1"/>
          <p:nvPr/>
        </p:nvSpPr>
        <p:spPr>
          <a:xfrm>
            <a:off x="6326133" y="1620984"/>
            <a:ext cx="5239150" cy="2246769"/>
          </a:xfrm>
          <a:prstGeom prst="rect">
            <a:avLst/>
          </a:prstGeom>
          <a:noFill/>
        </p:spPr>
        <p:txBody>
          <a:bodyPr wrap="square">
            <a:spAutoFit/>
          </a:bodyPr>
          <a:lstStyle/>
          <a:p>
            <a:pPr algn="just"/>
            <a:r>
              <a:rPr lang="es-ES" dirty="0">
                <a:solidFill>
                  <a:schemeClr val="tx1">
                    <a:lumMod val="50000"/>
                  </a:schemeClr>
                </a:solidFill>
              </a:rPr>
              <a:t>Asimismo:</a:t>
            </a:r>
          </a:p>
          <a:p>
            <a:pPr marL="285750" indent="-285750" algn="just">
              <a:buFont typeface="Arial" panose="020B0604020202020204" pitchFamily="34" charset="0"/>
              <a:buChar char="•"/>
            </a:pPr>
            <a:endParaRPr lang="es-ES" dirty="0">
              <a:solidFill>
                <a:schemeClr val="tx1">
                  <a:lumMod val="50000"/>
                </a:schemeClr>
              </a:solidFill>
            </a:endParaRPr>
          </a:p>
          <a:p>
            <a:pPr marL="285750" indent="-285750" algn="just">
              <a:buFont typeface="Arial" panose="020B0604020202020204" pitchFamily="34" charset="0"/>
              <a:buChar char="•"/>
            </a:pPr>
            <a:r>
              <a:rPr lang="es-ES" dirty="0">
                <a:solidFill>
                  <a:schemeClr val="tx1">
                    <a:lumMod val="50000"/>
                  </a:schemeClr>
                </a:solidFill>
              </a:rPr>
              <a:t>En promedio los GL agrupados en necesidades altas tienen los mayores niveles de pobreza</a:t>
            </a:r>
          </a:p>
          <a:p>
            <a:pPr marL="285750" indent="-285750" algn="just">
              <a:buFont typeface="Arial" panose="020B0604020202020204" pitchFamily="34" charset="0"/>
              <a:buChar char="•"/>
            </a:pPr>
            <a:endParaRPr lang="es-ES" dirty="0">
              <a:solidFill>
                <a:schemeClr val="tx1">
                  <a:lumMod val="50000"/>
                </a:schemeClr>
              </a:solidFill>
            </a:endParaRPr>
          </a:p>
          <a:p>
            <a:pPr marL="285750" indent="-285750" algn="just">
              <a:buFont typeface="Arial" panose="020B0604020202020204" pitchFamily="34" charset="0"/>
              <a:buChar char="•"/>
            </a:pPr>
            <a:r>
              <a:rPr lang="es-ES" dirty="0">
                <a:solidFill>
                  <a:schemeClr val="tx1">
                    <a:lumMod val="50000"/>
                  </a:schemeClr>
                </a:solidFill>
              </a:rPr>
              <a:t>Los resultados de agrupamiento validan la metodología utilizada, poniendo en promedio a los GL con mayores niveles de pobreza en el grupo de Necesidades altas y a los de menores niveles de pobreza en el grupo de necesidades bajas</a:t>
            </a:r>
          </a:p>
        </p:txBody>
      </p:sp>
      <p:graphicFrame>
        <p:nvGraphicFramePr>
          <p:cNvPr id="5" name="Tabla 4">
            <a:extLst>
              <a:ext uri="{FF2B5EF4-FFF2-40B4-BE49-F238E27FC236}">
                <a16:creationId xmlns:a16="http://schemas.microsoft.com/office/drawing/2014/main" id="{11F51865-CC69-7C15-A62C-0E7BFCC1850F}"/>
              </a:ext>
            </a:extLst>
          </p:cNvPr>
          <p:cNvGraphicFramePr>
            <a:graphicFrameLocks noGrp="1"/>
          </p:cNvGraphicFramePr>
          <p:nvPr>
            <p:extLst>
              <p:ext uri="{D42A27DB-BD31-4B8C-83A1-F6EECF244321}">
                <p14:modId xmlns:p14="http://schemas.microsoft.com/office/powerpoint/2010/main" val="1011759642"/>
              </p:ext>
            </p:extLst>
          </p:nvPr>
        </p:nvGraphicFramePr>
        <p:xfrm>
          <a:off x="6871691" y="4277519"/>
          <a:ext cx="4224934" cy="1256982"/>
        </p:xfrm>
        <a:graphic>
          <a:graphicData uri="http://schemas.openxmlformats.org/drawingml/2006/table">
            <a:tbl>
              <a:tblPr/>
              <a:tblGrid>
                <a:gridCol w="2701993">
                  <a:extLst>
                    <a:ext uri="{9D8B030D-6E8A-4147-A177-3AD203B41FA5}">
                      <a16:colId xmlns:a16="http://schemas.microsoft.com/office/drawing/2014/main" val="4115003138"/>
                    </a:ext>
                  </a:extLst>
                </a:gridCol>
                <a:gridCol w="1522941">
                  <a:extLst>
                    <a:ext uri="{9D8B030D-6E8A-4147-A177-3AD203B41FA5}">
                      <a16:colId xmlns:a16="http://schemas.microsoft.com/office/drawing/2014/main" val="2143591834"/>
                    </a:ext>
                  </a:extLst>
                </a:gridCol>
              </a:tblGrid>
              <a:tr h="502602">
                <a:tc>
                  <a:txBody>
                    <a:bodyPr/>
                    <a:lstStyle/>
                    <a:p>
                      <a:pPr algn="ctr" fontAlgn="ctr"/>
                      <a:r>
                        <a:rPr lang="es-ES" sz="1600" b="0" i="0" u="none" strike="noStrike">
                          <a:solidFill>
                            <a:srgbClr val="FFFFFF"/>
                          </a:solidFill>
                          <a:effectLst/>
                          <a:highlight>
                            <a:srgbClr val="305496"/>
                          </a:highlight>
                          <a:latin typeface="Arial" panose="020B0604020202020204" pitchFamily="34" charset="0"/>
                        </a:rPr>
                        <a:t>Agrupamiento</a:t>
                      </a:r>
                    </a:p>
                  </a:txBody>
                  <a:tcPr marL="7620" marR="7620" marT="7620" marB="0" anchor="ct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a:noFill/>
                    </a:lnB>
                    <a:solidFill>
                      <a:srgbClr val="305496"/>
                    </a:solidFill>
                  </a:tcPr>
                </a:tc>
                <a:tc>
                  <a:txBody>
                    <a:bodyPr/>
                    <a:lstStyle/>
                    <a:p>
                      <a:pPr algn="ctr" fontAlgn="ctr"/>
                      <a:r>
                        <a:rPr lang="es-ES" sz="1600" b="0" i="0" u="none" strike="noStrike">
                          <a:solidFill>
                            <a:srgbClr val="FFFFFF"/>
                          </a:solidFill>
                          <a:effectLst/>
                          <a:highlight>
                            <a:srgbClr val="305496"/>
                          </a:highlight>
                          <a:latin typeface="Arial" panose="020B0604020202020204" pitchFamily="34" charset="0"/>
                        </a:rPr>
                        <a:t>Nivel de Pobreza</a:t>
                      </a:r>
                    </a:p>
                  </a:txBody>
                  <a:tcPr marL="7620" marR="7620" marT="7620" marB="0" anchor="ctr">
                    <a:lnL w="6350" cap="flat" cmpd="sng" algn="ctr">
                      <a:solidFill>
                        <a:srgbClr val="999999"/>
                      </a:solidFill>
                      <a:prstDash val="solid"/>
                      <a:round/>
                      <a:headEnd type="none" w="med" len="med"/>
                      <a:tailEnd type="none" w="med" len="med"/>
                    </a:lnL>
                    <a:lnR>
                      <a:noFill/>
                    </a:lnR>
                    <a:lnT w="6350" cap="flat" cmpd="sng" algn="ctr">
                      <a:solidFill>
                        <a:srgbClr val="999999"/>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3058382149"/>
                  </a:ext>
                </a:extLst>
              </a:tr>
              <a:tr h="251301">
                <a:tc>
                  <a:txBody>
                    <a:bodyPr/>
                    <a:lstStyle/>
                    <a:p>
                      <a:pPr algn="l" fontAlgn="b"/>
                      <a:r>
                        <a:rPr lang="es-ES" sz="1600" b="0" i="0" u="none" strike="noStrike">
                          <a:effectLst/>
                          <a:latin typeface="Arial" panose="020B0604020202020204" pitchFamily="34" charset="0"/>
                        </a:rPr>
                        <a:t>Muy alta necesidad</a:t>
                      </a:r>
                    </a:p>
                  </a:txBody>
                  <a:tcPr marL="7620" marR="7620" marT="7620" marB="0" anchor="b">
                    <a:lnL>
                      <a:noFill/>
                    </a:lnL>
                    <a:lnR>
                      <a:noFill/>
                    </a:lnR>
                    <a:lnT>
                      <a:noFill/>
                    </a:lnT>
                    <a:lnB>
                      <a:noFill/>
                    </a:lnB>
                    <a:noFill/>
                  </a:tcPr>
                </a:tc>
                <a:tc>
                  <a:txBody>
                    <a:bodyPr/>
                    <a:lstStyle/>
                    <a:p>
                      <a:pPr algn="r" fontAlgn="b"/>
                      <a:r>
                        <a:rPr lang="es-ES" sz="1600" b="0" i="0" u="none" strike="noStrike">
                          <a:effectLst/>
                          <a:latin typeface="Arial" panose="020B0604020202020204" pitchFamily="34" charset="0"/>
                        </a:rPr>
                        <a:t>43,2</a:t>
                      </a:r>
                    </a:p>
                  </a:txBody>
                  <a:tcPr marL="7620" marR="7620" marT="7620" marB="0" anchor="b">
                    <a:lnL>
                      <a:noFill/>
                    </a:lnL>
                    <a:lnR>
                      <a:noFill/>
                    </a:lnR>
                    <a:lnT>
                      <a:noFill/>
                    </a:lnT>
                    <a:lnB>
                      <a:noFill/>
                    </a:lnB>
                    <a:noFill/>
                  </a:tcPr>
                </a:tc>
                <a:extLst>
                  <a:ext uri="{0D108BD9-81ED-4DB2-BD59-A6C34878D82A}">
                    <a16:rowId xmlns:a16="http://schemas.microsoft.com/office/drawing/2014/main" val="3912841239"/>
                  </a:ext>
                </a:extLst>
              </a:tr>
              <a:tr h="251301">
                <a:tc>
                  <a:txBody>
                    <a:bodyPr/>
                    <a:lstStyle/>
                    <a:p>
                      <a:pPr algn="l" fontAlgn="b"/>
                      <a:r>
                        <a:rPr lang="es-ES" sz="1600" b="0" i="0" u="none" strike="noStrike">
                          <a:effectLst/>
                          <a:latin typeface="Arial" panose="020B0604020202020204" pitchFamily="34" charset="0"/>
                        </a:rPr>
                        <a:t>Alta necesidad</a:t>
                      </a:r>
                    </a:p>
                  </a:txBody>
                  <a:tcPr marL="7620" marR="7620" marT="7620" marB="0" anchor="b">
                    <a:lnL>
                      <a:noFill/>
                    </a:lnL>
                    <a:lnR>
                      <a:noFill/>
                    </a:lnR>
                    <a:lnT>
                      <a:noFill/>
                    </a:lnT>
                    <a:lnB>
                      <a:noFill/>
                    </a:lnB>
                    <a:noFill/>
                  </a:tcPr>
                </a:tc>
                <a:tc>
                  <a:txBody>
                    <a:bodyPr/>
                    <a:lstStyle/>
                    <a:p>
                      <a:pPr algn="r" fontAlgn="b"/>
                      <a:r>
                        <a:rPr lang="es-ES" sz="1600" b="0" i="0" u="none" strike="noStrike">
                          <a:effectLst/>
                          <a:latin typeface="Arial" panose="020B0604020202020204" pitchFamily="34" charset="0"/>
                        </a:rPr>
                        <a:t>29,7</a:t>
                      </a:r>
                    </a:p>
                  </a:txBody>
                  <a:tcPr marL="7620" marR="7620" marT="7620" marB="0" anchor="b">
                    <a:lnL>
                      <a:noFill/>
                    </a:lnL>
                    <a:lnR>
                      <a:noFill/>
                    </a:lnR>
                    <a:lnT>
                      <a:noFill/>
                    </a:lnT>
                    <a:lnB>
                      <a:noFill/>
                    </a:lnB>
                    <a:noFill/>
                  </a:tcPr>
                </a:tc>
                <a:extLst>
                  <a:ext uri="{0D108BD9-81ED-4DB2-BD59-A6C34878D82A}">
                    <a16:rowId xmlns:a16="http://schemas.microsoft.com/office/drawing/2014/main" val="1435011817"/>
                  </a:ext>
                </a:extLst>
              </a:tr>
              <a:tr h="251301">
                <a:tc>
                  <a:txBody>
                    <a:bodyPr/>
                    <a:lstStyle/>
                    <a:p>
                      <a:pPr algn="l" fontAlgn="b"/>
                      <a:r>
                        <a:rPr lang="es-ES" sz="1600" b="0" i="0" u="none" strike="noStrike">
                          <a:effectLst/>
                          <a:latin typeface="Arial" panose="020B0604020202020204" pitchFamily="34" charset="0"/>
                        </a:rPr>
                        <a:t>Necesidad media</a:t>
                      </a:r>
                    </a:p>
                  </a:txBody>
                  <a:tcPr marL="7620" marR="7620" marT="7620" marB="0" anchor="b">
                    <a:lnL>
                      <a:noFill/>
                    </a:lnL>
                    <a:lnR>
                      <a:noFill/>
                    </a:lnR>
                    <a:lnT>
                      <a:noFill/>
                    </a:lnT>
                    <a:lnB>
                      <a:noFill/>
                    </a:lnB>
                    <a:noFill/>
                  </a:tcPr>
                </a:tc>
                <a:tc>
                  <a:txBody>
                    <a:bodyPr/>
                    <a:lstStyle/>
                    <a:p>
                      <a:pPr algn="r" fontAlgn="b"/>
                      <a:r>
                        <a:rPr lang="es-ES" sz="1600" b="0" i="0" u="none" strike="noStrike" dirty="0">
                          <a:effectLst/>
                          <a:latin typeface="Arial" panose="020B0604020202020204" pitchFamily="34" charset="0"/>
                        </a:rPr>
                        <a:t>15,9</a:t>
                      </a:r>
                    </a:p>
                  </a:txBody>
                  <a:tcPr marL="7620" marR="7620" marT="7620" marB="0" anchor="b">
                    <a:lnL>
                      <a:noFill/>
                    </a:lnL>
                    <a:lnR>
                      <a:noFill/>
                    </a:lnR>
                    <a:lnT>
                      <a:noFill/>
                    </a:lnT>
                    <a:lnB>
                      <a:noFill/>
                    </a:lnB>
                    <a:noFill/>
                  </a:tcPr>
                </a:tc>
                <a:extLst>
                  <a:ext uri="{0D108BD9-81ED-4DB2-BD59-A6C34878D82A}">
                    <a16:rowId xmlns:a16="http://schemas.microsoft.com/office/drawing/2014/main" val="3079465831"/>
                  </a:ext>
                </a:extLst>
              </a:tr>
            </a:tbl>
          </a:graphicData>
        </a:graphic>
      </p:graphicFrame>
    </p:spTree>
    <p:extLst>
      <p:ext uri="{BB962C8B-B14F-4D97-AF65-F5344CB8AC3E}">
        <p14:creationId xmlns:p14="http://schemas.microsoft.com/office/powerpoint/2010/main" val="1564297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Resultados GL distritales</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3" name="CuadroTexto 2">
            <a:extLst>
              <a:ext uri="{FF2B5EF4-FFF2-40B4-BE49-F238E27FC236}">
                <a16:creationId xmlns:a16="http://schemas.microsoft.com/office/drawing/2014/main" id="{B244D3CF-14E4-2718-2A08-CB6BE74F5D86}"/>
              </a:ext>
            </a:extLst>
          </p:cNvPr>
          <p:cNvSpPr txBox="1"/>
          <p:nvPr/>
        </p:nvSpPr>
        <p:spPr>
          <a:xfrm>
            <a:off x="6278508" y="2487759"/>
            <a:ext cx="5239150" cy="1292662"/>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s-ES" dirty="0"/>
              <a:t>Del Agrupamiento obtenido se tienen 1,018 GL distritales con menos recursos y 1,017 GL distritales con muy alta necesidad.</a:t>
            </a:r>
          </a:p>
          <a:p>
            <a:pPr marL="285750" indent="-285750" algn="just">
              <a:buFont typeface="Arial" panose="020B0604020202020204" pitchFamily="34" charset="0"/>
              <a:buChar char="•"/>
            </a:pPr>
            <a:endParaRPr lang="es-ES" dirty="0"/>
          </a:p>
          <a:p>
            <a:pPr marL="285750" indent="-285750" algn="just">
              <a:buFont typeface="Arial" panose="020B0604020202020204" pitchFamily="34" charset="0"/>
              <a:buChar char="•"/>
            </a:pPr>
            <a:r>
              <a:rPr lang="es-ES" dirty="0"/>
              <a:t>Además, se tienen 696 GL distritales con menos recursos y muy alta necesidad</a:t>
            </a:r>
          </a:p>
          <a:p>
            <a:pPr marL="285750" indent="-285750" algn="just">
              <a:buFont typeface="Arial" panose="020B0604020202020204" pitchFamily="34" charset="0"/>
              <a:buChar char="•"/>
            </a:pPr>
            <a:endParaRPr lang="es-ES" dirty="0"/>
          </a:p>
        </p:txBody>
      </p:sp>
      <p:graphicFrame>
        <p:nvGraphicFramePr>
          <p:cNvPr id="4" name="Tabla 3">
            <a:extLst>
              <a:ext uri="{FF2B5EF4-FFF2-40B4-BE49-F238E27FC236}">
                <a16:creationId xmlns:a16="http://schemas.microsoft.com/office/drawing/2014/main" id="{76B2C4FA-1F4B-9566-ED12-6BA1D633B8E1}"/>
              </a:ext>
            </a:extLst>
          </p:cNvPr>
          <p:cNvGraphicFramePr>
            <a:graphicFrameLocks noGrp="1"/>
          </p:cNvGraphicFramePr>
          <p:nvPr>
            <p:extLst>
              <p:ext uri="{D42A27DB-BD31-4B8C-83A1-F6EECF244321}">
                <p14:modId xmlns:p14="http://schemas.microsoft.com/office/powerpoint/2010/main" val="794359704"/>
              </p:ext>
            </p:extLst>
          </p:nvPr>
        </p:nvGraphicFramePr>
        <p:xfrm>
          <a:off x="488949" y="2328703"/>
          <a:ext cx="5045075" cy="2157571"/>
        </p:xfrm>
        <a:graphic>
          <a:graphicData uri="http://schemas.openxmlformats.org/drawingml/2006/table">
            <a:tbl>
              <a:tblPr/>
              <a:tblGrid>
                <a:gridCol w="1308992">
                  <a:extLst>
                    <a:ext uri="{9D8B030D-6E8A-4147-A177-3AD203B41FA5}">
                      <a16:colId xmlns:a16="http://schemas.microsoft.com/office/drawing/2014/main" val="1271726137"/>
                    </a:ext>
                  </a:extLst>
                </a:gridCol>
                <a:gridCol w="845391">
                  <a:extLst>
                    <a:ext uri="{9D8B030D-6E8A-4147-A177-3AD203B41FA5}">
                      <a16:colId xmlns:a16="http://schemas.microsoft.com/office/drawing/2014/main" val="525165398"/>
                    </a:ext>
                  </a:extLst>
                </a:gridCol>
                <a:gridCol w="845391">
                  <a:extLst>
                    <a:ext uri="{9D8B030D-6E8A-4147-A177-3AD203B41FA5}">
                      <a16:colId xmlns:a16="http://schemas.microsoft.com/office/drawing/2014/main" val="455151486"/>
                    </a:ext>
                  </a:extLst>
                </a:gridCol>
                <a:gridCol w="845391">
                  <a:extLst>
                    <a:ext uri="{9D8B030D-6E8A-4147-A177-3AD203B41FA5}">
                      <a16:colId xmlns:a16="http://schemas.microsoft.com/office/drawing/2014/main" val="1640141768"/>
                    </a:ext>
                  </a:extLst>
                </a:gridCol>
                <a:gridCol w="354519">
                  <a:extLst>
                    <a:ext uri="{9D8B030D-6E8A-4147-A177-3AD203B41FA5}">
                      <a16:colId xmlns:a16="http://schemas.microsoft.com/office/drawing/2014/main" val="4280580444"/>
                    </a:ext>
                  </a:extLst>
                </a:gridCol>
                <a:gridCol w="845391">
                  <a:extLst>
                    <a:ext uri="{9D8B030D-6E8A-4147-A177-3AD203B41FA5}">
                      <a16:colId xmlns:a16="http://schemas.microsoft.com/office/drawing/2014/main" val="1187027684"/>
                    </a:ext>
                  </a:extLst>
                </a:gridCol>
              </a:tblGrid>
              <a:tr h="795529">
                <a:tc>
                  <a:txBody>
                    <a:bodyPr/>
                    <a:lstStyle/>
                    <a:p>
                      <a:pPr algn="ctr" fontAlgn="ctr"/>
                      <a:r>
                        <a:rPr lang="es-ES" sz="1000" b="1" i="0" u="none" strike="noStrike">
                          <a:solidFill>
                            <a:srgbClr val="FFFFFF"/>
                          </a:solidFill>
                          <a:effectLst/>
                          <a:highlight>
                            <a:srgbClr val="305496"/>
                          </a:highlight>
                          <a:latin typeface="Arial" panose="020B0604020202020204" pitchFamily="34" charset="0"/>
                        </a:rPr>
                        <a:t> Agrupamiento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s-ES" sz="1000" b="1" i="0" u="none" strike="noStrike">
                          <a:effectLst/>
                          <a:highlight>
                            <a:srgbClr val="D9E1F2"/>
                          </a:highlight>
                          <a:latin typeface="Arial" panose="020B0604020202020204" pitchFamily="34" charset="0"/>
                        </a:rPr>
                        <a:t> Muy alta necesidad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s-ES" sz="1000" b="1" i="0" u="none" strike="noStrike">
                          <a:effectLst/>
                          <a:highlight>
                            <a:srgbClr val="D9E1F2"/>
                          </a:highlight>
                          <a:latin typeface="Arial" panose="020B0604020202020204" pitchFamily="34" charset="0"/>
                        </a:rPr>
                        <a:t> Alta necesidad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s-ES" sz="1000" b="1" i="0" u="none" strike="noStrike">
                          <a:effectLst/>
                          <a:highlight>
                            <a:srgbClr val="D9E1F2"/>
                          </a:highlight>
                          <a:latin typeface="Arial" panose="020B0604020202020204" pitchFamily="34" charset="0"/>
                        </a:rPr>
                        <a:t> Necesidad media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ctr"/>
                      <a:r>
                        <a:rPr lang="es-ES" sz="1000" b="0" i="0" u="none" strike="noStrike">
                          <a:effectLst/>
                          <a:highlight>
                            <a:srgbClr val="FFFFFF"/>
                          </a:highligh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s-ES" sz="1000" b="0" i="0" u="none" strike="noStrike">
                          <a:solidFill>
                            <a:srgbClr val="FFFFFF"/>
                          </a:solidFill>
                          <a:effectLst/>
                          <a:highlight>
                            <a:srgbClr val="305496"/>
                          </a:highlight>
                          <a:latin typeface="Arial" panose="020B0604020202020204" pitchFamily="34" charset="0"/>
                        </a:rPr>
                        <a:t> Total general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503975830"/>
                  </a:ext>
                </a:extLst>
              </a:tr>
              <a:tr h="277230">
                <a:tc>
                  <a:txBody>
                    <a:bodyPr/>
                    <a:lstStyle/>
                    <a:p>
                      <a:pPr algn="ctr" fontAlgn="b"/>
                      <a:r>
                        <a:rPr lang="es-ES" sz="1000" b="1" i="0" u="none" strike="noStrike">
                          <a:effectLst/>
                          <a:highlight>
                            <a:srgbClr val="D9E1F2"/>
                          </a:highlight>
                          <a:latin typeface="Arial" panose="020B0604020202020204" pitchFamily="34" charset="0"/>
                        </a:rPr>
                        <a:t> Mas recursos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s-ES" sz="1100" b="0" i="0" u="none" strike="noStrike">
                          <a:effectLst/>
                          <a:highlight>
                            <a:srgbClr val="FFC000"/>
                          </a:highlight>
                          <a:latin typeface="Arial" panose="020B0604020202020204" pitchFamily="34" charset="0"/>
                        </a:rPr>
                        <a:t>            149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100" b="0" i="0" u="none" strike="noStrike">
                          <a:effectLst/>
                          <a:highlight>
                            <a:srgbClr val="FFC000"/>
                          </a:highlight>
                          <a:latin typeface="Arial" panose="020B0604020202020204" pitchFamily="34" charset="0"/>
                        </a:rPr>
                        <a:t>              69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100" b="0" i="0" u="none" strike="noStrike">
                          <a:effectLst/>
                          <a:highlight>
                            <a:srgbClr val="70AD47"/>
                          </a:highlight>
                          <a:latin typeface="Arial" panose="020B0604020202020204" pitchFamily="34" charset="0"/>
                        </a:rPr>
                        <a:t>            121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ctr" fontAlgn="b"/>
                      <a:r>
                        <a:rPr lang="es-ES" sz="1000" b="0" i="0" u="none" strike="noStrike">
                          <a:effectLst/>
                          <a:highlight>
                            <a:srgbClr val="FFFFFF"/>
                          </a:highligh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ES" sz="1000" b="0" i="0" u="none" strike="noStrike">
                          <a:effectLst/>
                          <a:highlight>
                            <a:srgbClr val="FFFFFF"/>
                          </a:highlight>
                          <a:latin typeface="Arial" panose="020B0604020202020204" pitchFamily="34" charset="0"/>
                        </a:rPr>
                        <a:t>             339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10671880"/>
                  </a:ext>
                </a:extLst>
              </a:tr>
              <a:tr h="277230">
                <a:tc>
                  <a:txBody>
                    <a:bodyPr/>
                    <a:lstStyle/>
                    <a:p>
                      <a:pPr algn="ctr" fontAlgn="b"/>
                      <a:r>
                        <a:rPr lang="es-ES" sz="1000" b="1" i="0" u="none" strike="noStrike">
                          <a:effectLst/>
                          <a:highlight>
                            <a:srgbClr val="D9E1F2"/>
                          </a:highlight>
                          <a:latin typeface="Arial" panose="020B0604020202020204" pitchFamily="34" charset="0"/>
                        </a:rPr>
                        <a:t> Recursos medios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s-ES" sz="1100" b="0" i="0" u="none" strike="noStrike">
                          <a:effectLst/>
                          <a:highlight>
                            <a:srgbClr val="FFC000"/>
                          </a:highlight>
                          <a:latin typeface="Arial" panose="020B0604020202020204" pitchFamily="34" charset="0"/>
                        </a:rPr>
                        <a:t>            172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100" b="0" i="0" u="none" strike="noStrike">
                          <a:effectLst/>
                          <a:highlight>
                            <a:srgbClr val="FFFF00"/>
                          </a:highlight>
                          <a:latin typeface="Arial" panose="020B0604020202020204" pitchFamily="34" charset="0"/>
                        </a:rPr>
                        <a:t>              76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s-ES" sz="1100" b="0" i="0" u="none" strike="noStrike">
                          <a:effectLst/>
                          <a:highlight>
                            <a:srgbClr val="FFC000"/>
                          </a:highlight>
                          <a:latin typeface="Arial" panose="020B0604020202020204" pitchFamily="34" charset="0"/>
                        </a:rPr>
                        <a:t>              91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effectLst/>
                          <a:highlight>
                            <a:srgbClr val="FFFFFF"/>
                          </a:highligh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ES" sz="1000" b="0" i="0" u="none" strike="noStrike">
                          <a:effectLst/>
                          <a:highlight>
                            <a:srgbClr val="FFFFFF"/>
                          </a:highlight>
                          <a:latin typeface="Arial" panose="020B0604020202020204" pitchFamily="34" charset="0"/>
                        </a:rPr>
                        <a:t>             339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77925361"/>
                  </a:ext>
                </a:extLst>
              </a:tr>
              <a:tr h="277230">
                <a:tc>
                  <a:txBody>
                    <a:bodyPr/>
                    <a:lstStyle/>
                    <a:p>
                      <a:pPr algn="ctr" fontAlgn="b"/>
                      <a:r>
                        <a:rPr lang="es-ES" sz="1000" b="1" i="0" u="none" strike="noStrike">
                          <a:effectLst/>
                          <a:highlight>
                            <a:srgbClr val="D9E1F2"/>
                          </a:highlight>
                          <a:latin typeface="Arial" panose="020B0604020202020204" pitchFamily="34" charset="0"/>
                        </a:rPr>
                        <a:t> Menos recursos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ctr" fontAlgn="b"/>
                      <a:r>
                        <a:rPr lang="es-ES" sz="1100" b="0" i="0" u="none" strike="noStrike">
                          <a:effectLst/>
                          <a:highlight>
                            <a:srgbClr val="FF0000"/>
                          </a:highlight>
                          <a:latin typeface="Arial" panose="020B0604020202020204" pitchFamily="34" charset="0"/>
                        </a:rPr>
                        <a:t>            696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s-ES" sz="1100" b="0" i="0" u="none" strike="noStrike">
                          <a:effectLst/>
                          <a:highlight>
                            <a:srgbClr val="FFC000"/>
                          </a:highlight>
                          <a:latin typeface="Arial" panose="020B0604020202020204" pitchFamily="34" charset="0"/>
                        </a:rPr>
                        <a:t>            194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100" b="0" i="0" u="none" strike="noStrike">
                          <a:effectLst/>
                          <a:highlight>
                            <a:srgbClr val="FFC000"/>
                          </a:highlight>
                          <a:latin typeface="Arial" panose="020B0604020202020204" pitchFamily="34" charset="0"/>
                        </a:rPr>
                        <a:t>            128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b"/>
                      <a:r>
                        <a:rPr lang="es-ES" sz="1000" b="0" i="0" u="none" strike="noStrike">
                          <a:effectLst/>
                          <a:highlight>
                            <a:srgbClr val="FFFFFF"/>
                          </a:highligh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r>
                        <a:rPr lang="es-ES" sz="1000" b="0" i="0" u="none" strike="noStrike">
                          <a:effectLst/>
                          <a:highlight>
                            <a:srgbClr val="FFFFFF"/>
                          </a:highlight>
                          <a:latin typeface="Arial" panose="020B0604020202020204" pitchFamily="34" charset="0"/>
                        </a:rPr>
                        <a:t>          1.018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79907623"/>
                  </a:ext>
                </a:extLst>
              </a:tr>
              <a:tr h="265176">
                <a:tc>
                  <a:txBody>
                    <a:bodyPr/>
                    <a:lstStyle/>
                    <a:p>
                      <a:pPr algn="ctr" fontAlgn="b"/>
                      <a:r>
                        <a:rPr lang="es-ES" sz="1000" b="0" i="0" u="none" strike="noStrike">
                          <a:effectLst/>
                          <a:highlight>
                            <a:srgbClr val="FFFFFF"/>
                          </a:highlight>
                          <a:latin typeface="Arial" panose="020B0604020202020204" pitchFamily="34" charset="0"/>
                        </a:rPr>
                        <a:t> </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000" b="0" i="0" u="none" strike="noStrike">
                          <a:effectLst/>
                          <a:highlight>
                            <a:srgbClr val="FFFFFF"/>
                          </a:highlight>
                          <a:latin typeface="Arial" panose="020B0604020202020204" pitchFamily="34" charset="0"/>
                        </a:rPr>
                        <a:t> </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000" b="0" i="0" u="none" strike="noStrike">
                          <a:effectLst/>
                          <a:highlight>
                            <a:srgbClr val="FFFFFF"/>
                          </a:highlight>
                          <a:latin typeface="Arial" panose="020B0604020202020204" pitchFamily="34" charset="0"/>
                        </a:rPr>
                        <a:t> </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000" b="0" i="0" u="none" strike="noStrike">
                          <a:effectLst/>
                          <a:highlight>
                            <a:srgbClr val="FFFFFF"/>
                          </a:highlight>
                          <a:latin typeface="Arial" panose="020B0604020202020204" pitchFamily="34" charset="0"/>
                        </a:rPr>
                        <a:t> </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000" b="0" i="0" u="none" strike="noStrike">
                          <a:effectLst/>
                          <a:highlight>
                            <a:srgbClr val="FFFFFF"/>
                          </a:highlight>
                          <a:latin typeface="Arial" panose="020B0604020202020204" pitchFamily="34" charset="0"/>
                        </a:rPr>
                        <a:t> </a:t>
                      </a:r>
                    </a:p>
                  </a:txBody>
                  <a:tcPr marL="7620" marR="7620" marT="7620" marB="0" anchor="ctr">
                    <a:lnL>
                      <a:noFill/>
                    </a:lnL>
                    <a:lnR>
                      <a:noFill/>
                    </a:lnR>
                    <a:lnT>
                      <a:noFill/>
                    </a:lnT>
                    <a:lnB>
                      <a:noFill/>
                    </a:lnB>
                    <a:solidFill>
                      <a:srgbClr val="FFFFFF"/>
                    </a:solidFill>
                  </a:tcPr>
                </a:tc>
                <a:tc>
                  <a:txBody>
                    <a:bodyPr/>
                    <a:lstStyle/>
                    <a:p>
                      <a:pPr algn="ctr" fontAlgn="b"/>
                      <a:r>
                        <a:rPr lang="es-ES" sz="1000" b="0" i="0" u="none" strike="noStrike">
                          <a:effectLst/>
                          <a:highlight>
                            <a:srgbClr val="FFFFFF"/>
                          </a:highlight>
                          <a:latin typeface="Arial" panose="020B0604020202020204" pitchFamily="34" charset="0"/>
                        </a:rPr>
                        <a:t> </a:t>
                      </a:r>
                    </a:p>
                  </a:txBody>
                  <a:tcPr marL="7620" marR="7620" marT="762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48465810"/>
                  </a:ext>
                </a:extLst>
              </a:tr>
              <a:tr h="265176">
                <a:tc>
                  <a:txBody>
                    <a:bodyPr/>
                    <a:lstStyle/>
                    <a:p>
                      <a:pPr algn="ctr" fontAlgn="ctr"/>
                      <a:r>
                        <a:rPr lang="es-ES" sz="1000" b="0" i="0" u="none" strike="noStrike">
                          <a:solidFill>
                            <a:srgbClr val="FFFFFF"/>
                          </a:solidFill>
                          <a:effectLst/>
                          <a:highlight>
                            <a:srgbClr val="305496"/>
                          </a:highlight>
                          <a:latin typeface="Arial" panose="020B0604020202020204" pitchFamily="34" charset="0"/>
                        </a:rPr>
                        <a:t> Total general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b"/>
                      <a:r>
                        <a:rPr lang="es-ES" sz="1000" b="0" i="0" u="none" strike="noStrike">
                          <a:effectLst/>
                          <a:highlight>
                            <a:srgbClr val="FFFFFF"/>
                          </a:highlight>
                          <a:latin typeface="Arial" panose="020B0604020202020204" pitchFamily="34" charset="0"/>
                        </a:rPr>
                        <a:t>          1.017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000" b="0" i="0" u="none" strike="noStrike">
                          <a:effectLst/>
                          <a:highlight>
                            <a:srgbClr val="FFFFFF"/>
                          </a:highlight>
                          <a:latin typeface="Arial" panose="020B0604020202020204" pitchFamily="34" charset="0"/>
                        </a:rPr>
                        <a:t>             339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000" b="0" i="0" u="none" strike="noStrike">
                          <a:effectLst/>
                          <a:highlight>
                            <a:srgbClr val="FFFFFF"/>
                          </a:highlight>
                          <a:latin typeface="Arial" panose="020B0604020202020204" pitchFamily="34" charset="0"/>
                        </a:rPr>
                        <a:t>             340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s-ES" sz="1000" b="0" i="0" u="none" strike="noStrike">
                          <a:effectLst/>
                          <a:highlight>
                            <a:srgbClr val="FFFFFF"/>
                          </a:highlight>
                          <a:latin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ctr"/>
                      <a:r>
                        <a:rPr lang="es-ES" sz="1000" b="0" i="0" u="none" strike="noStrike" dirty="0">
                          <a:solidFill>
                            <a:srgbClr val="FFFFFF"/>
                          </a:solidFill>
                          <a:effectLst/>
                          <a:highlight>
                            <a:srgbClr val="305496"/>
                          </a:highlight>
                          <a:latin typeface="Arial" panose="020B0604020202020204" pitchFamily="34" charset="0"/>
                        </a:rPr>
                        <a:t>          1.696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994381351"/>
                  </a:ext>
                </a:extLst>
              </a:tr>
            </a:tbl>
          </a:graphicData>
        </a:graphic>
      </p:graphicFrame>
    </p:spTree>
    <p:extLst>
      <p:ext uri="{BB962C8B-B14F-4D97-AF65-F5344CB8AC3E}">
        <p14:creationId xmlns:p14="http://schemas.microsoft.com/office/powerpoint/2010/main" val="476052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235;p14">
            <a:extLst>
              <a:ext uri="{FF2B5EF4-FFF2-40B4-BE49-F238E27FC236}">
                <a16:creationId xmlns:a16="http://schemas.microsoft.com/office/drawing/2014/main" id="{91376F20-B185-5892-47BD-FBABF7898289}"/>
              </a:ext>
            </a:extLst>
          </p:cNvPr>
          <p:cNvSpPr/>
          <p:nvPr/>
        </p:nvSpPr>
        <p:spPr>
          <a:xfrm>
            <a:off x="929390" y="3302655"/>
            <a:ext cx="10193311" cy="79846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kumimoji="0" lang="es-MX" sz="4800" b="0" i="0" u="none" strike="noStrike" kern="0" cap="none" spc="0" normalizeH="0" baseline="0" noProof="0" dirty="0">
                <a:ln>
                  <a:noFill/>
                </a:ln>
                <a:solidFill>
                  <a:srgbClr val="214EA5"/>
                </a:solidFill>
                <a:effectLst/>
                <a:uLnTx/>
                <a:uFillTx/>
                <a:latin typeface="Patua One"/>
                <a:ea typeface="Patua One"/>
                <a:cs typeface="Patua One"/>
                <a:sym typeface="Patua One"/>
              </a:rPr>
              <a:t>¡Muchas gracias!</a:t>
            </a:r>
          </a:p>
        </p:txBody>
      </p:sp>
    </p:spTree>
    <p:extLst>
      <p:ext uri="{BB962C8B-B14F-4D97-AF65-F5344CB8AC3E}">
        <p14:creationId xmlns:p14="http://schemas.microsoft.com/office/powerpoint/2010/main" val="244811704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569969" y="364913"/>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Agenda</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7" name="Google Shape;182;p7">
            <a:extLst>
              <a:ext uri="{FF2B5EF4-FFF2-40B4-BE49-F238E27FC236}">
                <a16:creationId xmlns:a16="http://schemas.microsoft.com/office/drawing/2014/main" id="{A82C2D93-1F50-A6CF-BEE2-7760F3B4F4F9}"/>
              </a:ext>
            </a:extLst>
          </p:cNvPr>
          <p:cNvSpPr txBox="1">
            <a:spLocks/>
          </p:cNvSpPr>
          <p:nvPr/>
        </p:nvSpPr>
        <p:spPr>
          <a:xfrm>
            <a:off x="817618" y="1650787"/>
            <a:ext cx="8716907" cy="371178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0" i="0" u="none" strike="noStrike" cap="none">
                <a:solidFill>
                  <a:srgbClr val="214EA5"/>
                </a:solidFill>
                <a:latin typeface="Patua One"/>
                <a:ea typeface="Patua One"/>
                <a:cs typeface="Patua One"/>
                <a:sym typeface="Patua One"/>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s-PE" dirty="0">
                <a:solidFill>
                  <a:srgbClr val="004899"/>
                </a:solidFill>
              </a:rPr>
              <a:t>1.Objetivo</a:t>
            </a:r>
          </a:p>
          <a:p>
            <a:r>
              <a:rPr lang="es-PE" dirty="0">
                <a:solidFill>
                  <a:srgbClr val="004899"/>
                </a:solidFill>
              </a:rPr>
              <a:t>2.Marco Conceptual</a:t>
            </a:r>
          </a:p>
          <a:p>
            <a:r>
              <a:rPr lang="es-PE" dirty="0">
                <a:solidFill>
                  <a:srgbClr val="004899"/>
                </a:solidFill>
              </a:rPr>
              <a:t>3. Metodología</a:t>
            </a:r>
          </a:p>
          <a:p>
            <a:r>
              <a:rPr lang="es-PE" sz="2800" dirty="0">
                <a:solidFill>
                  <a:srgbClr val="004899"/>
                </a:solidFill>
              </a:rPr>
              <a:t>3.1 Fuentes de Información</a:t>
            </a:r>
          </a:p>
          <a:p>
            <a:r>
              <a:rPr lang="es-PE" sz="2800" dirty="0">
                <a:solidFill>
                  <a:srgbClr val="004899"/>
                </a:solidFill>
              </a:rPr>
              <a:t>3.2 Indicadores</a:t>
            </a:r>
          </a:p>
          <a:p>
            <a:r>
              <a:rPr lang="es-PE" sz="2800" dirty="0">
                <a:solidFill>
                  <a:srgbClr val="004899"/>
                </a:solidFill>
              </a:rPr>
              <a:t>3.3 Modelo</a:t>
            </a:r>
          </a:p>
          <a:p>
            <a:r>
              <a:rPr lang="es-PE" dirty="0">
                <a:solidFill>
                  <a:srgbClr val="004899"/>
                </a:solidFill>
              </a:rPr>
              <a:t>4. Resultados GL Distritos</a:t>
            </a:r>
          </a:p>
          <a:p>
            <a:endParaRPr lang="es-PE" sz="2800" dirty="0">
              <a:solidFill>
                <a:srgbClr val="004899"/>
              </a:solidFill>
            </a:endParaRPr>
          </a:p>
        </p:txBody>
      </p:sp>
    </p:spTree>
    <p:extLst>
      <p:ext uri="{BB962C8B-B14F-4D97-AF65-F5344CB8AC3E}">
        <p14:creationId xmlns:p14="http://schemas.microsoft.com/office/powerpoint/2010/main" val="18411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569969" y="364913"/>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Objetivo</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7" name="Google Shape;182;p7">
            <a:extLst>
              <a:ext uri="{FF2B5EF4-FFF2-40B4-BE49-F238E27FC236}">
                <a16:creationId xmlns:a16="http://schemas.microsoft.com/office/drawing/2014/main" id="{A82C2D93-1F50-A6CF-BEE2-7760F3B4F4F9}"/>
              </a:ext>
            </a:extLst>
          </p:cNvPr>
          <p:cNvSpPr txBox="1">
            <a:spLocks/>
          </p:cNvSpPr>
          <p:nvPr/>
        </p:nvSpPr>
        <p:spPr>
          <a:xfrm>
            <a:off x="1661547" y="2393738"/>
            <a:ext cx="8755007" cy="72205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3600" b="0" i="0" u="none" strike="noStrike" cap="none">
                <a:solidFill>
                  <a:srgbClr val="214EA5"/>
                </a:solidFill>
                <a:latin typeface="Patua One"/>
                <a:ea typeface="Patua One"/>
                <a:cs typeface="Patua One"/>
                <a:sym typeface="Patua One"/>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just"/>
            <a:r>
              <a:rPr lang="es-PE" sz="2000" b="1" dirty="0">
                <a:solidFill>
                  <a:schemeClr val="tx1"/>
                </a:solidFill>
                <a:latin typeface="+mj-lt"/>
              </a:rPr>
              <a:t>Definir la metodología para el </a:t>
            </a:r>
            <a:r>
              <a:rPr lang="es-ES" sz="2000" b="1" dirty="0">
                <a:solidFill>
                  <a:schemeClr val="tx1"/>
                </a:solidFill>
                <a:latin typeface="+mj-lt"/>
              </a:rPr>
              <a:t>agrupamiento de los Gobiernos Regionales y Gobiernos Locales</a:t>
            </a:r>
            <a:r>
              <a:rPr lang="es-ES" sz="2000" dirty="0">
                <a:solidFill>
                  <a:srgbClr val="000000"/>
                </a:solidFill>
                <a:latin typeface="+mj-lt"/>
              </a:rPr>
              <a:t>, a nivel nacional, de acuerdo a dos dimensiones</a:t>
            </a:r>
            <a:r>
              <a:rPr lang="es-ES" sz="2000" b="1" dirty="0">
                <a:solidFill>
                  <a:srgbClr val="000000"/>
                </a:solidFill>
                <a:latin typeface="+mj-lt"/>
              </a:rPr>
              <a:t>: </a:t>
            </a:r>
            <a:r>
              <a:rPr lang="es-ES" sz="2000" b="1" dirty="0">
                <a:solidFill>
                  <a:schemeClr val="tx1"/>
                </a:solidFill>
                <a:latin typeface="+mj-lt"/>
              </a:rPr>
              <a:t>las necesidades </a:t>
            </a:r>
            <a:r>
              <a:rPr lang="es-ES" sz="2000" dirty="0">
                <a:solidFill>
                  <a:srgbClr val="000000"/>
                </a:solidFill>
                <a:latin typeface="+mj-lt"/>
              </a:rPr>
              <a:t>(indicadores de brechas de infraestructura y/o acceso a servicios) y la </a:t>
            </a:r>
            <a:r>
              <a:rPr lang="es-ES" sz="2000" b="1" dirty="0">
                <a:solidFill>
                  <a:schemeClr val="tx1"/>
                </a:solidFill>
                <a:latin typeface="+mj-lt"/>
              </a:rPr>
              <a:t>disponibilidad de recursos </a:t>
            </a:r>
            <a:r>
              <a:rPr lang="es-ES" sz="2000" dirty="0">
                <a:solidFill>
                  <a:srgbClr val="000000"/>
                </a:solidFill>
                <a:latin typeface="+mj-lt"/>
              </a:rPr>
              <a:t>para inversiones para la elaboración de</a:t>
            </a:r>
            <a:r>
              <a:rPr lang="es-ES" sz="2000" b="1" dirty="0">
                <a:solidFill>
                  <a:schemeClr val="tx1"/>
                </a:solidFill>
                <a:latin typeface="+mj-lt"/>
              </a:rPr>
              <a:t> Bases del Concurso FIDT 2024.</a:t>
            </a:r>
            <a:endParaRPr lang="es-PE" sz="2000" b="1" dirty="0">
              <a:solidFill>
                <a:schemeClr val="tx1"/>
              </a:solidFill>
              <a:latin typeface="+mj-lt"/>
            </a:endParaRPr>
          </a:p>
        </p:txBody>
      </p:sp>
    </p:spTree>
    <p:extLst>
      <p:ext uri="{BB962C8B-B14F-4D97-AF65-F5344CB8AC3E}">
        <p14:creationId xmlns:p14="http://schemas.microsoft.com/office/powerpoint/2010/main" val="237285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Marco Conceptual</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3" name="CuadroTexto 2">
            <a:extLst>
              <a:ext uri="{FF2B5EF4-FFF2-40B4-BE49-F238E27FC236}">
                <a16:creationId xmlns:a16="http://schemas.microsoft.com/office/drawing/2014/main" id="{6208759A-0703-9BB9-1747-324328E7659B}"/>
              </a:ext>
            </a:extLst>
          </p:cNvPr>
          <p:cNvSpPr txBox="1"/>
          <p:nvPr/>
        </p:nvSpPr>
        <p:spPr>
          <a:xfrm>
            <a:off x="5476383" y="2815534"/>
            <a:ext cx="6096000" cy="1384995"/>
          </a:xfrm>
          <a:prstGeom prst="rect">
            <a:avLst/>
          </a:prstGeom>
          <a:noFill/>
        </p:spPr>
        <p:txBody>
          <a:bodyPr wrap="square">
            <a:spAutoFit/>
          </a:bodyPr>
          <a:lstStyle/>
          <a:p>
            <a:pPr algn="just"/>
            <a:r>
              <a:rPr lang="es-ES" b="1" dirty="0">
                <a:solidFill>
                  <a:schemeClr val="tx1"/>
                </a:solidFill>
              </a:rPr>
              <a:t>El análisis de componentes principales es una técnica multivariante de reducción de datos </a:t>
            </a:r>
            <a:r>
              <a:rPr lang="es-ES" dirty="0"/>
              <a:t>que tiene como objeto simplificar las múltiples y complejas relaciones que puedan existir entre un conjunto de variables observadas examinando la interdependencia de dichas variables permitiendo el agrupamiento de las unidades de observaciones en categorías homogéneas</a:t>
            </a:r>
          </a:p>
        </p:txBody>
      </p:sp>
      <p:sp>
        <p:nvSpPr>
          <p:cNvPr id="7" name="CuadroTexto 6">
            <a:extLst>
              <a:ext uri="{FF2B5EF4-FFF2-40B4-BE49-F238E27FC236}">
                <a16:creationId xmlns:a16="http://schemas.microsoft.com/office/drawing/2014/main" id="{6DC83742-43FC-EB27-26AD-CBA153DB8359}"/>
              </a:ext>
            </a:extLst>
          </p:cNvPr>
          <p:cNvSpPr txBox="1"/>
          <p:nvPr/>
        </p:nvSpPr>
        <p:spPr>
          <a:xfrm>
            <a:off x="5476383" y="4535478"/>
            <a:ext cx="6096000" cy="738664"/>
          </a:xfrm>
          <a:prstGeom prst="rect">
            <a:avLst/>
          </a:prstGeom>
          <a:noFill/>
        </p:spPr>
        <p:txBody>
          <a:bodyPr wrap="square">
            <a:spAutoFit/>
          </a:bodyPr>
          <a:lstStyle/>
          <a:p>
            <a:pPr algn="just"/>
            <a:r>
              <a:rPr lang="es-ES" dirty="0"/>
              <a:t>Por lo tanto el </a:t>
            </a:r>
            <a:r>
              <a:rPr lang="es-ES" b="1" dirty="0">
                <a:solidFill>
                  <a:schemeClr val="tx1"/>
                </a:solidFill>
              </a:rPr>
              <a:t>análisis de componentes principales es explicar la mayor parte de la variabilidad total de un conjunto de variables </a:t>
            </a:r>
            <a:r>
              <a:rPr lang="es-ES" dirty="0"/>
              <a:t>con el menor número de componentes posible;</a:t>
            </a:r>
          </a:p>
        </p:txBody>
      </p:sp>
      <p:sp>
        <p:nvSpPr>
          <p:cNvPr id="8" name="CuadroTexto 7">
            <a:extLst>
              <a:ext uri="{FF2B5EF4-FFF2-40B4-BE49-F238E27FC236}">
                <a16:creationId xmlns:a16="http://schemas.microsoft.com/office/drawing/2014/main" id="{F49375C2-BCF0-A226-809C-6662C9AB99B4}"/>
              </a:ext>
            </a:extLst>
          </p:cNvPr>
          <p:cNvSpPr txBox="1"/>
          <p:nvPr/>
        </p:nvSpPr>
        <p:spPr>
          <a:xfrm>
            <a:off x="3095625" y="1235154"/>
            <a:ext cx="6886575" cy="523220"/>
          </a:xfrm>
          <a:prstGeom prst="rect">
            <a:avLst/>
          </a:prstGeom>
          <a:noFill/>
        </p:spPr>
        <p:txBody>
          <a:bodyPr wrap="square">
            <a:spAutoFit/>
          </a:bodyPr>
          <a:lstStyle/>
          <a:p>
            <a:pPr algn="just"/>
            <a:r>
              <a:rPr lang="es-ES" sz="2800" b="1" dirty="0">
                <a:solidFill>
                  <a:schemeClr val="tx1"/>
                </a:solidFill>
              </a:rPr>
              <a:t>Análisis de Componentes Principales</a:t>
            </a:r>
            <a:endParaRPr lang="es-ES" sz="2800" dirty="0"/>
          </a:p>
        </p:txBody>
      </p:sp>
      <p:pic>
        <p:nvPicPr>
          <p:cNvPr id="4" name="Imagen 3">
            <a:extLst>
              <a:ext uri="{FF2B5EF4-FFF2-40B4-BE49-F238E27FC236}">
                <a16:creationId xmlns:a16="http://schemas.microsoft.com/office/drawing/2014/main" id="{CFE3E893-C321-0037-FD92-6C8974097257}"/>
              </a:ext>
            </a:extLst>
          </p:cNvPr>
          <p:cNvPicPr>
            <a:picLocks noChangeAspect="1"/>
          </p:cNvPicPr>
          <p:nvPr/>
        </p:nvPicPr>
        <p:blipFill rotWithShape="1">
          <a:blip r:embed="rId3"/>
          <a:srcRect l="5086" b="11330"/>
          <a:stretch/>
        </p:blipFill>
        <p:spPr>
          <a:xfrm>
            <a:off x="781050" y="2671153"/>
            <a:ext cx="4444378" cy="2758097"/>
          </a:xfrm>
          <a:prstGeom prst="rect">
            <a:avLst/>
          </a:prstGeom>
        </p:spPr>
      </p:pic>
      <p:cxnSp>
        <p:nvCxnSpPr>
          <p:cNvPr id="6" name="Conector recto de flecha 5">
            <a:extLst>
              <a:ext uri="{FF2B5EF4-FFF2-40B4-BE49-F238E27FC236}">
                <a16:creationId xmlns:a16="http://schemas.microsoft.com/office/drawing/2014/main" id="{4E4781C4-ABBE-3A6F-FD01-0CFF7F8D12EB}"/>
              </a:ext>
            </a:extLst>
          </p:cNvPr>
          <p:cNvCxnSpPr/>
          <p:nvPr/>
        </p:nvCxnSpPr>
        <p:spPr>
          <a:xfrm flipV="1">
            <a:off x="1800225" y="3248025"/>
            <a:ext cx="2981325" cy="164782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ADF986B6-A61E-A43C-B34E-9F30DACCFCF1}"/>
              </a:ext>
            </a:extLst>
          </p:cNvPr>
          <p:cNvSpPr txBox="1"/>
          <p:nvPr/>
        </p:nvSpPr>
        <p:spPr>
          <a:xfrm>
            <a:off x="2975105" y="4352811"/>
            <a:ext cx="2057400" cy="769441"/>
          </a:xfrm>
          <a:prstGeom prst="rect">
            <a:avLst/>
          </a:prstGeom>
          <a:noFill/>
        </p:spPr>
        <p:txBody>
          <a:bodyPr wrap="square">
            <a:spAutoFit/>
          </a:bodyPr>
          <a:lstStyle/>
          <a:p>
            <a:pPr algn="just"/>
            <a:r>
              <a:rPr lang="es-ES" sz="1100" b="1" dirty="0"/>
              <a:t>Se seleccionan los componentes que expliquen la mayor varianza necesaria</a:t>
            </a:r>
            <a:endParaRPr lang="es-ES" sz="1100" dirty="0"/>
          </a:p>
        </p:txBody>
      </p:sp>
      <p:sp>
        <p:nvSpPr>
          <p:cNvPr id="10" name="CuadroTexto 9">
            <a:extLst>
              <a:ext uri="{FF2B5EF4-FFF2-40B4-BE49-F238E27FC236}">
                <a16:creationId xmlns:a16="http://schemas.microsoft.com/office/drawing/2014/main" id="{524C69A2-5999-C63D-B102-F68CA890C728}"/>
              </a:ext>
            </a:extLst>
          </p:cNvPr>
          <p:cNvSpPr txBox="1"/>
          <p:nvPr/>
        </p:nvSpPr>
        <p:spPr>
          <a:xfrm rot="16200000">
            <a:off x="-1213545" y="3365881"/>
            <a:ext cx="3476625" cy="261610"/>
          </a:xfrm>
          <a:prstGeom prst="rect">
            <a:avLst/>
          </a:prstGeom>
          <a:noFill/>
        </p:spPr>
        <p:txBody>
          <a:bodyPr wrap="square">
            <a:spAutoFit/>
          </a:bodyPr>
          <a:lstStyle/>
          <a:p>
            <a:pPr algn="just"/>
            <a:r>
              <a:rPr lang="es-ES" sz="1100" b="1" dirty="0">
                <a:solidFill>
                  <a:schemeClr val="tx1"/>
                </a:solidFill>
              </a:rPr>
              <a:t>Proporción de varianza explicada</a:t>
            </a:r>
            <a:endParaRPr lang="es-ES" sz="1100" dirty="0"/>
          </a:p>
        </p:txBody>
      </p:sp>
      <p:sp>
        <p:nvSpPr>
          <p:cNvPr id="11" name="CuadroTexto 10">
            <a:extLst>
              <a:ext uri="{FF2B5EF4-FFF2-40B4-BE49-F238E27FC236}">
                <a16:creationId xmlns:a16="http://schemas.microsoft.com/office/drawing/2014/main" id="{818D40B4-2A57-C8C2-0113-A4535392CE39}"/>
              </a:ext>
            </a:extLst>
          </p:cNvPr>
          <p:cNvSpPr txBox="1"/>
          <p:nvPr/>
        </p:nvSpPr>
        <p:spPr>
          <a:xfrm>
            <a:off x="1555880" y="5565145"/>
            <a:ext cx="3476625" cy="261610"/>
          </a:xfrm>
          <a:prstGeom prst="rect">
            <a:avLst/>
          </a:prstGeom>
          <a:noFill/>
        </p:spPr>
        <p:txBody>
          <a:bodyPr wrap="square">
            <a:spAutoFit/>
          </a:bodyPr>
          <a:lstStyle/>
          <a:p>
            <a:pPr algn="just"/>
            <a:r>
              <a:rPr lang="es-ES" sz="1100" b="1" dirty="0">
                <a:solidFill>
                  <a:schemeClr val="tx1"/>
                </a:solidFill>
              </a:rPr>
              <a:t>Cantidad de componentes</a:t>
            </a:r>
            <a:endParaRPr lang="es-ES" sz="1100" dirty="0"/>
          </a:p>
        </p:txBody>
      </p:sp>
    </p:spTree>
    <p:extLst>
      <p:ext uri="{BB962C8B-B14F-4D97-AF65-F5344CB8AC3E}">
        <p14:creationId xmlns:p14="http://schemas.microsoft.com/office/powerpoint/2010/main" val="7333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Marco Conceptual</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8" name="CuadroTexto 7">
            <a:extLst>
              <a:ext uri="{FF2B5EF4-FFF2-40B4-BE49-F238E27FC236}">
                <a16:creationId xmlns:a16="http://schemas.microsoft.com/office/drawing/2014/main" id="{F49375C2-BCF0-A226-809C-6662C9AB99B4}"/>
              </a:ext>
            </a:extLst>
          </p:cNvPr>
          <p:cNvSpPr txBox="1"/>
          <p:nvPr/>
        </p:nvSpPr>
        <p:spPr>
          <a:xfrm>
            <a:off x="3095625" y="1235154"/>
            <a:ext cx="6886575" cy="523220"/>
          </a:xfrm>
          <a:prstGeom prst="rect">
            <a:avLst/>
          </a:prstGeom>
          <a:noFill/>
        </p:spPr>
        <p:txBody>
          <a:bodyPr wrap="square">
            <a:spAutoFit/>
          </a:bodyPr>
          <a:lstStyle/>
          <a:p>
            <a:pPr algn="just"/>
            <a:r>
              <a:rPr lang="es-ES" sz="2800" b="1" dirty="0">
                <a:solidFill>
                  <a:schemeClr val="tx1"/>
                </a:solidFill>
              </a:rPr>
              <a:t>Pruebas Estadísticos</a:t>
            </a:r>
            <a:endParaRPr lang="es-ES" sz="2800" dirty="0"/>
          </a:p>
        </p:txBody>
      </p:sp>
      <p:sp>
        <p:nvSpPr>
          <p:cNvPr id="5" name="CuadroTexto 4">
            <a:extLst>
              <a:ext uri="{FF2B5EF4-FFF2-40B4-BE49-F238E27FC236}">
                <a16:creationId xmlns:a16="http://schemas.microsoft.com/office/drawing/2014/main" id="{2DBE6A1E-2030-3439-2398-8E20474F858C}"/>
              </a:ext>
            </a:extLst>
          </p:cNvPr>
          <p:cNvSpPr txBox="1"/>
          <p:nvPr/>
        </p:nvSpPr>
        <p:spPr>
          <a:xfrm>
            <a:off x="1038225" y="2421971"/>
            <a:ext cx="6096000" cy="2677656"/>
          </a:xfrm>
          <a:prstGeom prst="rect">
            <a:avLst/>
          </a:prstGeom>
          <a:noFill/>
        </p:spPr>
        <p:txBody>
          <a:bodyPr wrap="square">
            <a:spAutoFit/>
          </a:bodyPr>
          <a:lstStyle/>
          <a:p>
            <a:pPr algn="just" fontAlgn="base"/>
            <a:r>
              <a:rPr lang="es-ES" sz="1400" b="1" dirty="0">
                <a:solidFill>
                  <a:srgbClr val="000000"/>
                </a:solidFill>
                <a:effectLst/>
                <a:highlight>
                  <a:srgbClr val="FFFFFF"/>
                </a:highlight>
                <a:latin typeface="Arial" panose="020B0604020202020204" pitchFamily="34" charset="0"/>
                <a:ea typeface="Calibri" panose="020F0502020204030204" pitchFamily="34" charset="0"/>
              </a:rPr>
              <a:t>La Medida Kaiser-Meyer-</a:t>
            </a:r>
            <a:r>
              <a:rPr lang="es-ES" sz="1400" b="1" dirty="0" err="1">
                <a:solidFill>
                  <a:srgbClr val="000000"/>
                </a:solidFill>
                <a:effectLst/>
                <a:highlight>
                  <a:srgbClr val="FFFFFF"/>
                </a:highlight>
                <a:latin typeface="Arial" panose="020B0604020202020204" pitchFamily="34" charset="0"/>
                <a:ea typeface="Calibri" panose="020F0502020204030204" pitchFamily="34" charset="0"/>
              </a:rPr>
              <a:t>Olkin</a:t>
            </a:r>
            <a:r>
              <a:rPr lang="es-ES" sz="1400" b="1" dirty="0">
                <a:solidFill>
                  <a:srgbClr val="000000"/>
                </a:solidFill>
                <a:effectLst/>
                <a:highlight>
                  <a:srgbClr val="FFFFFF"/>
                </a:highlight>
                <a:latin typeface="Arial" panose="020B0604020202020204" pitchFamily="34" charset="0"/>
                <a:ea typeface="Calibri" panose="020F0502020204030204" pitchFamily="34" charset="0"/>
              </a:rPr>
              <a:t> </a:t>
            </a:r>
          </a:p>
          <a:p>
            <a:pPr algn="just" fontAlgn="base"/>
            <a:r>
              <a:rPr lang="es-ES" sz="1400" dirty="0">
                <a:solidFill>
                  <a:srgbClr val="000000"/>
                </a:solidFill>
                <a:effectLst/>
                <a:highlight>
                  <a:srgbClr val="FFFFFF"/>
                </a:highlight>
                <a:latin typeface="Arial" panose="020B0604020202020204" pitchFamily="34" charset="0"/>
                <a:ea typeface="Calibri" panose="020F0502020204030204" pitchFamily="34" charset="0"/>
              </a:rPr>
              <a:t>Estadístico que indica la proporción de varianza en las variables que pueden ser causadas por factores subyacentes. Los valores altos (cercanos a 1.0) generalmente indican que un análisis factorial puede ser útil con los datos.</a:t>
            </a:r>
          </a:p>
          <a:p>
            <a:pPr algn="just" fontAlgn="base"/>
            <a:endParaRPr lang="es-ES" sz="1400" dirty="0">
              <a:effectLst/>
              <a:highlight>
                <a:srgbClr val="FFFFFF"/>
              </a:highlight>
              <a:latin typeface="Times New Roman" panose="02020603050405020304" pitchFamily="18" charset="0"/>
              <a:ea typeface="Times New Roman" panose="02020603050405020304" pitchFamily="18" charset="0"/>
            </a:endParaRPr>
          </a:p>
          <a:p>
            <a:pPr algn="just" fontAlgn="base"/>
            <a:r>
              <a:rPr lang="es-ES" sz="1400" b="1" dirty="0">
                <a:solidFill>
                  <a:srgbClr val="000000"/>
                </a:solidFill>
                <a:effectLst/>
                <a:highlight>
                  <a:srgbClr val="FFFFFF"/>
                </a:highlight>
                <a:latin typeface="Arial" panose="020B0604020202020204" pitchFamily="34" charset="0"/>
                <a:ea typeface="Calibri" panose="020F0502020204030204" pitchFamily="34" charset="0"/>
              </a:rPr>
              <a:t>Prueba de esfericidad de Bartlett </a:t>
            </a:r>
          </a:p>
          <a:p>
            <a:pPr algn="just" fontAlgn="base"/>
            <a:r>
              <a:rPr lang="es-ES" sz="1400" dirty="0">
                <a:solidFill>
                  <a:srgbClr val="000000"/>
                </a:solidFill>
                <a:effectLst/>
                <a:highlight>
                  <a:srgbClr val="FFFFFF"/>
                </a:highlight>
                <a:latin typeface="Arial" panose="020B0604020202020204" pitchFamily="34" charset="0"/>
                <a:ea typeface="Calibri" panose="020F0502020204030204" pitchFamily="34" charset="0"/>
              </a:rPr>
              <a:t>contrasta la hipótesis de que la matriz de correlaciones es una matriz de identidad, lo que indicaría que las variables no están se encuentran relacionadas y, por lo tanto, no son adecuadas para la detección de estructuras. Los valores pequeños (menores que 0,05) del nivel de significación indican que un análisis factorial puede ser útil con los datos.</a:t>
            </a:r>
            <a:endParaRPr lang="es-ES" sz="1400" dirty="0">
              <a:effectLst/>
              <a:highlight>
                <a:srgbClr val="FFFFFF"/>
              </a:highlight>
              <a:latin typeface="Times New Roman" panose="02020603050405020304" pitchFamily="18" charset="0"/>
              <a:ea typeface="Times New Roman" panose="02020603050405020304" pitchFamily="18" charset="0"/>
            </a:endParaRPr>
          </a:p>
        </p:txBody>
      </p:sp>
      <p:pic>
        <p:nvPicPr>
          <p:cNvPr id="14" name="Imagen 13">
            <a:extLst>
              <a:ext uri="{FF2B5EF4-FFF2-40B4-BE49-F238E27FC236}">
                <a16:creationId xmlns:a16="http://schemas.microsoft.com/office/drawing/2014/main" id="{80EED164-BF0D-0377-1459-CA66D22566D2}"/>
              </a:ext>
            </a:extLst>
          </p:cNvPr>
          <p:cNvPicPr>
            <a:picLocks noChangeAspect="1"/>
          </p:cNvPicPr>
          <p:nvPr/>
        </p:nvPicPr>
        <p:blipFill>
          <a:blip r:embed="rId3"/>
          <a:stretch>
            <a:fillRect/>
          </a:stretch>
        </p:blipFill>
        <p:spPr>
          <a:xfrm>
            <a:off x="9010572" y="3461185"/>
            <a:ext cx="1790855" cy="1638442"/>
          </a:xfrm>
          <a:prstGeom prst="rect">
            <a:avLst/>
          </a:prstGeom>
        </p:spPr>
      </p:pic>
      <p:sp>
        <p:nvSpPr>
          <p:cNvPr id="15" name="CuadroTexto 14">
            <a:extLst>
              <a:ext uri="{FF2B5EF4-FFF2-40B4-BE49-F238E27FC236}">
                <a16:creationId xmlns:a16="http://schemas.microsoft.com/office/drawing/2014/main" id="{B0BD65E7-685A-2AD7-31C5-A5A367B8ED99}"/>
              </a:ext>
            </a:extLst>
          </p:cNvPr>
          <p:cNvSpPr txBox="1"/>
          <p:nvPr/>
        </p:nvSpPr>
        <p:spPr>
          <a:xfrm>
            <a:off x="7963891" y="2418875"/>
            <a:ext cx="3608984" cy="523220"/>
          </a:xfrm>
          <a:prstGeom prst="rect">
            <a:avLst/>
          </a:prstGeom>
          <a:noFill/>
        </p:spPr>
        <p:txBody>
          <a:bodyPr wrap="square">
            <a:spAutoFit/>
          </a:bodyPr>
          <a:lstStyle/>
          <a:p>
            <a:pPr algn="just"/>
            <a:r>
              <a:rPr lang="es-ES" sz="2800" b="1" dirty="0">
                <a:solidFill>
                  <a:schemeClr val="tx1"/>
                </a:solidFill>
              </a:rPr>
              <a:t>Matriz de identidad</a:t>
            </a:r>
            <a:endParaRPr lang="es-ES" sz="2800" dirty="0"/>
          </a:p>
        </p:txBody>
      </p:sp>
      <p:sp>
        <p:nvSpPr>
          <p:cNvPr id="16" name="CuadroTexto 15">
            <a:extLst>
              <a:ext uri="{FF2B5EF4-FFF2-40B4-BE49-F238E27FC236}">
                <a16:creationId xmlns:a16="http://schemas.microsoft.com/office/drawing/2014/main" id="{9492E6FF-9569-591F-2BE6-ABEB6879FD16}"/>
              </a:ext>
            </a:extLst>
          </p:cNvPr>
          <p:cNvSpPr txBox="1"/>
          <p:nvPr/>
        </p:nvSpPr>
        <p:spPr>
          <a:xfrm>
            <a:off x="9189490" y="3233264"/>
            <a:ext cx="1433017" cy="369332"/>
          </a:xfrm>
          <a:prstGeom prst="rect">
            <a:avLst/>
          </a:prstGeom>
          <a:noFill/>
        </p:spPr>
        <p:txBody>
          <a:bodyPr wrap="square">
            <a:spAutoFit/>
          </a:bodyPr>
          <a:lstStyle/>
          <a:p>
            <a:pPr algn="just"/>
            <a:r>
              <a:rPr lang="es-ES" sz="1800" b="1" dirty="0">
                <a:solidFill>
                  <a:schemeClr val="tx1"/>
                </a:solidFill>
              </a:rPr>
              <a:t>X1 x2 x3 x4</a:t>
            </a:r>
            <a:endParaRPr lang="es-ES" sz="1800" dirty="0"/>
          </a:p>
        </p:txBody>
      </p:sp>
      <p:sp>
        <p:nvSpPr>
          <p:cNvPr id="17" name="CuadroTexto 16">
            <a:extLst>
              <a:ext uri="{FF2B5EF4-FFF2-40B4-BE49-F238E27FC236}">
                <a16:creationId xmlns:a16="http://schemas.microsoft.com/office/drawing/2014/main" id="{3B0107D9-7CDA-7857-AE76-F4845C616E4C}"/>
              </a:ext>
            </a:extLst>
          </p:cNvPr>
          <p:cNvSpPr txBox="1"/>
          <p:nvPr/>
        </p:nvSpPr>
        <p:spPr>
          <a:xfrm rot="16200000">
            <a:off x="8238922" y="4095740"/>
            <a:ext cx="1433017" cy="369332"/>
          </a:xfrm>
          <a:prstGeom prst="rect">
            <a:avLst/>
          </a:prstGeom>
          <a:noFill/>
        </p:spPr>
        <p:txBody>
          <a:bodyPr wrap="square">
            <a:spAutoFit/>
          </a:bodyPr>
          <a:lstStyle/>
          <a:p>
            <a:pPr algn="just"/>
            <a:r>
              <a:rPr lang="es-ES" sz="1800" b="1" dirty="0">
                <a:solidFill>
                  <a:schemeClr val="tx1"/>
                </a:solidFill>
              </a:rPr>
              <a:t>X4 x3 x2 x1</a:t>
            </a:r>
            <a:endParaRPr lang="es-ES" sz="1800" dirty="0"/>
          </a:p>
        </p:txBody>
      </p:sp>
    </p:spTree>
    <p:extLst>
      <p:ext uri="{BB962C8B-B14F-4D97-AF65-F5344CB8AC3E}">
        <p14:creationId xmlns:p14="http://schemas.microsoft.com/office/powerpoint/2010/main" val="19945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Marco Conceptual</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3" name="CuadroTexto 2">
            <a:extLst>
              <a:ext uri="{FF2B5EF4-FFF2-40B4-BE49-F238E27FC236}">
                <a16:creationId xmlns:a16="http://schemas.microsoft.com/office/drawing/2014/main" id="{8C2D792B-72FF-4253-F8C2-EDBF0FE3B770}"/>
              </a:ext>
            </a:extLst>
          </p:cNvPr>
          <p:cNvSpPr txBox="1"/>
          <p:nvPr/>
        </p:nvSpPr>
        <p:spPr>
          <a:xfrm>
            <a:off x="619326" y="1114990"/>
            <a:ext cx="5267325" cy="5294270"/>
          </a:xfrm>
          <a:prstGeom prst="rect">
            <a:avLst/>
          </a:prstGeom>
          <a:noFill/>
        </p:spPr>
        <p:txBody>
          <a:bodyPr wrap="square">
            <a:spAutoFit/>
          </a:bodyPr>
          <a:lstStyle/>
          <a:p>
            <a:pPr algn="just">
              <a:lnSpc>
                <a:spcPct val="107000"/>
              </a:lnSpc>
              <a:spcBef>
                <a:spcPts val="200"/>
              </a:spcBef>
            </a:pPr>
            <a:r>
              <a:rPr lang="es-ES" sz="1400" b="1" kern="100"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BENEFICIOS METODOLÓGICAS </a:t>
            </a:r>
            <a:endParaRPr lang="es-ES" sz="1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Al realizar el agrupamiento a través de quintiles se asegura tener grupos homogéneos tanto en características de las variables seleccionadas como en cantidades de entidades locales y regionales, permitiendo así una competencia más adecuada entre ellas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 Al obtener un índice sintético a partir de las variables identificadas se permiten generar rankings de necesidades y disponibilidad de recursos asegurándose que las entidades locales y regionales con mayores niveles del índice sean las que muestren los peores o mejores escenarios, de acuerdo a la orientación en el cálculo de las variables.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Así mismo al obtener un índice sintético a partir de las variables identificadas de necesidades y/o disponibilidad de recursos se cuenta con una herramienta de focalización geográfica para la aplicación de políticas públicas adecuadas.</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2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uadroTexto 5">
            <a:extLst>
              <a:ext uri="{FF2B5EF4-FFF2-40B4-BE49-F238E27FC236}">
                <a16:creationId xmlns:a16="http://schemas.microsoft.com/office/drawing/2014/main" id="{805D62E4-A911-FF0E-0BAA-A205B547BE88}"/>
              </a:ext>
            </a:extLst>
          </p:cNvPr>
          <p:cNvSpPr txBox="1"/>
          <p:nvPr/>
        </p:nvSpPr>
        <p:spPr>
          <a:xfrm>
            <a:off x="6477000" y="506313"/>
            <a:ext cx="3981450" cy="5042791"/>
          </a:xfrm>
          <a:prstGeom prst="rect">
            <a:avLst/>
          </a:prstGeom>
          <a:noFill/>
        </p:spPr>
        <p:txBody>
          <a:bodyPr wrap="square">
            <a:spAutoFit/>
          </a:bodyPr>
          <a:lstStyle/>
          <a:p>
            <a:pPr>
              <a:lnSpc>
                <a:spcPct val="107000"/>
              </a:lnSpc>
              <a:spcAft>
                <a:spcPts val="800"/>
              </a:spcAft>
            </a:pP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200"/>
              </a:spcBef>
            </a:pPr>
            <a:r>
              <a:rPr lang="es-ES" sz="1400" b="1" kern="100"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LIMITACIONES METODOLÓGICAS</a:t>
            </a:r>
          </a:p>
          <a:p>
            <a:pPr algn="just">
              <a:lnSpc>
                <a:spcPct val="107000"/>
              </a:lnSpc>
              <a:spcBef>
                <a:spcPts val="200"/>
              </a:spcBef>
            </a:pPr>
            <a:endParaRPr lang="es-ES" b="1" kern="100" dirty="0">
              <a:solidFill>
                <a:srgbClr val="2F5496"/>
              </a:solidFill>
              <a:latin typeface="Arial" panose="020B0604020202020204" pitchFamily="34" charset="0"/>
              <a:ea typeface="Times New Roman" panose="02020603050405020304" pitchFamily="18" charset="0"/>
              <a:cs typeface="Times New Roman" panose="02020603050405020304" pitchFamily="18" charset="0"/>
            </a:endParaRPr>
          </a:p>
          <a:p>
            <a:pPr algn="just">
              <a:lnSpc>
                <a:spcPct val="107000"/>
              </a:lnSpc>
              <a:spcBef>
                <a:spcPts val="200"/>
              </a:spcBef>
            </a:pPr>
            <a:r>
              <a:rPr lang="es-ES" sz="1400" b="1" kern="100" dirty="0">
                <a:solidFill>
                  <a:srgbClr val="2F549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s-ES" sz="16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Una de las principales limitantes en este estudio se debe a la falta de datos específicos que reflejen aspectos relevantes según los objetivos identificados, esta limitante debe ser tomada en cuenta en las actualizaciones del presente documento. </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s-ES" sz="1400" kern="100" dirty="0">
                <a:effectLst/>
                <a:latin typeface="Arial" panose="020B0604020202020204" pitchFamily="34" charset="0"/>
                <a:ea typeface="Calibri" panose="020F0502020204030204" pitchFamily="34" charset="0"/>
                <a:cs typeface="Times New Roman" panose="02020603050405020304" pitchFamily="18" charset="0"/>
              </a:rPr>
              <a:t>Otro de los aspectos que limitó esta investigación es que no se tiene concordancia temporal de todas las variables para un mismo periodo de tiempo, eso por ello que se tienen variables con distinto año de actualización, incluso del 2017 (censo 2017)</a:t>
            </a:r>
            <a:endParaRPr lang="es-ES"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0532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Metodología </a:t>
            </a:r>
            <a:r>
              <a:rPr lang="es-PE" sz="2400" dirty="0">
                <a:solidFill>
                  <a:srgbClr val="004899"/>
                </a:solidFill>
              </a:rPr>
              <a:t>– Fuentes de Información</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sp>
        <p:nvSpPr>
          <p:cNvPr id="7" name="CuadroTexto 6">
            <a:extLst>
              <a:ext uri="{FF2B5EF4-FFF2-40B4-BE49-F238E27FC236}">
                <a16:creationId xmlns:a16="http://schemas.microsoft.com/office/drawing/2014/main" id="{3BB90534-7C61-DDC7-199D-17D956723DD9}"/>
              </a:ext>
            </a:extLst>
          </p:cNvPr>
          <p:cNvSpPr txBox="1"/>
          <p:nvPr/>
        </p:nvSpPr>
        <p:spPr>
          <a:xfrm>
            <a:off x="7963891" y="2736502"/>
            <a:ext cx="3771900" cy="1384995"/>
          </a:xfrm>
          <a:prstGeom prst="rect">
            <a:avLst/>
          </a:prstGeom>
          <a:noFill/>
        </p:spPr>
        <p:txBody>
          <a:bodyPr wrap="square">
            <a:spAutoFit/>
          </a:bodyPr>
          <a:lstStyle/>
          <a:p>
            <a:r>
              <a:rPr lang="es-ES" sz="1400" dirty="0">
                <a:effectLst/>
                <a:latin typeface="Arial" panose="020B0604020202020204" pitchFamily="34" charset="0"/>
                <a:ea typeface="Calibri" panose="020F0502020204030204" pitchFamily="34" charset="0"/>
              </a:rPr>
              <a:t>La mayoría de variables usadas provienen del Censo Nacional de Población y Vivienda de 2017 (14) e involucra 5 necesidades identificadas. Asimismo, se tienen 44 indicadores identificados agrupados en </a:t>
            </a:r>
            <a:r>
              <a:rPr lang="es-ES" dirty="0">
                <a:latin typeface="Arial" panose="020B0604020202020204" pitchFamily="34" charset="0"/>
                <a:ea typeface="Calibri" panose="020F0502020204030204" pitchFamily="34" charset="0"/>
              </a:rPr>
              <a:t>9</a:t>
            </a:r>
            <a:r>
              <a:rPr lang="es-ES" sz="1400" dirty="0">
                <a:effectLst/>
                <a:latin typeface="Arial" panose="020B0604020202020204" pitchFamily="34" charset="0"/>
                <a:ea typeface="Calibri" panose="020F0502020204030204" pitchFamily="34" charset="0"/>
              </a:rPr>
              <a:t> fuentes de información.</a:t>
            </a:r>
            <a:endParaRPr lang="es-ES" dirty="0"/>
          </a:p>
        </p:txBody>
      </p:sp>
      <p:graphicFrame>
        <p:nvGraphicFramePr>
          <p:cNvPr id="5" name="Tabla 4">
            <a:extLst>
              <a:ext uri="{FF2B5EF4-FFF2-40B4-BE49-F238E27FC236}">
                <a16:creationId xmlns:a16="http://schemas.microsoft.com/office/drawing/2014/main" id="{7BB46E54-C42E-D30E-9752-E8956DE17D6B}"/>
              </a:ext>
            </a:extLst>
          </p:cNvPr>
          <p:cNvGraphicFramePr>
            <a:graphicFrameLocks noGrp="1"/>
          </p:cNvGraphicFramePr>
          <p:nvPr>
            <p:extLst>
              <p:ext uri="{D42A27DB-BD31-4B8C-83A1-F6EECF244321}">
                <p14:modId xmlns:p14="http://schemas.microsoft.com/office/powerpoint/2010/main" val="229967017"/>
              </p:ext>
            </p:extLst>
          </p:nvPr>
        </p:nvGraphicFramePr>
        <p:xfrm>
          <a:off x="673100" y="1481420"/>
          <a:ext cx="6737350" cy="4109955"/>
        </p:xfrm>
        <a:graphic>
          <a:graphicData uri="http://schemas.openxmlformats.org/drawingml/2006/table">
            <a:tbl>
              <a:tblPr/>
              <a:tblGrid>
                <a:gridCol w="1924957">
                  <a:extLst>
                    <a:ext uri="{9D8B030D-6E8A-4147-A177-3AD203B41FA5}">
                      <a16:colId xmlns:a16="http://schemas.microsoft.com/office/drawing/2014/main" val="3267762542"/>
                    </a:ext>
                  </a:extLst>
                </a:gridCol>
                <a:gridCol w="2903214">
                  <a:extLst>
                    <a:ext uri="{9D8B030D-6E8A-4147-A177-3AD203B41FA5}">
                      <a16:colId xmlns:a16="http://schemas.microsoft.com/office/drawing/2014/main" val="271134543"/>
                    </a:ext>
                  </a:extLst>
                </a:gridCol>
                <a:gridCol w="1909179">
                  <a:extLst>
                    <a:ext uri="{9D8B030D-6E8A-4147-A177-3AD203B41FA5}">
                      <a16:colId xmlns:a16="http://schemas.microsoft.com/office/drawing/2014/main" val="1460537801"/>
                    </a:ext>
                  </a:extLst>
                </a:gridCol>
              </a:tblGrid>
              <a:tr h="245549">
                <a:tc>
                  <a:txBody>
                    <a:bodyPr/>
                    <a:lstStyle/>
                    <a:p>
                      <a:pPr algn="l" fontAlgn="b"/>
                      <a:r>
                        <a:rPr lang="es-ES" sz="1400" b="0" i="0" u="none" strike="noStrike" dirty="0">
                          <a:solidFill>
                            <a:srgbClr val="FFFFFF"/>
                          </a:solidFill>
                          <a:effectLst/>
                          <a:highlight>
                            <a:srgbClr val="4472C4"/>
                          </a:highlight>
                          <a:latin typeface="Calibri" panose="020F0502020204030204" pitchFamily="34" charset="0"/>
                        </a:rPr>
                        <a:t>FUENTE (AÑO)</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l" fontAlgn="b"/>
                      <a:r>
                        <a:rPr lang="es-ES" sz="1400" b="0" i="0" u="none" strike="noStrike">
                          <a:solidFill>
                            <a:srgbClr val="FFFFFF"/>
                          </a:solidFill>
                          <a:effectLst/>
                          <a:highlight>
                            <a:srgbClr val="4472C4"/>
                          </a:highlight>
                          <a:latin typeface="Calibri" panose="020F0502020204030204" pitchFamily="34" charset="0"/>
                        </a:rPr>
                        <a:t>Servicio</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l" fontAlgn="b"/>
                      <a:r>
                        <a:rPr lang="es-ES" sz="1400" b="0" i="0" u="none" strike="noStrike">
                          <a:solidFill>
                            <a:srgbClr val="FFFFFF"/>
                          </a:solidFill>
                          <a:effectLst/>
                          <a:highlight>
                            <a:srgbClr val="4472C4"/>
                          </a:highlight>
                          <a:latin typeface="Calibri" panose="020F0502020204030204" pitchFamily="34" charset="0"/>
                        </a:rPr>
                        <a:t>Cantidad</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2118019371"/>
                  </a:ext>
                </a:extLst>
              </a:tr>
              <a:tr h="245549">
                <a:tc rowSpan="5">
                  <a:txBody>
                    <a:bodyPr/>
                    <a:lstStyle/>
                    <a:p>
                      <a:pPr algn="l" fontAlgn="ctr"/>
                      <a:r>
                        <a:rPr lang="es-ES" sz="1400" b="0" i="0" u="none" strike="noStrike" dirty="0">
                          <a:solidFill>
                            <a:srgbClr val="000000"/>
                          </a:solidFill>
                          <a:effectLst/>
                          <a:latin typeface="Calibri" panose="020F0502020204030204" pitchFamily="34" charset="0"/>
                        </a:rPr>
                        <a:t>CENSO (2017)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s-ES" sz="1400" b="0" i="0" u="none" strike="noStrike">
                          <a:solidFill>
                            <a:srgbClr val="000000"/>
                          </a:solidFill>
                          <a:effectLst/>
                          <a:latin typeface="Calibri" panose="020F0502020204030204" pitchFamily="34" charset="0"/>
                        </a:rPr>
                        <a:t>Electrificación rural</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a:solidFill>
                            <a:srgbClr val="000000"/>
                          </a:solidFill>
                          <a:effectLst/>
                          <a:latin typeface="Calibri" panose="020F0502020204030204" pitchFamily="34" charset="0"/>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8908353"/>
                  </a:ext>
                </a:extLst>
              </a:tr>
              <a:tr h="245549">
                <a:tc vMerge="1">
                  <a:txBody>
                    <a:bodyPr/>
                    <a:lstStyle/>
                    <a:p>
                      <a:endParaRPr lang="es-ES"/>
                    </a:p>
                  </a:txBody>
                  <a:tcPr/>
                </a:tc>
                <a:tc>
                  <a:txBody>
                    <a:bodyPr/>
                    <a:lstStyle/>
                    <a:p>
                      <a:pPr algn="l" fontAlgn="b"/>
                      <a:r>
                        <a:rPr lang="es-ES" sz="1400" b="0" i="0" u="none" strike="noStrike">
                          <a:solidFill>
                            <a:srgbClr val="000000"/>
                          </a:solidFill>
                          <a:effectLst/>
                          <a:latin typeface="Calibri" panose="020F0502020204030204" pitchFamily="34" charset="0"/>
                        </a:rPr>
                        <a:t>Servicio de Saneamiento</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a:solidFill>
                            <a:srgbClr val="000000"/>
                          </a:solidFill>
                          <a:effectLst/>
                          <a:latin typeface="Calibri" panose="020F0502020204030204" pitchFamily="34" charset="0"/>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9991878"/>
                  </a:ext>
                </a:extLst>
              </a:tr>
              <a:tr h="245549">
                <a:tc vMerge="1">
                  <a:txBody>
                    <a:bodyPr/>
                    <a:lstStyle/>
                    <a:p>
                      <a:endParaRPr lang="es-ES"/>
                    </a:p>
                  </a:txBody>
                  <a:tcPr/>
                </a:tc>
                <a:tc>
                  <a:txBody>
                    <a:bodyPr/>
                    <a:lstStyle/>
                    <a:p>
                      <a:pPr algn="l" fontAlgn="b"/>
                      <a:r>
                        <a:rPr lang="es-ES" sz="1400" b="0" i="0" u="none" strike="noStrike">
                          <a:solidFill>
                            <a:srgbClr val="000000"/>
                          </a:solidFill>
                          <a:effectLst/>
                          <a:latin typeface="Calibri" panose="020F0502020204030204" pitchFamily="34" charset="0"/>
                        </a:rPr>
                        <a:t>Servicios de educación básica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a:solidFill>
                            <a:srgbClr val="000000"/>
                          </a:solidFill>
                          <a:effectLst/>
                          <a:latin typeface="Calibri" panose="020F0502020204030204" pitchFamily="34" charset="0"/>
                        </a:rPr>
                        <a:t>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7355758"/>
                  </a:ext>
                </a:extLst>
              </a:tr>
              <a:tr h="245549">
                <a:tc vMerge="1">
                  <a:txBody>
                    <a:bodyPr/>
                    <a:lstStyle/>
                    <a:p>
                      <a:endParaRPr lang="es-ES"/>
                    </a:p>
                  </a:txBody>
                  <a:tcPr/>
                </a:tc>
                <a:tc>
                  <a:txBody>
                    <a:bodyPr/>
                    <a:lstStyle/>
                    <a:p>
                      <a:pPr algn="l" fontAlgn="b"/>
                      <a:r>
                        <a:rPr lang="es-ES" sz="1400" b="0" i="0" u="none" strike="noStrike" dirty="0">
                          <a:solidFill>
                            <a:srgbClr val="000000"/>
                          </a:solidFill>
                          <a:effectLst/>
                          <a:latin typeface="Calibri" panose="020F0502020204030204" pitchFamily="34" charset="0"/>
                        </a:rPr>
                        <a:t>Telecomunicación rural</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dirty="0">
                          <a:solidFill>
                            <a:srgbClr val="000000"/>
                          </a:solidFill>
                          <a:effectLst/>
                          <a:latin typeface="Calibri" panose="020F0502020204030204" pitchFamily="34" charset="0"/>
                        </a:rPr>
                        <a:t>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46644169"/>
                  </a:ext>
                </a:extLst>
              </a:tr>
              <a:tr h="245549">
                <a:tc vMerge="1">
                  <a:txBody>
                    <a:bodyPr/>
                    <a:lstStyle/>
                    <a:p>
                      <a:endParaRPr lang="es-ES"/>
                    </a:p>
                  </a:txBody>
                  <a:tcPr/>
                </a:tc>
                <a:tc>
                  <a:txBody>
                    <a:bodyPr/>
                    <a:lstStyle/>
                    <a:p>
                      <a:pPr algn="l" fontAlgn="b"/>
                      <a:r>
                        <a:rPr lang="es-ES" sz="1400" b="0" i="0" u="none" strike="noStrike">
                          <a:solidFill>
                            <a:srgbClr val="000000"/>
                          </a:solidFill>
                          <a:effectLst/>
                          <a:latin typeface="Calibri" panose="020F0502020204030204" pitchFamily="34" charset="0"/>
                        </a:rPr>
                        <a:t>Salud Básica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dirty="0">
                          <a:solidFill>
                            <a:srgbClr val="000000"/>
                          </a:solidFill>
                          <a:effectLst/>
                          <a:latin typeface="Calibri" panose="020F0502020204030204" pitchFamily="34" charset="0"/>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9165910"/>
                  </a:ext>
                </a:extLst>
              </a:tr>
              <a:tr h="245549">
                <a:tc>
                  <a:txBody>
                    <a:bodyPr/>
                    <a:lstStyle/>
                    <a:p>
                      <a:pPr algn="l" fontAlgn="b"/>
                      <a:r>
                        <a:rPr lang="es-ES" sz="1400" b="0" i="0" u="none" strike="noStrike">
                          <a:solidFill>
                            <a:srgbClr val="000000"/>
                          </a:solidFill>
                          <a:effectLst/>
                          <a:latin typeface="Calibri" panose="020F0502020204030204" pitchFamily="34" charset="0"/>
                        </a:rPr>
                        <a:t>CENSO EDUCATIVO (2023)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s-ES" sz="1400" b="0" i="0" u="none" strike="noStrike" dirty="0">
                          <a:solidFill>
                            <a:srgbClr val="000000"/>
                          </a:solidFill>
                          <a:effectLst/>
                          <a:latin typeface="Calibri" panose="020F0502020204030204" pitchFamily="34" charset="0"/>
                        </a:rPr>
                        <a:t>Servicios de educación básica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dirty="0">
                          <a:solidFill>
                            <a:srgbClr val="000000"/>
                          </a:solidFill>
                          <a:effectLst/>
                          <a:latin typeface="Calibri" panose="020F0502020204030204" pitchFamily="34" charset="0"/>
                        </a:rPr>
                        <a:t>10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2262082"/>
                  </a:ext>
                </a:extLst>
              </a:tr>
              <a:tr h="245549">
                <a:tc>
                  <a:txBody>
                    <a:bodyPr/>
                    <a:lstStyle/>
                    <a:p>
                      <a:pPr algn="l" fontAlgn="b"/>
                      <a:r>
                        <a:rPr lang="es-ES" sz="1400" b="0" i="0" u="none" strike="noStrike">
                          <a:solidFill>
                            <a:srgbClr val="000000"/>
                          </a:solidFill>
                          <a:effectLst/>
                          <a:latin typeface="Calibri" panose="020F0502020204030204" pitchFamily="34" charset="0"/>
                        </a:rPr>
                        <a:t>INS (2023)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s-ES" sz="1400" b="0" i="0" u="none" strike="noStrike" dirty="0">
                          <a:solidFill>
                            <a:srgbClr val="000000"/>
                          </a:solidFill>
                          <a:effectLst/>
                          <a:latin typeface="Calibri" panose="020F0502020204030204" pitchFamily="34" charset="0"/>
                        </a:rPr>
                        <a:t>Desnutrición infantil y /o anemia infantil</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a:solidFill>
                            <a:srgbClr val="000000"/>
                          </a:solidFill>
                          <a:effectLst/>
                          <a:latin typeface="Calibri" panose="020F0502020204030204" pitchFamily="34" charset="0"/>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9116595"/>
                  </a:ext>
                </a:extLst>
              </a:tr>
              <a:tr h="245549">
                <a:tc>
                  <a:txBody>
                    <a:bodyPr/>
                    <a:lstStyle/>
                    <a:p>
                      <a:pPr algn="l" fontAlgn="b"/>
                      <a:r>
                        <a:rPr lang="es-ES" sz="1400" b="0" i="0" u="none" strike="noStrike">
                          <a:solidFill>
                            <a:srgbClr val="000000"/>
                          </a:solidFill>
                          <a:effectLst/>
                          <a:latin typeface="Calibri" panose="020F0502020204030204" pitchFamily="34" charset="0"/>
                        </a:rPr>
                        <a:t>INVIERTE.PE (2018)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s-ES" sz="1400" b="0" i="0" u="none" strike="noStrike" dirty="0">
                          <a:solidFill>
                            <a:srgbClr val="000000"/>
                          </a:solidFill>
                          <a:effectLst/>
                          <a:latin typeface="Calibri" panose="020F0502020204030204" pitchFamily="34" charset="0"/>
                        </a:rPr>
                        <a:t>Infraestructura vial</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a:solidFill>
                            <a:srgbClr val="000000"/>
                          </a:solidFill>
                          <a:effectLst/>
                          <a:latin typeface="Calibri" panose="020F0502020204030204" pitchFamily="34" charset="0"/>
                        </a:rPr>
                        <a:t>6</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0096547"/>
                  </a:ext>
                </a:extLst>
              </a:tr>
              <a:tr h="245549">
                <a:tc>
                  <a:txBody>
                    <a:bodyPr/>
                    <a:lstStyle/>
                    <a:p>
                      <a:pPr algn="l" fontAlgn="b"/>
                      <a:r>
                        <a:rPr lang="es-ES" sz="1400" b="0" i="0" u="none" strike="noStrike">
                          <a:solidFill>
                            <a:srgbClr val="000000"/>
                          </a:solidFill>
                          <a:effectLst/>
                          <a:latin typeface="Calibri" panose="020F0502020204030204" pitchFamily="34" charset="0"/>
                        </a:rPr>
                        <a:t>MEF (2021 -2023)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s-ES" sz="1400" b="0" i="0" u="none" strike="noStrike" dirty="0">
                          <a:solidFill>
                            <a:srgbClr val="000000"/>
                          </a:solidFill>
                          <a:effectLst/>
                          <a:latin typeface="Calibri" panose="020F0502020204030204" pitchFamily="34" charset="0"/>
                        </a:rPr>
                        <a:t>Recursos Presupuestales</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dirty="0">
                          <a:solidFill>
                            <a:srgbClr val="000000"/>
                          </a:solidFill>
                          <a:effectLst/>
                          <a:latin typeface="Calibri" panose="020F0502020204030204" pitchFamily="34" charset="0"/>
                        </a:rPr>
                        <a:t>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8466045"/>
                  </a:ext>
                </a:extLst>
              </a:tr>
              <a:tr h="245549">
                <a:tc>
                  <a:txBody>
                    <a:bodyPr/>
                    <a:lstStyle/>
                    <a:p>
                      <a:pPr algn="l" fontAlgn="b"/>
                      <a:r>
                        <a:rPr lang="es-ES" sz="1400" b="0" i="0" u="none" strike="noStrike">
                          <a:solidFill>
                            <a:srgbClr val="000000"/>
                          </a:solidFill>
                          <a:effectLst/>
                          <a:latin typeface="Calibri" panose="020F0502020204030204" pitchFamily="34" charset="0"/>
                        </a:rPr>
                        <a:t>MIDAGRI (2018)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s-ES" sz="1400" b="0" i="0" u="none" strike="noStrike">
                          <a:solidFill>
                            <a:srgbClr val="000000"/>
                          </a:solidFill>
                          <a:effectLst/>
                          <a:latin typeface="Calibri" panose="020F0502020204030204" pitchFamily="34" charset="0"/>
                        </a:rPr>
                        <a:t>Infraestructura agrìcola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dirty="0">
                          <a:solidFill>
                            <a:srgbClr val="000000"/>
                          </a:solidFill>
                          <a:effectLst/>
                          <a:latin typeface="Calibri" panose="020F0502020204030204" pitchFamily="34" charset="0"/>
                        </a:rPr>
                        <a:t>2</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1829455"/>
                  </a:ext>
                </a:extLst>
              </a:tr>
              <a:tr h="245549">
                <a:tc>
                  <a:txBody>
                    <a:bodyPr/>
                    <a:lstStyle/>
                    <a:p>
                      <a:pPr algn="l" fontAlgn="b"/>
                      <a:r>
                        <a:rPr lang="es-ES" sz="1400" b="0" i="0" u="none" strike="noStrike">
                          <a:solidFill>
                            <a:srgbClr val="000000"/>
                          </a:solidFill>
                          <a:effectLst/>
                          <a:latin typeface="Calibri" panose="020F0502020204030204" pitchFamily="34" charset="0"/>
                        </a:rPr>
                        <a:t>MIDAGRI (2024)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s-ES" sz="1400" b="0" i="0" u="none" strike="noStrike">
                          <a:solidFill>
                            <a:srgbClr val="000000"/>
                          </a:solidFill>
                          <a:effectLst/>
                          <a:latin typeface="Calibri" panose="020F0502020204030204" pitchFamily="34" charset="0"/>
                        </a:rPr>
                        <a:t>Infraestructura agrìcola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2883776"/>
                  </a:ext>
                </a:extLst>
              </a:tr>
              <a:tr h="245549">
                <a:tc>
                  <a:txBody>
                    <a:bodyPr/>
                    <a:lstStyle/>
                    <a:p>
                      <a:pPr algn="l" fontAlgn="b"/>
                      <a:r>
                        <a:rPr lang="es-ES" sz="1400" b="0" i="0" u="none" strike="noStrike">
                          <a:solidFill>
                            <a:srgbClr val="000000"/>
                          </a:solidFill>
                          <a:effectLst/>
                          <a:latin typeface="Calibri" panose="020F0502020204030204" pitchFamily="34" charset="0"/>
                        </a:rPr>
                        <a:t>MINEDU (2023)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s-ES" sz="1400" b="0" i="0" u="none" strike="noStrike">
                          <a:solidFill>
                            <a:srgbClr val="000000"/>
                          </a:solidFill>
                          <a:effectLst/>
                          <a:latin typeface="Calibri" panose="020F0502020204030204" pitchFamily="34" charset="0"/>
                        </a:rPr>
                        <a:t>Servicios de educación básica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dirty="0">
                          <a:solidFill>
                            <a:srgbClr val="000000"/>
                          </a:solidFill>
                          <a:effectLst/>
                          <a:latin typeface="Calibri" panose="020F0502020204030204" pitchFamily="34" charset="0"/>
                        </a:rPr>
                        <a:t>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7669205"/>
                  </a:ext>
                </a:extLst>
              </a:tr>
              <a:tr h="245549">
                <a:tc>
                  <a:txBody>
                    <a:bodyPr/>
                    <a:lstStyle/>
                    <a:p>
                      <a:pPr algn="l" fontAlgn="b"/>
                      <a:r>
                        <a:rPr lang="es-ES" sz="1400" b="0" i="0" u="none" strike="noStrike">
                          <a:solidFill>
                            <a:srgbClr val="000000"/>
                          </a:solidFill>
                          <a:effectLst/>
                          <a:latin typeface="Calibri" panose="020F0502020204030204" pitchFamily="34" charset="0"/>
                        </a:rPr>
                        <a:t>MTC (2023)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s-ES" sz="1400" b="0" i="0" u="none" strike="noStrike">
                          <a:solidFill>
                            <a:srgbClr val="000000"/>
                          </a:solidFill>
                          <a:effectLst/>
                          <a:latin typeface="Calibri" panose="020F0502020204030204" pitchFamily="34" charset="0"/>
                        </a:rPr>
                        <a:t>Telecomunicación rural</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9597076"/>
                  </a:ext>
                </a:extLst>
              </a:tr>
              <a:tr h="245549">
                <a:tc>
                  <a:txBody>
                    <a:bodyPr/>
                    <a:lstStyle/>
                    <a:p>
                      <a:pPr algn="l" fontAlgn="b"/>
                      <a:r>
                        <a:rPr lang="es-ES" sz="1400" b="0" i="0" u="none" strike="noStrike">
                          <a:solidFill>
                            <a:srgbClr val="000000"/>
                          </a:solidFill>
                          <a:effectLst/>
                          <a:latin typeface="Calibri" panose="020F0502020204030204" pitchFamily="34" charset="0"/>
                        </a:rPr>
                        <a:t>RENIPRESS (2024)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s-ES" sz="1400" b="0" i="0" u="none" strike="noStrike">
                          <a:solidFill>
                            <a:srgbClr val="000000"/>
                          </a:solidFill>
                          <a:effectLst/>
                          <a:latin typeface="Calibri" panose="020F0502020204030204" pitchFamily="34" charset="0"/>
                        </a:rPr>
                        <a:t>Salud Básica</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fontAlgn="b"/>
                      <a:r>
                        <a:rPr lang="es-ES" sz="1400" b="0" i="0" u="none" strike="noStrike" dirty="0">
                          <a:solidFill>
                            <a:srgbClr val="000000"/>
                          </a:solidFill>
                          <a:effectLst/>
                          <a:latin typeface="Calibri" panose="020F0502020204030204" pitchFamily="34" charset="0"/>
                        </a:rPr>
                        <a:t>1</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3264403"/>
                  </a:ext>
                </a:extLst>
              </a:tr>
              <a:tr h="245549">
                <a:tc gridSpan="2">
                  <a:txBody>
                    <a:bodyPr/>
                    <a:lstStyle/>
                    <a:p>
                      <a:pPr algn="ctr" fontAlgn="b"/>
                      <a:r>
                        <a:rPr lang="es-ES" sz="1400" b="0" i="0" u="none" strike="noStrike">
                          <a:solidFill>
                            <a:srgbClr val="FFFFFF"/>
                          </a:solidFill>
                          <a:effectLst/>
                          <a:highlight>
                            <a:srgbClr val="4472C4"/>
                          </a:highlight>
                          <a:latin typeface="Calibri" panose="020F0502020204030204" pitchFamily="34" charset="0"/>
                        </a:rPr>
                        <a:t>Total general</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hMerge="1">
                  <a:txBody>
                    <a:bodyPr/>
                    <a:lstStyle/>
                    <a:p>
                      <a:endParaRPr lang="es-ES"/>
                    </a:p>
                  </a:txBody>
                  <a:tcPr/>
                </a:tc>
                <a:tc>
                  <a:txBody>
                    <a:bodyPr/>
                    <a:lstStyle/>
                    <a:p>
                      <a:pPr algn="r" fontAlgn="b"/>
                      <a:r>
                        <a:rPr lang="es-ES" sz="1400" b="0" i="0" u="none" strike="noStrike" dirty="0">
                          <a:solidFill>
                            <a:srgbClr val="FFFFFF"/>
                          </a:solidFill>
                          <a:effectLst/>
                          <a:highlight>
                            <a:srgbClr val="4472C4"/>
                          </a:highlight>
                          <a:latin typeface="Calibri" panose="020F0502020204030204" pitchFamily="34" charset="0"/>
                        </a:rPr>
                        <a:t>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1819718037"/>
                  </a:ext>
                </a:extLst>
              </a:tr>
            </a:tbl>
          </a:graphicData>
        </a:graphic>
      </p:graphicFrame>
    </p:spTree>
    <p:extLst>
      <p:ext uri="{BB962C8B-B14F-4D97-AF65-F5344CB8AC3E}">
        <p14:creationId xmlns:p14="http://schemas.microsoft.com/office/powerpoint/2010/main" val="162337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Metodología </a:t>
            </a:r>
            <a:r>
              <a:rPr lang="es-PE" sz="2400" dirty="0">
                <a:solidFill>
                  <a:srgbClr val="004899"/>
                </a:solidFill>
              </a:rPr>
              <a:t>– indicadores</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p:graphicFrame>
        <p:nvGraphicFramePr>
          <p:cNvPr id="7" name="Tabla 6">
            <a:extLst>
              <a:ext uri="{FF2B5EF4-FFF2-40B4-BE49-F238E27FC236}">
                <a16:creationId xmlns:a16="http://schemas.microsoft.com/office/drawing/2014/main" id="{376F3AEE-F099-3CDF-A455-FEE80CE9D3A6}"/>
              </a:ext>
            </a:extLst>
          </p:cNvPr>
          <p:cNvGraphicFramePr>
            <a:graphicFrameLocks noGrp="1"/>
          </p:cNvGraphicFramePr>
          <p:nvPr>
            <p:extLst>
              <p:ext uri="{D42A27DB-BD31-4B8C-83A1-F6EECF244321}">
                <p14:modId xmlns:p14="http://schemas.microsoft.com/office/powerpoint/2010/main" val="2280260784"/>
              </p:ext>
            </p:extLst>
          </p:nvPr>
        </p:nvGraphicFramePr>
        <p:xfrm>
          <a:off x="5505450" y="867340"/>
          <a:ext cx="6268981" cy="5661434"/>
        </p:xfrm>
        <a:graphic>
          <a:graphicData uri="http://schemas.openxmlformats.org/drawingml/2006/table">
            <a:tbl>
              <a:tblPr/>
              <a:tblGrid>
                <a:gridCol w="3067049">
                  <a:extLst>
                    <a:ext uri="{9D8B030D-6E8A-4147-A177-3AD203B41FA5}">
                      <a16:colId xmlns:a16="http://schemas.microsoft.com/office/drawing/2014/main" val="1047883545"/>
                    </a:ext>
                  </a:extLst>
                </a:gridCol>
                <a:gridCol w="630883">
                  <a:extLst>
                    <a:ext uri="{9D8B030D-6E8A-4147-A177-3AD203B41FA5}">
                      <a16:colId xmlns:a16="http://schemas.microsoft.com/office/drawing/2014/main" val="2524425033"/>
                    </a:ext>
                  </a:extLst>
                </a:gridCol>
                <a:gridCol w="1444164">
                  <a:extLst>
                    <a:ext uri="{9D8B030D-6E8A-4147-A177-3AD203B41FA5}">
                      <a16:colId xmlns:a16="http://schemas.microsoft.com/office/drawing/2014/main" val="3072871361"/>
                    </a:ext>
                  </a:extLst>
                </a:gridCol>
                <a:gridCol w="1126885">
                  <a:extLst>
                    <a:ext uri="{9D8B030D-6E8A-4147-A177-3AD203B41FA5}">
                      <a16:colId xmlns:a16="http://schemas.microsoft.com/office/drawing/2014/main" val="3197277180"/>
                    </a:ext>
                  </a:extLst>
                </a:gridCol>
              </a:tblGrid>
              <a:tr h="85906">
                <a:tc>
                  <a:txBody>
                    <a:bodyPr/>
                    <a:lstStyle/>
                    <a:p>
                      <a:pPr algn="ctr" fontAlgn="ctr"/>
                      <a:r>
                        <a:rPr lang="es-ES" sz="800" b="1" i="0" u="none" strike="noStrike">
                          <a:solidFill>
                            <a:srgbClr val="FFFFFF"/>
                          </a:solidFill>
                          <a:effectLst/>
                          <a:highlight>
                            <a:srgbClr val="000000"/>
                          </a:highlight>
                          <a:latin typeface="Arial" panose="020B0604020202020204" pitchFamily="34" charset="0"/>
                        </a:rPr>
                        <a:t>INDICADORES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ES" sz="800" b="1" i="0" u="none" strike="noStrike">
                          <a:solidFill>
                            <a:srgbClr val="FFFFFF"/>
                          </a:solidFill>
                          <a:effectLst/>
                          <a:highlight>
                            <a:srgbClr val="000000"/>
                          </a:highlight>
                          <a:latin typeface="Arial" panose="020B0604020202020204" pitchFamily="34" charset="0"/>
                        </a:rPr>
                        <a:t>INDICADOR NUEVO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ES" sz="800" b="1" i="0" u="none" strike="noStrike" dirty="0">
                          <a:solidFill>
                            <a:srgbClr val="FFFFFF"/>
                          </a:solidFill>
                          <a:effectLst/>
                          <a:highlight>
                            <a:srgbClr val="000000"/>
                          </a:highlight>
                          <a:latin typeface="Arial" panose="020B0604020202020204" pitchFamily="34" charset="0"/>
                        </a:rPr>
                        <a:t>FUENTE (AÑO)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ES" sz="800" b="1" i="0" u="none" strike="noStrike">
                          <a:solidFill>
                            <a:srgbClr val="FFFFFF"/>
                          </a:solidFill>
                          <a:effectLst/>
                          <a:highlight>
                            <a:srgbClr val="000000"/>
                          </a:highlight>
                          <a:latin typeface="Arial" panose="020B0604020202020204" pitchFamily="34" charset="0"/>
                        </a:rPr>
                        <a:t>NIVEL DE CALCULO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586712123"/>
                  </a:ext>
                </a:extLst>
              </a:tr>
              <a:tr h="1643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Cantidad de establecimientos de salud del Sector Público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RENIPRESS (2024)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43068446"/>
                  </a:ext>
                </a:extLst>
              </a:tr>
              <a:tr h="1643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población con alguna dificultad permanente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3543889"/>
                  </a:ext>
                </a:extLst>
              </a:tr>
              <a:tr h="85906">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Población que no tiene seguro de salud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82299342"/>
                  </a:ext>
                </a:extLst>
              </a:tr>
              <a:tr h="1643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desnutrición crónica en niños menores de 5 años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INS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8355866"/>
                  </a:ext>
                </a:extLst>
              </a:tr>
              <a:tr h="1643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anemia total en niños entre 6 y 35 meses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INS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72418250"/>
                  </a:ext>
                </a:extLst>
              </a:tr>
              <a:tr h="1643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Personas de 15 años a más que no saben leer ni escribir.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55355927"/>
                  </a:ext>
                </a:extLst>
              </a:tr>
              <a:tr h="1643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población que asiste una IE en otro distrito (colegios)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04736879"/>
                  </a:ext>
                </a:extLst>
              </a:tr>
              <a:tr h="1643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personas de 17 a más años que no culminaron el nivel secundario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94912549"/>
                  </a:ext>
                </a:extLst>
              </a:tr>
              <a:tr h="1643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Años promedios de escolaridad de personas mayores a 17años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39021485"/>
                  </a:ext>
                </a:extLst>
              </a:tr>
              <a:tr h="1643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Hogar con personas de 6 a 17 años que no estudian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0611508"/>
                  </a:ext>
                </a:extLst>
              </a:tr>
              <a:tr h="373505">
                <a:tc>
                  <a:txBody>
                    <a:bodyPr/>
                    <a:lstStyle/>
                    <a:p>
                      <a:pPr algn="l" fontAlgn="ctr"/>
                      <a:r>
                        <a:rPr lang="es-ES" sz="800" b="0" i="0" u="none" strike="noStrike">
                          <a:solidFill>
                            <a:srgbClr val="000000"/>
                          </a:solidFill>
                          <a:effectLst/>
                          <a:highlight>
                            <a:srgbClr val="FFFFFF"/>
                          </a:highlight>
                          <a:latin typeface="Arial" panose="020B0604020202020204" pitchFamily="34" charset="0"/>
                        </a:rPr>
                        <a:t>Porcentaje de locales educativos con acceso al servicio de energía eléctrica en el local educativo por Red pública de electricidad dentro del local educativo y Red pública de electricidad fuera del local educativo, pero dentro de la edificación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EDUCATIVO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81090888"/>
                  </a:ext>
                </a:extLst>
              </a:tr>
              <a:tr h="224103">
                <a:tc>
                  <a:txBody>
                    <a:bodyPr/>
                    <a:lstStyle/>
                    <a:p>
                      <a:pPr algn="l" fontAlgn="ctr"/>
                      <a:r>
                        <a:rPr lang="es-ES" sz="800" b="0" i="0" u="none" strike="noStrike">
                          <a:solidFill>
                            <a:srgbClr val="000000"/>
                          </a:solidFill>
                          <a:effectLst/>
                          <a:highlight>
                            <a:srgbClr val="FFFFFF"/>
                          </a:highlight>
                          <a:latin typeface="Arial" panose="020B0604020202020204" pitchFamily="34" charset="0"/>
                        </a:rPr>
                        <a:t>Porcentaje de locales educativos que cuentan con al menos un aula acondicionada en estado de conservación de tipo bueno o regular.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EDUCATIVO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61325869"/>
                  </a:ext>
                </a:extLst>
              </a:tr>
              <a:tr h="149402">
                <a:tc>
                  <a:txBody>
                    <a:bodyPr/>
                    <a:lstStyle/>
                    <a:p>
                      <a:pPr algn="l" fontAlgn="ctr"/>
                      <a:r>
                        <a:rPr lang="es-ES" sz="800" b="0" i="0" u="none" strike="noStrike">
                          <a:solidFill>
                            <a:srgbClr val="000000"/>
                          </a:solidFill>
                          <a:effectLst/>
                          <a:highlight>
                            <a:srgbClr val="FFFFFF"/>
                          </a:highlight>
                          <a:latin typeface="Arial" panose="020B0604020202020204" pitchFamily="34" charset="0"/>
                        </a:rPr>
                        <a:t>Porcentaje de locales educativos que cuentan con al menos una PC, Tablet y/o Laptop convencional.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EDUCATIVO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1271464"/>
                  </a:ext>
                </a:extLst>
              </a:tr>
              <a:tr h="85906">
                <a:tc>
                  <a:txBody>
                    <a:bodyPr/>
                    <a:lstStyle/>
                    <a:p>
                      <a:pPr algn="l" fontAlgn="ctr"/>
                      <a:r>
                        <a:rPr lang="es-ES" sz="800" b="0" i="0" u="none" strike="noStrike">
                          <a:solidFill>
                            <a:srgbClr val="000000"/>
                          </a:solidFill>
                          <a:effectLst/>
                          <a:highlight>
                            <a:srgbClr val="FFFFFF"/>
                          </a:highlight>
                          <a:latin typeface="Arial" panose="020B0604020202020204" pitchFamily="34" charset="0"/>
                        </a:rPr>
                        <a:t>Años de existencia de la infraestructura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EDUCATIVO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08613231"/>
                  </a:ext>
                </a:extLst>
              </a:tr>
              <a:tr h="149402">
                <a:tc>
                  <a:txBody>
                    <a:bodyPr/>
                    <a:lstStyle/>
                    <a:p>
                      <a:pPr algn="l" fontAlgn="ctr"/>
                      <a:r>
                        <a:rPr lang="es-ES" sz="800" b="0" i="0" u="none" strike="noStrike">
                          <a:solidFill>
                            <a:srgbClr val="000000"/>
                          </a:solidFill>
                          <a:effectLst/>
                          <a:highlight>
                            <a:srgbClr val="FFFFFF"/>
                          </a:highlight>
                          <a:latin typeface="Arial" panose="020B0604020202020204" pitchFamily="34" charset="0"/>
                        </a:rPr>
                        <a:t>Porcentaje de locales educativos inscritos en los Registros Públicos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EDUCATIVO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35301534"/>
                  </a:ext>
                </a:extLst>
              </a:tr>
              <a:tr h="298804">
                <a:tc>
                  <a:txBody>
                    <a:bodyPr/>
                    <a:lstStyle/>
                    <a:p>
                      <a:pPr algn="l" fontAlgn="ctr"/>
                      <a:r>
                        <a:rPr lang="es-ES" sz="800" b="0" i="0" u="none" strike="noStrike">
                          <a:solidFill>
                            <a:srgbClr val="000000"/>
                          </a:solidFill>
                          <a:effectLst/>
                          <a:highlight>
                            <a:srgbClr val="FFFFFF"/>
                          </a:highlight>
                          <a:latin typeface="Arial" panose="020B0604020202020204" pitchFamily="34" charset="0"/>
                        </a:rPr>
                        <a:t>Porcentaje de locales educativos con el material predominante en las paredes del local educativo de Ladrillo o bloque de cemento y Piedra o sillar con cal o cemento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EDUCATIVO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26684765"/>
                  </a:ext>
                </a:extLst>
              </a:tr>
              <a:tr h="373505">
                <a:tc>
                  <a:txBody>
                    <a:bodyPr/>
                    <a:lstStyle/>
                    <a:p>
                      <a:pPr algn="l" fontAlgn="ctr"/>
                      <a:r>
                        <a:rPr lang="es-ES" sz="800" b="0" i="0" u="none" strike="noStrike">
                          <a:solidFill>
                            <a:srgbClr val="000000"/>
                          </a:solidFill>
                          <a:effectLst/>
                          <a:highlight>
                            <a:srgbClr val="FFFFFF"/>
                          </a:highlight>
                          <a:latin typeface="Arial" panose="020B0604020202020204" pitchFamily="34" charset="0"/>
                        </a:rPr>
                        <a:t>Porcentaje de locales educativos con el material predominante en el piso del local educativo de Parquet o madera pulida, Láminas asfálticas, vinílicos o similares, Losetas, terrazos, cerámicos o similares, Madera (pona, tornillo, etc.) y Cemento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EDUCATIVO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56160381"/>
                  </a:ext>
                </a:extLst>
              </a:tr>
              <a:tr h="298804">
                <a:tc>
                  <a:txBody>
                    <a:bodyPr/>
                    <a:lstStyle/>
                    <a:p>
                      <a:pPr algn="l" fontAlgn="ctr"/>
                      <a:r>
                        <a:rPr lang="es-ES" sz="800" b="0" i="0" u="none" strike="noStrike">
                          <a:solidFill>
                            <a:srgbClr val="000000"/>
                          </a:solidFill>
                          <a:effectLst/>
                          <a:highlight>
                            <a:srgbClr val="FFFFFF"/>
                          </a:highlight>
                          <a:latin typeface="Arial" panose="020B0604020202020204" pitchFamily="34" charset="0"/>
                        </a:rPr>
                        <a:t>Porcentaje de locales educativos con el material predominante en el techo del local educativo de Concreto armado, Madera, Tejas y Planchas de calamina, fibra de cemento o similares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EDUCATIVO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77844070"/>
                  </a:ext>
                </a:extLst>
              </a:tr>
              <a:tr h="373505">
                <a:tc>
                  <a:txBody>
                    <a:bodyPr/>
                    <a:lstStyle/>
                    <a:p>
                      <a:pPr algn="l" fontAlgn="ctr"/>
                      <a:r>
                        <a:rPr lang="es-ES" sz="800" b="0" i="0" u="none" strike="noStrike">
                          <a:solidFill>
                            <a:srgbClr val="000000"/>
                          </a:solidFill>
                          <a:effectLst/>
                          <a:highlight>
                            <a:srgbClr val="FFFFFF"/>
                          </a:highlight>
                          <a:latin typeface="Arial" panose="020B0604020202020204" pitchFamily="34" charset="0"/>
                        </a:rPr>
                        <a:t>Porcentaje de locales educativos con abastecimiento de agua del local educativo por Red pública, Red pública dentro de la vivienda, Red pública fuera de la vivienda, pero dentro de la edificación y Pilón o pileta de uso público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EDUCATIVO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84746350"/>
                  </a:ext>
                </a:extLst>
              </a:tr>
              <a:tr h="373505">
                <a:tc>
                  <a:txBody>
                    <a:bodyPr/>
                    <a:lstStyle/>
                    <a:p>
                      <a:pPr algn="l" fontAlgn="ctr"/>
                      <a:r>
                        <a:rPr lang="es-ES" sz="800" b="0" i="0" u="none" strike="noStrike">
                          <a:solidFill>
                            <a:srgbClr val="000000"/>
                          </a:solidFill>
                          <a:effectLst/>
                          <a:highlight>
                            <a:srgbClr val="FFFFFF"/>
                          </a:highlight>
                          <a:latin typeface="Arial" panose="020B0604020202020204" pitchFamily="34" charset="0"/>
                        </a:rPr>
                        <a:t>Porcentaje de locales educativos con eliminación de excretas del local educativo a través de Red pública de desagüe dentro del local educativo y Red pública de desagüe fuera del local educativo, pero dentro de la edificación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EDUCATIVO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dirty="0">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86262527"/>
                  </a:ext>
                </a:extLst>
              </a:tr>
            </a:tbl>
          </a:graphicData>
        </a:graphic>
      </p:graphicFrame>
      <p:graphicFrame>
        <p:nvGraphicFramePr>
          <p:cNvPr id="8" name="Tabla 7">
            <a:extLst>
              <a:ext uri="{FF2B5EF4-FFF2-40B4-BE49-F238E27FC236}">
                <a16:creationId xmlns:a16="http://schemas.microsoft.com/office/drawing/2014/main" id="{B09BE39B-A225-1B2C-2D1C-E7875F7FF993}"/>
              </a:ext>
            </a:extLst>
          </p:cNvPr>
          <p:cNvGraphicFramePr>
            <a:graphicFrameLocks noGrp="1"/>
          </p:cNvGraphicFramePr>
          <p:nvPr>
            <p:extLst>
              <p:ext uri="{D42A27DB-BD31-4B8C-83A1-F6EECF244321}">
                <p14:modId xmlns:p14="http://schemas.microsoft.com/office/powerpoint/2010/main" val="2547660920"/>
              </p:ext>
            </p:extLst>
          </p:nvPr>
        </p:nvGraphicFramePr>
        <p:xfrm>
          <a:off x="238890" y="1349373"/>
          <a:ext cx="4799835" cy="5260560"/>
        </p:xfrm>
        <a:graphic>
          <a:graphicData uri="http://schemas.openxmlformats.org/drawingml/2006/table">
            <a:tbl>
              <a:tblPr/>
              <a:tblGrid>
                <a:gridCol w="1993649">
                  <a:extLst>
                    <a:ext uri="{9D8B030D-6E8A-4147-A177-3AD203B41FA5}">
                      <a16:colId xmlns:a16="http://schemas.microsoft.com/office/drawing/2014/main" val="2809247732"/>
                    </a:ext>
                  </a:extLst>
                </a:gridCol>
                <a:gridCol w="837667">
                  <a:extLst>
                    <a:ext uri="{9D8B030D-6E8A-4147-A177-3AD203B41FA5}">
                      <a16:colId xmlns:a16="http://schemas.microsoft.com/office/drawing/2014/main" val="1065748333"/>
                    </a:ext>
                  </a:extLst>
                </a:gridCol>
                <a:gridCol w="1105721">
                  <a:extLst>
                    <a:ext uri="{9D8B030D-6E8A-4147-A177-3AD203B41FA5}">
                      <a16:colId xmlns:a16="http://schemas.microsoft.com/office/drawing/2014/main" val="769800781"/>
                    </a:ext>
                  </a:extLst>
                </a:gridCol>
                <a:gridCol w="862798">
                  <a:extLst>
                    <a:ext uri="{9D8B030D-6E8A-4147-A177-3AD203B41FA5}">
                      <a16:colId xmlns:a16="http://schemas.microsoft.com/office/drawing/2014/main" val="1568549531"/>
                    </a:ext>
                  </a:extLst>
                </a:gridCol>
              </a:tblGrid>
              <a:tr h="124170">
                <a:tc>
                  <a:txBody>
                    <a:bodyPr/>
                    <a:lstStyle/>
                    <a:p>
                      <a:pPr algn="ctr" fontAlgn="ctr"/>
                      <a:r>
                        <a:rPr lang="es-ES" sz="800" b="1" i="0" u="none" strike="noStrike">
                          <a:solidFill>
                            <a:srgbClr val="FFFFFF"/>
                          </a:solidFill>
                          <a:effectLst/>
                          <a:highlight>
                            <a:srgbClr val="000000"/>
                          </a:highlight>
                          <a:latin typeface="Arial" panose="020B0604020202020204" pitchFamily="34" charset="0"/>
                        </a:rPr>
                        <a:t>INDICADORES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ES" sz="800" b="1" i="0" u="none" strike="noStrike">
                          <a:solidFill>
                            <a:srgbClr val="FFFFFF"/>
                          </a:solidFill>
                          <a:effectLst/>
                          <a:highlight>
                            <a:srgbClr val="000000"/>
                          </a:highlight>
                          <a:latin typeface="Arial" panose="020B0604020202020204" pitchFamily="34" charset="0"/>
                        </a:rPr>
                        <a:t>INDICADOR NUEVO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ES" sz="800" b="1" i="0" u="none" strike="noStrike">
                          <a:solidFill>
                            <a:srgbClr val="FFFFFF"/>
                          </a:solidFill>
                          <a:effectLst/>
                          <a:highlight>
                            <a:srgbClr val="000000"/>
                          </a:highlight>
                          <a:latin typeface="Arial" panose="020B0604020202020204" pitchFamily="34" charset="0"/>
                        </a:rPr>
                        <a:t>FUENTE (AÑO)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ES" sz="800" b="1" i="0" u="none" strike="noStrike">
                          <a:solidFill>
                            <a:srgbClr val="FFFFFF"/>
                          </a:solidFill>
                          <a:effectLst/>
                          <a:highlight>
                            <a:srgbClr val="000000"/>
                          </a:highlight>
                          <a:latin typeface="Arial" panose="020B0604020202020204" pitchFamily="34" charset="0"/>
                        </a:rPr>
                        <a:t>NIVEL DE CALCULO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63643385"/>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Cantidad de locales educativos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MINEDU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93268104"/>
                  </a:ext>
                </a:extLst>
              </a:tr>
              <a:tr h="2375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instituciones educativas a nivel inicial en condiciones inadecuadas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MINEDU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53841298"/>
                  </a:ext>
                </a:extLst>
              </a:tr>
              <a:tr h="2375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instituciones educativas a nivel primario en condiciones inadecuadas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MINEDU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17605156"/>
                  </a:ext>
                </a:extLst>
              </a:tr>
              <a:tr h="2375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instituciones educativas a nivel secundario en condiciones inadecuadas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NO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MINEDU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02269798"/>
                  </a:ext>
                </a:extLst>
              </a:tr>
              <a:tr h="2375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red vial departamental en condiciones inadecuadas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INVIERTE.PE (2018)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Provincial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96794172"/>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red vial departamental por implementar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INVIERTE.PE (2018)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Provincial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69252646"/>
                  </a:ext>
                </a:extLst>
              </a:tr>
              <a:tr h="2375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red vial nacional en condiciones inadecuadas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INVIERTE.PE (2018)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Regional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68303914"/>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red vial nacional por implementar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INVIERTE.PE (2018)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Regional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08897581"/>
                  </a:ext>
                </a:extLst>
              </a:tr>
              <a:tr h="2375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red vial vecinal en condiciones inadecuadas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INVIERTE.PE (2018)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Provincial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6525773"/>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red vial vecinal por implementar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INVIERTE.PE (2018)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Provincial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83120747"/>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viviendas sin agua seguro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7546295"/>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viviendas sin desagüe de red pública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84861565"/>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viviendas rurales sin electricidad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562853"/>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población rural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8313305"/>
                  </a:ext>
                </a:extLst>
              </a:tr>
              <a:tr h="2375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hogares rurales sin acceso a teléfono celular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1469783"/>
                  </a:ext>
                </a:extLst>
              </a:tr>
              <a:tr h="2375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hogares rurales sin acceso a teléfono fijo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32407334"/>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Porcentaje de hogares rurales sin acceso a internet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CENSO (2017)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9593220"/>
                  </a:ext>
                </a:extLst>
              </a:tr>
              <a:tr h="2375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Cobertura de hogares rurales de Internet fijo y/o móvil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MTC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29661008"/>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Superficie territorial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MIDAGRI (2018)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94400936"/>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Superficie agropecuaria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MIDAGRI (2018)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52174442"/>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Número de productores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MIDAGRI (2024)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60334121"/>
                  </a:ext>
                </a:extLst>
              </a:tr>
              <a:tr h="124170">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PIM promedio de inversiones total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MEF (2021 -2023)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72013556"/>
                  </a:ext>
                </a:extLst>
              </a:tr>
              <a:tr h="2375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PIM promedio de inversiones cuya función es subvencionada por el FIDT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MEF (2021 -2023)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01177597"/>
                  </a:ext>
                </a:extLst>
              </a:tr>
              <a:tr h="237542">
                <a:tc>
                  <a:txBody>
                    <a:bodyPr/>
                    <a:lstStyle/>
                    <a:p>
                      <a:pPr algn="just" fontAlgn="ctr"/>
                      <a:r>
                        <a:rPr lang="es-ES" sz="800" b="0" i="0" u="none" strike="noStrike">
                          <a:solidFill>
                            <a:srgbClr val="000000"/>
                          </a:solidFill>
                          <a:effectLst/>
                          <a:highlight>
                            <a:srgbClr val="FFFFFF"/>
                          </a:highlight>
                          <a:latin typeface="Arial" panose="020B0604020202020204" pitchFamily="34" charset="0"/>
                        </a:rPr>
                        <a:t>PIM promedio de inversiones por donaciones y Transferencia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SI</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a:solidFill>
                            <a:srgbClr val="000000"/>
                          </a:solidFill>
                          <a:effectLst/>
                          <a:highlight>
                            <a:srgbClr val="FFFFFF"/>
                          </a:highlight>
                          <a:latin typeface="Arial" panose="020B0604020202020204" pitchFamily="34" charset="0"/>
                        </a:rPr>
                        <a:t>MEF (2021 -2023)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ES" sz="800" b="0" i="0" u="none" strike="noStrike" dirty="0">
                          <a:solidFill>
                            <a:srgbClr val="000000"/>
                          </a:solidFill>
                          <a:effectLst/>
                          <a:highlight>
                            <a:srgbClr val="FFFFFF"/>
                          </a:highlight>
                          <a:latin typeface="Arial" panose="020B0604020202020204" pitchFamily="34" charset="0"/>
                        </a:rPr>
                        <a:t>Distrital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98098731"/>
                  </a:ext>
                </a:extLst>
              </a:tr>
            </a:tbl>
          </a:graphicData>
        </a:graphic>
      </p:graphicFrame>
    </p:spTree>
    <p:extLst>
      <p:ext uri="{BB962C8B-B14F-4D97-AF65-F5344CB8AC3E}">
        <p14:creationId xmlns:p14="http://schemas.microsoft.com/office/powerpoint/2010/main" val="250490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a:extLst>
            <a:ext uri="{FF2B5EF4-FFF2-40B4-BE49-F238E27FC236}">
              <a16:creationId xmlns:a16="http://schemas.microsoft.com/office/drawing/2014/main" id="{5734CE8A-C5AF-EEA3-C682-B36CE069A123}"/>
            </a:ext>
          </a:extLst>
        </p:cNvPr>
        <p:cNvGrpSpPr/>
        <p:nvPr/>
      </p:nvGrpSpPr>
      <p:grpSpPr>
        <a:xfrm>
          <a:off x="0" y="0"/>
          <a:ext cx="0" cy="0"/>
          <a:chOff x="0" y="0"/>
          <a:chExt cx="0" cy="0"/>
        </a:xfrm>
      </p:grpSpPr>
      <p:sp>
        <p:nvSpPr>
          <p:cNvPr id="182" name="Google Shape;182;p7">
            <a:extLst>
              <a:ext uri="{FF2B5EF4-FFF2-40B4-BE49-F238E27FC236}">
                <a16:creationId xmlns:a16="http://schemas.microsoft.com/office/drawing/2014/main" id="{B73A8F99-C6A7-5D6A-2338-03F9BF6B8C21}"/>
              </a:ext>
            </a:extLst>
          </p:cNvPr>
          <p:cNvSpPr txBox="1">
            <a:spLocks noGrp="1"/>
          </p:cNvSpPr>
          <p:nvPr>
            <p:ph type="title"/>
          </p:nvPr>
        </p:nvSpPr>
        <p:spPr>
          <a:xfrm>
            <a:off x="417569" y="145286"/>
            <a:ext cx="10938164" cy="72205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s-PE" dirty="0">
                <a:solidFill>
                  <a:srgbClr val="004899"/>
                </a:solidFill>
              </a:rPr>
              <a:t>Metodología </a:t>
            </a:r>
            <a:r>
              <a:rPr lang="es-PE" sz="2400" dirty="0">
                <a:solidFill>
                  <a:srgbClr val="004899"/>
                </a:solidFill>
              </a:rPr>
              <a:t>- Método</a:t>
            </a:r>
            <a:endParaRPr dirty="0">
              <a:solidFill>
                <a:srgbClr val="004899"/>
              </a:solidFill>
            </a:endParaRPr>
          </a:p>
        </p:txBody>
      </p:sp>
      <p:sp>
        <p:nvSpPr>
          <p:cNvPr id="12" name="Google Shape;1265;p40">
            <a:extLst>
              <a:ext uri="{FF2B5EF4-FFF2-40B4-BE49-F238E27FC236}">
                <a16:creationId xmlns:a16="http://schemas.microsoft.com/office/drawing/2014/main" id="{52234639-1C08-0374-2EAF-F274BF2EB079}"/>
              </a:ext>
            </a:extLst>
          </p:cNvPr>
          <p:cNvSpPr txBox="1"/>
          <p:nvPr/>
        </p:nvSpPr>
        <p:spPr>
          <a:xfrm>
            <a:off x="1228233" y="-329297"/>
            <a:ext cx="6735658" cy="430800"/>
          </a:xfrm>
          <a:prstGeom prst="rect">
            <a:avLst/>
          </a:prstGeom>
          <a:noFill/>
          <a:ln>
            <a:noFill/>
          </a:ln>
        </p:spPr>
        <p:txBody>
          <a:bodyPr spcFirstLastPara="1" wrap="square" lIns="121900" tIns="121900" rIns="121900" bIns="1219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endParaRPr kumimoji="0" lang="es-ES_tradnl" sz="1600" b="0" i="0" u="none" strike="noStrike" kern="0" cap="none" spc="0" normalizeH="0" baseline="0" noProof="0" dirty="0">
              <a:ln>
                <a:noFill/>
              </a:ln>
              <a:solidFill>
                <a:srgbClr val="000000"/>
              </a:solidFill>
              <a:effectLst/>
              <a:uLnTx/>
              <a:uFillTx/>
              <a:latin typeface="Century Gothic" panose="020B0502020202020204" pitchFamily="34" charset="0"/>
              <a:ea typeface="Fira Sans"/>
              <a:cs typeface="Fira Sans"/>
              <a:sym typeface="Fira Sans"/>
            </a:endParaRP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FC203E7E-071E-0A1A-5D4D-E7B94D8FF74D}"/>
                  </a:ext>
                </a:extLst>
              </p:cNvPr>
              <p:cNvSpPr txBox="1"/>
              <p:nvPr/>
            </p:nvSpPr>
            <p:spPr>
              <a:xfrm>
                <a:off x="338954" y="2169156"/>
                <a:ext cx="6021799" cy="492443"/>
              </a:xfrm>
              <a:prstGeom prst="rect">
                <a:avLst/>
              </a:prstGeom>
              <a:noFill/>
            </p:spPr>
            <p:txBody>
              <a:bodyPr wrap="square" lIns="0" tIns="0" rIns="0" bIns="0" rtlCol="0">
                <a:spAutoFit/>
              </a:bodyPr>
              <a:lstStyle/>
              <a:p>
                <a:r>
                  <a:rPr lang="es-ES" sz="1600" dirty="0"/>
                  <a:t>Factores (Índice de Recursos) = F ( </a:t>
                </a:r>
                <a14:m>
                  <m:oMath xmlns:m="http://schemas.openxmlformats.org/officeDocument/2006/math">
                    <m:sSub>
                      <m:sSubPr>
                        <m:ctrlPr>
                          <a:rPr lang="es-ES" sz="1600" i="1" smtClean="0">
                            <a:latin typeface="Cambria Math" panose="02040503050406030204" pitchFamily="18" charset="0"/>
                          </a:rPr>
                        </m:ctrlPr>
                      </m:sSubPr>
                      <m:e>
                        <m:r>
                          <a:rPr lang="es-ES" sz="1600" b="0" i="1" smtClean="0">
                            <a:latin typeface="Cambria Math" panose="02040503050406030204" pitchFamily="18" charset="0"/>
                          </a:rPr>
                          <m:t>𝐼𝑛𝑑</m:t>
                        </m:r>
                        <m:r>
                          <a:rPr lang="es-ES" sz="1600" b="0" i="1" smtClean="0">
                            <a:latin typeface="Cambria Math" panose="02040503050406030204" pitchFamily="18" charset="0"/>
                          </a:rPr>
                          <m:t>.</m:t>
                        </m:r>
                        <m:r>
                          <a:rPr lang="es-ES" sz="1600" b="0" i="1" smtClean="0">
                            <a:latin typeface="Cambria Math" panose="02040503050406030204" pitchFamily="18" charset="0"/>
                          </a:rPr>
                          <m:t>𝑅</m:t>
                        </m:r>
                      </m:e>
                      <m:sub>
                        <m:r>
                          <a:rPr lang="es-ES" sz="1600" b="0" i="1" smtClean="0">
                            <a:latin typeface="Cambria Math" panose="02040503050406030204" pitchFamily="18" charset="0"/>
                          </a:rPr>
                          <m:t>1</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𝐼𝑛𝑑</m:t>
                        </m:r>
                        <m:r>
                          <a:rPr lang="es-ES" sz="1600" i="1">
                            <a:latin typeface="Cambria Math" panose="02040503050406030204" pitchFamily="18" charset="0"/>
                          </a:rPr>
                          <m:t>.</m:t>
                        </m:r>
                        <m:r>
                          <a:rPr lang="es-ES" sz="1600" i="1">
                            <a:latin typeface="Cambria Math" panose="02040503050406030204" pitchFamily="18" charset="0"/>
                          </a:rPr>
                          <m:t>𝑅</m:t>
                        </m:r>
                      </m:e>
                      <m:sub>
                        <m:r>
                          <a:rPr lang="es-ES" sz="1600" b="0" i="1" smtClean="0">
                            <a:latin typeface="Cambria Math" panose="02040503050406030204" pitchFamily="18" charset="0"/>
                          </a:rPr>
                          <m:t>2</m:t>
                        </m:r>
                      </m:sub>
                    </m:sSub>
                  </m:oMath>
                </a14:m>
                <a:r>
                  <a:rPr lang="es-ES" sz="1600" dirty="0"/>
                  <a:t>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𝐼𝑛𝑑</m:t>
                        </m:r>
                        <m:r>
                          <a:rPr lang="es-ES" sz="1600" i="1">
                            <a:latin typeface="Cambria Math" panose="02040503050406030204" pitchFamily="18" charset="0"/>
                          </a:rPr>
                          <m:t>.</m:t>
                        </m:r>
                        <m:r>
                          <a:rPr lang="es-ES" sz="1600" i="1">
                            <a:latin typeface="Cambria Math" panose="02040503050406030204" pitchFamily="18" charset="0"/>
                          </a:rPr>
                          <m:t>𝑅</m:t>
                        </m:r>
                      </m:e>
                      <m:sub>
                        <m:r>
                          <a:rPr lang="es-ES" sz="1600" b="0" i="1" smtClean="0">
                            <a:latin typeface="Cambria Math" panose="02040503050406030204" pitchFamily="18" charset="0"/>
                          </a:rPr>
                          <m:t>3</m:t>
                        </m:r>
                      </m:sub>
                    </m:sSub>
                  </m:oMath>
                </a14:m>
                <a:r>
                  <a:rPr lang="es-ES" sz="1600" dirty="0"/>
                  <a:t> …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𝐼𝑛𝑑</m:t>
                        </m:r>
                        <m:r>
                          <a:rPr lang="es-ES" sz="1600" i="1">
                            <a:latin typeface="Cambria Math" panose="02040503050406030204" pitchFamily="18" charset="0"/>
                          </a:rPr>
                          <m:t>.</m:t>
                        </m:r>
                        <m:r>
                          <a:rPr lang="es-ES" sz="1600" i="1">
                            <a:latin typeface="Cambria Math" panose="02040503050406030204" pitchFamily="18" charset="0"/>
                          </a:rPr>
                          <m:t>𝑅</m:t>
                        </m:r>
                      </m:e>
                      <m:sub>
                        <m:r>
                          <a:rPr lang="es-ES" sz="1600" b="0" i="1" smtClean="0">
                            <a:latin typeface="Cambria Math" panose="02040503050406030204" pitchFamily="18" charset="0"/>
                          </a:rPr>
                          <m:t>𝑛</m:t>
                        </m:r>
                      </m:sub>
                    </m:sSub>
                  </m:oMath>
                </a14:m>
                <a:r>
                  <a:rPr lang="es-ES" sz="1600" dirty="0"/>
                  <a:t>)</a:t>
                </a:r>
              </a:p>
            </p:txBody>
          </p:sp>
        </mc:Choice>
        <mc:Fallback xmlns="">
          <p:sp>
            <p:nvSpPr>
              <p:cNvPr id="5" name="CuadroTexto 4">
                <a:extLst>
                  <a:ext uri="{FF2B5EF4-FFF2-40B4-BE49-F238E27FC236}">
                    <a16:creationId xmlns:a16="http://schemas.microsoft.com/office/drawing/2014/main" id="{FC203E7E-071E-0A1A-5D4D-E7B94D8FF74D}"/>
                  </a:ext>
                </a:extLst>
              </p:cNvPr>
              <p:cNvSpPr txBox="1">
                <a:spLocks noRot="1" noChangeAspect="1" noMove="1" noResize="1" noEditPoints="1" noAdjustHandles="1" noChangeArrowheads="1" noChangeShapeType="1" noTextEdit="1"/>
              </p:cNvSpPr>
              <p:nvPr/>
            </p:nvSpPr>
            <p:spPr>
              <a:xfrm>
                <a:off x="338954" y="2169156"/>
                <a:ext cx="6021799" cy="492443"/>
              </a:xfrm>
              <a:prstGeom prst="rect">
                <a:avLst/>
              </a:prstGeom>
              <a:blipFill>
                <a:blip r:embed="rId3"/>
                <a:stretch>
                  <a:fillRect l="-2128" t="-13580" b="-2345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746CDCDB-3CBC-EB5D-4A97-E1EEA003B349}"/>
                  </a:ext>
                </a:extLst>
              </p:cNvPr>
              <p:cNvSpPr txBox="1"/>
              <p:nvPr/>
            </p:nvSpPr>
            <p:spPr>
              <a:xfrm>
                <a:off x="337465" y="3858926"/>
                <a:ext cx="5590202" cy="492443"/>
              </a:xfrm>
              <a:prstGeom prst="rect">
                <a:avLst/>
              </a:prstGeom>
              <a:noFill/>
            </p:spPr>
            <p:txBody>
              <a:bodyPr wrap="square" lIns="0" tIns="0" rIns="0" bIns="0" rtlCol="0">
                <a:spAutoFit/>
              </a:bodyPr>
              <a:lstStyle/>
              <a:p>
                <a:r>
                  <a:rPr lang="es-ES" sz="1600" dirty="0"/>
                  <a:t>Factores (Índice de Necesidades) = F ( </a:t>
                </a:r>
                <a14:m>
                  <m:oMath xmlns:m="http://schemas.openxmlformats.org/officeDocument/2006/math">
                    <m:sSub>
                      <m:sSubPr>
                        <m:ctrlPr>
                          <a:rPr lang="es-ES" sz="1600" i="1" smtClean="0">
                            <a:latin typeface="Cambria Math" panose="02040503050406030204" pitchFamily="18" charset="0"/>
                          </a:rPr>
                        </m:ctrlPr>
                      </m:sSubPr>
                      <m:e>
                        <m:r>
                          <a:rPr lang="es-ES" sz="1600" b="0" i="1" smtClean="0">
                            <a:latin typeface="Cambria Math" panose="02040503050406030204" pitchFamily="18" charset="0"/>
                          </a:rPr>
                          <m:t>𝐼𝑛𝑑</m:t>
                        </m:r>
                        <m:r>
                          <a:rPr lang="es-ES" sz="1600" b="0" i="1" smtClean="0">
                            <a:latin typeface="Cambria Math" panose="02040503050406030204" pitchFamily="18" charset="0"/>
                          </a:rPr>
                          <m:t>.</m:t>
                        </m:r>
                        <m:r>
                          <a:rPr lang="es-ES" sz="1600" b="0" i="1" smtClean="0">
                            <a:latin typeface="Cambria Math" panose="02040503050406030204" pitchFamily="18" charset="0"/>
                          </a:rPr>
                          <m:t>𝑁</m:t>
                        </m:r>
                      </m:e>
                      <m:sub>
                        <m:r>
                          <a:rPr lang="es-ES" sz="1600" b="0" i="1" smtClean="0">
                            <a:latin typeface="Cambria Math" panose="02040503050406030204" pitchFamily="18" charset="0"/>
                          </a:rPr>
                          <m:t>1</m:t>
                        </m:r>
                      </m:sub>
                    </m:sSub>
                    <m:r>
                      <a:rPr lang="es-ES" sz="1600" b="0" i="1" smtClean="0">
                        <a:latin typeface="Cambria Math" panose="02040503050406030204" pitchFamily="18" charset="0"/>
                      </a:rPr>
                      <m:t> </m:t>
                    </m:r>
                    <m:sSub>
                      <m:sSubPr>
                        <m:ctrlPr>
                          <a:rPr lang="es-ES" sz="1600" i="1">
                            <a:latin typeface="Cambria Math" panose="02040503050406030204" pitchFamily="18" charset="0"/>
                          </a:rPr>
                        </m:ctrlPr>
                      </m:sSubPr>
                      <m:e>
                        <m:r>
                          <a:rPr lang="es-ES" sz="1600" i="1">
                            <a:latin typeface="Cambria Math" panose="02040503050406030204" pitchFamily="18" charset="0"/>
                          </a:rPr>
                          <m:t>𝐼𝑛𝑑</m:t>
                        </m:r>
                        <m:r>
                          <a:rPr lang="es-ES" sz="1600" b="0" i="1" smtClean="0">
                            <a:latin typeface="Cambria Math" panose="02040503050406030204" pitchFamily="18" charset="0"/>
                          </a:rPr>
                          <m:t>.</m:t>
                        </m:r>
                        <m:r>
                          <a:rPr lang="es-ES" sz="1600" b="0" i="1" smtClean="0">
                            <a:latin typeface="Cambria Math" panose="02040503050406030204" pitchFamily="18" charset="0"/>
                          </a:rPr>
                          <m:t>𝑁</m:t>
                        </m:r>
                      </m:e>
                      <m:sub>
                        <m:r>
                          <a:rPr lang="es-ES" sz="1600" b="0" i="1" smtClean="0">
                            <a:latin typeface="Cambria Math" panose="02040503050406030204" pitchFamily="18" charset="0"/>
                          </a:rPr>
                          <m:t>2</m:t>
                        </m:r>
                      </m:sub>
                    </m:sSub>
                  </m:oMath>
                </a14:m>
                <a:r>
                  <a:rPr lang="es-ES" sz="1600" dirty="0"/>
                  <a:t>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𝐼𝑛𝑑</m:t>
                        </m:r>
                        <m:r>
                          <a:rPr lang="es-ES" sz="1600" b="0" i="1" smtClean="0">
                            <a:latin typeface="Cambria Math" panose="02040503050406030204" pitchFamily="18" charset="0"/>
                          </a:rPr>
                          <m:t>.</m:t>
                        </m:r>
                        <m:r>
                          <a:rPr lang="es-ES" sz="1600" b="0" i="1" smtClean="0">
                            <a:latin typeface="Cambria Math" panose="02040503050406030204" pitchFamily="18" charset="0"/>
                          </a:rPr>
                          <m:t>𝑁</m:t>
                        </m:r>
                      </m:e>
                      <m:sub>
                        <m:r>
                          <a:rPr lang="es-ES" sz="1600" b="0" i="1" smtClean="0">
                            <a:latin typeface="Cambria Math" panose="02040503050406030204" pitchFamily="18" charset="0"/>
                          </a:rPr>
                          <m:t>3</m:t>
                        </m:r>
                      </m:sub>
                    </m:sSub>
                  </m:oMath>
                </a14:m>
                <a:r>
                  <a:rPr lang="es-ES" sz="1600" dirty="0"/>
                  <a:t> … </a:t>
                </a:r>
                <a14:m>
                  <m:oMath xmlns:m="http://schemas.openxmlformats.org/officeDocument/2006/math">
                    <m:sSub>
                      <m:sSubPr>
                        <m:ctrlPr>
                          <a:rPr lang="es-ES" sz="1600" i="1">
                            <a:latin typeface="Cambria Math" panose="02040503050406030204" pitchFamily="18" charset="0"/>
                          </a:rPr>
                        </m:ctrlPr>
                      </m:sSubPr>
                      <m:e>
                        <m:r>
                          <a:rPr lang="es-ES" sz="1600" i="1">
                            <a:latin typeface="Cambria Math" panose="02040503050406030204" pitchFamily="18" charset="0"/>
                          </a:rPr>
                          <m:t>𝐼𝑛𝑑</m:t>
                        </m:r>
                        <m:r>
                          <a:rPr lang="es-ES" sz="1600" b="0" i="1" smtClean="0">
                            <a:latin typeface="Cambria Math" panose="02040503050406030204" pitchFamily="18" charset="0"/>
                          </a:rPr>
                          <m:t>.</m:t>
                        </m:r>
                        <m:r>
                          <a:rPr lang="es-ES" sz="1600" b="0" i="1" smtClean="0">
                            <a:latin typeface="Cambria Math" panose="02040503050406030204" pitchFamily="18" charset="0"/>
                          </a:rPr>
                          <m:t>𝑁</m:t>
                        </m:r>
                      </m:e>
                      <m:sub>
                        <m:r>
                          <a:rPr lang="es-ES" sz="1600" b="0" i="1" smtClean="0">
                            <a:latin typeface="Cambria Math" panose="02040503050406030204" pitchFamily="18" charset="0"/>
                          </a:rPr>
                          <m:t>𝑛</m:t>
                        </m:r>
                      </m:sub>
                    </m:sSub>
                  </m:oMath>
                </a14:m>
                <a:r>
                  <a:rPr lang="es-ES" sz="1600" dirty="0"/>
                  <a:t>)</a:t>
                </a:r>
              </a:p>
            </p:txBody>
          </p:sp>
        </mc:Choice>
        <mc:Fallback xmlns="">
          <p:sp>
            <p:nvSpPr>
              <p:cNvPr id="6" name="CuadroTexto 5">
                <a:extLst>
                  <a:ext uri="{FF2B5EF4-FFF2-40B4-BE49-F238E27FC236}">
                    <a16:creationId xmlns:a16="http://schemas.microsoft.com/office/drawing/2014/main" id="{746CDCDB-3CBC-EB5D-4A97-E1EEA003B349}"/>
                  </a:ext>
                </a:extLst>
              </p:cNvPr>
              <p:cNvSpPr txBox="1">
                <a:spLocks noRot="1" noChangeAspect="1" noMove="1" noResize="1" noEditPoints="1" noAdjustHandles="1" noChangeArrowheads="1" noChangeShapeType="1" noTextEdit="1"/>
              </p:cNvSpPr>
              <p:nvPr/>
            </p:nvSpPr>
            <p:spPr>
              <a:xfrm>
                <a:off x="337465" y="3858926"/>
                <a:ext cx="5590202" cy="492443"/>
              </a:xfrm>
              <a:prstGeom prst="rect">
                <a:avLst/>
              </a:prstGeom>
              <a:blipFill>
                <a:blip r:embed="rId4"/>
                <a:stretch>
                  <a:fillRect l="-2181" t="-12346" b="-24691"/>
                </a:stretch>
              </a:blipFill>
            </p:spPr>
            <p:txBody>
              <a:bodyPr/>
              <a:lstStyle/>
              <a:p>
                <a:r>
                  <a:rPr lang="es-ES">
                    <a:noFill/>
                  </a:rPr>
                  <a:t> </a:t>
                </a:r>
              </a:p>
            </p:txBody>
          </p:sp>
        </mc:Fallback>
      </mc:AlternateContent>
      <p:sp>
        <p:nvSpPr>
          <p:cNvPr id="11" name="CuadroTexto 10">
            <a:extLst>
              <a:ext uri="{FF2B5EF4-FFF2-40B4-BE49-F238E27FC236}">
                <a16:creationId xmlns:a16="http://schemas.microsoft.com/office/drawing/2014/main" id="{E585E3E4-6A18-CE71-8091-1062C79E62EF}"/>
              </a:ext>
            </a:extLst>
          </p:cNvPr>
          <p:cNvSpPr txBox="1"/>
          <p:nvPr/>
        </p:nvSpPr>
        <p:spPr>
          <a:xfrm>
            <a:off x="174662" y="1157097"/>
            <a:ext cx="5763065" cy="49244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s-ES" sz="1600" dirty="0"/>
              <a:t>A través de ACP se proceden a calcular los factores tanto para el índice de </a:t>
            </a:r>
            <a:r>
              <a:rPr lang="es-ES" sz="1600" b="1" dirty="0">
                <a:solidFill>
                  <a:schemeClr val="tx1"/>
                </a:solidFill>
              </a:rPr>
              <a:t>Recursos</a:t>
            </a:r>
            <a:r>
              <a:rPr lang="es-ES" sz="1600" dirty="0"/>
              <a:t> como el de </a:t>
            </a:r>
            <a:r>
              <a:rPr lang="es-ES" sz="1600" b="1" dirty="0">
                <a:solidFill>
                  <a:schemeClr val="tx1"/>
                </a:solidFill>
              </a:rPr>
              <a:t>Necesidades</a:t>
            </a:r>
            <a:endParaRPr lang="es-ES" sz="1600" dirty="0"/>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C2C62E34-9E6D-4EF1-1EB0-B3A5AD92B018}"/>
                  </a:ext>
                </a:extLst>
              </p:cNvPr>
              <p:cNvSpPr txBox="1"/>
              <p:nvPr/>
            </p:nvSpPr>
            <p:spPr>
              <a:xfrm>
                <a:off x="629164" y="2657686"/>
                <a:ext cx="5298503" cy="1077218"/>
              </a:xfrm>
              <a:prstGeom prst="rect">
                <a:avLst/>
              </a:prstGeom>
              <a:noFill/>
            </p:spPr>
            <p:txBody>
              <a:bodyPr wrap="square" lIns="0" tIns="0" rIns="0" bIns="0" rtlCol="0">
                <a:spAutoFit/>
              </a:bodyPr>
              <a:lstStyle/>
              <a:p>
                <a:r>
                  <a:rPr lang="es-ES" dirty="0"/>
                  <a:t>Donde: </a:t>
                </a:r>
              </a:p>
              <a:p>
                <a:endParaRPr lang="es-ES" dirty="0"/>
              </a:p>
              <a:p>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𝐼𝑛𝑑</m:t>
                        </m:r>
                        <m:r>
                          <a:rPr lang="es-ES" b="0" i="1" smtClean="0">
                            <a:latin typeface="Cambria Math" panose="02040503050406030204" pitchFamily="18" charset="0"/>
                          </a:rPr>
                          <m:t>.</m:t>
                        </m:r>
                        <m:r>
                          <a:rPr lang="es-ES" b="0" i="1" smtClean="0">
                            <a:latin typeface="Cambria Math" panose="02040503050406030204" pitchFamily="18" charset="0"/>
                          </a:rPr>
                          <m:t>𝑅</m:t>
                        </m:r>
                      </m:e>
                      <m:sub>
                        <m:r>
                          <a:rPr lang="es-ES" b="0" i="1" smtClean="0">
                            <a:latin typeface="Cambria Math" panose="02040503050406030204" pitchFamily="18" charset="0"/>
                          </a:rPr>
                          <m:t>1</m:t>
                        </m:r>
                      </m:sub>
                    </m:sSub>
                  </m:oMath>
                </a14:m>
                <a:r>
                  <a:rPr lang="es-ES" dirty="0"/>
                  <a:t> : Indicador de Recursos 1</a:t>
                </a:r>
              </a:p>
              <a:p>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𝐼𝑛𝑑</m:t>
                        </m:r>
                        <m:r>
                          <a:rPr lang="es-ES" b="0" i="1" smtClean="0">
                            <a:latin typeface="Cambria Math" panose="02040503050406030204" pitchFamily="18" charset="0"/>
                          </a:rPr>
                          <m:t>.</m:t>
                        </m:r>
                        <m:r>
                          <a:rPr lang="es-ES" b="0" i="1" smtClean="0">
                            <a:latin typeface="Cambria Math" panose="02040503050406030204" pitchFamily="18" charset="0"/>
                          </a:rPr>
                          <m:t>𝑅</m:t>
                        </m:r>
                      </m:e>
                      <m:sub>
                        <m:r>
                          <a:rPr lang="es-ES" b="0" i="1" smtClean="0">
                            <a:latin typeface="Cambria Math" panose="02040503050406030204" pitchFamily="18" charset="0"/>
                          </a:rPr>
                          <m:t>𝑛</m:t>
                        </m:r>
                      </m:sub>
                    </m:sSub>
                  </m:oMath>
                </a14:m>
                <a:r>
                  <a:rPr lang="es-ES" dirty="0"/>
                  <a:t> : Indicador de Recursos n</a:t>
                </a:r>
              </a:p>
              <a:p>
                <a:r>
                  <a:rPr lang="es-ES" dirty="0"/>
                  <a:t> </a:t>
                </a:r>
              </a:p>
            </p:txBody>
          </p:sp>
        </mc:Choice>
        <mc:Fallback xmlns="">
          <p:sp>
            <p:nvSpPr>
              <p:cNvPr id="14" name="CuadroTexto 13">
                <a:extLst>
                  <a:ext uri="{FF2B5EF4-FFF2-40B4-BE49-F238E27FC236}">
                    <a16:creationId xmlns:a16="http://schemas.microsoft.com/office/drawing/2014/main" id="{C2C62E34-9E6D-4EF1-1EB0-B3A5AD92B018}"/>
                  </a:ext>
                </a:extLst>
              </p:cNvPr>
              <p:cNvSpPr txBox="1">
                <a:spLocks noRot="1" noChangeAspect="1" noMove="1" noResize="1" noEditPoints="1" noAdjustHandles="1" noChangeArrowheads="1" noChangeShapeType="1" noTextEdit="1"/>
              </p:cNvSpPr>
              <p:nvPr/>
            </p:nvSpPr>
            <p:spPr>
              <a:xfrm>
                <a:off x="629164" y="2657686"/>
                <a:ext cx="5298503" cy="1077218"/>
              </a:xfrm>
              <a:prstGeom prst="rect">
                <a:avLst/>
              </a:prstGeom>
              <a:blipFill>
                <a:blip r:embed="rId5"/>
                <a:stretch>
                  <a:fillRect l="-2071" t="-5085"/>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2EC62239-C3B9-E64C-409E-ED0516C48D5D}"/>
                  </a:ext>
                </a:extLst>
              </p:cNvPr>
              <p:cNvSpPr txBox="1"/>
              <p:nvPr/>
            </p:nvSpPr>
            <p:spPr>
              <a:xfrm>
                <a:off x="700603" y="4353192"/>
                <a:ext cx="5298503" cy="1077218"/>
              </a:xfrm>
              <a:prstGeom prst="rect">
                <a:avLst/>
              </a:prstGeom>
              <a:noFill/>
            </p:spPr>
            <p:txBody>
              <a:bodyPr wrap="square" lIns="0" tIns="0" rIns="0" bIns="0" rtlCol="0">
                <a:spAutoFit/>
              </a:bodyPr>
              <a:lstStyle/>
              <a:p>
                <a:r>
                  <a:rPr lang="es-ES" dirty="0"/>
                  <a:t>Donde: </a:t>
                </a:r>
              </a:p>
              <a:p>
                <a:endParaRPr lang="es-ES" dirty="0"/>
              </a:p>
              <a:p>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𝐼𝑛𝑑</m:t>
                        </m:r>
                        <m:r>
                          <a:rPr lang="es-ES" b="0" i="1" smtClean="0">
                            <a:latin typeface="Cambria Math" panose="02040503050406030204" pitchFamily="18" charset="0"/>
                          </a:rPr>
                          <m:t>.</m:t>
                        </m:r>
                        <m:r>
                          <a:rPr lang="es-ES" b="0" i="1" smtClean="0">
                            <a:latin typeface="Cambria Math" panose="02040503050406030204" pitchFamily="18" charset="0"/>
                          </a:rPr>
                          <m:t>𝑁</m:t>
                        </m:r>
                      </m:e>
                      <m:sub>
                        <m:r>
                          <a:rPr lang="es-ES" b="0" i="1" smtClean="0">
                            <a:latin typeface="Cambria Math" panose="02040503050406030204" pitchFamily="18" charset="0"/>
                          </a:rPr>
                          <m:t>1</m:t>
                        </m:r>
                      </m:sub>
                    </m:sSub>
                  </m:oMath>
                </a14:m>
                <a:r>
                  <a:rPr lang="es-ES" dirty="0"/>
                  <a:t> : Indicador de Necesidades 1</a:t>
                </a:r>
              </a:p>
              <a:p>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𝐼𝑛𝑑</m:t>
                        </m:r>
                        <m:r>
                          <a:rPr lang="es-ES" b="0" i="1" smtClean="0">
                            <a:latin typeface="Cambria Math" panose="02040503050406030204" pitchFamily="18" charset="0"/>
                          </a:rPr>
                          <m:t>.</m:t>
                        </m:r>
                        <m:r>
                          <a:rPr lang="es-ES" b="0" i="1" smtClean="0">
                            <a:latin typeface="Cambria Math" panose="02040503050406030204" pitchFamily="18" charset="0"/>
                          </a:rPr>
                          <m:t>𝑁</m:t>
                        </m:r>
                      </m:e>
                      <m:sub>
                        <m:r>
                          <a:rPr lang="es-ES" b="0" i="1" smtClean="0">
                            <a:latin typeface="Cambria Math" panose="02040503050406030204" pitchFamily="18" charset="0"/>
                          </a:rPr>
                          <m:t>𝑛</m:t>
                        </m:r>
                      </m:sub>
                    </m:sSub>
                  </m:oMath>
                </a14:m>
                <a:r>
                  <a:rPr lang="es-ES" dirty="0"/>
                  <a:t> : Indicador de Necesidades n</a:t>
                </a:r>
              </a:p>
              <a:p>
                <a:r>
                  <a:rPr lang="es-ES" dirty="0"/>
                  <a:t> </a:t>
                </a:r>
              </a:p>
            </p:txBody>
          </p:sp>
        </mc:Choice>
        <mc:Fallback xmlns="">
          <p:sp>
            <p:nvSpPr>
              <p:cNvPr id="15" name="CuadroTexto 14">
                <a:extLst>
                  <a:ext uri="{FF2B5EF4-FFF2-40B4-BE49-F238E27FC236}">
                    <a16:creationId xmlns:a16="http://schemas.microsoft.com/office/drawing/2014/main" id="{2EC62239-C3B9-E64C-409E-ED0516C48D5D}"/>
                  </a:ext>
                </a:extLst>
              </p:cNvPr>
              <p:cNvSpPr txBox="1">
                <a:spLocks noRot="1" noChangeAspect="1" noMove="1" noResize="1" noEditPoints="1" noAdjustHandles="1" noChangeArrowheads="1" noChangeShapeType="1" noTextEdit="1"/>
              </p:cNvSpPr>
              <p:nvPr/>
            </p:nvSpPr>
            <p:spPr>
              <a:xfrm>
                <a:off x="700603" y="4353192"/>
                <a:ext cx="5298503" cy="1077218"/>
              </a:xfrm>
              <a:prstGeom prst="rect">
                <a:avLst/>
              </a:prstGeom>
              <a:blipFill>
                <a:blip r:embed="rId6"/>
                <a:stretch>
                  <a:fillRect l="-2071" t="-5085"/>
                </a:stretch>
              </a:blipFill>
            </p:spPr>
            <p:txBody>
              <a:bodyPr/>
              <a:lstStyle/>
              <a:p>
                <a:r>
                  <a:rPr lang="es-ES">
                    <a:noFill/>
                  </a:rPr>
                  <a:t> </a:t>
                </a:r>
              </a:p>
            </p:txBody>
          </p:sp>
        </mc:Fallback>
      </mc:AlternateContent>
      <p:sp>
        <p:nvSpPr>
          <p:cNvPr id="2" name="CuadroTexto 1">
            <a:extLst>
              <a:ext uri="{FF2B5EF4-FFF2-40B4-BE49-F238E27FC236}">
                <a16:creationId xmlns:a16="http://schemas.microsoft.com/office/drawing/2014/main" id="{A1DC6930-F598-91CE-D562-1C3F0FFA32EF}"/>
              </a:ext>
            </a:extLst>
          </p:cNvPr>
          <p:cNvSpPr txBox="1"/>
          <p:nvPr/>
        </p:nvSpPr>
        <p:spPr>
          <a:xfrm>
            <a:off x="6900537" y="1171194"/>
            <a:ext cx="4872363" cy="738664"/>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s-ES" sz="1600" dirty="0">
                <a:latin typeface="+mj-lt"/>
              </a:rPr>
              <a:t>Para cada cálculo se </a:t>
            </a:r>
            <a:r>
              <a:rPr lang="es-ES" sz="1600" b="1" dirty="0">
                <a:solidFill>
                  <a:schemeClr val="tx1"/>
                </a:solidFill>
                <a:latin typeface="+mj-lt"/>
              </a:rPr>
              <a:t>seleccionan aquellos factores que cumplan el criterio </a:t>
            </a:r>
            <a:r>
              <a:rPr lang="es-ES" sz="1600" b="1" dirty="0" err="1">
                <a:solidFill>
                  <a:schemeClr val="tx1"/>
                </a:solidFill>
                <a:effectLst/>
                <a:latin typeface="+mj-lt"/>
                <a:ea typeface="Calibri" panose="020F0502020204030204" pitchFamily="34" charset="0"/>
                <a:cs typeface="Times New Roman" panose="02020603050405020304" pitchFamily="18" charset="0"/>
              </a:rPr>
              <a:t>kaiser</a:t>
            </a:r>
            <a:r>
              <a:rPr lang="es-ES" sz="1600" b="1" dirty="0">
                <a:solidFill>
                  <a:schemeClr val="tx1"/>
                </a:solidFill>
                <a:effectLst/>
                <a:latin typeface="+mj-lt"/>
                <a:ea typeface="Calibri" panose="020F0502020204030204" pitchFamily="34" charset="0"/>
                <a:cs typeface="Times New Roman" panose="02020603050405020304" pitchFamily="18" charset="0"/>
              </a:rPr>
              <a:t> </a:t>
            </a:r>
            <a:r>
              <a:rPr lang="es-ES" sz="1600" dirty="0">
                <a:effectLst/>
                <a:latin typeface="+mj-lt"/>
                <a:ea typeface="Calibri" panose="020F0502020204030204" pitchFamily="34" charset="0"/>
                <a:cs typeface="Times New Roman" panose="02020603050405020304" pitchFamily="18" charset="0"/>
              </a:rPr>
              <a:t>(seleccionar aquellos factores con autovalor</a:t>
            </a:r>
            <a:r>
              <a:rPr lang="es-ES" sz="1600" dirty="0">
                <a:latin typeface="+mj-lt"/>
              </a:rPr>
              <a:t> &gt;1)</a:t>
            </a:r>
          </a:p>
        </p:txBody>
      </p:sp>
      <p:pic>
        <p:nvPicPr>
          <p:cNvPr id="9" name="Imagen 8">
            <a:extLst>
              <a:ext uri="{FF2B5EF4-FFF2-40B4-BE49-F238E27FC236}">
                <a16:creationId xmlns:a16="http://schemas.microsoft.com/office/drawing/2014/main" id="{5D67B5BA-F750-2ACE-209F-4F1316232AB5}"/>
              </a:ext>
            </a:extLst>
          </p:cNvPr>
          <p:cNvPicPr>
            <a:picLocks noChangeAspect="1"/>
          </p:cNvPicPr>
          <p:nvPr/>
        </p:nvPicPr>
        <p:blipFill>
          <a:blip r:embed="rId7"/>
          <a:stretch>
            <a:fillRect/>
          </a:stretch>
        </p:blipFill>
        <p:spPr>
          <a:xfrm>
            <a:off x="7237053" y="2545380"/>
            <a:ext cx="4050072" cy="2885030"/>
          </a:xfrm>
          <a:prstGeom prst="rect">
            <a:avLst/>
          </a:prstGeom>
        </p:spPr>
      </p:pic>
    </p:spTree>
    <p:extLst>
      <p:ext uri="{BB962C8B-B14F-4D97-AF65-F5344CB8AC3E}">
        <p14:creationId xmlns:p14="http://schemas.microsoft.com/office/powerpoint/2010/main" val="19175736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 PLANTILLA  ICAM 2020">
  <a:themeElements>
    <a:clrScheme name="Personalizado 1">
      <a:dk1>
        <a:srgbClr val="004899"/>
      </a:dk1>
      <a:lt1>
        <a:srgbClr val="FFFFFF"/>
      </a:lt1>
      <a:dk2>
        <a:srgbClr val="1F497D"/>
      </a:dk2>
      <a:lt2>
        <a:srgbClr val="EEECE1"/>
      </a:lt2>
      <a:accent1>
        <a:srgbClr val="0093F8"/>
      </a:accent1>
      <a:accent2>
        <a:srgbClr val="F5BB47"/>
      </a:accent2>
      <a:accent3>
        <a:srgbClr val="3ABEB0"/>
      </a:accent3>
      <a:accent4>
        <a:srgbClr val="84C157"/>
      </a:accent4>
      <a:accent5>
        <a:srgbClr val="9398EC"/>
      </a:accent5>
      <a:accent6>
        <a:srgbClr val="EB576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6632</TotalTime>
  <Words>2429</Words>
  <Application>Microsoft Office PowerPoint</Application>
  <PresentationFormat>Panorámica</PresentationFormat>
  <Paragraphs>418</Paragraphs>
  <Slides>17</Slides>
  <Notes>15</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17</vt:i4>
      </vt:variant>
    </vt:vector>
  </HeadingPairs>
  <TitlesOfParts>
    <vt:vector size="28" baseType="lpstr">
      <vt:lpstr>Times New Roman</vt:lpstr>
      <vt:lpstr>Cambria Math</vt:lpstr>
      <vt:lpstr>Symbol</vt:lpstr>
      <vt:lpstr>Calibri Light</vt:lpstr>
      <vt:lpstr>Varela Round</vt:lpstr>
      <vt:lpstr>Arial</vt:lpstr>
      <vt:lpstr>Calibri</vt:lpstr>
      <vt:lpstr>Patua One</vt:lpstr>
      <vt:lpstr>Century Gothic</vt:lpstr>
      <vt:lpstr>Tema de Office</vt:lpstr>
      <vt:lpstr>1. PLANTILLA  ICAM 2020</vt:lpstr>
      <vt:lpstr>Presentación de PowerPoint</vt:lpstr>
      <vt:lpstr>Agenda</vt:lpstr>
      <vt:lpstr>Objetivo</vt:lpstr>
      <vt:lpstr>Marco Conceptual</vt:lpstr>
      <vt:lpstr>Marco Conceptual</vt:lpstr>
      <vt:lpstr>Marco Conceptual</vt:lpstr>
      <vt:lpstr>Metodología – Fuentes de Información</vt:lpstr>
      <vt:lpstr>Metodología – indicadores</vt:lpstr>
      <vt:lpstr>Metodología - Método</vt:lpstr>
      <vt:lpstr>Metodología - Método</vt:lpstr>
      <vt:lpstr>Metodología - Método</vt:lpstr>
      <vt:lpstr>Resultados GL distritales</vt:lpstr>
      <vt:lpstr>Resultados GL distritales</vt:lpstr>
      <vt:lpstr>Resultados GL distritales</vt:lpstr>
      <vt:lpstr>Resultados GL distritales</vt:lpstr>
      <vt:lpstr>Resultados GL distritales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del carmen tejada jimenez</dc:creator>
  <cp:lastModifiedBy>Omar Puma Isuiza</cp:lastModifiedBy>
  <cp:revision>68</cp:revision>
  <dcterms:created xsi:type="dcterms:W3CDTF">2022-02-17T23:13:46Z</dcterms:created>
  <dcterms:modified xsi:type="dcterms:W3CDTF">2024-05-29T02:43:42Z</dcterms:modified>
</cp:coreProperties>
</file>