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79" r:id="rId2"/>
  </p:sldMasterIdLst>
  <p:sldIdLst>
    <p:sldId id="256" r:id="rId3"/>
    <p:sldId id="257" r:id="rId4"/>
    <p:sldId id="277" r:id="rId5"/>
    <p:sldId id="258" r:id="rId6"/>
    <p:sldId id="259" r:id="rId7"/>
    <p:sldId id="260" r:id="rId8"/>
    <p:sldId id="262" r:id="rId9"/>
    <p:sldId id="279" r:id="rId10"/>
    <p:sldId id="265" r:id="rId11"/>
    <p:sldId id="280" r:id="rId12"/>
    <p:sldId id="269" r:id="rId13"/>
    <p:sldId id="292" r:id="rId14"/>
    <p:sldId id="281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0" r:id="rId23"/>
    <p:sldId id="271" r:id="rId24"/>
    <p:sldId id="272" r:id="rId25"/>
    <p:sldId id="273" r:id="rId26"/>
    <p:sldId id="274" r:id="rId27"/>
    <p:sldId id="278" r:id="rId28"/>
    <p:sldId id="275" r:id="rId2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Paredes" initials="CP" lastIdx="1" clrIdx="0">
    <p:extLst>
      <p:ext uri="{19B8F6BF-5375-455C-9EA6-DF929625EA0E}">
        <p15:presenceInfo xmlns:p15="http://schemas.microsoft.com/office/powerpoint/2012/main" userId="9bd42330bbd86a50" providerId="Windows Live"/>
      </p:ext>
    </p:extLst>
  </p:cmAuthor>
  <p:cmAuthor id="2" name="Carlos Paredes" initials="CP [2]" lastIdx="1" clrIdx="1">
    <p:extLst>
      <p:ext uri="{19B8F6BF-5375-455C-9EA6-DF929625EA0E}">
        <p15:presenceInfo xmlns:p15="http://schemas.microsoft.com/office/powerpoint/2012/main" userId="Carlos Pared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4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398260"/>
            <a:ext cx="12188825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11582400" cy="5867400"/>
          </a:xfrm>
        </p:spPr>
        <p:txBody>
          <a:bodyPr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5930955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6641476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824419"/>
            <a:ext cx="11521435" cy="4273222"/>
          </a:xfrm>
        </p:spPr>
        <p:txBody>
          <a:bodyPr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/>
        </p:nvSpPr>
        <p:spPr>
          <a:xfrm>
            <a:off x="10322560" y="679599"/>
            <a:ext cx="1232747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51" y="760360"/>
            <a:ext cx="1002165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438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824419"/>
            <a:ext cx="11521435" cy="4273222"/>
          </a:xfrm>
        </p:spPr>
        <p:txBody>
          <a:bodyPr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/>
        </p:nvSpPr>
        <p:spPr>
          <a:xfrm>
            <a:off x="10322560" y="679599"/>
            <a:ext cx="1232747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/>
        </p:nvSpPr>
        <p:spPr>
          <a:xfrm>
            <a:off x="9989364" y="700005"/>
            <a:ext cx="1899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073664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824419"/>
            <a:ext cx="11521435" cy="4273222"/>
          </a:xfrm>
        </p:spPr>
        <p:txBody>
          <a:bodyPr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/>
        </p:nvSpPr>
        <p:spPr>
          <a:xfrm>
            <a:off x="10322560" y="679599"/>
            <a:ext cx="1232747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39" y="807481"/>
            <a:ext cx="687269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61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1" y="1824419"/>
            <a:ext cx="11521435" cy="4273222"/>
          </a:xfrm>
        </p:spPr>
        <p:txBody>
          <a:bodyPr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/>
        </p:nvSpPr>
        <p:spPr>
          <a:xfrm>
            <a:off x="10322560" y="679599"/>
            <a:ext cx="1232747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59" y="761205"/>
            <a:ext cx="1030352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37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2589-CC9F-4BE4-B3CE-30AB71F9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C70BC-1543-4856-AA59-58C6927B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3EB5A-B306-4E64-8170-9D30F494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0EE7A-CC75-4011-A48C-42DD58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C89B6-CBD6-4195-9AB4-DD99C4B7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7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/>
        </p:nvSpPr>
        <p:spPr>
          <a:xfrm>
            <a:off x="-3" y="0"/>
            <a:ext cx="12192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2" y="2"/>
            <a:ext cx="11521429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1" y="1287532"/>
            <a:ext cx="11521435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7476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hyperlink" Target="https://github.com/CarloGauss33/DL-Workshop/tree/master/doc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google.com/machine-learning/crash-cours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text/text_generation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hortidaily.com/article/9207705/nec-and-kagome-to-provide-ai-enabled-services-that-improve-tomato-yield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LY7x2Ihqjmc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ECDBA-3686-4C5C-AF5E-9C5B2A55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s-CL" sz="5400" b="1" dirty="0">
                <a:solidFill>
                  <a:srgbClr val="FFFFFF"/>
                </a:solidFill>
              </a:rPr>
              <a:t>Inteligencia Artificial</a:t>
            </a:r>
            <a:br>
              <a:rPr lang="es-CL" sz="5400" dirty="0">
                <a:solidFill>
                  <a:srgbClr val="FFFFFF"/>
                </a:solidFill>
              </a:rPr>
            </a:br>
            <a:endParaRPr lang="es-CL" sz="5400" dirty="0">
              <a:solidFill>
                <a:srgbClr val="FFFFFF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n que contiene torre, motor&#10;&#10;Descripción generada automáticamente">
            <a:extLst>
              <a:ext uri="{FF2B5EF4-FFF2-40B4-BE49-F238E27FC236}">
                <a16:creationId xmlns:a16="http://schemas.microsoft.com/office/drawing/2014/main" id="{63CAAF38-BED6-4F5A-AF34-D0BA81850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5" r="2314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35A4AEE1-38F7-4CA2-88BF-E29B278C7141}"/>
              </a:ext>
            </a:extLst>
          </p:cNvPr>
          <p:cNvSpPr txBox="1">
            <a:spLocks/>
          </p:cNvSpPr>
          <p:nvPr/>
        </p:nvSpPr>
        <p:spPr>
          <a:xfrm>
            <a:off x="381739" y="3746389"/>
            <a:ext cx="3906175" cy="639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000" b="1" dirty="0">
                <a:solidFill>
                  <a:srgbClr val="FFFFFF"/>
                </a:solidFill>
              </a:rPr>
              <a:t>Construyendo el Futuro Una Neurona a la Vez</a:t>
            </a:r>
            <a:endParaRPr lang="es-CL" sz="2000" dirty="0">
              <a:solidFill>
                <a:srgbClr val="FFFFFF"/>
              </a:solidFill>
            </a:endParaRP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53E75421-F171-487B-9E67-E1ECCE31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" y="5934076"/>
            <a:ext cx="1264857" cy="781050"/>
          </a:xfrm>
          <a:prstGeom prst="rect">
            <a:avLst/>
          </a:prstGeom>
        </p:spPr>
      </p:pic>
      <p:pic>
        <p:nvPicPr>
          <p:cNvPr id="8" name="Imagen 7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AA0B202D-8DC8-474F-828C-E81B5D64273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96" y="5590430"/>
            <a:ext cx="1485020" cy="14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ceX Falcon rockets win third consecutive NASA launch contract">
            <a:extLst>
              <a:ext uri="{FF2B5EF4-FFF2-40B4-BE49-F238E27FC236}">
                <a16:creationId xmlns:a16="http://schemas.microsoft.com/office/drawing/2014/main" id="{1EED8731-CC6A-4328-93D2-5C12A60A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3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F8D9E2-C02B-4685-9D9C-E08750627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s-CL" sz="4100" dirty="0">
                <a:solidFill>
                  <a:srgbClr val="FFFFFF"/>
                </a:solidFill>
              </a:rPr>
              <a:t>Optimización de manufactura y software espacial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5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7405F8-6BAE-4F0D-84EA-4D6DB3F8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s-CL">
                <a:solidFill>
                  <a:srgbClr val="FFFFFF"/>
                </a:solidFill>
              </a:rPr>
              <a:t>¿Como puedo implementar IA en mis proyectos?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6E41C-8511-4972-AB94-FDF58C7E3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s-CL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91006-C2A1-403D-AEBB-4C4C84FC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493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826" y="1908108"/>
            <a:ext cx="7296347" cy="3060637"/>
          </a:xfrm>
        </p:spPr>
        <p:txBody>
          <a:bodyPr anchor="ctr">
            <a:normAutofit/>
          </a:bodyPr>
          <a:lstStyle/>
          <a:p>
            <a:r>
              <a:rPr lang="es-CL" dirty="0">
                <a:solidFill>
                  <a:schemeClr val="tx1"/>
                </a:solidFill>
              </a:rPr>
              <a:t>Introducción a la Inteligencia Artificial</a:t>
            </a:r>
            <a:endParaRPr lang="es-CL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45011FA-32C8-4E7E-AD24-992CE73B2091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6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916"/>
            <a:ext cx="4254776" cy="1092814"/>
          </a:xfrm>
        </p:spPr>
        <p:txBody>
          <a:bodyPr anchor="ctr">
            <a:norm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</a:rPr>
              <a:t>Clasificación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32936B-8247-44B0-AAD6-1B2A2B360790}"/>
              </a:ext>
            </a:extLst>
          </p:cNvPr>
          <p:cNvSpPr txBox="1"/>
          <p:nvPr/>
        </p:nvSpPr>
        <p:spPr>
          <a:xfrm>
            <a:off x="714375" y="2069486"/>
            <a:ext cx="10182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Sigmoid</a:t>
            </a:r>
            <a:r>
              <a:rPr lang="es-CL" sz="2400" dirty="0"/>
              <a:t> </a:t>
            </a:r>
            <a:r>
              <a:rPr lang="es-CL" sz="2400" dirty="0" err="1"/>
              <a:t>Classification</a:t>
            </a:r>
            <a:r>
              <a:rPr lang="es-CL" sz="2400" dirty="0"/>
              <a:t>  (Clasificación según intervalos de confianza)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K-</a:t>
            </a:r>
            <a:r>
              <a:rPr lang="es-CL" sz="2400" dirty="0" err="1"/>
              <a:t>nearest</a:t>
            </a:r>
            <a:r>
              <a:rPr lang="es-CL" sz="2400" dirty="0"/>
              <a:t> </a:t>
            </a:r>
            <a:r>
              <a:rPr lang="es-CL" sz="2400" dirty="0" err="1"/>
              <a:t>Neighbours</a:t>
            </a:r>
            <a:r>
              <a:rPr lang="es-CL" sz="2400" dirty="0"/>
              <a:t> (Clasificación según distancia)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Support</a:t>
            </a:r>
            <a:r>
              <a:rPr lang="es-CL" sz="2400" dirty="0"/>
              <a:t> Vector Machine (Clasificación con hiperplanos según espacios)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Bayes </a:t>
            </a:r>
            <a:r>
              <a:rPr lang="es-CL" sz="2400" dirty="0" err="1"/>
              <a:t>Classification</a:t>
            </a:r>
            <a:r>
              <a:rPr lang="es-CL" sz="2400" dirty="0"/>
              <a:t> (Clasificación según 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7DFE7C-B3D1-4D9A-952A-9CC9F33F1A79}"/>
              </a:ext>
            </a:extLst>
          </p:cNvPr>
          <p:cNvSpPr txBox="1"/>
          <p:nvPr/>
        </p:nvSpPr>
        <p:spPr>
          <a:xfrm>
            <a:off x="5156074" y="372713"/>
            <a:ext cx="556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</a:rPr>
              <a:t>¿Qué clase asignar nuevos datos?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DA0709E-60CC-41EF-8F36-DEE481F2CC7A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916"/>
            <a:ext cx="4254776" cy="1092814"/>
          </a:xfrm>
        </p:spPr>
        <p:txBody>
          <a:bodyPr anchor="ctr">
            <a:norm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</a:rPr>
              <a:t>Clasificación</a:t>
            </a:r>
          </a:p>
        </p:txBody>
      </p:sp>
      <p:pic>
        <p:nvPicPr>
          <p:cNvPr id="1026" name="Picture 2" descr="Support Vector Machines">
            <a:extLst>
              <a:ext uri="{FF2B5EF4-FFF2-40B4-BE49-F238E27FC236}">
                <a16:creationId xmlns:a16="http://schemas.microsoft.com/office/drawing/2014/main" id="{B298862D-7168-4D8E-9E07-2EC0D754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01" y="1548750"/>
            <a:ext cx="3515557" cy="34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91CB579-1CC9-44EC-8270-8915A2885224}"/>
              </a:ext>
            </a:extLst>
          </p:cNvPr>
          <p:cNvSpPr txBox="1">
            <a:spLocks/>
          </p:cNvSpPr>
          <p:nvPr/>
        </p:nvSpPr>
        <p:spPr>
          <a:xfrm>
            <a:off x="6608310" y="5051767"/>
            <a:ext cx="4254776" cy="53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 err="1"/>
              <a:t>Support</a:t>
            </a:r>
            <a:r>
              <a:rPr lang="es-CL" dirty="0"/>
              <a:t> Vector Machine</a:t>
            </a:r>
          </a:p>
        </p:txBody>
      </p:sp>
      <p:pic>
        <p:nvPicPr>
          <p:cNvPr id="1030" name="Picture 6" descr="Example on KNN classifier | Download Scientific Diagram">
            <a:extLst>
              <a:ext uri="{FF2B5EF4-FFF2-40B4-BE49-F238E27FC236}">
                <a16:creationId xmlns:a16="http://schemas.microsoft.com/office/drawing/2014/main" id="{D26B94A8-03FA-48BE-8C99-D5DEBAE2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66" y="1764313"/>
            <a:ext cx="3547858" cy="288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792AB8D-35D7-4587-B6D7-D6562E420B74}"/>
              </a:ext>
            </a:extLst>
          </p:cNvPr>
          <p:cNvSpPr txBox="1">
            <a:spLocks/>
          </p:cNvSpPr>
          <p:nvPr/>
        </p:nvSpPr>
        <p:spPr>
          <a:xfrm>
            <a:off x="1083868" y="4955863"/>
            <a:ext cx="3833588" cy="53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/>
              <a:t>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neighbours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4A9025-B2E1-4C0E-887E-7F5940288ACA}"/>
              </a:ext>
            </a:extLst>
          </p:cNvPr>
          <p:cNvSpPr txBox="1"/>
          <p:nvPr/>
        </p:nvSpPr>
        <p:spPr>
          <a:xfrm>
            <a:off x="5156074" y="372713"/>
            <a:ext cx="556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</a:rPr>
              <a:t>¿Qué clase asignar nuevos datos?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4424D0-FF30-4A8C-A501-D2F02660BD66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2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05" y="99722"/>
            <a:ext cx="3540401" cy="1092814"/>
          </a:xfrm>
        </p:spPr>
        <p:txBody>
          <a:bodyPr anchor="ctr">
            <a:normAutofit/>
          </a:bodyPr>
          <a:lstStyle/>
          <a:p>
            <a:pPr algn="r"/>
            <a:r>
              <a:rPr lang="es-CL" dirty="0" err="1">
                <a:solidFill>
                  <a:schemeClr val="bg1"/>
                </a:solidFill>
              </a:rPr>
              <a:t>Clustering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32936B-8247-44B0-AAD6-1B2A2B360790}"/>
              </a:ext>
            </a:extLst>
          </p:cNvPr>
          <p:cNvSpPr txBox="1"/>
          <p:nvPr/>
        </p:nvSpPr>
        <p:spPr>
          <a:xfrm>
            <a:off x="714375" y="2069486"/>
            <a:ext cx="1018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K-</a:t>
            </a:r>
            <a:r>
              <a:rPr lang="es-CL" sz="2400" dirty="0" err="1"/>
              <a:t>Means</a:t>
            </a:r>
            <a:r>
              <a:rPr lang="es-CL" sz="2400" dirty="0"/>
              <a:t> (</a:t>
            </a:r>
            <a:r>
              <a:rPr lang="es-CL" sz="2400" dirty="0" err="1"/>
              <a:t>Clustering</a:t>
            </a:r>
            <a:r>
              <a:rPr lang="es-CL" sz="2400" dirty="0"/>
              <a:t> según distancia media)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Hierarchical</a:t>
            </a:r>
            <a:r>
              <a:rPr lang="es-CL" sz="2400" dirty="0"/>
              <a:t> </a:t>
            </a:r>
            <a:r>
              <a:rPr lang="es-CL" sz="2400" dirty="0" err="1"/>
              <a:t>clustering</a:t>
            </a:r>
            <a:r>
              <a:rPr lang="es-CL" sz="2400" dirty="0"/>
              <a:t> (</a:t>
            </a:r>
            <a:r>
              <a:rPr lang="es-CL" sz="2400" dirty="0" err="1"/>
              <a:t>Clustering</a:t>
            </a:r>
            <a:r>
              <a:rPr lang="es-CL" sz="2400" dirty="0"/>
              <a:t> según jerarquía relativa)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Dendogramas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C0881C-385B-402B-B193-7D9572FA3041}"/>
              </a:ext>
            </a:extLst>
          </p:cNvPr>
          <p:cNvSpPr txBox="1"/>
          <p:nvPr/>
        </p:nvSpPr>
        <p:spPr>
          <a:xfrm>
            <a:off x="5156074" y="372713"/>
            <a:ext cx="556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</a:rPr>
              <a:t>¿Cómo crear clases para los datos?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D6F1158-FC58-490D-A355-17689CC9FDB1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1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05" y="99722"/>
            <a:ext cx="3540401" cy="1092814"/>
          </a:xfrm>
        </p:spPr>
        <p:txBody>
          <a:bodyPr anchor="ctr">
            <a:normAutofit/>
          </a:bodyPr>
          <a:lstStyle/>
          <a:p>
            <a:pPr algn="r"/>
            <a:r>
              <a:rPr lang="es-CL" dirty="0" err="1">
                <a:solidFill>
                  <a:schemeClr val="bg1"/>
                </a:solidFill>
              </a:rPr>
              <a:t>Clustering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C0881C-385B-402B-B193-7D9572FA3041}"/>
              </a:ext>
            </a:extLst>
          </p:cNvPr>
          <p:cNvSpPr txBox="1"/>
          <p:nvPr/>
        </p:nvSpPr>
        <p:spPr>
          <a:xfrm>
            <a:off x="5156074" y="372713"/>
            <a:ext cx="556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</a:rPr>
              <a:t>¿Cómo crear clases para los datos?</a:t>
            </a:r>
          </a:p>
        </p:txBody>
      </p:sp>
      <p:pic>
        <p:nvPicPr>
          <p:cNvPr id="2050" name="Picture 2" descr="Hierarchical Clustering / Dendrogram: Simple Definition, Examples -  Statistics How To">
            <a:extLst>
              <a:ext uri="{FF2B5EF4-FFF2-40B4-BE49-F238E27FC236}">
                <a16:creationId xmlns:a16="http://schemas.microsoft.com/office/drawing/2014/main" id="{7AD04EE7-C3B4-48CC-B808-3B560253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99" y="2111555"/>
            <a:ext cx="4381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jemplo de clustering con k-means en Python – Exponentis">
            <a:extLst>
              <a:ext uri="{FF2B5EF4-FFF2-40B4-BE49-F238E27FC236}">
                <a16:creationId xmlns:a16="http://schemas.microsoft.com/office/drawing/2014/main" id="{E1DA563A-654B-4118-9FC3-5EEF0861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9624"/>
            <a:ext cx="563959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B580D8C-B21A-4218-AF93-52001E173C18}"/>
              </a:ext>
            </a:extLst>
          </p:cNvPr>
          <p:cNvSpPr txBox="1">
            <a:spLocks/>
          </p:cNvSpPr>
          <p:nvPr/>
        </p:nvSpPr>
        <p:spPr>
          <a:xfrm>
            <a:off x="1083868" y="4897796"/>
            <a:ext cx="3833588" cy="53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 err="1"/>
              <a:t>Dendogram</a:t>
            </a:r>
            <a:r>
              <a:rPr lang="es-CL" dirty="0"/>
              <a:t> </a:t>
            </a:r>
            <a:r>
              <a:rPr lang="es-CL" dirty="0" err="1"/>
              <a:t>Clustering</a:t>
            </a:r>
            <a:endParaRPr lang="es-CL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B56AB2-82C9-442F-9BB3-AAD60BDDB5FE}"/>
              </a:ext>
            </a:extLst>
          </p:cNvPr>
          <p:cNvSpPr txBox="1">
            <a:spLocks/>
          </p:cNvSpPr>
          <p:nvPr/>
        </p:nvSpPr>
        <p:spPr>
          <a:xfrm>
            <a:off x="6215487" y="4893760"/>
            <a:ext cx="3541255" cy="53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sz="5100" dirty="0"/>
              <a:t>K-</a:t>
            </a:r>
            <a:r>
              <a:rPr lang="es-CL" sz="5100" dirty="0" err="1"/>
              <a:t>means</a:t>
            </a:r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057663-040E-46E5-9BA6-90C308B9CA0B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1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05" y="99722"/>
            <a:ext cx="4555209" cy="1092814"/>
          </a:xfrm>
        </p:spPr>
        <p:txBody>
          <a:bodyPr anchor="ctr">
            <a:norm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</a:rPr>
              <a:t>Deep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C0881C-385B-402B-B193-7D9572FA3041}"/>
              </a:ext>
            </a:extLst>
          </p:cNvPr>
          <p:cNvSpPr txBox="1"/>
          <p:nvPr/>
        </p:nvSpPr>
        <p:spPr>
          <a:xfrm>
            <a:off x="5156074" y="372713"/>
            <a:ext cx="556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</a:rPr>
              <a:t>Tipos de modelos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30F24E-19D7-499B-A34A-EE1DC37ACF61}"/>
              </a:ext>
            </a:extLst>
          </p:cNvPr>
          <p:cNvSpPr txBox="1"/>
          <p:nvPr/>
        </p:nvSpPr>
        <p:spPr>
          <a:xfrm>
            <a:off x="450425" y="1631237"/>
            <a:ext cx="107391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Artificial Neural Networks: Para regresión y clasificación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Convolutional</a:t>
            </a:r>
            <a:r>
              <a:rPr lang="es-CL" sz="2400" dirty="0"/>
              <a:t> Neural Networks: Para visión por computadora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Recurrent</a:t>
            </a:r>
            <a:r>
              <a:rPr lang="es-CL" sz="2400" dirty="0"/>
              <a:t> Neural Networks: Análisis de Serie de Tiempo y NLP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Self</a:t>
            </a:r>
            <a:r>
              <a:rPr lang="es-CL" sz="2400" dirty="0"/>
              <a:t> </a:t>
            </a:r>
            <a:r>
              <a:rPr lang="es-CL" sz="2400" dirty="0" err="1"/>
              <a:t>Organizing</a:t>
            </a:r>
            <a:r>
              <a:rPr lang="es-CL" sz="2400" dirty="0"/>
              <a:t> </a:t>
            </a:r>
            <a:r>
              <a:rPr lang="es-CL" sz="2400" dirty="0" err="1"/>
              <a:t>Maps</a:t>
            </a:r>
            <a:r>
              <a:rPr lang="es-CL" sz="2400" dirty="0"/>
              <a:t>: Para Extracción de </a:t>
            </a:r>
            <a:r>
              <a:rPr lang="es-CL" sz="2400" dirty="0" err="1"/>
              <a:t>features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Deep </a:t>
            </a:r>
            <a:r>
              <a:rPr lang="es-CL" sz="2400" dirty="0" err="1"/>
              <a:t>Boltzmaan</a:t>
            </a:r>
            <a:r>
              <a:rPr lang="es-CL" sz="2400" dirty="0"/>
              <a:t> Machines: Sistemas Recomendadores</a:t>
            </a:r>
            <a:br>
              <a:rPr lang="es-CL" sz="2400" dirty="0"/>
            </a:b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AutoEncoders</a:t>
            </a:r>
            <a:r>
              <a:rPr lang="es-CL" sz="2400" dirty="0"/>
              <a:t>:  Para Sistemas recomendadores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6244B2-1E50-4D13-8154-88CE13D9960F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65" y="71442"/>
            <a:ext cx="3318235" cy="1092814"/>
          </a:xfrm>
        </p:spPr>
        <p:txBody>
          <a:bodyPr anchor="ctr">
            <a:norm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</a:rPr>
              <a:t>Actividad!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30F24E-19D7-499B-A34A-EE1DC37ACF61}"/>
              </a:ext>
            </a:extLst>
          </p:cNvPr>
          <p:cNvSpPr txBox="1"/>
          <p:nvPr/>
        </p:nvSpPr>
        <p:spPr>
          <a:xfrm>
            <a:off x="424746" y="2636180"/>
            <a:ext cx="113425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Hoy construiremos un sistema </a:t>
            </a:r>
            <a:r>
              <a:rPr lang="es-CL" sz="2400" dirty="0" err="1"/>
              <a:t>recomendador</a:t>
            </a:r>
            <a:r>
              <a:rPr lang="es-CL" sz="2400" dirty="0"/>
              <a:t> </a:t>
            </a:r>
            <a:r>
              <a:rPr lang="es-CL" sz="2400" dirty="0" err="1"/>
              <a:t>basico</a:t>
            </a:r>
            <a:r>
              <a:rPr lang="es-CL" sz="2400" dirty="0"/>
              <a:t> usando ARL (</a:t>
            </a:r>
            <a:r>
              <a:rPr lang="es-CL" sz="2400" dirty="0" err="1"/>
              <a:t>Associative</a:t>
            </a:r>
            <a:r>
              <a:rPr lang="es-CL" sz="2400" dirty="0"/>
              <a:t> Rule </a:t>
            </a:r>
            <a:r>
              <a:rPr lang="es-CL" sz="2400" dirty="0" err="1"/>
              <a:t>Learning</a:t>
            </a:r>
            <a:r>
              <a:rPr lang="es-CL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CF7AA3D-9E88-472F-B15F-B4571327D533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933F-75A3-42B4-ABCF-CB43DF76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65" y="71442"/>
            <a:ext cx="3318235" cy="1092814"/>
          </a:xfrm>
        </p:spPr>
        <p:txBody>
          <a:bodyPr anchor="ctr">
            <a:norm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</a:rPr>
              <a:t>Actividad!</a:t>
            </a:r>
          </a:p>
        </p:txBody>
      </p:sp>
      <p:pic>
        <p:nvPicPr>
          <p:cNvPr id="8" name="Picture 2" descr="Association Rules and the Apriori Algorithm: A Tutorial">
            <a:extLst>
              <a:ext uri="{FF2B5EF4-FFF2-40B4-BE49-F238E27FC236}">
                <a16:creationId xmlns:a16="http://schemas.microsoft.com/office/drawing/2014/main" id="{1E3E7FFF-8F6B-4074-94B4-03366039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842777"/>
            <a:ext cx="3086836" cy="27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8376429-E9BB-47C4-AE36-2FD83301B11C}"/>
              </a:ext>
            </a:extLst>
          </p:cNvPr>
          <p:cNvSpPr txBox="1"/>
          <p:nvPr/>
        </p:nvSpPr>
        <p:spPr>
          <a:xfrm>
            <a:off x="3610698" y="1434343"/>
            <a:ext cx="8352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El algoritmo permite descubrir relaciones entre eventos de alguna base de datos mediante diferentes reglas, en particular aplicaremos la regla “</a:t>
            </a:r>
            <a:r>
              <a:rPr lang="es-CL" sz="2000" dirty="0" err="1"/>
              <a:t>apriori</a:t>
            </a:r>
            <a:r>
              <a:rPr lang="es-CL" sz="2000" dirty="0"/>
              <a:t>”</a:t>
            </a:r>
          </a:p>
          <a:p>
            <a:r>
              <a:rPr lang="es-CL" sz="2000" dirty="0" err="1"/>
              <a:t>Apriori</a:t>
            </a:r>
            <a:r>
              <a:rPr lang="es-CL" sz="2000" dirty="0"/>
              <a:t> se basa en el análisis de 3 relaciones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F028813-5248-4CC4-837E-CF2658D8341B}"/>
                  </a:ext>
                </a:extLst>
              </p:cNvPr>
              <p:cNvSpPr txBox="1"/>
              <p:nvPr/>
            </p:nvSpPr>
            <p:spPr>
              <a:xfrm>
                <a:off x="3922251" y="2753759"/>
                <a:ext cx="7382085" cy="266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CL" sz="2000" dirty="0"/>
              </a:p>
              <a:p>
                <a:r>
                  <a:rPr lang="es-CL" sz="2000" b="1" dirty="0" err="1"/>
                  <a:t>Support</a:t>
                </a:r>
                <a:r>
                  <a:rPr lang="es-CL" sz="2000" dirty="0"/>
                  <a:t>: “Popularidad del evento”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𝑒𝑣𝑒𝑛𝑡𝑜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𝑒𝑣𝑒𝑛𝑡𝑜𝑠</m:t>
                        </m:r>
                      </m:den>
                    </m:f>
                  </m:oMath>
                </a14:m>
                <a:endParaRPr lang="es-CL" sz="2000" dirty="0"/>
              </a:p>
              <a:p>
                <a:endParaRPr lang="es-CL" sz="2000" dirty="0"/>
              </a:p>
              <a:p>
                <a:r>
                  <a:rPr lang="es-CL" sz="2000" b="1" dirty="0" err="1"/>
                  <a:t>Confidence</a:t>
                </a:r>
                <a:r>
                  <a:rPr lang="es-CL" sz="2000" dirty="0"/>
                  <a:t>: Probabilidad que ocurra B, dado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𝑒𝑣𝑒𝑛𝑡𝑜𝑠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𝑒𝑣𝑒𝑛𝑡𝑜𝑠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s-CL" sz="2000" dirty="0"/>
              </a:p>
              <a:p>
                <a:endParaRPr lang="es-CL" sz="2000" dirty="0"/>
              </a:p>
              <a:p>
                <a:r>
                  <a:rPr lang="es-CL" sz="2000" b="1" dirty="0" err="1"/>
                  <a:t>Lift</a:t>
                </a:r>
                <a:r>
                  <a:rPr lang="es-CL" sz="2000" dirty="0"/>
                  <a:t>: Cuanto aumenta la popularidad de B gracias a </a:t>
                </a:r>
                <a:r>
                  <a:rPr lang="es-CL" sz="2000" dirty="0" err="1"/>
                  <a:t>A</a:t>
                </a:r>
                <a:r>
                  <a:rPr lang="es-CL" sz="2000" dirty="0"/>
                  <a:t>.</a:t>
                </a:r>
                <a:r>
                  <a:rPr lang="es-CL" sz="2000" u="sng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CL" sz="1800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F028813-5248-4CC4-837E-CF2658D83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51" y="2753759"/>
                <a:ext cx="7382085" cy="2669898"/>
              </a:xfrm>
              <a:prstGeom prst="rect">
                <a:avLst/>
              </a:prstGeo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E8E68AA4-C896-496E-AA3D-27971E8715BB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4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EDB41-685F-44F7-94D4-02800ED3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s-CL"/>
              <a:t>Que Es la Inteligencia Artificial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892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B7672-E923-43E0-8A80-A6BC3695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55" y="2442802"/>
            <a:ext cx="108698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https://github.com/CarloGauss33/AI-Workshop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292407E-4A28-4F1D-9BC9-2290F01E0649}"/>
              </a:ext>
            </a:extLst>
          </p:cNvPr>
          <p:cNvSpPr txBox="1">
            <a:spLocks/>
          </p:cNvSpPr>
          <p:nvPr/>
        </p:nvSpPr>
        <p:spPr>
          <a:xfrm>
            <a:off x="339365" y="71442"/>
            <a:ext cx="3318235" cy="1092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strike="noStrike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/>
              <a:t>Actividad!</a:t>
            </a:r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6C498B2-436B-46EF-85B2-C7F398DD507D}"/>
              </a:ext>
            </a:extLst>
          </p:cNvPr>
          <p:cNvSpPr txBox="1">
            <a:spLocks/>
          </p:cNvSpPr>
          <p:nvPr/>
        </p:nvSpPr>
        <p:spPr>
          <a:xfrm>
            <a:off x="7192652" y="6485641"/>
            <a:ext cx="4783333" cy="37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dirty="0">
                <a:solidFill>
                  <a:schemeClr val="bg1"/>
                </a:solidFill>
              </a:rPr>
              <a:t>cparedesr@uc.cl - Machine </a:t>
            </a:r>
            <a:r>
              <a:rPr lang="es-CL" dirty="0" err="1">
                <a:solidFill>
                  <a:schemeClr val="bg1"/>
                </a:solidFill>
              </a:rPr>
              <a:t>Learning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A8BEF-C5D0-4E94-B75A-512B6310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720980"/>
            <a:ext cx="10058400" cy="1905000"/>
          </a:xfrm>
        </p:spPr>
        <p:txBody>
          <a:bodyPr>
            <a:normAutofit lnSpcReduction="1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No es necesario ser un ingeniero de cohetes para desarrollar </a:t>
            </a:r>
            <a:r>
              <a:rPr lang="es-CL" dirty="0" err="1">
                <a:solidFill>
                  <a:srgbClr val="FFFFFF"/>
                </a:solidFill>
              </a:rPr>
              <a:t>ai</a:t>
            </a:r>
            <a:r>
              <a:rPr lang="es-CL" dirty="0">
                <a:solidFill>
                  <a:srgbClr val="FFFFFF"/>
                </a:solidFill>
              </a:rPr>
              <a:t>. Basta con motivación y ganas de aprender</a:t>
            </a:r>
          </a:p>
          <a:p>
            <a:r>
              <a:rPr lang="es-CL" dirty="0">
                <a:solidFill>
                  <a:srgbClr val="FFFFFF"/>
                </a:solidFill>
              </a:rPr>
              <a:t>Herramientas: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5FAACA-6160-490D-9FB4-4D4AFFE9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76" y="5340414"/>
            <a:ext cx="10058400" cy="1130172"/>
          </a:xfrm>
        </p:spPr>
        <p:txBody>
          <a:bodyPr>
            <a:normAutofit fontScale="90000"/>
          </a:bodyPr>
          <a:lstStyle/>
          <a:p>
            <a:r>
              <a:rPr lang="es-CL" sz="9600" dirty="0" err="1">
                <a:solidFill>
                  <a:srgbClr val="FFFFFF"/>
                </a:solidFill>
              </a:rPr>
              <a:t>Frameworks</a:t>
            </a:r>
            <a:endParaRPr lang="es-CL" sz="9600" dirty="0">
              <a:solidFill>
                <a:srgbClr val="FFFFFF"/>
              </a:solidFill>
            </a:endParaRPr>
          </a:p>
        </p:txBody>
      </p:sp>
      <p:pic>
        <p:nvPicPr>
          <p:cNvPr id="9220" name="Picture 4" descr="Qué es TensorFlow? - Planeta Chatbot : todo sobre los Chat bots ...">
            <a:extLst>
              <a:ext uri="{FF2B5EF4-FFF2-40B4-BE49-F238E27FC236}">
                <a16:creationId xmlns:a16="http://schemas.microsoft.com/office/drawing/2014/main" id="{9ECF49AC-A6B6-4012-86AB-212C0F022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868376"/>
            <a:ext cx="1722397" cy="18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ow to put your Google Colab on Full Steroid Mode with 7 lines of ...">
            <a:extLst>
              <a:ext uri="{FF2B5EF4-FFF2-40B4-BE49-F238E27FC236}">
                <a16:creationId xmlns:a16="http://schemas.microsoft.com/office/drawing/2014/main" id="{6D62DB1F-9C38-41F5-9C4A-6FEF9C29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500" y1="46797" x2="20500" y2="46797"/>
                        <a14:foregroundMark x1="47000" y1="58007" x2="47000" y2="58007"/>
                        <a14:foregroundMark x1="55900" y1="62633" x2="55900" y2="62633"/>
                        <a14:foregroundMark x1="75000" y1="62100" x2="75000" y2="62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25" y="2819687"/>
            <a:ext cx="3451256" cy="19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Welcome to PyTorch Tutorials — PyTorch Tutorials 1.5.0 documentation">
            <a:extLst>
              <a:ext uri="{FF2B5EF4-FFF2-40B4-BE49-F238E27FC236}">
                <a16:creationId xmlns:a16="http://schemas.microsoft.com/office/drawing/2014/main" id="{FAA355F5-B6A2-45E0-AB49-986B7337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3167" y1="47167" x2="13333" y2="48167"/>
                        <a14:foregroundMark x1="13000" y1="46833" x2="12667" y2="48667"/>
                        <a14:foregroundMark x1="17500" y1="53333" x2="17833" y2="54000"/>
                        <a14:foregroundMark x1="30167" y1="49333" x2="30167" y2="49333"/>
                        <a14:foregroundMark x1="42500" y1="51833" x2="42500" y2="51833"/>
                        <a14:foregroundMark x1="55500" y1="47833" x2="55500" y2="47833"/>
                        <a14:foregroundMark x1="66000" y1="49333" x2="66000" y2="49333"/>
                        <a14:foregroundMark x1="72667" y1="51333" x2="72667" y2="51333"/>
                        <a14:foregroundMark x1="81500" y1="46000" x2="81500" y2="46000"/>
                        <a14:foregroundMark x1="19667" y1="43000" x2="19667" y2="43000"/>
                        <a14:foregroundMark x1="42500" y1="52833" x2="42500" y2="52833"/>
                        <a14:foregroundMark x1="50333" y1="44667" x2="50333" y2="44667"/>
                        <a14:backgroundMark x1="18667" y1="47167" x2="18667" y2="47167"/>
                        <a14:backgroundMark x1="18167" y1="48000" x2="15000" y2="46333"/>
                        <a14:backgroundMark x1="17667" y1="54167" x2="17667" y2="54167"/>
                        <a14:backgroundMark x1="17667" y1="54167" x2="17667" y2="54167"/>
                        <a14:backgroundMark x1="51500" y1="42833" x2="51500" y2="42833"/>
                        <a14:backgroundMark x1="51333" y1="42667" x2="51333" y2="42667"/>
                        <a14:backgroundMark x1="51167" y1="42500" x2="51167" y2="42500"/>
                        <a14:backgroundMark x1="42500" y1="51500" x2="42500" y2="5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106" y="2241209"/>
            <a:ext cx="3853534" cy="385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5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670EBB-7F71-4BBD-AC2E-02E1DFCD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1483" y="901996"/>
            <a:ext cx="3633747" cy="5054008"/>
          </a:xfrm>
        </p:spPr>
        <p:txBody>
          <a:bodyPr anchor="ctr">
            <a:normAutofit/>
          </a:bodyPr>
          <a:lstStyle/>
          <a:p>
            <a:pPr algn="r"/>
            <a:r>
              <a:rPr lang="es-CL" sz="6600" dirty="0"/>
              <a:t>Material de Estudio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6004C-5A17-46CB-863C-035AE8BDA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7" y="747310"/>
            <a:ext cx="6888456" cy="505400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/>
              <a:t>Fast</a:t>
            </a:r>
            <a:r>
              <a:rPr lang="es-CL" dirty="0"/>
              <a:t>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Open </a:t>
            </a:r>
            <a:r>
              <a:rPr lang="es-CL" dirty="0" err="1"/>
              <a:t>ai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/>
              <a:t>Tensorflow</a:t>
            </a:r>
            <a:r>
              <a:rPr lang="es-CL" dirty="0"/>
              <a:t> </a:t>
            </a:r>
            <a:r>
              <a:rPr lang="es-CL" dirty="0" err="1"/>
              <a:t>Tutorials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Medium (Generalmente son ejemplos de proyectos)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Satélites (</a:t>
            </a:r>
            <a:r>
              <a:rPr lang="fr-FR" dirty="0">
                <a:solidFill>
                  <a:srgbClr val="333333"/>
                </a:solidFill>
                <a:latin typeface="Georgia" panose="02040502050405020303" pitchFamily="18" charset="0"/>
              </a:rPr>
              <a:t>AI </a:t>
            </a:r>
            <a:r>
              <a:rPr lang="fr-F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Techniques for Satellite Image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Analysis</a:t>
            </a:r>
            <a:r>
              <a:rPr lang="es-CL" dirty="0"/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20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F53D-4E2B-49B4-8807-D4151B7B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683760"/>
            <a:ext cx="10058400" cy="1046480"/>
          </a:xfrm>
        </p:spPr>
        <p:txBody>
          <a:bodyPr>
            <a:noAutofit/>
          </a:bodyPr>
          <a:lstStyle/>
          <a:p>
            <a:r>
              <a:rPr lang="es-CL" sz="5400" dirty="0"/>
              <a:t>Otras fuentes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A03D92-50DB-4998-997C-695F4B3D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77520"/>
            <a:ext cx="10058400" cy="3657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repositorio del taller de la resistencia </a:t>
            </a:r>
            <a:r>
              <a:rPr lang="es-CL" dirty="0">
                <a:hlinkClick r:id="rId2"/>
              </a:rPr>
              <a:t>[LINK]</a:t>
            </a:r>
            <a:r>
              <a:rPr lang="es-CL" dirty="0"/>
              <a:t> (WIP)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Cursos gratis de Coursera (Stanford AI) </a:t>
            </a:r>
            <a:r>
              <a:rPr lang="es-CL" dirty="0">
                <a:hlinkClick r:id="rId3"/>
              </a:rPr>
              <a:t>[LINK]</a:t>
            </a: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Google </a:t>
            </a:r>
            <a:r>
              <a:rPr lang="es-CL" dirty="0" err="1"/>
              <a:t>Crash</a:t>
            </a:r>
            <a:r>
              <a:rPr lang="es-CL" dirty="0"/>
              <a:t> </a:t>
            </a:r>
            <a:r>
              <a:rPr lang="es-CL" dirty="0" err="1"/>
              <a:t>Course</a:t>
            </a:r>
            <a:r>
              <a:rPr lang="es-CL" dirty="0"/>
              <a:t> </a:t>
            </a:r>
            <a:r>
              <a:rPr lang="es-CL" dirty="0">
                <a:hlinkClick r:id="rId4"/>
              </a:rPr>
              <a:t>[LINK]</a:t>
            </a:r>
            <a:endParaRPr lang="es-CL" dirty="0"/>
          </a:p>
          <a:p>
            <a:endParaRPr lang="es-CL" dirty="0"/>
          </a:p>
          <a:p>
            <a:r>
              <a:rPr lang="es-CL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324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12651-57B5-4BDC-91F4-C0582B98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Hagamos Algo Nosotros!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F3A74-A4C9-4252-B61C-ED8198501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645152"/>
            <a:ext cx="10756669" cy="1143000"/>
          </a:xfrm>
        </p:spPr>
        <p:txBody>
          <a:bodyPr>
            <a:normAutofit fontScale="85000" lnSpcReduction="10000"/>
          </a:bodyPr>
          <a:lstStyle/>
          <a:p>
            <a:r>
              <a:rPr lang="es-CL" dirty="0">
                <a:hlinkClick r:id="rId2"/>
              </a:rPr>
              <a:t>https://colab.research.google.com/</a:t>
            </a:r>
            <a:r>
              <a:rPr lang="es-CL" dirty="0"/>
              <a:t>	</a:t>
            </a:r>
          </a:p>
          <a:p>
            <a:r>
              <a:rPr lang="es-CL" dirty="0">
                <a:hlinkClick r:id="rId3"/>
              </a:rPr>
              <a:t>https://www.tensorflow.org/tutorials/text/text_generation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321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E8221-681F-436D-BFD2-4A2CC748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695952"/>
            <a:ext cx="10058400" cy="1143000"/>
          </a:xfrm>
        </p:spPr>
        <p:txBody>
          <a:bodyPr>
            <a:normAutofit fontScale="90000"/>
          </a:bodyPr>
          <a:lstStyle/>
          <a:p>
            <a:r>
              <a:rPr lang="es-CL" dirty="0"/>
              <a:t>Resultado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51F22-95E0-4FA2-BC6A-5F117BCA1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10032"/>
            <a:ext cx="10058400" cy="3879088"/>
          </a:xfrm>
        </p:spPr>
        <p:txBody>
          <a:bodyPr>
            <a:normAutofit/>
          </a:bodyPr>
          <a:lstStyle/>
          <a:p>
            <a:r>
              <a:rPr lang="en-US" dirty="0"/>
              <a:t>PRINCE EDWARD: Brother, be coming; making the noble wears were was between Henry two unsweet Jesus! Wiles one use </a:t>
            </a:r>
            <a:r>
              <a:rPr lang="en-US" dirty="0" err="1"/>
              <a:t>tham</a:t>
            </a:r>
            <a:r>
              <a:rPr lang="en-US" dirty="0"/>
              <a:t> on him: set gone, </a:t>
            </a:r>
            <a:r>
              <a:rPr lang="en-US" dirty="0" err="1"/>
              <a:t>Roter</a:t>
            </a:r>
            <a:r>
              <a:rPr lang="en-US" dirty="0"/>
              <a:t>, if you we god want The trusty </a:t>
            </a:r>
            <a:r>
              <a:rPr lang="en-US" dirty="0" err="1"/>
              <a:t>prizon</a:t>
            </a:r>
            <a:r>
              <a:rPr lang="en-US" dirty="0"/>
              <a:t> and </a:t>
            </a:r>
            <a:r>
              <a:rPr lang="en-US" dirty="0" err="1"/>
              <a:t>tingues</a:t>
            </a:r>
            <a:r>
              <a:rPr lang="en-US" dirty="0"/>
              <a:t> With him sport swell.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583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C1D44D-CCE4-45B3-8474-70F57BE1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s-CL" sz="4400" dirty="0">
                <a:solidFill>
                  <a:srgbClr val="FFFFFF"/>
                </a:solidFill>
              </a:rPr>
              <a:t>Únete!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2E471C-5361-44EE-8442-C39BB4D1B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8" y="3824516"/>
            <a:ext cx="3926581" cy="2393403"/>
          </a:xfrm>
        </p:spPr>
        <p:txBody>
          <a:bodyPr>
            <a:normAutofit/>
          </a:bodyPr>
          <a:lstStyle/>
          <a:p>
            <a:r>
              <a:rPr lang="es-CL" sz="1500" dirty="0">
                <a:solidFill>
                  <a:srgbClr val="FFFFFF"/>
                </a:solidFill>
              </a:rPr>
              <a:t>https://discord.gg/CuDVEA5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F4F1DCF0-6E6E-4E6A-9D8B-8A970B3D3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B1D92C-3653-46D4-87E1-9670FC864A87}"/>
              </a:ext>
            </a:extLst>
          </p:cNvPr>
          <p:cNvSpPr txBox="1"/>
          <p:nvPr/>
        </p:nvSpPr>
        <p:spPr>
          <a:xfrm>
            <a:off x="7183990" y="5021217"/>
            <a:ext cx="375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La Resistencia UC</a:t>
            </a:r>
          </a:p>
        </p:txBody>
      </p:sp>
    </p:spTree>
    <p:extLst>
      <p:ext uri="{BB962C8B-B14F-4D97-AF65-F5344CB8AC3E}">
        <p14:creationId xmlns:p14="http://schemas.microsoft.com/office/powerpoint/2010/main" val="420516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E4E22-FB2D-4170-A8C5-5FF15239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551680"/>
            <a:ext cx="10058400" cy="1236472"/>
          </a:xfrm>
        </p:spPr>
        <p:txBody>
          <a:bodyPr>
            <a:normAutofit/>
          </a:bodyPr>
          <a:lstStyle/>
          <a:p>
            <a:r>
              <a:rPr lang="es-CL" dirty="0"/>
              <a:t>Dudas, Preguntas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35666-C5CD-48A9-A340-983C9524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733552"/>
            <a:ext cx="10058400" cy="1143000"/>
          </a:xfrm>
        </p:spPr>
        <p:txBody>
          <a:bodyPr/>
          <a:lstStyle/>
          <a:p>
            <a:r>
              <a:rPr lang="es-CL" dirty="0"/>
              <a:t>Mail: Cparedesr@uc.cl</a:t>
            </a:r>
          </a:p>
          <a:p>
            <a:r>
              <a:rPr lang="es-CL" dirty="0" err="1"/>
              <a:t>Github</a:t>
            </a:r>
            <a:r>
              <a:rPr lang="es-CL" dirty="0"/>
              <a:t>: CarloGauss33</a:t>
            </a:r>
          </a:p>
        </p:txBody>
      </p:sp>
    </p:spTree>
    <p:extLst>
      <p:ext uri="{BB962C8B-B14F-4D97-AF65-F5344CB8AC3E}">
        <p14:creationId xmlns:p14="http://schemas.microsoft.com/office/powerpoint/2010/main" val="170811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B8E8D-E890-4302-BCF1-08B69A899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1" b="696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03F233-7104-4071-81C7-4E18BF70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“The science and engineering of making intelligent machines."</a:t>
            </a:r>
            <a:endParaRPr lang="es-CL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57093-1C0D-4294-B532-64867C4F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CL" sz="1800" b="1">
                <a:solidFill>
                  <a:schemeClr val="bg1"/>
                </a:solidFill>
              </a:rPr>
              <a:t>John McCarthy, 1956</a:t>
            </a:r>
            <a:endParaRPr lang="es-CL" sz="18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6E6D9-DD89-436F-9F57-3DD95EE8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/>
          <a:lstStyle/>
          <a:p>
            <a:r>
              <a:rPr lang="es-CL" dirty="0"/>
              <a:t>Áreas de la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62440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AF3FF-3EEB-48BF-8A00-2E2978B2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881020"/>
            <a:ext cx="10058400" cy="37886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Generación de lenguaje natural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Reconocimiento de voz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Agentes virtuales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Biometría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Procesamiento de imágenes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Etc.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ED297-C9A6-45C9-A541-A78B18C6BDC4}"/>
              </a:ext>
            </a:extLst>
          </p:cNvPr>
          <p:cNvSpPr txBox="1">
            <a:spLocks/>
          </p:cNvSpPr>
          <p:nvPr/>
        </p:nvSpPr>
        <p:spPr>
          <a:xfrm>
            <a:off x="1066800" y="4483224"/>
            <a:ext cx="10058400" cy="1056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4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7B04F5-B91B-4A0B-803A-D47E2301607C}"/>
              </a:ext>
            </a:extLst>
          </p:cNvPr>
          <p:cNvSpPr txBox="1"/>
          <p:nvPr/>
        </p:nvSpPr>
        <p:spPr>
          <a:xfrm>
            <a:off x="1066800" y="4750717"/>
            <a:ext cx="411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latin typeface="+mj-lt"/>
              </a:rPr>
              <a:t>Veamos Ejemplos</a:t>
            </a:r>
          </a:p>
        </p:txBody>
      </p:sp>
    </p:spTree>
    <p:extLst>
      <p:ext uri="{BB962C8B-B14F-4D97-AF65-F5344CB8AC3E}">
        <p14:creationId xmlns:p14="http://schemas.microsoft.com/office/powerpoint/2010/main" val="267332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78DCC-B126-4E79-B6F9-231D5B660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3" y="640080"/>
            <a:ext cx="3791911" cy="2476007"/>
          </a:xfrm>
        </p:spPr>
        <p:txBody>
          <a:bodyPr>
            <a:normAutofit/>
          </a:bodyPr>
          <a:lstStyle/>
          <a:p>
            <a:r>
              <a:rPr lang="es-CL" sz="5400" dirty="0">
                <a:solidFill>
                  <a:srgbClr val="FFFFFF"/>
                </a:solidFill>
              </a:rPr>
              <a:t>Optimización de la agricultura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7EDC1-C254-436E-9ECF-66D4E0D1F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 fontScale="92500"/>
          </a:bodyPr>
          <a:lstStyle/>
          <a:p>
            <a:r>
              <a:rPr lang="es-CL" sz="1800" dirty="0">
                <a:solidFill>
                  <a:srgbClr val="FFFFFF"/>
                </a:solidFill>
              </a:rPr>
              <a:t>Utilizando optimización vía Redes Neuronales para obtener aumentos de hasta 180% en el rendimiento de una hectárea de tomates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l tomate editado genéticamente llega a la agricultura urbana y ...">
            <a:hlinkClick r:id="rId2"/>
            <a:extLst>
              <a:ext uri="{FF2B5EF4-FFF2-40B4-BE49-F238E27FC236}">
                <a16:creationId xmlns:a16="http://schemas.microsoft.com/office/drawing/2014/main" id="{F6936218-811F-4D91-B264-EDFB2A5D8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3554" b="2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690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23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6F7B9-F84A-4442-847B-000DDA9A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s-CL" sz="4400">
                <a:solidFill>
                  <a:srgbClr val="FFFFFF"/>
                </a:solidFill>
              </a:rPr>
              <a:t>Una IA que crea 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E4C8E1-BAFA-4C66-A356-28961B20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s-CL" sz="1500">
                <a:solidFill>
                  <a:srgbClr val="FFFFFF"/>
                </a:solidFill>
              </a:rPr>
              <a:t>Sunspring by Benjamín (una IA)</a:t>
            </a:r>
            <a:endParaRPr lang="es-CL" sz="1500" dirty="0">
              <a:solidFill>
                <a:srgbClr val="FFFFFF"/>
              </a:solidFill>
            </a:endParaRPr>
          </a:p>
        </p:txBody>
      </p:sp>
      <p:cxnSp>
        <p:nvCxnSpPr>
          <p:cNvPr id="5127" name="Straight Connector 13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Sunspring: El primer cortometraje creado con Inteligencia ...">
            <a:hlinkClick r:id="rId2"/>
            <a:extLst>
              <a:ext uri="{FF2B5EF4-FFF2-40B4-BE49-F238E27FC236}">
                <a16:creationId xmlns:a16="http://schemas.microsoft.com/office/drawing/2014/main" id="{604F88E6-7A5E-44FB-93E0-7AA1DE542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4"/>
          <a:stretch/>
        </p:blipFill>
        <p:spPr bwMode="auto">
          <a:xfrm>
            <a:off x="5282335" y="2164021"/>
            <a:ext cx="6275667" cy="25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953CD-286B-4A4E-84F5-7063C007B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La Era espacial no tiene porque ser solo de investigación y exploración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DB7E2A6-07DD-4B97-A13C-717BD683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272244" cy="1560339"/>
          </a:xfrm>
        </p:spPr>
        <p:txBody>
          <a:bodyPr>
            <a:normAutofit fontScale="92500"/>
          </a:bodyPr>
          <a:lstStyle/>
          <a:p>
            <a:r>
              <a:rPr lang="es-CL" cap="none" dirty="0">
                <a:latin typeface="+mj-lt"/>
              </a:rPr>
              <a:t>Gracias al </a:t>
            </a:r>
            <a:r>
              <a:rPr lang="es-CL" cap="none" dirty="0" err="1">
                <a:latin typeface="+mj-lt"/>
              </a:rPr>
              <a:t>BigData</a:t>
            </a:r>
            <a:r>
              <a:rPr lang="es-CL" cap="none" dirty="0">
                <a:latin typeface="+mj-lt"/>
              </a:rPr>
              <a:t> proporcionado por satélites, observaciones atmosféricas, entre otros. Podemos utilizar y analizar estos datos para optimizar actividades económicas, así impulsando el desarrollo espacial</a:t>
            </a:r>
          </a:p>
        </p:txBody>
      </p:sp>
    </p:spTree>
    <p:extLst>
      <p:ext uri="{BB962C8B-B14F-4D97-AF65-F5344CB8AC3E}">
        <p14:creationId xmlns:p14="http://schemas.microsoft.com/office/powerpoint/2010/main" val="123826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3CBFEB8-AC77-494C-87D3-D58D2364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47" y="4842857"/>
            <a:ext cx="10909073" cy="957902"/>
          </a:xfrm>
        </p:spPr>
        <p:txBody>
          <a:bodyPr>
            <a:normAutofit fontScale="90000"/>
          </a:bodyPr>
          <a:lstStyle/>
          <a:p>
            <a:r>
              <a:rPr lang="es-CL" sz="6000" dirty="0"/>
              <a:t>Mapeado de actividades comerciales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CC6ED0D9-813F-46CB-BCE5-26EE7B38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971" y="4254792"/>
            <a:ext cx="10925101" cy="460536"/>
          </a:xfrm>
        </p:spPr>
        <p:txBody>
          <a:bodyPr>
            <a:normAutofit fontScale="55000" lnSpcReduction="20000"/>
          </a:bodyPr>
          <a:lstStyle/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https://medium.com/vsinghbisen/ai-applications-for-satellite-imagery-or-satellite-images-dataset-3b1a2499c5e5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A7C306A-F94F-4BF4-918F-FE5CB1CE9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r="-1" b="-1"/>
          <a:stretch/>
        </p:blipFill>
        <p:spPr bwMode="auto">
          <a:xfrm>
            <a:off x="635457" y="640080"/>
            <a:ext cx="1091646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3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64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1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68B0EB41-6E88-4870-ABB8-63B3C76BED74}" vid="{A482831D-4BB1-4F3F-8B19-3F13FF4E60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663</Words>
  <Application>Microsoft Office PowerPoint</Application>
  <PresentationFormat>Panorámica</PresentationFormat>
  <Paragraphs>99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Georgia</vt:lpstr>
      <vt:lpstr>Univers</vt:lpstr>
      <vt:lpstr>Univers Condensed</vt:lpstr>
      <vt:lpstr>RetrospectVTI</vt:lpstr>
      <vt:lpstr>Tema1</vt:lpstr>
      <vt:lpstr>Inteligencia Artificial </vt:lpstr>
      <vt:lpstr>Que Es la Inteligencia Artificial</vt:lpstr>
      <vt:lpstr>“The science and engineering of making intelligent machines."</vt:lpstr>
      <vt:lpstr>Áreas de la Inteligencia Artificial</vt:lpstr>
      <vt:lpstr>Presentación de PowerPoint</vt:lpstr>
      <vt:lpstr>Optimización de la agricultura</vt:lpstr>
      <vt:lpstr>Una IA que crea arte</vt:lpstr>
      <vt:lpstr>La Era espacial no tiene porque ser solo de investigación y exploración</vt:lpstr>
      <vt:lpstr>Mapeado de actividades comerciales</vt:lpstr>
      <vt:lpstr>Optimización de manufactura y software espacial</vt:lpstr>
      <vt:lpstr>¿Como puedo implementar IA en mis proyectos?</vt:lpstr>
      <vt:lpstr>Introducción a la Inteligencia Artificial</vt:lpstr>
      <vt:lpstr>Clasificación</vt:lpstr>
      <vt:lpstr>Clasificación</vt:lpstr>
      <vt:lpstr>Clustering</vt:lpstr>
      <vt:lpstr>Clustering</vt:lpstr>
      <vt:lpstr>Deep Learning</vt:lpstr>
      <vt:lpstr>Actividad!</vt:lpstr>
      <vt:lpstr>Actividad!</vt:lpstr>
      <vt:lpstr>https://github.com/CarloGauss33/AI-Workshop</vt:lpstr>
      <vt:lpstr>Frameworks</vt:lpstr>
      <vt:lpstr>Material de Estudio</vt:lpstr>
      <vt:lpstr>Otras fuentes de información</vt:lpstr>
      <vt:lpstr>Hagamos Algo Nosotros!</vt:lpstr>
      <vt:lpstr>Resultado</vt:lpstr>
      <vt:lpstr>Únete!</vt:lpstr>
      <vt:lpstr>Dudas,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</dc:title>
  <dc:creator>Carlos Paredes</dc:creator>
  <cp:lastModifiedBy>Carlos Paredes</cp:lastModifiedBy>
  <cp:revision>13</cp:revision>
  <dcterms:created xsi:type="dcterms:W3CDTF">2020-10-27T19:08:11Z</dcterms:created>
  <dcterms:modified xsi:type="dcterms:W3CDTF">2020-10-27T23:32:01Z</dcterms:modified>
</cp:coreProperties>
</file>