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256" r:id="rId2"/>
    <p:sldId id="257" r:id="rId3"/>
    <p:sldId id="258" r:id="rId4"/>
    <p:sldId id="259" r:id="rId5"/>
    <p:sldId id="260" r:id="rId6"/>
    <p:sldId id="281" r:id="rId7"/>
    <p:sldId id="282" r:id="rId8"/>
    <p:sldId id="261" r:id="rId9"/>
    <p:sldId id="278" r:id="rId10"/>
    <p:sldId id="263" r:id="rId11"/>
    <p:sldId id="279" r:id="rId12"/>
    <p:sldId id="280" r:id="rId13"/>
    <p:sldId id="283" r:id="rId14"/>
    <p:sldId id="284" r:id="rId15"/>
    <p:sldId id="285" r:id="rId16"/>
    <p:sldId id="277" r:id="rId17"/>
    <p:sldId id="264" r:id="rId18"/>
    <p:sldId id="268" r:id="rId19"/>
    <p:sldId id="269" r:id="rId20"/>
    <p:sldId id="270" r:id="rId21"/>
    <p:sldId id="271" r:id="rId22"/>
    <p:sldId id="272" r:id="rId23"/>
    <p:sldId id="273" r:id="rId24"/>
    <p:sldId id="274"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2" autoAdjust="0"/>
    <p:restoredTop sz="94660"/>
  </p:normalViewPr>
  <p:slideViewPr>
    <p:cSldViewPr snapToGrid="0">
      <p:cViewPr varScale="1">
        <p:scale>
          <a:sx n="117" d="100"/>
          <a:sy n="117" d="100"/>
        </p:scale>
        <p:origin x="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FCA4C-16CB-4CEA-9E48-77FC89E10B99}" type="datetimeFigureOut">
              <a:rPr lang="en-US" smtClean="0"/>
              <a:t>5/4/20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9E0F56-7E61-4695-A770-FD085198FF74}" type="slidenum">
              <a:rPr lang="en-US" smtClean="0"/>
              <a:t>‹#›</a:t>
            </a:fld>
            <a:endParaRPr lang="en-US"/>
          </a:p>
        </p:txBody>
      </p:sp>
    </p:spTree>
    <p:extLst>
      <p:ext uri="{BB962C8B-B14F-4D97-AF65-F5344CB8AC3E}">
        <p14:creationId xmlns:p14="http://schemas.microsoft.com/office/powerpoint/2010/main" val="173602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9E0F56-7E61-4695-A770-FD085198FF74}" type="slidenum">
              <a:rPr lang="en-US" smtClean="0"/>
              <a:t>1</a:t>
            </a:fld>
            <a:endParaRPr lang="en-US"/>
          </a:p>
        </p:txBody>
      </p:sp>
    </p:spTree>
    <p:extLst>
      <p:ext uri="{BB962C8B-B14F-4D97-AF65-F5344CB8AC3E}">
        <p14:creationId xmlns:p14="http://schemas.microsoft.com/office/powerpoint/2010/main" val="1332094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117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6960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9E0F56-7E61-4695-A770-FD085198FF74}" type="slidenum">
              <a:rPr lang="en-US" smtClean="0"/>
              <a:t>2</a:t>
            </a:fld>
            <a:endParaRPr lang="en-US"/>
          </a:p>
        </p:txBody>
      </p:sp>
    </p:spTree>
    <p:extLst>
      <p:ext uri="{BB962C8B-B14F-4D97-AF65-F5344CB8AC3E}">
        <p14:creationId xmlns:p14="http://schemas.microsoft.com/office/powerpoint/2010/main" val="319193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9514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0975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246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443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493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88D1-D93F-4BD9-A2C7-D2FC123DA7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0F8DCE1-99F4-4B3D-BAD3-5AC36F654A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305F69D-99F4-4F78-889B-2430876792C2}"/>
              </a:ext>
            </a:extLst>
          </p:cNvPr>
          <p:cNvSpPr>
            <a:spLocks noGrp="1"/>
          </p:cNvSpPr>
          <p:nvPr>
            <p:ph type="dt" sz="half" idx="10"/>
          </p:nvPr>
        </p:nvSpPr>
        <p:spPr/>
        <p:txBody>
          <a:bodyPr/>
          <a:lstStyle/>
          <a:p>
            <a:fld id="{60A6EDEA-F8F2-4BBF-BFA4-D68A5249F0DD}" type="datetime1">
              <a:rPr lang="en-US" smtClean="0"/>
              <a:t>5/4/20</a:t>
            </a:fld>
            <a:endParaRPr lang="en-US"/>
          </a:p>
        </p:txBody>
      </p:sp>
      <p:sp>
        <p:nvSpPr>
          <p:cNvPr id="5" name="Footer Placeholder 4">
            <a:extLst>
              <a:ext uri="{FF2B5EF4-FFF2-40B4-BE49-F238E27FC236}">
                <a16:creationId xmlns:a16="http://schemas.microsoft.com/office/drawing/2014/main" id="{27BCF31D-FE75-4896-9B2E-3B40AA372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3D44B-D5CC-40BE-A0F4-216CE7973919}"/>
              </a:ext>
            </a:extLst>
          </p:cNvPr>
          <p:cNvSpPr>
            <a:spLocks noGrp="1"/>
          </p:cNvSpPr>
          <p:nvPr>
            <p:ph type="sldNum" sz="quarter" idx="12"/>
          </p:nvPr>
        </p:nvSpPr>
        <p:spPr/>
        <p:txBody>
          <a:bodyPr/>
          <a:lstStyle/>
          <a:p>
            <a:fld id="{34116321-598D-4AD9-8364-236E39916F16}" type="slidenum">
              <a:rPr lang="en-US" smtClean="0"/>
              <a:pPr/>
              <a:t>‹#›</a:t>
            </a:fld>
            <a:endParaRPr lang="en-US" dirty="0"/>
          </a:p>
        </p:txBody>
      </p:sp>
    </p:spTree>
    <p:extLst>
      <p:ext uri="{BB962C8B-B14F-4D97-AF65-F5344CB8AC3E}">
        <p14:creationId xmlns:p14="http://schemas.microsoft.com/office/powerpoint/2010/main" val="351126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836D-A898-4870-9B18-E52DC25850F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54F7C1D-E517-47B6-9C8A-18EADA7CC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46B7B8-C6DD-40AC-9001-34A82EEFA37A}"/>
              </a:ext>
            </a:extLst>
          </p:cNvPr>
          <p:cNvSpPr>
            <a:spLocks noGrp="1"/>
          </p:cNvSpPr>
          <p:nvPr>
            <p:ph type="dt" sz="half" idx="10"/>
          </p:nvPr>
        </p:nvSpPr>
        <p:spPr/>
        <p:txBody>
          <a:bodyPr/>
          <a:lstStyle/>
          <a:p>
            <a:fld id="{8DD31EAA-8398-48D8-8F93-91B7C2088CA7}" type="datetime1">
              <a:rPr lang="en-US" smtClean="0"/>
              <a:t>5/4/20</a:t>
            </a:fld>
            <a:endParaRPr lang="en-US"/>
          </a:p>
        </p:txBody>
      </p:sp>
      <p:sp>
        <p:nvSpPr>
          <p:cNvPr id="5" name="Footer Placeholder 4">
            <a:extLst>
              <a:ext uri="{FF2B5EF4-FFF2-40B4-BE49-F238E27FC236}">
                <a16:creationId xmlns:a16="http://schemas.microsoft.com/office/drawing/2014/main" id="{22332604-61A8-45AD-BECB-A3B63243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63F1E-B9C5-49F6-B686-2D52F49BDD7D}"/>
              </a:ext>
            </a:extLst>
          </p:cNvPr>
          <p:cNvSpPr>
            <a:spLocks noGrp="1"/>
          </p:cNvSpPr>
          <p:nvPr>
            <p:ph type="sldNum" sz="quarter" idx="12"/>
          </p:nvPr>
        </p:nvSpPr>
        <p:spPr/>
        <p:txBody>
          <a:bodyPr/>
          <a:lstStyle/>
          <a:p>
            <a:fld id="{34116321-598D-4AD9-8364-236E39916F16}" type="slidenum">
              <a:rPr lang="en-US" smtClean="0"/>
              <a:t>‹#›</a:t>
            </a:fld>
            <a:endParaRPr lang="en-US"/>
          </a:p>
        </p:txBody>
      </p:sp>
    </p:spTree>
    <p:extLst>
      <p:ext uri="{BB962C8B-B14F-4D97-AF65-F5344CB8AC3E}">
        <p14:creationId xmlns:p14="http://schemas.microsoft.com/office/powerpoint/2010/main" val="280618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042F6-D3ED-41A2-BC64-295765044A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20F96F0-03F4-4017-B70D-CD5654021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CCBCB-C48E-49E3-9DDD-01D4C6D3591C}"/>
              </a:ext>
            </a:extLst>
          </p:cNvPr>
          <p:cNvSpPr>
            <a:spLocks noGrp="1"/>
          </p:cNvSpPr>
          <p:nvPr>
            <p:ph type="dt" sz="half" idx="10"/>
          </p:nvPr>
        </p:nvSpPr>
        <p:spPr/>
        <p:txBody>
          <a:bodyPr/>
          <a:lstStyle/>
          <a:p>
            <a:fld id="{0B34F91B-9925-407D-8BD0-5C2C54428BBB}" type="datetime1">
              <a:rPr lang="en-US" smtClean="0"/>
              <a:t>5/4/20</a:t>
            </a:fld>
            <a:endParaRPr lang="en-US"/>
          </a:p>
        </p:txBody>
      </p:sp>
      <p:sp>
        <p:nvSpPr>
          <p:cNvPr id="5" name="Footer Placeholder 4">
            <a:extLst>
              <a:ext uri="{FF2B5EF4-FFF2-40B4-BE49-F238E27FC236}">
                <a16:creationId xmlns:a16="http://schemas.microsoft.com/office/drawing/2014/main" id="{E51A9169-B860-4640-AE7F-4BADAC49F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94A0DD-8114-4F27-B15F-F0D54DD7528D}"/>
              </a:ext>
            </a:extLst>
          </p:cNvPr>
          <p:cNvSpPr>
            <a:spLocks noGrp="1"/>
          </p:cNvSpPr>
          <p:nvPr>
            <p:ph type="sldNum" sz="quarter" idx="12"/>
          </p:nvPr>
        </p:nvSpPr>
        <p:spPr/>
        <p:txBody>
          <a:bodyPr/>
          <a:lstStyle/>
          <a:p>
            <a:fld id="{34116321-598D-4AD9-8364-236E39916F16}" type="slidenum">
              <a:rPr lang="en-US" smtClean="0"/>
              <a:t>‹#›</a:t>
            </a:fld>
            <a:endParaRPr lang="en-US"/>
          </a:p>
        </p:txBody>
      </p:sp>
    </p:spTree>
    <p:extLst>
      <p:ext uri="{BB962C8B-B14F-4D97-AF65-F5344CB8AC3E}">
        <p14:creationId xmlns:p14="http://schemas.microsoft.com/office/powerpoint/2010/main" val="436852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7BDF-7511-4A33-AB35-CA17CD1553B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64B5C92-E543-41F6-83CF-1A6DEEEDD7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F417DD-3D54-4165-A370-75FB16DA2742}"/>
              </a:ext>
            </a:extLst>
          </p:cNvPr>
          <p:cNvSpPr>
            <a:spLocks noGrp="1"/>
          </p:cNvSpPr>
          <p:nvPr>
            <p:ph type="dt" sz="half" idx="10"/>
          </p:nvPr>
        </p:nvSpPr>
        <p:spPr/>
        <p:txBody>
          <a:bodyPr/>
          <a:lstStyle/>
          <a:p>
            <a:fld id="{E73CBA72-A9B2-4F09-84BD-9A9FD09C0D26}" type="datetime1">
              <a:rPr lang="en-US" smtClean="0"/>
              <a:t>5/4/20</a:t>
            </a:fld>
            <a:endParaRPr lang="en-US"/>
          </a:p>
        </p:txBody>
      </p:sp>
      <p:sp>
        <p:nvSpPr>
          <p:cNvPr id="5" name="Footer Placeholder 4">
            <a:extLst>
              <a:ext uri="{FF2B5EF4-FFF2-40B4-BE49-F238E27FC236}">
                <a16:creationId xmlns:a16="http://schemas.microsoft.com/office/drawing/2014/main" id="{FDC748CE-1A8B-4DF5-9C7B-485A963D8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2B4B0-B539-4276-B0C3-F3A30E911C6D}"/>
              </a:ext>
            </a:extLst>
          </p:cNvPr>
          <p:cNvSpPr>
            <a:spLocks noGrp="1"/>
          </p:cNvSpPr>
          <p:nvPr>
            <p:ph type="sldNum" sz="quarter" idx="12"/>
          </p:nvPr>
        </p:nvSpPr>
        <p:spPr/>
        <p:txBody>
          <a:bodyPr/>
          <a:lstStyle/>
          <a:p>
            <a:fld id="{34116321-598D-4AD9-8364-236E39916F16}" type="slidenum">
              <a:rPr lang="en-US" smtClean="0"/>
              <a:t>‹#›</a:t>
            </a:fld>
            <a:endParaRPr lang="en-US"/>
          </a:p>
        </p:txBody>
      </p:sp>
    </p:spTree>
    <p:extLst>
      <p:ext uri="{BB962C8B-B14F-4D97-AF65-F5344CB8AC3E}">
        <p14:creationId xmlns:p14="http://schemas.microsoft.com/office/powerpoint/2010/main" val="125923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6595-5064-45F5-9909-4DB305E352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2C429DE-B7AF-4507-9288-3CBD190ADD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5F8D1E-1B72-4ADD-AD06-6311D18F90B9}"/>
              </a:ext>
            </a:extLst>
          </p:cNvPr>
          <p:cNvSpPr>
            <a:spLocks noGrp="1"/>
          </p:cNvSpPr>
          <p:nvPr>
            <p:ph type="dt" sz="half" idx="10"/>
          </p:nvPr>
        </p:nvSpPr>
        <p:spPr/>
        <p:txBody>
          <a:bodyPr/>
          <a:lstStyle/>
          <a:p>
            <a:fld id="{2CE848E6-08F2-4B3F-8D81-4A44FCE4D405}" type="datetime1">
              <a:rPr lang="en-US" smtClean="0"/>
              <a:t>5/4/20</a:t>
            </a:fld>
            <a:endParaRPr lang="en-US"/>
          </a:p>
        </p:txBody>
      </p:sp>
      <p:sp>
        <p:nvSpPr>
          <p:cNvPr id="5" name="Footer Placeholder 4">
            <a:extLst>
              <a:ext uri="{FF2B5EF4-FFF2-40B4-BE49-F238E27FC236}">
                <a16:creationId xmlns:a16="http://schemas.microsoft.com/office/drawing/2014/main" id="{E487F456-E1E7-4433-A2B4-3A80E4774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929C5-BE32-411C-88F1-70AB84FEB646}"/>
              </a:ext>
            </a:extLst>
          </p:cNvPr>
          <p:cNvSpPr>
            <a:spLocks noGrp="1"/>
          </p:cNvSpPr>
          <p:nvPr>
            <p:ph type="sldNum" sz="quarter" idx="12"/>
          </p:nvPr>
        </p:nvSpPr>
        <p:spPr/>
        <p:txBody>
          <a:bodyPr/>
          <a:lstStyle/>
          <a:p>
            <a:fld id="{34116321-598D-4AD9-8364-236E39916F16}" type="slidenum">
              <a:rPr lang="en-US" smtClean="0"/>
              <a:t>‹#›</a:t>
            </a:fld>
            <a:endParaRPr lang="en-US"/>
          </a:p>
        </p:txBody>
      </p:sp>
    </p:spTree>
    <p:extLst>
      <p:ext uri="{BB962C8B-B14F-4D97-AF65-F5344CB8AC3E}">
        <p14:creationId xmlns:p14="http://schemas.microsoft.com/office/powerpoint/2010/main" val="4127583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5A17-87DC-4902-9F99-EBABDB3569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043DB8-6360-4030-9DCF-6FD9578858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708C9FB-90CC-491F-A280-05F1BC2AB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A6FBB6C-F968-484D-97B2-18D877C7B29C}"/>
              </a:ext>
            </a:extLst>
          </p:cNvPr>
          <p:cNvSpPr>
            <a:spLocks noGrp="1"/>
          </p:cNvSpPr>
          <p:nvPr>
            <p:ph type="dt" sz="half" idx="10"/>
          </p:nvPr>
        </p:nvSpPr>
        <p:spPr/>
        <p:txBody>
          <a:bodyPr/>
          <a:lstStyle/>
          <a:p>
            <a:fld id="{04F695B2-258D-44E1-9BE2-0EBA49BBAF22}" type="datetime1">
              <a:rPr lang="en-US" smtClean="0"/>
              <a:t>5/4/20</a:t>
            </a:fld>
            <a:endParaRPr lang="en-US"/>
          </a:p>
        </p:txBody>
      </p:sp>
      <p:sp>
        <p:nvSpPr>
          <p:cNvPr id="6" name="Footer Placeholder 5">
            <a:extLst>
              <a:ext uri="{FF2B5EF4-FFF2-40B4-BE49-F238E27FC236}">
                <a16:creationId xmlns:a16="http://schemas.microsoft.com/office/drawing/2014/main" id="{98EF2C4B-60B8-4326-B4A3-B154E4148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AB0841-6298-46D7-8ACF-AADEED681C84}"/>
              </a:ext>
            </a:extLst>
          </p:cNvPr>
          <p:cNvSpPr>
            <a:spLocks noGrp="1"/>
          </p:cNvSpPr>
          <p:nvPr>
            <p:ph type="sldNum" sz="quarter" idx="12"/>
          </p:nvPr>
        </p:nvSpPr>
        <p:spPr/>
        <p:txBody>
          <a:bodyPr/>
          <a:lstStyle/>
          <a:p>
            <a:fld id="{34116321-598D-4AD9-8364-236E39916F16}" type="slidenum">
              <a:rPr lang="en-US" smtClean="0"/>
              <a:t>‹#›</a:t>
            </a:fld>
            <a:endParaRPr lang="en-US"/>
          </a:p>
        </p:txBody>
      </p:sp>
    </p:spTree>
    <p:extLst>
      <p:ext uri="{BB962C8B-B14F-4D97-AF65-F5344CB8AC3E}">
        <p14:creationId xmlns:p14="http://schemas.microsoft.com/office/powerpoint/2010/main" val="347230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DB68-1B98-40A8-A65F-B98494A569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CB263C-CAAF-4959-866A-7121DFFD7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7BE60-4F2D-46C8-887C-9A673179D8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E99CC02-6F1B-4AAF-9CC4-EE6F5962BB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147144-2648-44B1-9F31-AD3D70EB91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D7444E-0A84-4E46-90E7-F0727A0CCE34}"/>
              </a:ext>
            </a:extLst>
          </p:cNvPr>
          <p:cNvSpPr>
            <a:spLocks noGrp="1"/>
          </p:cNvSpPr>
          <p:nvPr>
            <p:ph type="dt" sz="half" idx="10"/>
          </p:nvPr>
        </p:nvSpPr>
        <p:spPr/>
        <p:txBody>
          <a:bodyPr/>
          <a:lstStyle/>
          <a:p>
            <a:fld id="{E069124F-8BAA-4E06-9F67-9E9F12703E61}" type="datetime1">
              <a:rPr lang="en-US" smtClean="0"/>
              <a:t>5/4/20</a:t>
            </a:fld>
            <a:endParaRPr lang="en-US"/>
          </a:p>
        </p:txBody>
      </p:sp>
      <p:sp>
        <p:nvSpPr>
          <p:cNvPr id="8" name="Footer Placeholder 7">
            <a:extLst>
              <a:ext uri="{FF2B5EF4-FFF2-40B4-BE49-F238E27FC236}">
                <a16:creationId xmlns:a16="http://schemas.microsoft.com/office/drawing/2014/main" id="{A9D34986-950E-4A8F-B0CB-1C4DE1A8EC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96B7C4-CB4E-4194-9438-8299674B99BD}"/>
              </a:ext>
            </a:extLst>
          </p:cNvPr>
          <p:cNvSpPr>
            <a:spLocks noGrp="1"/>
          </p:cNvSpPr>
          <p:nvPr>
            <p:ph type="sldNum" sz="quarter" idx="12"/>
          </p:nvPr>
        </p:nvSpPr>
        <p:spPr/>
        <p:txBody>
          <a:bodyPr/>
          <a:lstStyle/>
          <a:p>
            <a:fld id="{34116321-598D-4AD9-8364-236E39916F16}" type="slidenum">
              <a:rPr lang="en-US" smtClean="0"/>
              <a:t>‹#›</a:t>
            </a:fld>
            <a:endParaRPr lang="en-US"/>
          </a:p>
        </p:txBody>
      </p:sp>
    </p:spTree>
    <p:extLst>
      <p:ext uri="{BB962C8B-B14F-4D97-AF65-F5344CB8AC3E}">
        <p14:creationId xmlns:p14="http://schemas.microsoft.com/office/powerpoint/2010/main" val="161893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4D36-7521-4C0E-BBEB-67AA764AFC5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715F85F-B551-44A9-BFE7-C035DC75AFAA}"/>
              </a:ext>
            </a:extLst>
          </p:cNvPr>
          <p:cNvSpPr>
            <a:spLocks noGrp="1"/>
          </p:cNvSpPr>
          <p:nvPr>
            <p:ph type="dt" sz="half" idx="10"/>
          </p:nvPr>
        </p:nvSpPr>
        <p:spPr/>
        <p:txBody>
          <a:bodyPr/>
          <a:lstStyle/>
          <a:p>
            <a:fld id="{9DD7A534-57C4-4F28-B097-F347A55E7B2C}" type="datetime1">
              <a:rPr lang="en-US" smtClean="0"/>
              <a:t>5/4/20</a:t>
            </a:fld>
            <a:endParaRPr lang="en-US"/>
          </a:p>
        </p:txBody>
      </p:sp>
      <p:sp>
        <p:nvSpPr>
          <p:cNvPr id="4" name="Footer Placeholder 3">
            <a:extLst>
              <a:ext uri="{FF2B5EF4-FFF2-40B4-BE49-F238E27FC236}">
                <a16:creationId xmlns:a16="http://schemas.microsoft.com/office/drawing/2014/main" id="{6C7C7D8A-A568-4AD8-9670-F0294E171E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EE2BDC-24AA-41F6-A18A-8D1A4592ED54}"/>
              </a:ext>
            </a:extLst>
          </p:cNvPr>
          <p:cNvSpPr>
            <a:spLocks noGrp="1"/>
          </p:cNvSpPr>
          <p:nvPr>
            <p:ph type="sldNum" sz="quarter" idx="12"/>
          </p:nvPr>
        </p:nvSpPr>
        <p:spPr/>
        <p:txBody>
          <a:bodyPr/>
          <a:lstStyle/>
          <a:p>
            <a:fld id="{34116321-598D-4AD9-8364-236E39916F16}" type="slidenum">
              <a:rPr lang="en-US" smtClean="0"/>
              <a:pPr/>
              <a:t>‹#›</a:t>
            </a:fld>
            <a:endParaRPr lang="en-US" dirty="0"/>
          </a:p>
        </p:txBody>
      </p:sp>
    </p:spTree>
    <p:extLst>
      <p:ext uri="{BB962C8B-B14F-4D97-AF65-F5344CB8AC3E}">
        <p14:creationId xmlns:p14="http://schemas.microsoft.com/office/powerpoint/2010/main" val="1956444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AEF490-1B03-42C1-BCB8-98022BDF02AA}"/>
              </a:ext>
            </a:extLst>
          </p:cNvPr>
          <p:cNvSpPr>
            <a:spLocks noGrp="1"/>
          </p:cNvSpPr>
          <p:nvPr>
            <p:ph type="dt" sz="half" idx="10"/>
          </p:nvPr>
        </p:nvSpPr>
        <p:spPr/>
        <p:txBody>
          <a:bodyPr/>
          <a:lstStyle/>
          <a:p>
            <a:fld id="{27682706-97CE-4720-A8E2-8C0CA352E787}" type="datetime1">
              <a:rPr lang="en-US" smtClean="0"/>
              <a:t>5/4/20</a:t>
            </a:fld>
            <a:endParaRPr lang="en-US"/>
          </a:p>
        </p:txBody>
      </p:sp>
      <p:sp>
        <p:nvSpPr>
          <p:cNvPr id="3" name="Footer Placeholder 2">
            <a:extLst>
              <a:ext uri="{FF2B5EF4-FFF2-40B4-BE49-F238E27FC236}">
                <a16:creationId xmlns:a16="http://schemas.microsoft.com/office/drawing/2014/main" id="{F89F777D-20EA-46B5-8797-474A2AA3E5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86B7DB-8726-4471-AD52-7EC96DC5F82A}"/>
              </a:ext>
            </a:extLst>
          </p:cNvPr>
          <p:cNvSpPr>
            <a:spLocks noGrp="1"/>
          </p:cNvSpPr>
          <p:nvPr>
            <p:ph type="sldNum" sz="quarter" idx="12"/>
          </p:nvPr>
        </p:nvSpPr>
        <p:spPr/>
        <p:txBody>
          <a:bodyPr/>
          <a:lstStyle/>
          <a:p>
            <a:fld id="{34116321-598D-4AD9-8364-236E39916F16}" type="slidenum">
              <a:rPr lang="en-US" smtClean="0"/>
              <a:t>‹#›</a:t>
            </a:fld>
            <a:endParaRPr lang="en-US"/>
          </a:p>
        </p:txBody>
      </p:sp>
    </p:spTree>
    <p:extLst>
      <p:ext uri="{BB962C8B-B14F-4D97-AF65-F5344CB8AC3E}">
        <p14:creationId xmlns:p14="http://schemas.microsoft.com/office/powerpoint/2010/main" val="3438097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C84AE-8CA5-4BD7-9064-89FF7BB6E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2005F3D-F2FC-4BD6-86E1-6927FD1DE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4F8F679-B4CC-464A-8423-1A49CB0FF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660BF-8544-47F7-B6C7-9147DE83C1DC}"/>
              </a:ext>
            </a:extLst>
          </p:cNvPr>
          <p:cNvSpPr>
            <a:spLocks noGrp="1"/>
          </p:cNvSpPr>
          <p:nvPr>
            <p:ph type="dt" sz="half" idx="10"/>
          </p:nvPr>
        </p:nvSpPr>
        <p:spPr/>
        <p:txBody>
          <a:bodyPr/>
          <a:lstStyle/>
          <a:p>
            <a:fld id="{351A02AF-1836-40B2-BF0C-8E5F0FC82FC2}" type="datetime1">
              <a:rPr lang="en-US" smtClean="0"/>
              <a:t>5/4/20</a:t>
            </a:fld>
            <a:endParaRPr lang="en-US"/>
          </a:p>
        </p:txBody>
      </p:sp>
      <p:sp>
        <p:nvSpPr>
          <p:cNvPr id="6" name="Footer Placeholder 5">
            <a:extLst>
              <a:ext uri="{FF2B5EF4-FFF2-40B4-BE49-F238E27FC236}">
                <a16:creationId xmlns:a16="http://schemas.microsoft.com/office/drawing/2014/main" id="{F861F8A8-94B4-47E0-9775-644F247EBA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10D91-5A31-4AE5-9C58-21301E615D8B}"/>
              </a:ext>
            </a:extLst>
          </p:cNvPr>
          <p:cNvSpPr>
            <a:spLocks noGrp="1"/>
          </p:cNvSpPr>
          <p:nvPr>
            <p:ph type="sldNum" sz="quarter" idx="12"/>
          </p:nvPr>
        </p:nvSpPr>
        <p:spPr/>
        <p:txBody>
          <a:bodyPr/>
          <a:lstStyle/>
          <a:p>
            <a:fld id="{34116321-598D-4AD9-8364-236E39916F16}" type="slidenum">
              <a:rPr lang="en-US" smtClean="0"/>
              <a:t>‹#›</a:t>
            </a:fld>
            <a:endParaRPr lang="en-US"/>
          </a:p>
        </p:txBody>
      </p:sp>
    </p:spTree>
    <p:extLst>
      <p:ext uri="{BB962C8B-B14F-4D97-AF65-F5344CB8AC3E}">
        <p14:creationId xmlns:p14="http://schemas.microsoft.com/office/powerpoint/2010/main" val="182442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3BE65-D780-4F1C-984C-8D14C7BC6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2E8E38-A957-492D-9DB1-7E76E95071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E938D70-FC2A-495A-9EAE-68D715011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288B8F-A53D-43ED-902E-13ED7409CF61}"/>
              </a:ext>
            </a:extLst>
          </p:cNvPr>
          <p:cNvSpPr>
            <a:spLocks noGrp="1"/>
          </p:cNvSpPr>
          <p:nvPr>
            <p:ph type="dt" sz="half" idx="10"/>
          </p:nvPr>
        </p:nvSpPr>
        <p:spPr/>
        <p:txBody>
          <a:bodyPr/>
          <a:lstStyle/>
          <a:p>
            <a:fld id="{A067EF9B-B4DC-4075-8704-B092988CCEB3}" type="datetime1">
              <a:rPr lang="en-US" smtClean="0"/>
              <a:t>5/4/20</a:t>
            </a:fld>
            <a:endParaRPr lang="en-US"/>
          </a:p>
        </p:txBody>
      </p:sp>
      <p:sp>
        <p:nvSpPr>
          <p:cNvPr id="6" name="Footer Placeholder 5">
            <a:extLst>
              <a:ext uri="{FF2B5EF4-FFF2-40B4-BE49-F238E27FC236}">
                <a16:creationId xmlns:a16="http://schemas.microsoft.com/office/drawing/2014/main" id="{A095C288-71FA-4308-9F44-64E7D7C397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2E56E-F8BC-45DB-8A52-DC4F565879AB}"/>
              </a:ext>
            </a:extLst>
          </p:cNvPr>
          <p:cNvSpPr>
            <a:spLocks noGrp="1"/>
          </p:cNvSpPr>
          <p:nvPr>
            <p:ph type="sldNum" sz="quarter" idx="12"/>
          </p:nvPr>
        </p:nvSpPr>
        <p:spPr/>
        <p:txBody>
          <a:bodyPr/>
          <a:lstStyle/>
          <a:p>
            <a:fld id="{34116321-598D-4AD9-8364-236E39916F16}" type="slidenum">
              <a:rPr lang="en-US" smtClean="0"/>
              <a:t>‹#›</a:t>
            </a:fld>
            <a:endParaRPr lang="en-US"/>
          </a:p>
        </p:txBody>
      </p:sp>
    </p:spTree>
    <p:extLst>
      <p:ext uri="{BB962C8B-B14F-4D97-AF65-F5344CB8AC3E}">
        <p14:creationId xmlns:p14="http://schemas.microsoft.com/office/powerpoint/2010/main" val="388407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C0A69A-2862-4745-B670-FAED0B4DB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28DA43-27CE-459E-B728-AC0494A969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772988-04B4-4892-B66A-0FE505BFAE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15778-3B22-4930-A122-21DAAB1FCC16}" type="datetime1">
              <a:rPr lang="en-US" smtClean="0"/>
              <a:t>5/4/20</a:t>
            </a:fld>
            <a:endParaRPr lang="en-US"/>
          </a:p>
        </p:txBody>
      </p:sp>
      <p:sp>
        <p:nvSpPr>
          <p:cNvPr id="5" name="Footer Placeholder 4">
            <a:extLst>
              <a:ext uri="{FF2B5EF4-FFF2-40B4-BE49-F238E27FC236}">
                <a16:creationId xmlns:a16="http://schemas.microsoft.com/office/drawing/2014/main" id="{4D249FCB-110B-496F-815E-212399B91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B1345-393D-4CC0-9FCD-1FB709B95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116321-598D-4AD9-8364-236E39916F16}" type="slidenum">
              <a:rPr lang="en-US" smtClean="0"/>
              <a:t>‹#›</a:t>
            </a:fld>
            <a:endParaRPr lang="en-US"/>
          </a:p>
        </p:txBody>
      </p:sp>
    </p:spTree>
    <p:extLst>
      <p:ext uri="{BB962C8B-B14F-4D97-AF65-F5344CB8AC3E}">
        <p14:creationId xmlns:p14="http://schemas.microsoft.com/office/powerpoint/2010/main" val="177589320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jpg"/><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jpg"/><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jpg"/><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0.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0.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6" name="Slide Number Placeholder 5"/>
          <p:cNvSpPr>
            <a:spLocks noGrp="1"/>
          </p:cNvSpPr>
          <p:nvPr>
            <p:ph type="sldNum" sz="quarter" idx="12"/>
          </p:nvPr>
        </p:nvSpPr>
        <p:spPr/>
        <p:txBody>
          <a:bodyPr/>
          <a:lstStyle/>
          <a:p>
            <a:fld id="{34116321-598D-4AD9-8364-236E39916F16}" type="slidenum">
              <a:rPr lang="en-US" smtClean="0"/>
              <a:pPr/>
              <a:t>1</a:t>
            </a:fld>
            <a:endParaRPr lang="en-US" dirty="0"/>
          </a:p>
        </p:txBody>
      </p:sp>
      <p:sp>
        <p:nvSpPr>
          <p:cNvPr id="7" name="TextBox 6"/>
          <p:cNvSpPr txBox="1"/>
          <p:nvPr/>
        </p:nvSpPr>
        <p:spPr>
          <a:xfrm>
            <a:off x="2988354" y="1084129"/>
            <a:ext cx="6143222"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NONHOLONOMIC WHEELED MOBILE ROBOT CONTROL</a:t>
            </a:r>
          </a:p>
        </p:txBody>
      </p:sp>
      <p:sp>
        <p:nvSpPr>
          <p:cNvPr id="8" name="TextBox 7"/>
          <p:cNvSpPr txBox="1"/>
          <p:nvPr/>
        </p:nvSpPr>
        <p:spPr>
          <a:xfrm>
            <a:off x="4211847" y="3131858"/>
            <a:ext cx="3696237" cy="1938992"/>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Presented by:</a:t>
            </a:r>
          </a:p>
          <a:p>
            <a:pPr algn="ctr"/>
            <a:endParaRPr lang="en-US" sz="2400" dirty="0">
              <a:latin typeface="Times New Roman" panose="02020603050405020304" pitchFamily="18" charset="0"/>
              <a:cs typeface="Times New Roman" panose="02020603050405020304" pitchFamily="18" charset="0"/>
            </a:endParaRPr>
          </a:p>
          <a:p>
            <a:pPr algn="ctr"/>
            <a:r>
              <a:rPr lang="en-US" sz="2400" b="1" dirty="0" err="1">
                <a:latin typeface="Times New Roman" panose="02020603050405020304" pitchFamily="18" charset="0"/>
                <a:cs typeface="Times New Roman" panose="02020603050405020304" pitchFamily="18" charset="0"/>
              </a:rPr>
              <a:t>Karam</a:t>
            </a:r>
            <a:r>
              <a:rPr lang="en-US" sz="2400" b="1" dirty="0">
                <a:latin typeface="Times New Roman" panose="02020603050405020304" pitchFamily="18" charset="0"/>
                <a:cs typeface="Times New Roman" panose="02020603050405020304" pitchFamily="18" charset="0"/>
              </a:rPr>
              <a:t>, Carlo B. </a:t>
            </a:r>
          </a:p>
          <a:p>
            <a:pPr algn="ctr"/>
            <a:r>
              <a:rPr lang="en-US" sz="2400" b="1" dirty="0" err="1">
                <a:latin typeface="Times New Roman" panose="02020603050405020304" pitchFamily="18" charset="0"/>
                <a:cs typeface="Times New Roman" panose="02020603050405020304" pitchFamily="18" charset="0"/>
              </a:rPr>
              <a:t>Khairallah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Nadim</a:t>
            </a:r>
            <a:r>
              <a:rPr lang="en-US" sz="2400" b="1" dirty="0">
                <a:latin typeface="Times New Roman" panose="02020603050405020304" pitchFamily="18" charset="0"/>
                <a:cs typeface="Times New Roman" panose="02020603050405020304" pitchFamily="18" charset="0"/>
              </a:rPr>
              <a:t> F. </a:t>
            </a:r>
          </a:p>
          <a:p>
            <a:pPr algn="ctr"/>
            <a:r>
              <a:rPr lang="en-US" sz="2400" b="1" dirty="0" err="1">
                <a:latin typeface="Times New Roman" panose="02020603050405020304" pitchFamily="18" charset="0"/>
                <a:cs typeface="Times New Roman" panose="02020603050405020304" pitchFamily="18" charset="0"/>
              </a:rPr>
              <a:t>Rayess</a:t>
            </a:r>
            <a:r>
              <a:rPr lang="en-US" sz="2400" b="1" dirty="0">
                <a:latin typeface="Times New Roman" panose="02020603050405020304" pitchFamily="18" charset="0"/>
                <a:cs typeface="Times New Roman" panose="02020603050405020304" pitchFamily="18" charset="0"/>
              </a:rPr>
              <a:t>, Ralph C.</a:t>
            </a:r>
          </a:p>
        </p:txBody>
      </p:sp>
    </p:spTree>
    <p:extLst>
      <p:ext uri="{BB962C8B-B14F-4D97-AF65-F5344CB8AC3E}">
        <p14:creationId xmlns:p14="http://schemas.microsoft.com/office/powerpoint/2010/main" val="201906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a:stretch/>
        </p:blipFill>
        <p:spPr>
          <a:xfrm>
            <a:off x="837126" y="257578"/>
            <a:ext cx="1842966" cy="1365160"/>
          </a:xfrm>
          <a:prstGeom prst="rect">
            <a:avLst/>
          </a:prstGeom>
          <a:noFill/>
          <a:ln>
            <a:noFill/>
          </a:ln>
        </p:spPr>
      </p:pic>
      <p:sp>
        <p:nvSpPr>
          <p:cNvPr id="186" name="Google Shape;18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87" name="Google Shape;187;p8"/>
          <p:cNvSpPr txBox="1"/>
          <p:nvPr/>
        </p:nvSpPr>
        <p:spPr>
          <a:xfrm>
            <a:off x="3837905" y="1037963"/>
            <a:ext cx="430154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Control System Design</a:t>
            </a:r>
            <a:endParaRPr/>
          </a:p>
        </p:txBody>
      </p:sp>
      <p:sp>
        <p:nvSpPr>
          <p:cNvPr id="2" name="Rectangle 1">
            <a:extLst>
              <a:ext uri="{FF2B5EF4-FFF2-40B4-BE49-F238E27FC236}">
                <a16:creationId xmlns:a16="http://schemas.microsoft.com/office/drawing/2014/main" id="{632EDDC9-39C5-914D-82F6-78ECC3ADE4EC}"/>
              </a:ext>
            </a:extLst>
          </p:cNvPr>
          <p:cNvSpPr/>
          <p:nvPr/>
        </p:nvSpPr>
        <p:spPr>
          <a:xfrm>
            <a:off x="1006255" y="2210240"/>
            <a:ext cx="2945037" cy="400110"/>
          </a:xfrm>
          <a:prstGeom prst="rect">
            <a:avLst/>
          </a:prstGeom>
        </p:spPr>
        <p:txBody>
          <a:bodyPr wrap="none">
            <a:spAutoFit/>
          </a:bodyPr>
          <a:lstStyle/>
          <a:p>
            <a:pPr lvl="0"/>
            <a:r>
              <a:rPr lang="en-US" sz="2000" b="1" u="sng" dirty="0">
                <a:solidFill>
                  <a:schemeClr val="dk1"/>
                </a:solidFill>
                <a:latin typeface="Times New Roman"/>
                <a:ea typeface="Times New Roman"/>
                <a:cs typeface="Times New Roman"/>
                <a:sym typeface="Times New Roman"/>
              </a:rPr>
              <a:t>Dynamic Controller</a:t>
            </a:r>
            <a:r>
              <a:rPr lang="en-US" sz="2000" b="1" dirty="0">
                <a:solidFill>
                  <a:schemeClr val="dk1"/>
                </a:solidFill>
                <a:latin typeface="Times New Roman"/>
                <a:ea typeface="Times New Roman"/>
                <a:cs typeface="Times New Roman"/>
                <a:sym typeface="Times New Roman"/>
              </a:rPr>
              <a:t> (1/5)</a:t>
            </a:r>
            <a:endParaRPr lang="en-US" sz="2000" dirty="0"/>
          </a:p>
        </p:txBody>
      </p:sp>
      <p:sp>
        <p:nvSpPr>
          <p:cNvPr id="6" name="Google Shape;115;p4">
            <a:extLst>
              <a:ext uri="{FF2B5EF4-FFF2-40B4-BE49-F238E27FC236}">
                <a16:creationId xmlns:a16="http://schemas.microsoft.com/office/drawing/2014/main" id="{F56D00FD-4556-504B-9F11-5A11A5DE741C}"/>
              </a:ext>
            </a:extLst>
          </p:cNvPr>
          <p:cNvSpPr txBox="1"/>
          <p:nvPr/>
        </p:nvSpPr>
        <p:spPr>
          <a:xfrm>
            <a:off x="1006255" y="3752616"/>
            <a:ext cx="3541226" cy="400069"/>
          </a:xfrm>
          <a:prstGeom prst="rect">
            <a:avLst/>
          </a:prstGeom>
          <a:noFill/>
          <a:ln>
            <a:noFill/>
          </a:ln>
        </p:spPr>
        <p:txBody>
          <a:bodyPr spcFirstLastPara="1" wrap="square" lIns="91425" tIns="45700" rIns="91425" bIns="45700" anchor="t" anchorCtr="0">
            <a:spAutoFit/>
          </a:bodyPr>
          <a:lstStyle/>
          <a:p>
            <a:pPr lvl="0"/>
            <a:r>
              <a:rPr lang="en-US" sz="2000" u="sng" dirty="0">
                <a:solidFill>
                  <a:schemeClr val="dk1"/>
                </a:solidFill>
                <a:latin typeface="Times New Roman"/>
                <a:ea typeface="Times New Roman"/>
                <a:cs typeface="Times New Roman"/>
                <a:sym typeface="Times New Roman"/>
              </a:rPr>
              <a:t>Nonlinear Dynamic Model:</a:t>
            </a:r>
            <a:endParaRPr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B29EC5D0-1E37-644A-9357-EF4DBA1F7CE1}"/>
                  </a:ext>
                </a:extLst>
              </p:cNvPr>
              <p:cNvGraphicFramePr>
                <a:graphicFrameLocks noGrp="1"/>
              </p:cNvGraphicFramePr>
              <p:nvPr/>
            </p:nvGraphicFramePr>
            <p:xfrm>
              <a:off x="5913492" y="3865065"/>
              <a:ext cx="4833732" cy="1129360"/>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1129360">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plcHide m:val="on"/>
                                        <m:mcs>
                                          <m:mc>
                                            <m:mcPr>
                                              <m:count m:val="1"/>
                                              <m:mcJc m:val="center"/>
                                            </m:mcPr>
                                          </m:mc>
                                        </m:mcs>
                                        <m:ctrlPr>
                                          <a:rPr lang="en-US" sz="1400" i="1">
                                            <a:latin typeface="Cambria Math" panose="02040503050406030204" pitchFamily="18" charset="0"/>
                                          </a:rPr>
                                        </m:ctrlPr>
                                      </m:mPr>
                                      <m:mr>
                                        <m:e>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e>
                                      </m:mr>
                                    </m:m>
                                  </m:e>
                                </m:d>
                                <m:r>
                                  <a:rPr lang="en-US" sz="1400">
                                    <a:latin typeface="Cambria Math" panose="02040503050406030204" pitchFamily="18" charset="0"/>
                                  </a:rPr>
                                  <m:t>=</m:t>
                                </m:r>
                                <m:d>
                                  <m:dPr>
                                    <m:begChr m:val="["/>
                                    <m:endChr m:val="]"/>
                                    <m:ctrlPr>
                                      <a:rPr lang="en-US" sz="1400" i="1">
                                        <a:latin typeface="Cambria Math" panose="02040503050406030204" pitchFamily="18" charset="0"/>
                                      </a:rPr>
                                    </m:ctrlPr>
                                  </m:dPr>
                                  <m:e>
                                    <m:m>
                                      <m:mPr>
                                        <m:plcHide m:val="on"/>
                                        <m:mcs>
                                          <m:mc>
                                            <m:mcPr>
                                              <m:count m:val="1"/>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3</m:t>
                                                  </m:r>
                                                </m:sub>
                                                <m:sup>
                                                  <m:r>
                                                    <a:rPr lang="en-US" sz="1400">
                                                      <a:latin typeface="Cambria Math" panose="02040503050406030204" pitchFamily="18" charset="0"/>
                                                    </a:rPr>
                                                    <m:t>0</m:t>
                                                  </m:r>
                                                </m:sup>
                                              </m:sSubSup>
                                            </m:num>
                                            <m:den>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1</m:t>
                                                  </m:r>
                                                </m:sub>
                                                <m:sup>
                                                  <m:r>
                                                    <a:rPr lang="en-US" sz="1400">
                                                      <a:latin typeface="Cambria Math" panose="02040503050406030204" pitchFamily="18" charset="0"/>
                                                    </a:rPr>
                                                    <m:t>0</m:t>
                                                  </m:r>
                                                </m:sup>
                                              </m:sSubSup>
                                            </m:den>
                                          </m:f>
                                          <m:sSup>
                                            <m:sSupPr>
                                              <m:ctrlPr>
                                                <a:rPr lang="en-US" sz="1400" i="1">
                                                  <a:latin typeface="Cambria Math" panose="02040503050406030204" pitchFamily="18" charset="0"/>
                                                </a:rPr>
                                              </m:ctrlPr>
                                            </m:sSupPr>
                                            <m:e>
                                              <m:r>
                                                <a:rPr lang="en-US" sz="1400" i="1">
                                                  <a:latin typeface="Cambria Math" panose="02040503050406030204" pitchFamily="18" charset="0"/>
                                                </a:rPr>
                                                <m:t>𝜔</m:t>
                                              </m:r>
                                            </m:e>
                                            <m:sup>
                                              <m:r>
                                                <a:rPr lang="en-US" sz="1400">
                                                  <a:latin typeface="Cambria Math" panose="02040503050406030204" pitchFamily="18" charset="0"/>
                                                </a:rPr>
                                                <m:t>2</m:t>
                                              </m:r>
                                            </m:sup>
                                          </m:sSup>
                                          <m:r>
                                            <a:rPr lang="en-US" sz="1400">
                                              <a:latin typeface="Cambria Math" panose="02040503050406030204" pitchFamily="18" charset="0"/>
                                            </a:rPr>
                                            <m:t>−</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4</m:t>
                                                  </m:r>
                                                </m:sub>
                                                <m:sup>
                                                  <m:r>
                                                    <a:rPr lang="en-US" sz="1400">
                                                      <a:latin typeface="Cambria Math" panose="02040503050406030204" pitchFamily="18" charset="0"/>
                                                    </a:rPr>
                                                    <m:t>0</m:t>
                                                  </m:r>
                                                </m:sup>
                                              </m:sSubSup>
                                            </m:num>
                                            <m:den>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1</m:t>
                                                  </m:r>
                                                </m:sub>
                                                <m:sup>
                                                  <m:r>
                                                    <a:rPr lang="en-US" sz="1400">
                                                      <a:latin typeface="Cambria Math" panose="02040503050406030204" pitchFamily="18" charset="0"/>
                                                    </a:rPr>
                                                    <m:t>0</m:t>
                                                  </m:r>
                                                </m:sup>
                                              </m:sSubSup>
                                            </m:den>
                                          </m:f>
                                          <m:r>
                                            <a:rPr lang="en-US" sz="1400" i="1">
                                              <a:latin typeface="Cambria Math" panose="02040503050406030204" pitchFamily="18" charset="0"/>
                                            </a:rPr>
                                            <m:t>𝑣</m:t>
                                          </m:r>
                                        </m:e>
                                      </m:mr>
                                      <m:mr>
                                        <m:e>
                                          <m:r>
                                            <a:rPr lang="en-US" sz="1400">
                                              <a:latin typeface="Cambria Math" panose="02040503050406030204" pitchFamily="18" charset="0"/>
                                            </a:rPr>
                                            <m:t>−</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5</m:t>
                                                  </m:r>
                                                </m:sub>
                                                <m:sup>
                                                  <m:r>
                                                    <a:rPr lang="en-US" sz="1400">
                                                      <a:latin typeface="Cambria Math" panose="02040503050406030204" pitchFamily="18" charset="0"/>
                                                    </a:rPr>
                                                    <m:t>0</m:t>
                                                  </m:r>
                                                </m:sup>
                                              </m:sSubSup>
                                            </m:num>
                                            <m:den>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2</m:t>
                                                  </m:r>
                                                </m:sub>
                                                <m:sup>
                                                  <m:r>
                                                    <a:rPr lang="en-US" sz="1400">
                                                      <a:latin typeface="Cambria Math" panose="02040503050406030204" pitchFamily="18" charset="0"/>
                                                    </a:rPr>
                                                    <m:t>0</m:t>
                                                  </m:r>
                                                </m:sup>
                                              </m:sSubSup>
                                            </m:den>
                                          </m:f>
                                          <m:r>
                                            <a:rPr lang="en-US" sz="1400" i="1">
                                              <a:latin typeface="Cambria Math" panose="02040503050406030204" pitchFamily="18" charset="0"/>
                                            </a:rPr>
                                            <m:t>𝑣</m:t>
                                          </m:r>
                                          <m:r>
                                            <a:rPr lang="en-US" sz="1400" i="1">
                                              <a:latin typeface="Cambria Math" panose="02040503050406030204" pitchFamily="18" charset="0"/>
                                            </a:rPr>
                                            <m:t>𝜔</m:t>
                                          </m:r>
                                          <m:r>
                                            <a:rPr lang="en-US" sz="1400">
                                              <a:latin typeface="Cambria Math" panose="02040503050406030204" pitchFamily="18" charset="0"/>
                                            </a:rPr>
                                            <m:t>−</m:t>
                                          </m:r>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6</m:t>
                                                  </m:r>
                                                </m:sub>
                                                <m:sup>
                                                  <m:r>
                                                    <a:rPr lang="en-US" sz="1400">
                                                      <a:latin typeface="Cambria Math" panose="02040503050406030204" pitchFamily="18" charset="0"/>
                                                    </a:rPr>
                                                    <m:t>0</m:t>
                                                  </m:r>
                                                </m:sup>
                                              </m:sSubSup>
                                            </m:num>
                                            <m:den>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2</m:t>
                                                  </m:r>
                                                </m:sub>
                                                <m:sup>
                                                  <m:r>
                                                    <a:rPr lang="en-US" sz="1400">
                                                      <a:latin typeface="Cambria Math" panose="02040503050406030204" pitchFamily="18" charset="0"/>
                                                    </a:rPr>
                                                    <m:t>0</m:t>
                                                  </m:r>
                                                </m:sup>
                                              </m:sSubSup>
                                            </m:den>
                                          </m:f>
                                          <m:r>
                                            <a:rPr lang="en-US" sz="1400" i="1">
                                              <a:latin typeface="Cambria Math" panose="02040503050406030204" pitchFamily="18" charset="0"/>
                                            </a:rPr>
                                            <m:t>𝜔</m:t>
                                          </m:r>
                                        </m:e>
                                      </m:mr>
                                    </m:m>
                                  </m:e>
                                </m:d>
                                <m:r>
                                  <a:rPr lang="en-US" sz="1400">
                                    <a:latin typeface="Cambria Math" panose="02040503050406030204" pitchFamily="18" charset="0"/>
                                  </a:rPr>
                                  <m:t>+</m:t>
                                </m:r>
                                <m:d>
                                  <m:dPr>
                                    <m:begChr m:val="["/>
                                    <m:endChr m:val="]"/>
                                    <m:ctrlPr>
                                      <a:rPr lang="en-US" sz="1400" i="1">
                                        <a:latin typeface="Cambria Math" panose="02040503050406030204" pitchFamily="18" charset="0"/>
                                      </a:rPr>
                                    </m:ctrlPr>
                                  </m:dPr>
                                  <m:e>
                                    <m:m>
                                      <m:mPr>
                                        <m:plcHide m:val="on"/>
                                        <m:mcs>
                                          <m:mc>
                                            <m:mcPr>
                                              <m:count m:val="2"/>
                                              <m:mcJc m:val="center"/>
                                            </m:mcPr>
                                          </m:mc>
                                        </m:mcs>
                                        <m:ctrlPr>
                                          <a:rPr lang="en-US" sz="1400" i="1">
                                            <a:latin typeface="Cambria Math" panose="02040503050406030204" pitchFamily="18" charset="0"/>
                                          </a:rPr>
                                        </m:ctrlPr>
                                      </m:mPr>
                                      <m:mr>
                                        <m:e>
                                          <m:f>
                                            <m:fPr>
                                              <m:ctrlPr>
                                                <a:rPr lang="en-US" sz="1400" i="1">
                                                  <a:latin typeface="Cambria Math" panose="02040503050406030204" pitchFamily="18" charset="0"/>
                                                </a:rPr>
                                              </m:ctrlPr>
                                            </m:fPr>
                                            <m:num>
                                              <m:r>
                                                <a:rPr lang="en-US" sz="1400">
                                                  <a:latin typeface="Cambria Math" panose="02040503050406030204" pitchFamily="18" charset="0"/>
                                                </a:rPr>
                                                <m:t>1</m:t>
                                              </m:r>
                                            </m:num>
                                            <m:den>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1</m:t>
                                                  </m:r>
                                                </m:sub>
                                                <m:sup>
                                                  <m:r>
                                                    <a:rPr lang="en-US" sz="1400">
                                                      <a:latin typeface="Cambria Math" panose="02040503050406030204" pitchFamily="18" charset="0"/>
                                                    </a:rPr>
                                                    <m:t>0</m:t>
                                                  </m:r>
                                                </m:sup>
                                              </m:sSubSup>
                                            </m:den>
                                          </m:f>
                                          <m:r>
                                            <a:rPr lang="en-US" sz="1400">
                                              <a:latin typeface="Cambria Math" panose="02040503050406030204" pitchFamily="18" charset="0"/>
                                            </a:rPr>
                                            <m:t> </m:t>
                                          </m:r>
                                        </m:e>
                                        <m:e>
                                          <m:r>
                                            <a:rPr lang="en-US" sz="1400">
                                              <a:latin typeface="Cambria Math" panose="02040503050406030204" pitchFamily="18" charset="0"/>
                                            </a:rPr>
                                            <m:t>0</m:t>
                                          </m:r>
                                        </m:e>
                                      </m:mr>
                                      <m:mr>
                                        <m:e>
                                          <m:r>
                                            <a:rPr lang="en-US" sz="1400">
                                              <a:latin typeface="Cambria Math" panose="02040503050406030204" pitchFamily="18" charset="0"/>
                                            </a:rPr>
                                            <m:t>0</m:t>
                                          </m:r>
                                        </m:e>
                                        <m:e>
                                          <m:f>
                                            <m:fPr>
                                              <m:ctrlPr>
                                                <a:rPr lang="en-US" sz="1400" i="1">
                                                  <a:latin typeface="Cambria Math" panose="02040503050406030204" pitchFamily="18" charset="0"/>
                                                </a:rPr>
                                              </m:ctrlPr>
                                            </m:fPr>
                                            <m:num>
                                              <m:r>
                                                <a:rPr lang="en-US" sz="1400">
                                                  <a:latin typeface="Cambria Math" panose="02040503050406030204" pitchFamily="18" charset="0"/>
                                                </a:rPr>
                                                <m:t>1</m:t>
                                              </m:r>
                                            </m:num>
                                            <m:den>
                                              <m:sSubSup>
                                                <m:sSubSupPr>
                                                  <m:ctrlPr>
                                                    <a:rPr lang="en-US" sz="1400" i="1">
                                                      <a:latin typeface="Cambria Math" panose="02040503050406030204" pitchFamily="18" charset="0"/>
                                                    </a:rPr>
                                                  </m:ctrlPr>
                                                </m:sSubSupPr>
                                                <m:e>
                                                  <m:r>
                                                    <a:rPr lang="en-US" sz="1400" i="1">
                                                      <a:latin typeface="Cambria Math" panose="02040503050406030204" pitchFamily="18" charset="0"/>
                                                    </a:rPr>
                                                    <m:t>𝜃</m:t>
                                                  </m:r>
                                                </m:e>
                                                <m:sub>
                                                  <m:r>
                                                    <a:rPr lang="en-US" sz="1400">
                                                      <a:latin typeface="Cambria Math" panose="02040503050406030204" pitchFamily="18" charset="0"/>
                                                    </a:rPr>
                                                    <m:t>2</m:t>
                                                  </m:r>
                                                </m:sub>
                                                <m:sup>
                                                  <m:r>
                                                    <a:rPr lang="en-US" sz="1400">
                                                      <a:latin typeface="Cambria Math" panose="02040503050406030204" pitchFamily="18" charset="0"/>
                                                    </a:rPr>
                                                    <m:t>0</m:t>
                                                  </m:r>
                                                </m:sup>
                                              </m:sSubSup>
                                            </m:den>
                                          </m:f>
                                        </m:e>
                                      </m:mr>
                                    </m:m>
                                  </m:e>
                                </m:d>
                                <m:d>
                                  <m:dPr>
                                    <m:begChr m:val="["/>
                                    <m:endChr m:val="]"/>
                                    <m:ctrlPr>
                                      <a:rPr lang="en-US" sz="1400" i="1">
                                        <a:latin typeface="Cambria Math" panose="02040503050406030204" pitchFamily="18" charset="0"/>
                                      </a:rPr>
                                    </m:ctrlPr>
                                  </m:dPr>
                                  <m:e>
                                    <m:eqArr>
                                      <m:eqArrPr>
                                        <m:ctrlPr>
                                          <a:rPr lang="en-US" sz="1400" i="1">
                                            <a:latin typeface="Cambria Math" panose="02040503050406030204" pitchFamily="18" charset="0"/>
                                          </a:rPr>
                                        </m:ctrlPr>
                                      </m:eqArrPr>
                                      <m:e>
                                        <m:r>
                                          <a:rPr lang="en-US" sz="1400">
                                            <a:latin typeface="Cambria Math" panose="02040503050406030204" pitchFamily="18" charset="0"/>
                                          </a:rPr>
                                          <m:t>&amp;</m:t>
                                        </m:r>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𝑟𝑒𝑓</m:t>
                                            </m:r>
                                          </m:sub>
                                        </m:sSub>
                                      </m:e>
                                      <m:e>
                                        <m:r>
                                          <a:rPr lang="en-US" sz="1400">
                                            <a:latin typeface="Cambria Math" panose="02040503050406030204" pitchFamily="18" charset="0"/>
                                          </a:rPr>
                                          <m:t>&amp;</m:t>
                                        </m:r>
                                        <m:sSub>
                                          <m:sSubPr>
                                            <m:ctrlPr>
                                              <a:rPr lang="en-US" sz="1400" i="1">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𝑟𝑒𝑓</m:t>
                                            </m:r>
                                          </m:sub>
                                        </m:sSub>
                                      </m:e>
                                    </m:eqArr>
                                  </m:e>
                                </m:d>
                              </m:oMath>
                            </m:oMathPara>
                          </a14:m>
                          <a:endParaRPr lang="en-US" sz="14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8" name="Table 7">
                <a:extLst>
                  <a:ext uri="{FF2B5EF4-FFF2-40B4-BE49-F238E27FC236}">
                    <a16:creationId xmlns:a16="http://schemas.microsoft.com/office/drawing/2014/main" id="{B29EC5D0-1E37-644A-9357-EF4DBA1F7CE1}"/>
                  </a:ext>
                </a:extLst>
              </p:cNvPr>
              <p:cNvGraphicFramePr>
                <a:graphicFrameLocks noGrp="1"/>
              </p:cNvGraphicFramePr>
              <p:nvPr>
                <p:extLst>
                  <p:ext uri="{D42A27DB-BD31-4B8C-83A1-F6EECF244321}">
                    <p14:modId xmlns:p14="http://schemas.microsoft.com/office/powerpoint/2010/main" val="4113686652"/>
                  </p:ext>
                </p:extLst>
              </p:nvPr>
            </p:nvGraphicFramePr>
            <p:xfrm>
              <a:off x="5913492" y="3865065"/>
              <a:ext cx="4833732" cy="1129360"/>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1129360">
                    <a:tc>
                      <a:txBody>
                        <a:bodyPr/>
                        <a:lstStyle/>
                        <a:p>
                          <a:endParaRPr lang="en-US"/>
                        </a:p>
                      </a:txBody>
                      <a:tcPr marL="68580" marR="68580" marT="0" marB="0">
                        <a:blipFill>
                          <a:blip r:embed="rId4"/>
                          <a:stretch>
                            <a:fillRect t="-1111"/>
                          </a:stretch>
                        </a:blipFill>
                      </a:tcPr>
                    </a:tc>
                    <a:extLst>
                      <a:ext uri="{0D108BD9-81ED-4DB2-BD59-A6C34878D82A}">
                        <a16:rowId xmlns:a16="http://schemas.microsoft.com/office/drawing/2014/main" val="1428883212"/>
                      </a:ext>
                    </a:extLst>
                  </a:tr>
                </a:tbl>
              </a:graphicData>
            </a:graphic>
          </p:graphicFrame>
        </mc:Fallback>
      </mc:AlternateContent>
      <p:sp>
        <p:nvSpPr>
          <p:cNvPr id="5" name="Rectangle 4">
            <a:extLst>
              <a:ext uri="{FF2B5EF4-FFF2-40B4-BE49-F238E27FC236}">
                <a16:creationId xmlns:a16="http://schemas.microsoft.com/office/drawing/2014/main" id="{14737CD6-C529-9047-BE86-F6984D71521D}"/>
              </a:ext>
            </a:extLst>
          </p:cNvPr>
          <p:cNvSpPr/>
          <p:nvPr/>
        </p:nvSpPr>
        <p:spPr>
          <a:xfrm>
            <a:off x="3305250" y="4322876"/>
            <a:ext cx="184731" cy="307777"/>
          </a:xfrm>
          <a:prstGeom prst="rect">
            <a:avLst/>
          </a:prstGeom>
        </p:spPr>
        <p:txBody>
          <a:bodyPr wrap="none">
            <a:spAutoFit/>
          </a:bodyPr>
          <a:lstStyle/>
          <a:p>
            <a:endParaRPr lang="en-US" dirty="0"/>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A552DE65-E4A1-AB44-B60C-9942795B7FB3}"/>
                  </a:ext>
                </a:extLst>
              </p:cNvPr>
              <p:cNvGraphicFramePr>
                <a:graphicFrameLocks noGrp="1"/>
              </p:cNvGraphicFramePr>
              <p:nvPr/>
            </p:nvGraphicFramePr>
            <p:xfrm>
              <a:off x="5913492" y="5209123"/>
              <a:ext cx="4833732" cy="322961"/>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𝑥</m:t>
                                    </m:r>
                                  </m:e>
                                </m:acc>
                                <m:r>
                                  <a:rPr lang="en-US" sz="1800">
                                    <a:latin typeface="Cambria Math" panose="02040503050406030204" pitchFamily="18" charset="0"/>
                                  </a:rPr>
                                  <m:t>=</m:t>
                                </m:r>
                                <m:r>
                                  <a:rPr lang="en-US" sz="1800" i="1">
                                    <a:latin typeface="Cambria Math" panose="02040503050406030204" pitchFamily="18" charset="0"/>
                                  </a:rPr>
                                  <m:t>𝑓</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a:latin typeface="Cambria Math" panose="02040503050406030204" pitchFamily="18" charset="0"/>
                                          </a:rPr>
                                          <m:t>0</m:t>
                                        </m:r>
                                      </m:sup>
                                    </m:sSup>
                                  </m:e>
                                </m:d>
                                <m:r>
                                  <a:rPr lang="en-US" sz="1800">
                                    <a:latin typeface="Cambria Math" panose="02040503050406030204" pitchFamily="18" charset="0"/>
                                  </a:rPr>
                                  <m:t>+</m:t>
                                </m:r>
                                <m:r>
                                  <a:rPr lang="en-US" sz="1800" i="1">
                                    <a:latin typeface="Cambria Math" panose="02040503050406030204" pitchFamily="18" charset="0"/>
                                  </a:rPr>
                                  <m:t>𝑔</m:t>
                                </m:r>
                                <m:r>
                                  <a:rPr lang="en-US" sz="180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a:latin typeface="Cambria Math" panose="02040503050406030204" pitchFamily="18" charset="0"/>
                                      </a:rPr>
                                      <m:t>0</m:t>
                                    </m:r>
                                  </m:sup>
                                </m:sSup>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𝑟𝑒𝑓</m:t>
                                    </m:r>
                                  </m:sub>
                                </m:sSub>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2" name="Table 11">
                <a:extLst>
                  <a:ext uri="{FF2B5EF4-FFF2-40B4-BE49-F238E27FC236}">
                    <a16:creationId xmlns:a16="http://schemas.microsoft.com/office/drawing/2014/main" id="{A552DE65-E4A1-AB44-B60C-9942795B7FB3}"/>
                  </a:ext>
                </a:extLst>
              </p:cNvPr>
              <p:cNvGraphicFramePr>
                <a:graphicFrameLocks noGrp="1"/>
              </p:cNvGraphicFramePr>
              <p:nvPr>
                <p:extLst>
                  <p:ext uri="{D42A27DB-BD31-4B8C-83A1-F6EECF244321}">
                    <p14:modId xmlns:p14="http://schemas.microsoft.com/office/powerpoint/2010/main" val="340923705"/>
                  </p:ext>
                </p:extLst>
              </p:nvPr>
            </p:nvGraphicFramePr>
            <p:xfrm>
              <a:off x="5913492" y="5209123"/>
              <a:ext cx="4833732" cy="322961"/>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322961">
                    <a:tc>
                      <a:txBody>
                        <a:bodyPr/>
                        <a:lstStyle/>
                        <a:p>
                          <a:endParaRPr lang="en-US"/>
                        </a:p>
                      </a:txBody>
                      <a:tcPr marL="68580" marR="68580" marT="0" marB="0">
                        <a:blipFill>
                          <a:blip r:embed="rId5"/>
                          <a:stretch>
                            <a:fillRect t="-3846" b="-23077"/>
                          </a:stretch>
                        </a:blipFill>
                      </a:tcPr>
                    </a:tc>
                    <a:extLst>
                      <a:ext uri="{0D108BD9-81ED-4DB2-BD59-A6C34878D82A}">
                        <a16:rowId xmlns:a16="http://schemas.microsoft.com/office/drawing/2014/main" val="1428883212"/>
                      </a:ext>
                    </a:extLst>
                  </a:tr>
                </a:tbl>
              </a:graphicData>
            </a:graphic>
          </p:graphicFrame>
        </mc:Fallback>
      </mc:AlternateContent>
      <p:sp>
        <p:nvSpPr>
          <p:cNvPr id="13" name="Google Shape;115;p4">
            <a:extLst>
              <a:ext uri="{FF2B5EF4-FFF2-40B4-BE49-F238E27FC236}">
                <a16:creationId xmlns:a16="http://schemas.microsoft.com/office/drawing/2014/main" id="{D1E041D5-42E1-0A47-B89E-4A2D487BCFFB}"/>
              </a:ext>
            </a:extLst>
          </p:cNvPr>
          <p:cNvSpPr txBox="1"/>
          <p:nvPr/>
        </p:nvSpPr>
        <p:spPr>
          <a:xfrm>
            <a:off x="931070" y="5846838"/>
            <a:ext cx="9816154" cy="400069"/>
          </a:xfrm>
          <a:prstGeom prst="rect">
            <a:avLst/>
          </a:prstGeom>
          <a:noFill/>
          <a:ln>
            <a:noFill/>
          </a:ln>
        </p:spPr>
        <p:txBody>
          <a:bodyPr spcFirstLastPara="1" wrap="square" lIns="91425" tIns="45700" rIns="91425" bIns="45700" anchor="t" anchorCtr="0">
            <a:spAutoFit/>
          </a:bodyPr>
          <a:lstStyle/>
          <a:p>
            <a:pPr lvl="0"/>
            <a:r>
              <a:rPr lang="en-US" sz="2000" dirty="0">
                <a:solidFill>
                  <a:schemeClr val="dk1"/>
                </a:solidFill>
                <a:latin typeface="Times New Roman"/>
                <a:ea typeface="Times New Roman"/>
                <a:cs typeface="Times New Roman"/>
                <a:sym typeface="Wingdings" pitchFamily="2" charset="2"/>
              </a:rPr>
              <a:t> Need to linearize it to perform MRAC full state feedback</a:t>
            </a:r>
            <a:endParaRPr dirty="0"/>
          </a:p>
        </p:txBody>
      </p:sp>
      <p:sp>
        <p:nvSpPr>
          <p:cNvPr id="15" name="Google Shape;115;p4">
            <a:extLst>
              <a:ext uri="{FF2B5EF4-FFF2-40B4-BE49-F238E27FC236}">
                <a16:creationId xmlns:a16="http://schemas.microsoft.com/office/drawing/2014/main" id="{E804EF2D-1829-764A-B9FC-3506A750ECCF}"/>
              </a:ext>
            </a:extLst>
          </p:cNvPr>
          <p:cNvSpPr txBox="1"/>
          <p:nvPr/>
        </p:nvSpPr>
        <p:spPr>
          <a:xfrm>
            <a:off x="1006255" y="2929985"/>
            <a:ext cx="4746363" cy="400069"/>
          </a:xfrm>
          <a:prstGeom prst="rect">
            <a:avLst/>
          </a:prstGeom>
          <a:noFill/>
          <a:ln>
            <a:noFill/>
          </a:ln>
        </p:spPr>
        <p:txBody>
          <a:bodyPr spcFirstLastPara="1" wrap="square" lIns="91425" tIns="45700" rIns="91425" bIns="45700" anchor="t" anchorCtr="0">
            <a:spAutoFit/>
          </a:bodyPr>
          <a:lstStyle/>
          <a:p>
            <a:pPr lvl="0"/>
            <a:r>
              <a:rPr lang="en-US" sz="2000" u="sng" dirty="0">
                <a:solidFill>
                  <a:schemeClr val="dk1"/>
                </a:solidFill>
                <a:latin typeface="Times New Roman"/>
                <a:ea typeface="Times New Roman"/>
                <a:cs typeface="Times New Roman"/>
                <a:sym typeface="Times New Roman"/>
              </a:rPr>
              <a:t>Motivation:</a:t>
            </a:r>
            <a:r>
              <a:rPr lang="en-US" sz="2000" dirty="0">
                <a:solidFill>
                  <a:schemeClr val="dk1"/>
                </a:solidFill>
                <a:latin typeface="Times New Roman"/>
                <a:ea typeface="Times New Roman"/>
                <a:cs typeface="Times New Roman"/>
                <a:sym typeface="Times New Roman"/>
              </a:rPr>
              <a:t> Dynamic Compensation</a:t>
            </a:r>
            <a:endParaRPr dirty="0"/>
          </a:p>
        </p:txBody>
      </p:sp>
      <p:sp>
        <p:nvSpPr>
          <p:cNvPr id="14" name="TextBox 13">
            <a:extLst>
              <a:ext uri="{FF2B5EF4-FFF2-40B4-BE49-F238E27FC236}">
                <a16:creationId xmlns:a16="http://schemas.microsoft.com/office/drawing/2014/main" id="{C5FCD2EB-83B3-4D11-9FE3-D4D3FF78FCD6}"/>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a:stretch/>
        </p:blipFill>
        <p:spPr>
          <a:xfrm>
            <a:off x="837126" y="257578"/>
            <a:ext cx="1842966" cy="1365160"/>
          </a:xfrm>
          <a:prstGeom prst="rect">
            <a:avLst/>
          </a:prstGeom>
          <a:noFill/>
          <a:ln>
            <a:noFill/>
          </a:ln>
        </p:spPr>
      </p:pic>
      <p:sp>
        <p:nvSpPr>
          <p:cNvPr id="186" name="Google Shape;18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87" name="Google Shape;187;p8"/>
          <p:cNvSpPr txBox="1"/>
          <p:nvPr/>
        </p:nvSpPr>
        <p:spPr>
          <a:xfrm>
            <a:off x="3837905" y="1037963"/>
            <a:ext cx="430154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Control System Design</a:t>
            </a:r>
            <a:endParaRPr/>
          </a:p>
        </p:txBody>
      </p:sp>
      <p:sp>
        <p:nvSpPr>
          <p:cNvPr id="2" name="Rectangle 1">
            <a:extLst>
              <a:ext uri="{FF2B5EF4-FFF2-40B4-BE49-F238E27FC236}">
                <a16:creationId xmlns:a16="http://schemas.microsoft.com/office/drawing/2014/main" id="{632EDDC9-39C5-914D-82F6-78ECC3ADE4EC}"/>
              </a:ext>
            </a:extLst>
          </p:cNvPr>
          <p:cNvSpPr/>
          <p:nvPr/>
        </p:nvSpPr>
        <p:spPr>
          <a:xfrm>
            <a:off x="1006255" y="2210240"/>
            <a:ext cx="2945037" cy="400110"/>
          </a:xfrm>
          <a:prstGeom prst="rect">
            <a:avLst/>
          </a:prstGeom>
        </p:spPr>
        <p:txBody>
          <a:bodyPr wrap="none">
            <a:spAutoFit/>
          </a:bodyPr>
          <a:lstStyle/>
          <a:p>
            <a:pPr lvl="0"/>
            <a:r>
              <a:rPr lang="en-US" sz="2000" b="1" u="sng" dirty="0">
                <a:solidFill>
                  <a:schemeClr val="dk1"/>
                </a:solidFill>
                <a:latin typeface="Times New Roman"/>
                <a:ea typeface="Times New Roman"/>
                <a:cs typeface="Times New Roman"/>
                <a:sym typeface="Times New Roman"/>
              </a:rPr>
              <a:t>Dynamic Controller</a:t>
            </a:r>
            <a:r>
              <a:rPr lang="en-US" sz="2000" b="1" dirty="0">
                <a:solidFill>
                  <a:schemeClr val="dk1"/>
                </a:solidFill>
                <a:latin typeface="Times New Roman"/>
                <a:ea typeface="Times New Roman"/>
                <a:cs typeface="Times New Roman"/>
                <a:sym typeface="Times New Roman"/>
              </a:rPr>
              <a:t> (2/5)</a:t>
            </a:r>
            <a:endParaRPr lang="en-US" sz="2000" dirty="0"/>
          </a:p>
        </p:txBody>
      </p:sp>
      <mc:AlternateContent xmlns:mc="http://schemas.openxmlformats.org/markup-compatibility/2006" xmlns:a14="http://schemas.microsoft.com/office/drawing/2010/main">
        <mc:Choice Requires="a14">
          <p:sp>
            <p:nvSpPr>
              <p:cNvPr id="6" name="Google Shape;115;p4">
                <a:extLst>
                  <a:ext uri="{FF2B5EF4-FFF2-40B4-BE49-F238E27FC236}">
                    <a16:creationId xmlns:a16="http://schemas.microsoft.com/office/drawing/2014/main" id="{F56D00FD-4556-504B-9F11-5A11A5DE741C}"/>
                  </a:ext>
                </a:extLst>
              </p:cNvPr>
              <p:cNvSpPr txBox="1"/>
              <p:nvPr/>
            </p:nvSpPr>
            <p:spPr>
              <a:xfrm>
                <a:off x="1006255" y="2838923"/>
                <a:ext cx="3541226" cy="4040681"/>
              </a:xfrm>
              <a:prstGeom prst="rect">
                <a:avLst/>
              </a:prstGeom>
              <a:noFill/>
              <a:ln>
                <a:noFill/>
              </a:ln>
            </p:spPr>
            <p:txBody>
              <a:bodyPr spcFirstLastPara="1" wrap="square" lIns="91425" tIns="45700" rIns="91425" bIns="45700" anchor="t" anchorCtr="0">
                <a:spAutoFit/>
              </a:bodyPr>
              <a:lstStyle/>
              <a:p>
                <a:pPr lvl="0"/>
                <a:r>
                  <a:rPr lang="en-US" sz="2000" u="sng" dirty="0">
                    <a:solidFill>
                      <a:schemeClr val="dk1"/>
                    </a:solidFill>
                    <a:latin typeface="Times New Roman"/>
                    <a:ea typeface="Times New Roman"/>
                    <a:cs typeface="Times New Roman"/>
                    <a:sym typeface="Times New Roman"/>
                  </a:rPr>
                  <a:t>Linearized Dynamic Model:</a:t>
                </a:r>
              </a:p>
              <a:p>
                <a:pPr lvl="0"/>
                <a:endParaRPr lang="en-US" sz="2000" u="sng"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Equilibrium points:</a:t>
                </a: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sym typeface="Times New Roman"/>
                  </a:rPr>
                  <a:t>Jacobian </a:t>
                </a:r>
                <a14:m>
                  <m:oMath xmlns:m="http://schemas.openxmlformats.org/officeDocument/2006/math">
                    <m:r>
                      <a:rPr lang="en-US" sz="2000">
                        <a:solidFill>
                          <a:schemeClr val="dk1"/>
                        </a:solidFill>
                        <a:latin typeface="Cambria Math" panose="02040503050406030204" pitchFamily="18" charset="0"/>
                        <a:cs typeface="Times New Roman" panose="02020603050405020304" pitchFamily="18" charset="0"/>
                      </a:rPr>
                      <m:t>𝐽</m:t>
                    </m:r>
                    <m:d>
                      <m:dPr>
                        <m:ctrlPr>
                          <a:rPr lang="en-US" sz="2000" i="1">
                            <a:solidFill>
                              <a:schemeClr val="dk1"/>
                            </a:solidFill>
                            <a:latin typeface="Cambria Math" panose="02040503050406030204" pitchFamily="18" charset="0"/>
                            <a:cs typeface="Times New Roman" panose="02020603050405020304" pitchFamily="18" charset="0"/>
                          </a:rPr>
                        </m:ctrlPr>
                      </m:dPr>
                      <m:e>
                        <m:r>
                          <a:rPr lang="en-US" sz="2000">
                            <a:solidFill>
                              <a:schemeClr val="dk1"/>
                            </a:solidFill>
                            <a:latin typeface="Cambria Math" panose="02040503050406030204" pitchFamily="18" charset="0"/>
                            <a:cs typeface="Times New Roman" panose="02020603050405020304" pitchFamily="18" charset="0"/>
                          </a:rPr>
                          <m:t>𝑥</m:t>
                        </m:r>
                        <m:r>
                          <a:rPr lang="en-US" sz="2000">
                            <a:solidFill>
                              <a:schemeClr val="dk1"/>
                            </a:solidFill>
                            <a:latin typeface="Cambria Math" panose="02040503050406030204" pitchFamily="18" charset="0"/>
                            <a:cs typeface="Times New Roman" panose="02020603050405020304" pitchFamily="18" charset="0"/>
                          </a:rPr>
                          <m:t>,</m:t>
                        </m:r>
                        <m:sSup>
                          <m:sSupPr>
                            <m:ctrlPr>
                              <a:rPr lang="en-US" sz="2000" i="1">
                                <a:solidFill>
                                  <a:schemeClr val="dk1"/>
                                </a:solidFill>
                                <a:latin typeface="Cambria Math" panose="02040503050406030204" pitchFamily="18" charset="0"/>
                                <a:cs typeface="Times New Roman" panose="02020603050405020304" pitchFamily="18" charset="0"/>
                              </a:rPr>
                            </m:ctrlPr>
                          </m:sSupPr>
                          <m:e>
                            <m:r>
                              <a:rPr lang="en-US" sz="2000">
                                <a:solidFill>
                                  <a:schemeClr val="dk1"/>
                                </a:solidFill>
                                <a:latin typeface="Cambria Math" panose="02040503050406030204" pitchFamily="18" charset="0"/>
                                <a:cs typeface="Times New Roman" panose="02020603050405020304" pitchFamily="18" charset="0"/>
                              </a:rPr>
                              <m:t>𝜃</m:t>
                            </m:r>
                          </m:e>
                          <m:sup>
                            <m:r>
                              <a:rPr lang="en-US" sz="2000">
                                <a:solidFill>
                                  <a:schemeClr val="dk1"/>
                                </a:solidFill>
                                <a:latin typeface="Cambria Math" panose="02040503050406030204" pitchFamily="18" charset="0"/>
                                <a:cs typeface="Times New Roman" panose="02020603050405020304" pitchFamily="18" charset="0"/>
                              </a:rPr>
                              <m:t>0</m:t>
                            </m:r>
                          </m:sup>
                        </m:sSup>
                      </m:e>
                    </m:d>
                  </m:oMath>
                </a14:m>
                <a:r>
                  <a:rPr lang="en-US" sz="2000" dirty="0">
                    <a:solidFill>
                      <a:schemeClr val="dk1"/>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Linearized system: </a:t>
                </a:r>
              </a:p>
              <a:p>
                <a:pPr marL="285750" lvl="0" indent="-285750">
                  <a:buFont typeface="Arial" panose="020B0604020202020204" pitchFamily="34" charset="0"/>
                  <a:buChar char="•"/>
                </a:pPr>
                <a:endParaRPr dirty="0"/>
              </a:p>
            </p:txBody>
          </p:sp>
        </mc:Choice>
        <mc:Fallback xmlns="">
          <p:sp>
            <p:nvSpPr>
              <p:cNvPr id="6" name="Google Shape;115;p4">
                <a:extLst>
                  <a:ext uri="{FF2B5EF4-FFF2-40B4-BE49-F238E27FC236}">
                    <a16:creationId xmlns:a16="http://schemas.microsoft.com/office/drawing/2014/main" id="{F56D00FD-4556-504B-9F11-5A11A5DE741C}"/>
                  </a:ext>
                </a:extLst>
              </p:cNvPr>
              <p:cNvSpPr txBox="1">
                <a:spLocks noRot="1" noChangeAspect="1" noMove="1" noResize="1" noEditPoints="1" noAdjustHandles="1" noChangeArrowheads="1" noChangeShapeType="1" noTextEdit="1"/>
              </p:cNvSpPr>
              <p:nvPr/>
            </p:nvSpPr>
            <p:spPr>
              <a:xfrm>
                <a:off x="1006255" y="2838923"/>
                <a:ext cx="3541226" cy="4040681"/>
              </a:xfrm>
              <a:prstGeom prst="rect">
                <a:avLst/>
              </a:prstGeom>
              <a:blipFill>
                <a:blip r:embed="rId4"/>
                <a:stretch>
                  <a:fillRect l="-1429" t="-940"/>
                </a:stretch>
              </a:blipFill>
              <a:ln>
                <a:noFill/>
              </a:ln>
            </p:spPr>
            <p:txBody>
              <a:bodyPr/>
              <a:lstStyle/>
              <a:p>
                <a:r>
                  <a:rPr lang="en-US">
                    <a:noFill/>
                  </a:rPr>
                  <a:t> </a:t>
                </a:r>
              </a:p>
            </p:txBody>
          </p:sp>
        </mc:Fallback>
      </mc:AlternateContent>
      <p:sp>
        <p:nvSpPr>
          <p:cNvPr id="5" name="Rectangle 4">
            <a:extLst>
              <a:ext uri="{FF2B5EF4-FFF2-40B4-BE49-F238E27FC236}">
                <a16:creationId xmlns:a16="http://schemas.microsoft.com/office/drawing/2014/main" id="{14737CD6-C529-9047-BE86-F6984D71521D}"/>
              </a:ext>
            </a:extLst>
          </p:cNvPr>
          <p:cNvSpPr/>
          <p:nvPr/>
        </p:nvSpPr>
        <p:spPr>
          <a:xfrm>
            <a:off x="3305250" y="4322876"/>
            <a:ext cx="184731" cy="307777"/>
          </a:xfrm>
          <a:prstGeom prst="rect">
            <a:avLst/>
          </a:prstGeom>
        </p:spPr>
        <p:txBody>
          <a:bodyPr wrap="none">
            <a:spAutoFit/>
          </a:bodyPr>
          <a:lstStyle/>
          <a:p>
            <a:endParaRPr lang="en-US" dirty="0"/>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a16="http://schemas.microsoft.com/office/drawing/2014/main" id="{A552DE65-E4A1-AB44-B60C-9942795B7FB3}"/>
                  </a:ext>
                </a:extLst>
              </p:cNvPr>
              <p:cNvGraphicFramePr>
                <a:graphicFrameLocks noGrp="1"/>
              </p:cNvGraphicFramePr>
              <p:nvPr/>
            </p:nvGraphicFramePr>
            <p:xfrm>
              <a:off x="5227655" y="3547204"/>
              <a:ext cx="4833732" cy="278638"/>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14:m>
                            <m:oMath xmlns:m="http://schemas.openxmlformats.org/officeDocument/2006/math">
                              <m:acc>
                                <m:accPr>
                                  <m:chr m:val="̇"/>
                                  <m:ctrlPr>
                                    <a:rPr lang="en-US" sz="1800" i="1" smtClean="0">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latin typeface="Cambria Math" panose="02040503050406030204" pitchFamily="18" charset="0"/>
                                      <a:ea typeface="Times New Roman" panose="02020603050405020304" pitchFamily="18" charset="0"/>
                                      <a:cs typeface="Times New Roman" panose="02020603050405020304" pitchFamily="18" charset="0"/>
                                    </a:rPr>
                                    <m:t>𝑥</m:t>
                                  </m:r>
                                </m:e>
                              </m:acc>
                              <m:r>
                                <a:rPr lang="en-US" sz="1800" i="1">
                                  <a:latin typeface="Cambria Math" panose="02040503050406030204" pitchFamily="18" charset="0"/>
                                  <a:ea typeface="Times New Roman" panose="02020603050405020304" pitchFamily="18" charset="0"/>
                                  <a:cs typeface="Times New Roman" panose="02020603050405020304" pitchFamily="18" charset="0"/>
                                </a:rPr>
                                <m:t>=</m:t>
                              </m:r>
                              <m:r>
                                <a:rPr lang="en-US" sz="1800" i="1">
                                  <a:latin typeface="Cambria Math" panose="02040503050406030204" pitchFamily="18" charset="0"/>
                                  <a:ea typeface="Times New Roman" panose="02020603050405020304" pitchFamily="18" charset="0"/>
                                  <a:cs typeface="Times New Roman" panose="02020603050405020304" pitchFamily="18" charset="0"/>
                                </a:rPr>
                                <m:t>𝑓</m:t>
                              </m:r>
                              <m:d>
                                <m:d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latin typeface="Cambria Math" panose="02040503050406030204" pitchFamily="18" charset="0"/>
                                      <a:ea typeface="Times New Roman" panose="02020603050405020304" pitchFamily="18" charset="0"/>
                                      <a:cs typeface="Times New Roman" panose="02020603050405020304" pitchFamily="18" charset="0"/>
                                    </a:rPr>
                                    <m:t>𝑥</m:t>
                                  </m:r>
                                  <m:r>
                                    <a:rPr lang="en-US"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latin typeface="Cambria Math" panose="02040503050406030204" pitchFamily="18" charset="0"/>
                                          <a:ea typeface="Times New Roman" panose="02020603050405020304" pitchFamily="18" charset="0"/>
                                          <a:cs typeface="Times New Roman" panose="02020603050405020304" pitchFamily="18" charset="0"/>
                                        </a:rPr>
                                        <m:t>𝜃</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0</m:t>
                                      </m:r>
                                    </m:sup>
                                  </m:sSup>
                                </m:e>
                              </m:d>
                              <m:r>
                                <a:rPr lang="en-US" sz="1800" i="1">
                                  <a:latin typeface="Cambria Math" panose="02040503050406030204" pitchFamily="18" charset="0"/>
                                  <a:ea typeface="Calibri" panose="020F0502020204030204" pitchFamily="34" charset="0"/>
                                  <a:cs typeface="Times New Roman" panose="02020603050405020304" pitchFamily="18" charset="0"/>
                                </a:rPr>
                                <m:t>=0</m:t>
                              </m:r>
                            </m:oMath>
                          </a14:m>
                          <a:r>
                            <a:rPr lang="en-US" sz="1800" dirty="0">
                              <a:latin typeface="Times New Roman" panose="02020603050405020304" pitchFamily="18" charset="0"/>
                              <a:ea typeface="Times New Roman" panose="02020603050405020304" pitchFamily="18" charset="0"/>
                            </a:rPr>
                            <a:t> </a:t>
                          </a:r>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2" name="Table 11">
                <a:extLst>
                  <a:ext uri="{FF2B5EF4-FFF2-40B4-BE49-F238E27FC236}">
                    <a16:creationId xmlns:a16="http://schemas.microsoft.com/office/drawing/2014/main" id="{A552DE65-E4A1-AB44-B60C-9942795B7FB3}"/>
                  </a:ext>
                </a:extLst>
              </p:cNvPr>
              <p:cNvGraphicFramePr>
                <a:graphicFrameLocks noGrp="1"/>
              </p:cNvGraphicFramePr>
              <p:nvPr>
                <p:extLst>
                  <p:ext uri="{D42A27DB-BD31-4B8C-83A1-F6EECF244321}">
                    <p14:modId xmlns:p14="http://schemas.microsoft.com/office/powerpoint/2010/main" val="1558295346"/>
                  </p:ext>
                </p:extLst>
              </p:nvPr>
            </p:nvGraphicFramePr>
            <p:xfrm>
              <a:off x="5227655" y="3547204"/>
              <a:ext cx="4833732" cy="273304"/>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273304">
                    <a:tc>
                      <a:txBody>
                        <a:bodyPr/>
                        <a:lstStyle/>
                        <a:p>
                          <a:endParaRPr lang="en-US"/>
                        </a:p>
                      </a:txBody>
                      <a:tcPr marL="68580" marR="68580" marT="0" marB="0">
                        <a:blipFill>
                          <a:blip r:embed="rId5"/>
                          <a:stretch>
                            <a:fillRect l="-262" t="-4545" b="-36364"/>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9D76E601-6756-464F-BB0F-2A85E197F133}"/>
                  </a:ext>
                </a:extLst>
              </p:cNvPr>
              <p:cNvGraphicFramePr>
                <a:graphicFrameLocks noGrp="1"/>
              </p:cNvGraphicFramePr>
              <p:nvPr/>
            </p:nvGraphicFramePr>
            <p:xfrm>
              <a:off x="5227655" y="4158580"/>
              <a:ext cx="4833732" cy="1660017"/>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rPr>
                                  <m:t>𝐽</m:t>
                                </m:r>
                                <m:d>
                                  <m:dPr>
                                    <m:ctrlPr>
                                      <a:rPr lang="en-US" sz="1800" i="1">
                                        <a:latin typeface="Cambria Math" panose="02040503050406030204" pitchFamily="18" charset="0"/>
                                      </a:rPr>
                                    </m:ctrlPr>
                                  </m:dPr>
                                  <m:e>
                                    <m:r>
                                      <a:rPr lang="en-US" sz="1800" i="1">
                                        <a:latin typeface="Cambria Math" panose="02040503050406030204" pitchFamily="18" charset="0"/>
                                      </a:rPr>
                                      <m:t>𝑥</m:t>
                                    </m:r>
                                    <m:r>
                                      <a:rPr lang="en-US" sz="180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a:latin typeface="Cambria Math" panose="02040503050406030204" pitchFamily="18" charset="0"/>
                                          </a:rPr>
                                          <m:t>0</m:t>
                                        </m:r>
                                      </m:sup>
                                    </m:sSup>
                                  </m:e>
                                </m:d>
                                <m:r>
                                  <a:rPr lang="en-US" sz="1800">
                                    <a:latin typeface="Cambria Math" panose="02040503050406030204" pitchFamily="18" charset="0"/>
                                  </a:rPr>
                                  <m:t>= </m:t>
                                </m:r>
                                <m:d>
                                  <m:dPr>
                                    <m:begChr m:val="["/>
                                    <m:endChr m:val="]"/>
                                    <m:ctrlPr>
                                      <a:rPr lang="en-US" sz="1800" i="1">
                                        <a:latin typeface="Cambria Math" panose="02040503050406030204" pitchFamily="18" charset="0"/>
                                      </a:rPr>
                                    </m:ctrlPr>
                                  </m:dPr>
                                  <m:e>
                                    <m:m>
                                      <m:mPr>
                                        <m:plcHide m:val="on"/>
                                        <m:mcs>
                                          <m:mc>
                                            <m:mcPr>
                                              <m:count m:val="2"/>
                                              <m:mcJc m:val="center"/>
                                            </m:mcPr>
                                          </m:mc>
                                        </m:mcs>
                                        <m:ctrlPr>
                                          <a:rPr lang="en-US" sz="1800" i="1">
                                            <a:latin typeface="Cambria Math" panose="02040503050406030204" pitchFamily="18" charset="0"/>
                                          </a:rPr>
                                        </m:ctrlPr>
                                      </m:mPr>
                                      <m:mr>
                                        <m:e>
                                          <m:r>
                                            <a:rPr lang="en-US" sz="1800">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4</m:t>
                                                  </m:r>
                                                </m:sub>
                                                <m:sup>
                                                  <m:r>
                                                    <a:rPr lang="en-US" sz="1800">
                                                      <a:latin typeface="Cambria Math" panose="02040503050406030204" pitchFamily="18" charset="0"/>
                                                    </a:rPr>
                                                    <m:t>0</m:t>
                                                  </m:r>
                                                </m:sup>
                                              </m:sSubSup>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1</m:t>
                                                  </m:r>
                                                </m:sub>
                                                <m:sup>
                                                  <m:r>
                                                    <a:rPr lang="en-US" sz="1800">
                                                      <a:latin typeface="Cambria Math" panose="02040503050406030204" pitchFamily="18" charset="0"/>
                                                    </a:rPr>
                                                    <m:t>0</m:t>
                                                  </m:r>
                                                </m:sup>
                                              </m:sSubSup>
                                            </m:den>
                                          </m:f>
                                        </m:e>
                                        <m:e>
                                          <m:r>
                                            <a:rPr lang="en-US" sz="1800">
                                              <a:latin typeface="Cambria Math" panose="02040503050406030204" pitchFamily="18" charset="0"/>
                                            </a:rPr>
                                            <m:t>2</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3</m:t>
                                                  </m:r>
                                                </m:sub>
                                                <m:sup>
                                                  <m:r>
                                                    <a:rPr lang="en-US" sz="1800">
                                                      <a:latin typeface="Cambria Math" panose="02040503050406030204" pitchFamily="18" charset="0"/>
                                                    </a:rPr>
                                                    <m:t>0</m:t>
                                                  </m:r>
                                                </m:sup>
                                              </m:sSubSup>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1</m:t>
                                                  </m:r>
                                                </m:sub>
                                                <m:sup>
                                                  <m:r>
                                                    <a:rPr lang="en-US" sz="1800">
                                                      <a:latin typeface="Cambria Math" panose="02040503050406030204" pitchFamily="18" charset="0"/>
                                                    </a:rPr>
                                                    <m:t>0</m:t>
                                                  </m:r>
                                                </m:sup>
                                              </m:sSubSup>
                                            </m:den>
                                          </m:f>
                                          <m:r>
                                            <a:rPr lang="en-US" sz="1800" i="1">
                                              <a:latin typeface="Cambria Math" panose="02040503050406030204" pitchFamily="18" charset="0"/>
                                            </a:rPr>
                                            <m:t>𝜔</m:t>
                                          </m:r>
                                        </m:e>
                                      </m:mr>
                                      <m:mr>
                                        <m:e>
                                          <m:r>
                                            <a:rPr lang="en-US" sz="1800">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5</m:t>
                                                  </m:r>
                                                </m:sub>
                                                <m:sup>
                                                  <m:r>
                                                    <a:rPr lang="en-US" sz="1800">
                                                      <a:latin typeface="Cambria Math" panose="02040503050406030204" pitchFamily="18" charset="0"/>
                                                    </a:rPr>
                                                    <m:t>0</m:t>
                                                  </m:r>
                                                </m:sup>
                                              </m:sSubSup>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2</m:t>
                                                  </m:r>
                                                </m:sub>
                                                <m:sup>
                                                  <m:r>
                                                    <a:rPr lang="en-US" sz="1800">
                                                      <a:latin typeface="Cambria Math" panose="02040503050406030204" pitchFamily="18" charset="0"/>
                                                    </a:rPr>
                                                    <m:t>0</m:t>
                                                  </m:r>
                                                </m:sup>
                                              </m:sSubSup>
                                            </m:den>
                                          </m:f>
                                          <m:r>
                                            <a:rPr lang="en-US" sz="1800" i="1">
                                              <a:latin typeface="Cambria Math" panose="02040503050406030204" pitchFamily="18" charset="0"/>
                                            </a:rPr>
                                            <m:t>𝜔</m:t>
                                          </m:r>
                                        </m:e>
                                        <m:e>
                                          <m:r>
                                            <a:rPr lang="en-US" sz="1800">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5</m:t>
                                                  </m:r>
                                                </m:sub>
                                                <m:sup>
                                                  <m:r>
                                                    <a:rPr lang="en-US" sz="1800">
                                                      <a:latin typeface="Cambria Math" panose="02040503050406030204" pitchFamily="18" charset="0"/>
                                                    </a:rPr>
                                                    <m:t>0</m:t>
                                                  </m:r>
                                                </m:sup>
                                              </m:sSubSup>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2</m:t>
                                                  </m:r>
                                                </m:sub>
                                                <m:sup>
                                                  <m:r>
                                                    <a:rPr lang="en-US" sz="1800">
                                                      <a:latin typeface="Cambria Math" panose="02040503050406030204" pitchFamily="18" charset="0"/>
                                                    </a:rPr>
                                                    <m:t>0</m:t>
                                                  </m:r>
                                                </m:sup>
                                              </m:sSubSup>
                                            </m:den>
                                          </m:f>
                                          <m:r>
                                            <a:rPr lang="en-US" sz="1800" i="1">
                                              <a:latin typeface="Cambria Math" panose="02040503050406030204" pitchFamily="18" charset="0"/>
                                            </a:rPr>
                                            <m:t>𝑣</m:t>
                                          </m:r>
                                          <m:r>
                                            <a:rPr lang="en-US" sz="1800">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6</m:t>
                                                  </m:r>
                                                </m:sub>
                                                <m:sup>
                                                  <m:r>
                                                    <a:rPr lang="en-US" sz="1800">
                                                      <a:latin typeface="Cambria Math" panose="02040503050406030204" pitchFamily="18" charset="0"/>
                                                    </a:rPr>
                                                    <m:t>0</m:t>
                                                  </m:r>
                                                </m:sup>
                                              </m:sSubSup>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2</m:t>
                                                  </m:r>
                                                </m:sub>
                                                <m:sup>
                                                  <m:r>
                                                    <a:rPr lang="en-US" sz="1800">
                                                      <a:latin typeface="Cambria Math" panose="02040503050406030204" pitchFamily="18" charset="0"/>
                                                    </a:rPr>
                                                    <m:t>0</m:t>
                                                  </m:r>
                                                </m:sup>
                                              </m:sSubSup>
                                            </m:den>
                                          </m:f>
                                        </m:e>
                                      </m:mr>
                                    </m:m>
                                  </m:e>
                                </m:d>
                                <m:r>
                                  <a:rPr lang="en-US" sz="1800">
                                    <a:latin typeface="Cambria Math" panose="02040503050406030204" pitchFamily="18" charset="0"/>
                                  </a:rPr>
                                  <m:t> </m:t>
                                </m:r>
                              </m:oMath>
                            </m:oMathPara>
                          </a14:m>
                          <a:endParaRPr lang="en-US" sz="1800" dirty="0"/>
                        </a:p>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6" name="Table 15">
                <a:extLst>
                  <a:ext uri="{FF2B5EF4-FFF2-40B4-BE49-F238E27FC236}">
                    <a16:creationId xmlns:a16="http://schemas.microsoft.com/office/drawing/2014/main" id="{9D76E601-6756-464F-BB0F-2A85E197F133}"/>
                  </a:ext>
                </a:extLst>
              </p:cNvPr>
              <p:cNvGraphicFramePr>
                <a:graphicFrameLocks noGrp="1"/>
              </p:cNvGraphicFramePr>
              <p:nvPr>
                <p:extLst>
                  <p:ext uri="{D42A27DB-BD31-4B8C-83A1-F6EECF244321}">
                    <p14:modId xmlns:p14="http://schemas.microsoft.com/office/powerpoint/2010/main" val="409435447"/>
                  </p:ext>
                </p:extLst>
              </p:nvPr>
            </p:nvGraphicFramePr>
            <p:xfrm>
              <a:off x="5227655" y="4158580"/>
              <a:ext cx="4833732" cy="1651699"/>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1651699">
                    <a:tc>
                      <a:txBody>
                        <a:bodyPr/>
                        <a:lstStyle/>
                        <a:p>
                          <a:endParaRPr lang="en-US"/>
                        </a:p>
                      </a:txBody>
                      <a:tcPr marL="68580" marR="68580" marT="0" marB="0">
                        <a:blipFill>
                          <a:blip r:embed="rId6"/>
                          <a:stretch>
                            <a:fillRect l="-262" t="-763"/>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4B45F0CD-CA62-AC49-B4DA-E5F0A37D358A}"/>
                  </a:ext>
                </a:extLst>
              </p:cNvPr>
              <p:cNvGraphicFramePr>
                <a:graphicFrameLocks noGrp="1"/>
              </p:cNvGraphicFramePr>
              <p:nvPr/>
            </p:nvGraphicFramePr>
            <p:xfrm>
              <a:off x="5227655" y="6346291"/>
              <a:ext cx="4833732" cy="296355"/>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𝑥</m:t>
                                    </m:r>
                                  </m:e>
                                </m:acc>
                                <m:r>
                                  <a:rPr lang="en-US" sz="1800">
                                    <a:latin typeface="Cambria Math" panose="02040503050406030204" pitchFamily="18" charset="0"/>
                                  </a:rPr>
                                  <m:t>=</m:t>
                                </m:r>
                                <m:r>
                                  <a:rPr lang="en-US" sz="1800" i="1">
                                    <a:latin typeface="Cambria Math" panose="02040503050406030204" pitchFamily="18" charset="0"/>
                                  </a:rPr>
                                  <m:t>𝐴𝑥</m:t>
                                </m:r>
                                <m:r>
                                  <a:rPr lang="en-US" sz="1800">
                                    <a:latin typeface="Cambria Math" panose="02040503050406030204" pitchFamily="18" charset="0"/>
                                  </a:rPr>
                                  <m:t>+</m:t>
                                </m:r>
                                <m:r>
                                  <a:rPr lang="en-US" sz="1800" i="1">
                                    <a:latin typeface="Cambria Math" panose="02040503050406030204" pitchFamily="18" charset="0"/>
                                  </a:rPr>
                                  <m:t>𝐵</m:t>
                                </m:r>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𝑟𝑒𝑓</m:t>
                                    </m:r>
                                  </m:sub>
                                </m:sSub>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7" name="Table 16">
                <a:extLst>
                  <a:ext uri="{FF2B5EF4-FFF2-40B4-BE49-F238E27FC236}">
                    <a16:creationId xmlns:a16="http://schemas.microsoft.com/office/drawing/2014/main" id="{4B45F0CD-CA62-AC49-B4DA-E5F0A37D358A}"/>
                  </a:ext>
                </a:extLst>
              </p:cNvPr>
              <p:cNvGraphicFramePr>
                <a:graphicFrameLocks noGrp="1"/>
              </p:cNvGraphicFramePr>
              <p:nvPr>
                <p:extLst>
                  <p:ext uri="{D42A27DB-BD31-4B8C-83A1-F6EECF244321}">
                    <p14:modId xmlns:p14="http://schemas.microsoft.com/office/powerpoint/2010/main" val="680535360"/>
                  </p:ext>
                </p:extLst>
              </p:nvPr>
            </p:nvGraphicFramePr>
            <p:xfrm>
              <a:off x="5227655" y="6346291"/>
              <a:ext cx="4833732" cy="296355"/>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296355">
                    <a:tc>
                      <a:txBody>
                        <a:bodyPr/>
                        <a:lstStyle/>
                        <a:p>
                          <a:endParaRPr lang="en-US"/>
                        </a:p>
                      </a:txBody>
                      <a:tcPr marL="68580" marR="68580" marT="0" marB="0">
                        <a:blipFill>
                          <a:blip r:embed="rId7"/>
                          <a:stretch>
                            <a:fillRect l="-262" b="-20000"/>
                          </a:stretch>
                        </a:blipFill>
                      </a:tcPr>
                    </a:tc>
                    <a:extLst>
                      <a:ext uri="{0D108BD9-81ED-4DB2-BD59-A6C34878D82A}">
                        <a16:rowId xmlns:a16="http://schemas.microsoft.com/office/drawing/2014/main" val="1428883212"/>
                      </a:ext>
                    </a:extLst>
                  </a:tr>
                </a:tbl>
              </a:graphicData>
            </a:graphic>
          </p:graphicFrame>
        </mc:Fallback>
      </mc:AlternateContent>
      <p:sp>
        <p:nvSpPr>
          <p:cNvPr id="11" name="TextBox 10">
            <a:extLst>
              <a:ext uri="{FF2B5EF4-FFF2-40B4-BE49-F238E27FC236}">
                <a16:creationId xmlns:a16="http://schemas.microsoft.com/office/drawing/2014/main" id="{CEFDED34-508B-4C5A-965A-A77398882228}"/>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0286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a:stretch/>
        </p:blipFill>
        <p:spPr>
          <a:xfrm>
            <a:off x="837126" y="257578"/>
            <a:ext cx="1842966" cy="1365160"/>
          </a:xfrm>
          <a:prstGeom prst="rect">
            <a:avLst/>
          </a:prstGeom>
          <a:noFill/>
          <a:ln>
            <a:noFill/>
          </a:ln>
        </p:spPr>
      </p:pic>
      <p:sp>
        <p:nvSpPr>
          <p:cNvPr id="186" name="Google Shape;18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87" name="Google Shape;187;p8"/>
          <p:cNvSpPr txBox="1"/>
          <p:nvPr/>
        </p:nvSpPr>
        <p:spPr>
          <a:xfrm>
            <a:off x="3837905" y="1037963"/>
            <a:ext cx="430154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Control System Design</a:t>
            </a:r>
            <a:endParaRPr/>
          </a:p>
        </p:txBody>
      </p:sp>
      <p:sp>
        <p:nvSpPr>
          <p:cNvPr id="2" name="Rectangle 1">
            <a:extLst>
              <a:ext uri="{FF2B5EF4-FFF2-40B4-BE49-F238E27FC236}">
                <a16:creationId xmlns:a16="http://schemas.microsoft.com/office/drawing/2014/main" id="{632EDDC9-39C5-914D-82F6-78ECC3ADE4EC}"/>
              </a:ext>
            </a:extLst>
          </p:cNvPr>
          <p:cNvSpPr/>
          <p:nvPr/>
        </p:nvSpPr>
        <p:spPr>
          <a:xfrm>
            <a:off x="1006255" y="2210240"/>
            <a:ext cx="2945037" cy="400110"/>
          </a:xfrm>
          <a:prstGeom prst="rect">
            <a:avLst/>
          </a:prstGeom>
        </p:spPr>
        <p:txBody>
          <a:bodyPr wrap="none">
            <a:spAutoFit/>
          </a:bodyPr>
          <a:lstStyle/>
          <a:p>
            <a:pPr lvl="0"/>
            <a:r>
              <a:rPr lang="en-US" sz="2000" b="1" u="sng" dirty="0">
                <a:solidFill>
                  <a:schemeClr val="dk1"/>
                </a:solidFill>
                <a:latin typeface="Times New Roman"/>
                <a:ea typeface="Times New Roman"/>
                <a:cs typeface="Times New Roman"/>
                <a:sym typeface="Times New Roman"/>
              </a:rPr>
              <a:t>Dynamic Controller</a:t>
            </a:r>
            <a:r>
              <a:rPr lang="en-US" sz="2000" b="1" dirty="0">
                <a:solidFill>
                  <a:schemeClr val="dk1"/>
                </a:solidFill>
                <a:latin typeface="Times New Roman"/>
                <a:ea typeface="Times New Roman"/>
                <a:cs typeface="Times New Roman"/>
                <a:sym typeface="Times New Roman"/>
              </a:rPr>
              <a:t> (3/5)</a:t>
            </a:r>
            <a:endParaRPr lang="en-US" sz="2000" dirty="0"/>
          </a:p>
        </p:txBody>
      </p:sp>
      <p:sp>
        <p:nvSpPr>
          <p:cNvPr id="6" name="Google Shape;115;p4">
            <a:extLst>
              <a:ext uri="{FF2B5EF4-FFF2-40B4-BE49-F238E27FC236}">
                <a16:creationId xmlns:a16="http://schemas.microsoft.com/office/drawing/2014/main" id="{F56D00FD-4556-504B-9F11-5A11A5DE741C}"/>
              </a:ext>
            </a:extLst>
          </p:cNvPr>
          <p:cNvSpPr txBox="1"/>
          <p:nvPr/>
        </p:nvSpPr>
        <p:spPr>
          <a:xfrm>
            <a:off x="1006255" y="2838923"/>
            <a:ext cx="3541226" cy="4708941"/>
          </a:xfrm>
          <a:prstGeom prst="rect">
            <a:avLst/>
          </a:prstGeom>
          <a:noFill/>
          <a:ln>
            <a:noFill/>
          </a:ln>
        </p:spPr>
        <p:txBody>
          <a:bodyPr spcFirstLastPara="1" wrap="square" lIns="91425" tIns="45700" rIns="91425" bIns="45700" anchor="t" anchorCtr="0">
            <a:spAutoFit/>
          </a:bodyPr>
          <a:lstStyle/>
          <a:p>
            <a:pPr lvl="0"/>
            <a:r>
              <a:rPr lang="en-US" sz="2000" u="sng" dirty="0">
                <a:solidFill>
                  <a:schemeClr val="dk1"/>
                </a:solidFill>
                <a:latin typeface="Times New Roman"/>
                <a:ea typeface="Times New Roman"/>
                <a:cs typeface="Times New Roman"/>
                <a:sym typeface="Times New Roman"/>
              </a:rPr>
              <a:t>MRAC Full State Feedback:</a:t>
            </a:r>
          </a:p>
          <a:p>
            <a:pPr lvl="0"/>
            <a:endParaRPr lang="en-US" sz="2000" u="sng"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 Model:</a:t>
            </a: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Linearized system: </a:t>
            </a: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sym typeface="Times New Roman"/>
              </a:rPr>
              <a:t>Controller structure:</a:t>
            </a: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sym typeface="Times New Roman"/>
              </a:rPr>
              <a:t>Controller parameters:</a:t>
            </a: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4737CD6-C529-9047-BE86-F6984D71521D}"/>
              </a:ext>
            </a:extLst>
          </p:cNvPr>
          <p:cNvSpPr/>
          <p:nvPr/>
        </p:nvSpPr>
        <p:spPr>
          <a:xfrm>
            <a:off x="3305250" y="4322876"/>
            <a:ext cx="184731" cy="307777"/>
          </a:xfrm>
          <a:prstGeom prst="rect">
            <a:avLst/>
          </a:prstGeom>
        </p:spPr>
        <p:txBody>
          <a:bodyPr wrap="none">
            <a:spAutoFit/>
          </a:bodyPr>
          <a:lstStyle/>
          <a:p>
            <a:endParaRPr lang="en-US" dirty="0"/>
          </a:p>
        </p:txBody>
      </p:sp>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4B45F0CD-CA62-AC49-B4DA-E5F0A37D358A}"/>
                  </a:ext>
                </a:extLst>
              </p:cNvPr>
              <p:cNvGraphicFramePr>
                <a:graphicFrameLocks noGrp="1"/>
              </p:cNvGraphicFramePr>
              <p:nvPr/>
            </p:nvGraphicFramePr>
            <p:xfrm>
              <a:off x="5238622" y="5650806"/>
              <a:ext cx="4833732" cy="296355"/>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𝑟𝑒𝑓</m:t>
                                    </m:r>
                                  </m:sub>
                                </m:sSub>
                                <m:r>
                                  <a:rPr lang="en-US" sz="1800">
                                    <a:latin typeface="Cambria Math" panose="02040503050406030204" pitchFamily="18" charset="0"/>
                                  </a:rPr>
                                  <m:t>=</m:t>
                                </m:r>
                                <m:r>
                                  <m:rPr>
                                    <m:sty m:val="p"/>
                                  </m:rPr>
                                  <a:rPr lang="en-US" sz="1800">
                                    <a:latin typeface="Cambria Math" panose="02040503050406030204" pitchFamily="18" charset="0"/>
                                  </a:rPr>
                                  <m:t>M</m:t>
                                </m:r>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𝑐</m:t>
                                    </m:r>
                                  </m:sub>
                                </m:sSub>
                                <m:r>
                                  <a:rPr lang="en-US" sz="1800">
                                    <a:latin typeface="Cambria Math" panose="02040503050406030204" pitchFamily="18" charset="0"/>
                                  </a:rPr>
                                  <m:t>−</m:t>
                                </m:r>
                                <m:r>
                                  <m:rPr>
                                    <m:sty m:val="p"/>
                                  </m:rPr>
                                  <a:rPr lang="en-US" sz="1800">
                                    <a:latin typeface="Cambria Math" panose="02040503050406030204" pitchFamily="18" charset="0"/>
                                  </a:rPr>
                                  <m:t>Lx</m:t>
                                </m:r>
                                <m:r>
                                  <a:rPr lang="en-US" sz="1800">
                                    <a:latin typeface="Cambria Math" panose="02040503050406030204" pitchFamily="18" charset="0"/>
                                  </a:rPr>
                                  <m:t> </m:t>
                                </m:r>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7" name="Table 16">
                <a:extLst>
                  <a:ext uri="{FF2B5EF4-FFF2-40B4-BE49-F238E27FC236}">
                    <a16:creationId xmlns:a16="http://schemas.microsoft.com/office/drawing/2014/main" id="{4B45F0CD-CA62-AC49-B4DA-E5F0A37D358A}"/>
                  </a:ext>
                </a:extLst>
              </p:cNvPr>
              <p:cNvGraphicFramePr>
                <a:graphicFrameLocks noGrp="1"/>
              </p:cNvGraphicFramePr>
              <p:nvPr>
                <p:extLst>
                  <p:ext uri="{D42A27DB-BD31-4B8C-83A1-F6EECF244321}">
                    <p14:modId xmlns:p14="http://schemas.microsoft.com/office/powerpoint/2010/main" val="2996103583"/>
                  </p:ext>
                </p:extLst>
              </p:nvPr>
            </p:nvGraphicFramePr>
            <p:xfrm>
              <a:off x="5238622" y="5650806"/>
              <a:ext cx="4833732" cy="296355"/>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296355">
                    <a:tc>
                      <a:txBody>
                        <a:bodyPr/>
                        <a:lstStyle/>
                        <a:p>
                          <a:endParaRPr lang="en-US"/>
                        </a:p>
                      </a:txBody>
                      <a:tcPr marL="68580" marR="68580" marT="0" marB="0">
                        <a:blipFill>
                          <a:blip r:embed="rId4"/>
                          <a:stretch>
                            <a:fillRect l="-262" t="-4000" b="-24000"/>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3BD493BC-0AB2-BE4E-AFC8-41E87430F18E}"/>
                  </a:ext>
                </a:extLst>
              </p:cNvPr>
              <p:cNvGraphicFramePr>
                <a:graphicFrameLocks noGrp="1"/>
              </p:cNvGraphicFramePr>
              <p:nvPr/>
            </p:nvGraphicFramePr>
            <p:xfrm>
              <a:off x="5227655" y="3499612"/>
              <a:ext cx="4833732" cy="274320"/>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a:latin typeface="Cambria Math" panose="02040503050406030204" pitchFamily="18" charset="0"/>
                                      </a:rPr>
                                      <m:t> </m:t>
                                    </m:r>
                                    <m:acc>
                                      <m:accPr>
                                        <m:chr m:val="̇"/>
                                        <m:ctrlPr>
                                          <a:rPr lang="en-US" sz="1800" i="1">
                                            <a:latin typeface="Cambria Math" panose="02040503050406030204" pitchFamily="18" charset="0"/>
                                          </a:rPr>
                                        </m:ctrlPr>
                                      </m:accPr>
                                      <m:e>
                                        <m:r>
                                          <a:rPr lang="en-US" sz="1800" i="1">
                                            <a:latin typeface="Cambria Math" panose="02040503050406030204" pitchFamily="18" charset="0"/>
                                          </a:rPr>
                                          <m:t>𝑥</m:t>
                                        </m:r>
                                      </m:e>
                                    </m:acc>
                                  </m:e>
                                  <m:sub>
                                    <m:r>
                                      <a:rPr lang="en-US" sz="1800" i="1">
                                        <a:latin typeface="Cambria Math" panose="02040503050406030204" pitchFamily="18" charset="0"/>
                                      </a:rPr>
                                      <m:t>𝑚</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𝐴</m:t>
                                    </m:r>
                                  </m:e>
                                  <m:sub>
                                    <m:r>
                                      <a:rPr lang="en-US" sz="1800" i="1">
                                        <a:latin typeface="Cambria Math" panose="02040503050406030204" pitchFamily="18" charset="0"/>
                                      </a:rPr>
                                      <m:t>𝑚</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𝑚</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𝐵</m:t>
                                    </m:r>
                                  </m:e>
                                  <m:sub>
                                    <m:r>
                                      <a:rPr lang="en-US" sz="1800" i="1">
                                        <a:latin typeface="Cambria Math" panose="02040503050406030204" pitchFamily="18" charset="0"/>
                                      </a:rPr>
                                      <m:t>𝑚</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𝑐</m:t>
                                    </m:r>
                                  </m:sub>
                                </m:sSub>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1" name="Table 10">
                <a:extLst>
                  <a:ext uri="{FF2B5EF4-FFF2-40B4-BE49-F238E27FC236}">
                    <a16:creationId xmlns:a16="http://schemas.microsoft.com/office/drawing/2014/main" id="{3BD493BC-0AB2-BE4E-AFC8-41E87430F18E}"/>
                  </a:ext>
                </a:extLst>
              </p:cNvPr>
              <p:cNvGraphicFramePr>
                <a:graphicFrameLocks noGrp="1"/>
              </p:cNvGraphicFramePr>
              <p:nvPr>
                <p:extLst>
                  <p:ext uri="{D42A27DB-BD31-4B8C-83A1-F6EECF244321}">
                    <p14:modId xmlns:p14="http://schemas.microsoft.com/office/powerpoint/2010/main" val="1011674763"/>
                  </p:ext>
                </p:extLst>
              </p:nvPr>
            </p:nvGraphicFramePr>
            <p:xfrm>
              <a:off x="5227655" y="3499612"/>
              <a:ext cx="4833732" cy="274320"/>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274320">
                    <a:tc>
                      <a:txBody>
                        <a:bodyPr/>
                        <a:lstStyle/>
                        <a:p>
                          <a:endParaRPr lang="en-US"/>
                        </a:p>
                      </a:txBody>
                      <a:tcPr marL="68580" marR="68580" marT="0" marB="0">
                        <a:blipFill>
                          <a:blip r:embed="rId5"/>
                          <a:stretch>
                            <a:fillRect l="-262" b="-34783"/>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03F4C951-A48D-3C43-B738-DF48B6977384}"/>
                  </a:ext>
                </a:extLst>
              </p:cNvPr>
              <p:cNvGraphicFramePr>
                <a:graphicFrameLocks noGrp="1"/>
              </p:cNvGraphicFramePr>
              <p:nvPr/>
            </p:nvGraphicFramePr>
            <p:xfrm>
              <a:off x="5227655" y="3927779"/>
              <a:ext cx="4833732" cy="790194"/>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212974">
                    <a:tc>
                      <a:txBody>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acc>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𝑚</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Math" panose="02040503050406030204" pitchFamily="18" charset="0"/>
                                        <a:cs typeface="Times New Roman" panose="02020603050405020304" pitchFamily="18" charset="0"/>
                                      </a:rPr>
                                      <m:t>𝑣</m:t>
                                    </m:r>
                                  </m:e>
                                  <m:sub>
                                    <m:r>
                                      <a:rPr lang="en-US" sz="1800" i="1">
                                        <a:effectLst/>
                                        <a:latin typeface="Cambria Math" panose="02040503050406030204" pitchFamily="18" charset="0"/>
                                        <a:ea typeface="Cambria Math" panose="02040503050406030204" pitchFamily="18" charset="0"/>
                                        <a:cs typeface="Times New Roman" panose="02020603050405020304" pitchFamily="18" charset="0"/>
                                      </a:rPr>
                                      <m:t>𝑚</m:t>
                                    </m:r>
                                  </m:sub>
                                </m:sSub>
                                <m:r>
                                  <a:rPr lang="en-US" sz="1800" i="1">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mbria Math" panose="02040503050406030204" pitchFamily="18" charset="0"/>
                                        <a:cs typeface="Times New Roman" panose="02020603050405020304" pitchFamily="18" charset="0"/>
                                      </a:rPr>
                                      <m:t>𝑣</m:t>
                                    </m:r>
                                  </m:e>
                                  <m:sub>
                                    <m:r>
                                      <a:rPr lang="en-US" sz="1800" i="1">
                                        <a:effectLst/>
                                        <a:latin typeface="Cambria Math" panose="02040503050406030204" pitchFamily="18" charset="0"/>
                                        <a:ea typeface="Cambria Math" panose="02040503050406030204" pitchFamily="18" charset="0"/>
                                        <a:cs typeface="Times New Roman" panose="02020603050405020304" pitchFamily="18" charset="0"/>
                                      </a:rPr>
                                      <m:t>𝑐</m:t>
                                    </m:r>
                                  </m:sub>
                                </m:sSub>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0" i="1" u="none" strike="noStrike" cap="none"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ctrlPr>
                                  </m:sSubPr>
                                  <m:e>
                                    <m:acc>
                                      <m:accPr>
                                        <m:chr m:val="̇"/>
                                        <m:ctrlP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ctrlPr>
                                      </m:accPr>
                                      <m:e>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sym typeface="Arial"/>
                                          </a:rPr>
                                          <m:t>𝜔</m:t>
                                        </m:r>
                                      </m:e>
                                    </m:acc>
                                  </m:e>
                                  <m:sub>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𝑚</m:t>
                                    </m:r>
                                  </m:sub>
                                </m:sSub>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m:t>
                                </m:r>
                                <m:sSub>
                                  <m:sSubPr>
                                    <m:ctrlP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ctrlPr>
                                  </m:sSubPr>
                                  <m:e>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m:t>
                                    </m:r>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𝑎</m:t>
                                    </m:r>
                                  </m:e>
                                  <m:sub>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𝑚</m:t>
                                    </m:r>
                                    <m:r>
                                      <a:rPr lang="en-US" sz="1800" b="0" i="1" u="none" strike="noStrike" cap="none"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2</m:t>
                                    </m:r>
                                  </m:sub>
                                </m:sSub>
                                <m:sSub>
                                  <m:sSubPr>
                                    <m:ctrlP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ctrlPr>
                                  </m:sSubPr>
                                  <m:e>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sym typeface="Arial"/>
                                      </a:rPr>
                                      <m:t>𝜔</m:t>
                                    </m:r>
                                  </m:e>
                                  <m:sub>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𝑚</m:t>
                                    </m:r>
                                  </m:sub>
                                </m:sSub>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 </m:t>
                                </m:r>
                                <m:sSub>
                                  <m:sSubPr>
                                    <m:ctrlP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ctrlPr>
                                  </m:sSubPr>
                                  <m:e>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𝑏</m:t>
                                    </m:r>
                                  </m:e>
                                  <m:sub>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𝑚</m:t>
                                    </m:r>
                                    <m:r>
                                      <a:rPr lang="en-US" sz="1800" b="0" i="1" u="none" strike="noStrike" cap="none"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2</m:t>
                                    </m:r>
                                  </m:sub>
                                </m:sSub>
                                <m:sSub>
                                  <m:sSubPr>
                                    <m:ctrlP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ctrlPr>
                                  </m:sSubPr>
                                  <m:e>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sym typeface="Arial"/>
                                      </a:rPr>
                                      <m:t>𝜔</m:t>
                                    </m:r>
                                  </m:e>
                                  <m:sub>
                                    <m:r>
                                      <a:rPr lang="en-US" sz="1800" b="0" i="1" u="none" strike="noStrike" cap="none">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rPr>
                                      <m:t>𝑐</m:t>
                                    </m:r>
                                  </m:sub>
                                </m:sSub>
                              </m:oMath>
                            </m:oMathPara>
                          </a14:m>
                          <a:endParaRPr lang="en-US" sz="1800" b="0" i="1" u="none" strike="noStrike" cap="none"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sym typeface="Arial"/>
                          </a:endParaRPr>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4" name="Table 13">
                <a:extLst>
                  <a:ext uri="{FF2B5EF4-FFF2-40B4-BE49-F238E27FC236}">
                    <a16:creationId xmlns:a16="http://schemas.microsoft.com/office/drawing/2014/main" id="{03F4C951-A48D-3C43-B738-DF48B6977384}"/>
                  </a:ext>
                </a:extLst>
              </p:cNvPr>
              <p:cNvGraphicFramePr>
                <a:graphicFrameLocks noGrp="1"/>
              </p:cNvGraphicFramePr>
              <p:nvPr>
                <p:extLst>
                  <p:ext uri="{D42A27DB-BD31-4B8C-83A1-F6EECF244321}">
                    <p14:modId xmlns:p14="http://schemas.microsoft.com/office/powerpoint/2010/main" val="2979313268"/>
                  </p:ext>
                </p:extLst>
              </p:nvPr>
            </p:nvGraphicFramePr>
            <p:xfrm>
              <a:off x="5227655" y="3927779"/>
              <a:ext cx="4833732" cy="790194"/>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790194">
                    <a:tc>
                      <a:txBody>
                        <a:bodyPr/>
                        <a:lstStyle/>
                        <a:p>
                          <a:endParaRPr lang="en-US"/>
                        </a:p>
                      </a:txBody>
                      <a:tcPr marL="68580" marR="68580" marT="0" marB="0">
                        <a:blipFill>
                          <a:blip r:embed="rId6"/>
                          <a:stretch>
                            <a:fillRect l="-262" t="-3175"/>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88F0B77D-6D13-0446-A207-F40F057320A1}"/>
                  </a:ext>
                </a:extLst>
              </p:cNvPr>
              <p:cNvGraphicFramePr>
                <a:graphicFrameLocks noGrp="1"/>
              </p:cNvGraphicFramePr>
              <p:nvPr/>
            </p:nvGraphicFramePr>
            <p:xfrm>
              <a:off x="5238622" y="5093735"/>
              <a:ext cx="4833732" cy="296355"/>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𝑥</m:t>
                                    </m:r>
                                  </m:e>
                                </m:acc>
                                <m:r>
                                  <a:rPr lang="en-US" sz="1800">
                                    <a:latin typeface="Cambria Math" panose="02040503050406030204" pitchFamily="18" charset="0"/>
                                  </a:rPr>
                                  <m:t>=</m:t>
                                </m:r>
                                <m:r>
                                  <a:rPr lang="en-US" sz="1800" i="1">
                                    <a:latin typeface="Cambria Math" panose="02040503050406030204" pitchFamily="18" charset="0"/>
                                  </a:rPr>
                                  <m:t>𝐴𝑥</m:t>
                                </m:r>
                                <m:r>
                                  <a:rPr lang="en-US" sz="1800">
                                    <a:latin typeface="Cambria Math" panose="02040503050406030204" pitchFamily="18" charset="0"/>
                                  </a:rPr>
                                  <m:t>+</m:t>
                                </m:r>
                                <m:r>
                                  <a:rPr lang="en-US" sz="1800" i="1">
                                    <a:latin typeface="Cambria Math" panose="02040503050406030204" pitchFamily="18" charset="0"/>
                                  </a:rPr>
                                  <m:t>𝐵</m:t>
                                </m:r>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𝑟𝑒𝑓</m:t>
                                    </m:r>
                                  </m:sub>
                                </m:sSub>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8" name="Table 17">
                <a:extLst>
                  <a:ext uri="{FF2B5EF4-FFF2-40B4-BE49-F238E27FC236}">
                    <a16:creationId xmlns:a16="http://schemas.microsoft.com/office/drawing/2014/main" id="{88F0B77D-6D13-0446-A207-F40F057320A1}"/>
                  </a:ext>
                </a:extLst>
              </p:cNvPr>
              <p:cNvGraphicFramePr>
                <a:graphicFrameLocks noGrp="1"/>
              </p:cNvGraphicFramePr>
              <p:nvPr>
                <p:extLst>
                  <p:ext uri="{D42A27DB-BD31-4B8C-83A1-F6EECF244321}">
                    <p14:modId xmlns:p14="http://schemas.microsoft.com/office/powerpoint/2010/main" val="3194357866"/>
                  </p:ext>
                </p:extLst>
              </p:nvPr>
            </p:nvGraphicFramePr>
            <p:xfrm>
              <a:off x="5238622" y="5093735"/>
              <a:ext cx="4833732" cy="296355"/>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296355">
                    <a:tc>
                      <a:txBody>
                        <a:bodyPr/>
                        <a:lstStyle/>
                        <a:p>
                          <a:endParaRPr lang="en-US"/>
                        </a:p>
                      </a:txBody>
                      <a:tcPr marL="68580" marR="68580" marT="0" marB="0">
                        <a:blipFill>
                          <a:blip r:embed="rId7"/>
                          <a:stretch>
                            <a:fillRect l="-262" t="-4167" b="-25000"/>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13BA5CBD-2E67-CE44-A3F7-2BF4DDCCF040}"/>
                  </a:ext>
                </a:extLst>
              </p:cNvPr>
              <p:cNvGraphicFramePr>
                <a:graphicFrameLocks noGrp="1"/>
              </p:cNvGraphicFramePr>
              <p:nvPr/>
            </p:nvGraphicFramePr>
            <p:xfrm>
              <a:off x="5238622" y="6264592"/>
              <a:ext cx="4833732" cy="274320"/>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𝑐</m:t>
                                    </m:r>
                                  </m:sub>
                                </m:sSub>
                                <m:r>
                                  <a:rPr lang="en-US" sz="1800">
                                    <a:latin typeface="Cambria Math" panose="02040503050406030204" pitchFamily="18" charset="0"/>
                                  </a:rPr>
                                  <m:t>=</m:t>
                                </m:r>
                                <m:sSup>
                                  <m:sSupPr>
                                    <m:ctrlPr>
                                      <a:rPr lang="en-US" sz="1800" i="1">
                                        <a:latin typeface="Cambria Math" panose="02040503050406030204" pitchFamily="18" charset="0"/>
                                      </a:rPr>
                                    </m:ctrlPr>
                                  </m:sSupPr>
                                  <m:e>
                                    <m:d>
                                      <m:dPr>
                                        <m:begChr m:val="["/>
                                        <m:endChr m:val="]"/>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rPr>
                                              <m:t>𝑚</m:t>
                                            </m:r>
                                          </m:e>
                                          <m:sub>
                                            <m:r>
                                              <a:rPr lang="en-US" sz="1800">
                                                <a:latin typeface="Cambria Math" panose="02040503050406030204" pitchFamily="18" charset="0"/>
                                              </a:rPr>
                                              <m:t>2</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𝑚</m:t>
                                            </m:r>
                                          </m:e>
                                          <m:sub>
                                            <m:r>
                                              <a:rPr lang="en-US" sz="1800">
                                                <a:latin typeface="Cambria Math" panose="02040503050406030204" pitchFamily="18" charset="0"/>
                                              </a:rPr>
                                              <m:t>3</m:t>
                                            </m:r>
                                          </m:sub>
                                        </m:sSub>
                                        <m:sSub>
                                          <m:sSubPr>
                                            <m:ctrlPr>
                                              <a:rPr lang="en-US" sz="1800" i="1">
                                                <a:latin typeface="Cambria Math" panose="02040503050406030204" pitchFamily="18" charset="0"/>
                                              </a:rPr>
                                            </m:ctrlPr>
                                          </m:sSubPr>
                                          <m:e>
                                            <m:r>
                                              <a:rPr lang="en-US" sz="1800">
                                                <a:latin typeface="Cambria Math" panose="02040503050406030204" pitchFamily="18" charset="0"/>
                                              </a:rPr>
                                              <m:t> </m:t>
                                            </m:r>
                                            <m:r>
                                              <a:rPr lang="en-US" sz="1800" i="1">
                                                <a:latin typeface="Cambria Math" panose="02040503050406030204" pitchFamily="18" charset="0"/>
                                              </a:rPr>
                                              <m:t>𝑚</m:t>
                                            </m:r>
                                          </m:e>
                                          <m:sub>
                                            <m:r>
                                              <a:rPr lang="en-US" sz="1800">
                                                <a:latin typeface="Cambria Math" panose="02040503050406030204" pitchFamily="18" charset="0"/>
                                              </a:rPr>
                                              <m:t>4</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a:latin typeface="Cambria Math" panose="02040503050406030204" pitchFamily="18" charset="0"/>
                                              </a:rPr>
                                              <m:t>1</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a:latin typeface="Cambria Math" panose="02040503050406030204" pitchFamily="18" charset="0"/>
                                              </a:rPr>
                                              <m:t>2 </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a:latin typeface="Cambria Math" panose="02040503050406030204" pitchFamily="18" charset="0"/>
                                              </a:rPr>
                                              <m:t>3</m:t>
                                            </m:r>
                                          </m:sub>
                                        </m:sSub>
                                        <m:r>
                                          <a:rPr lang="en-US" sz="1800">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a:latin typeface="Cambria Math" panose="02040503050406030204" pitchFamily="18" charset="0"/>
                                              </a:rPr>
                                              <m:t>4</m:t>
                                            </m:r>
                                          </m:sub>
                                        </m:sSub>
                                        <m:r>
                                          <a:rPr lang="en-US" sz="1800">
                                            <a:latin typeface="Cambria Math" panose="02040503050406030204" pitchFamily="18" charset="0"/>
                                          </a:rPr>
                                          <m:t> </m:t>
                                        </m:r>
                                      </m:e>
                                    </m:d>
                                  </m:e>
                                  <m:sup>
                                    <m:r>
                                      <a:rPr lang="en-US" sz="1800" i="1">
                                        <a:latin typeface="Cambria Math" panose="02040503050406030204" pitchFamily="18" charset="0"/>
                                      </a:rPr>
                                      <m:t>𝑇</m:t>
                                    </m:r>
                                  </m:sup>
                                </m:sSup>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9" name="Table 18">
                <a:extLst>
                  <a:ext uri="{FF2B5EF4-FFF2-40B4-BE49-F238E27FC236}">
                    <a16:creationId xmlns:a16="http://schemas.microsoft.com/office/drawing/2014/main" id="{13BA5CBD-2E67-CE44-A3F7-2BF4DDCCF040}"/>
                  </a:ext>
                </a:extLst>
              </p:cNvPr>
              <p:cNvGraphicFramePr>
                <a:graphicFrameLocks noGrp="1"/>
              </p:cNvGraphicFramePr>
              <p:nvPr>
                <p:extLst>
                  <p:ext uri="{D42A27DB-BD31-4B8C-83A1-F6EECF244321}">
                    <p14:modId xmlns:p14="http://schemas.microsoft.com/office/powerpoint/2010/main" val="3519072906"/>
                  </p:ext>
                </p:extLst>
              </p:nvPr>
            </p:nvGraphicFramePr>
            <p:xfrm>
              <a:off x="5238622" y="6264592"/>
              <a:ext cx="4833732" cy="274320"/>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274320">
                    <a:tc>
                      <a:txBody>
                        <a:bodyPr/>
                        <a:lstStyle/>
                        <a:p>
                          <a:endParaRPr lang="en-US"/>
                        </a:p>
                      </a:txBody>
                      <a:tcPr marL="68580" marR="68580" marT="0" marB="0">
                        <a:blipFill>
                          <a:blip r:embed="rId8"/>
                          <a:stretch>
                            <a:fillRect l="-262" t="-4545" b="-40909"/>
                          </a:stretch>
                        </a:blipFill>
                      </a:tcPr>
                    </a:tc>
                    <a:extLst>
                      <a:ext uri="{0D108BD9-81ED-4DB2-BD59-A6C34878D82A}">
                        <a16:rowId xmlns:a16="http://schemas.microsoft.com/office/drawing/2014/main" val="1428883212"/>
                      </a:ext>
                    </a:extLst>
                  </a:tr>
                </a:tbl>
              </a:graphicData>
            </a:graphic>
          </p:graphicFrame>
        </mc:Fallback>
      </mc:AlternateContent>
      <p:sp>
        <p:nvSpPr>
          <p:cNvPr id="13" name="TextBox 12">
            <a:extLst>
              <a:ext uri="{FF2B5EF4-FFF2-40B4-BE49-F238E27FC236}">
                <a16:creationId xmlns:a16="http://schemas.microsoft.com/office/drawing/2014/main" id="{A125FB4D-1946-456B-867B-683A736BB558}"/>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55431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a:stretch/>
        </p:blipFill>
        <p:spPr>
          <a:xfrm>
            <a:off x="837126" y="257578"/>
            <a:ext cx="1842966" cy="1365160"/>
          </a:xfrm>
          <a:prstGeom prst="rect">
            <a:avLst/>
          </a:prstGeom>
          <a:noFill/>
          <a:ln>
            <a:noFill/>
          </a:ln>
        </p:spPr>
      </p:pic>
      <p:sp>
        <p:nvSpPr>
          <p:cNvPr id="186" name="Google Shape;18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87" name="Google Shape;187;p8"/>
          <p:cNvSpPr txBox="1"/>
          <p:nvPr/>
        </p:nvSpPr>
        <p:spPr>
          <a:xfrm>
            <a:off x="3837905" y="1037963"/>
            <a:ext cx="430154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Control System Design</a:t>
            </a:r>
            <a:endParaRPr dirty="0"/>
          </a:p>
        </p:txBody>
      </p:sp>
      <p:sp>
        <p:nvSpPr>
          <p:cNvPr id="2" name="Rectangle 1">
            <a:extLst>
              <a:ext uri="{FF2B5EF4-FFF2-40B4-BE49-F238E27FC236}">
                <a16:creationId xmlns:a16="http://schemas.microsoft.com/office/drawing/2014/main" id="{632EDDC9-39C5-914D-82F6-78ECC3ADE4EC}"/>
              </a:ext>
            </a:extLst>
          </p:cNvPr>
          <p:cNvSpPr/>
          <p:nvPr/>
        </p:nvSpPr>
        <p:spPr>
          <a:xfrm>
            <a:off x="1006255" y="2210240"/>
            <a:ext cx="2945037" cy="400110"/>
          </a:xfrm>
          <a:prstGeom prst="rect">
            <a:avLst/>
          </a:prstGeom>
        </p:spPr>
        <p:txBody>
          <a:bodyPr wrap="none">
            <a:spAutoFit/>
          </a:bodyPr>
          <a:lstStyle/>
          <a:p>
            <a:pPr lvl="0"/>
            <a:r>
              <a:rPr lang="en-US" sz="2000" b="1" u="sng" dirty="0">
                <a:solidFill>
                  <a:schemeClr val="dk1"/>
                </a:solidFill>
                <a:latin typeface="Times New Roman"/>
                <a:ea typeface="Times New Roman"/>
                <a:cs typeface="Times New Roman"/>
                <a:sym typeface="Times New Roman"/>
              </a:rPr>
              <a:t>Dynamic Controller</a:t>
            </a:r>
            <a:r>
              <a:rPr lang="en-US" sz="2000" b="1" dirty="0">
                <a:solidFill>
                  <a:schemeClr val="dk1"/>
                </a:solidFill>
                <a:latin typeface="Times New Roman"/>
                <a:ea typeface="Times New Roman"/>
                <a:cs typeface="Times New Roman"/>
                <a:sym typeface="Times New Roman"/>
              </a:rPr>
              <a:t> (3/5)</a:t>
            </a:r>
            <a:endParaRPr lang="en-US" sz="2000" dirty="0"/>
          </a:p>
        </p:txBody>
      </p:sp>
      <p:sp>
        <p:nvSpPr>
          <p:cNvPr id="6" name="Google Shape;115;p4">
            <a:extLst>
              <a:ext uri="{FF2B5EF4-FFF2-40B4-BE49-F238E27FC236}">
                <a16:creationId xmlns:a16="http://schemas.microsoft.com/office/drawing/2014/main" id="{F56D00FD-4556-504B-9F11-5A11A5DE741C}"/>
              </a:ext>
            </a:extLst>
          </p:cNvPr>
          <p:cNvSpPr txBox="1"/>
          <p:nvPr/>
        </p:nvSpPr>
        <p:spPr>
          <a:xfrm>
            <a:off x="1006255" y="2610350"/>
            <a:ext cx="4456996" cy="4708941"/>
          </a:xfrm>
          <a:prstGeom prst="rect">
            <a:avLst/>
          </a:prstGeom>
          <a:noFill/>
          <a:ln>
            <a:noFill/>
          </a:ln>
        </p:spPr>
        <p:txBody>
          <a:bodyPr spcFirstLastPara="1" wrap="square" lIns="91425" tIns="45700" rIns="91425" bIns="45700" anchor="t" anchorCtr="0">
            <a:spAutoFit/>
          </a:bodyPr>
          <a:lstStyle/>
          <a:p>
            <a:pPr lvl="0"/>
            <a:endParaRPr lang="en-US" sz="2000" u="sng" dirty="0">
              <a:solidFill>
                <a:schemeClr val="dk1"/>
              </a:solidFill>
              <a:latin typeface="Times New Roman"/>
              <a:ea typeface="Times New Roman"/>
              <a:cs typeface="Times New Roman"/>
              <a:sym typeface="Times New Roman"/>
            </a:endParaRPr>
          </a:p>
          <a:p>
            <a:pPr lvl="0"/>
            <a:r>
              <a:rPr lang="en-US" sz="2000" u="sng" dirty="0">
                <a:solidFill>
                  <a:schemeClr val="dk1"/>
                </a:solidFill>
                <a:latin typeface="Times New Roman"/>
                <a:ea typeface="Times New Roman"/>
                <a:cs typeface="Times New Roman"/>
                <a:sym typeface="Times New Roman"/>
              </a:rPr>
              <a:t>MRAC Full State Feedback:</a:t>
            </a:r>
          </a:p>
          <a:p>
            <a:pPr lvl="0"/>
            <a:endParaRPr lang="en-US" sz="2000" u="sng"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Closed loop system:</a:t>
            </a: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Perfect model-following conditions:</a:t>
            </a: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rPr>
              <a:t>Error equation:</a:t>
            </a:r>
          </a:p>
          <a:p>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4737CD6-C529-9047-BE86-F6984D71521D}"/>
              </a:ext>
            </a:extLst>
          </p:cNvPr>
          <p:cNvSpPr/>
          <p:nvPr/>
        </p:nvSpPr>
        <p:spPr>
          <a:xfrm>
            <a:off x="3305250" y="4322876"/>
            <a:ext cx="184731" cy="307777"/>
          </a:xfrm>
          <a:prstGeom prst="rect">
            <a:avLst/>
          </a:prstGeom>
        </p:spPr>
        <p:txBody>
          <a:bodyPr wrap="none">
            <a:spAutoFit/>
          </a:bodyPr>
          <a:lstStyle/>
          <a:p>
            <a:endParaRPr lang="en-US" dirty="0"/>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3BD493BC-0AB2-BE4E-AFC8-41E87430F18E}"/>
                  </a:ext>
                </a:extLst>
              </p:cNvPr>
              <p:cNvGraphicFramePr>
                <a:graphicFrameLocks noGrp="1"/>
              </p:cNvGraphicFramePr>
              <p:nvPr/>
            </p:nvGraphicFramePr>
            <p:xfrm>
              <a:off x="5242754" y="3617186"/>
              <a:ext cx="4833732" cy="274320"/>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acc>
                                  <m:accPr>
                                    <m:chr m:val="̇"/>
                                    <m:ctrlPr>
                                      <a:rPr lang="en-US" sz="1800" i="1" smtClean="0">
                                        <a:latin typeface="Cambria Math" panose="02040503050406030204" pitchFamily="18" charset="0"/>
                                      </a:rPr>
                                    </m:ctrlPr>
                                  </m:accPr>
                                  <m:e>
                                    <m:r>
                                      <a:rPr lang="en-US" sz="1800" i="1">
                                        <a:latin typeface="Cambria Math" panose="02040503050406030204" pitchFamily="18" charset="0"/>
                                      </a:rPr>
                                      <m:t>𝑥</m:t>
                                    </m:r>
                                  </m:e>
                                </m:acc>
                                <m:r>
                                  <a:rPr lang="en-US" sz="1800">
                                    <a:latin typeface="Cambria Math" panose="02040503050406030204" pitchFamily="18" charset="0"/>
                                  </a:rPr>
                                  <m:t>=</m:t>
                                </m:r>
                                <m:d>
                                  <m:dPr>
                                    <m:ctrlPr>
                                      <a:rPr lang="en-US" sz="1800" i="1">
                                        <a:latin typeface="Cambria Math" panose="02040503050406030204" pitchFamily="18" charset="0"/>
                                      </a:rPr>
                                    </m:ctrlPr>
                                  </m:dPr>
                                  <m:e>
                                    <m:r>
                                      <a:rPr lang="en-US" sz="1800" i="1">
                                        <a:latin typeface="Cambria Math" panose="02040503050406030204" pitchFamily="18" charset="0"/>
                                      </a:rPr>
                                      <m:t>𝐴</m:t>
                                    </m:r>
                                    <m:r>
                                      <a:rPr lang="en-US" sz="1800">
                                        <a:latin typeface="Cambria Math" panose="02040503050406030204" pitchFamily="18" charset="0"/>
                                      </a:rPr>
                                      <m:t>−</m:t>
                                    </m:r>
                                    <m:r>
                                      <a:rPr lang="en-US" sz="1800" i="1">
                                        <a:latin typeface="Cambria Math" panose="02040503050406030204" pitchFamily="18" charset="0"/>
                                      </a:rPr>
                                      <m:t>𝐵𝐿</m:t>
                                    </m:r>
                                  </m:e>
                                </m:d>
                                <m:r>
                                  <a:rPr lang="en-US" sz="1800" i="1">
                                    <a:latin typeface="Cambria Math" panose="02040503050406030204" pitchFamily="18" charset="0"/>
                                  </a:rPr>
                                  <m:t>𝑥</m:t>
                                </m:r>
                                <m:r>
                                  <a:rPr lang="en-US" sz="1800">
                                    <a:latin typeface="Cambria Math" panose="02040503050406030204" pitchFamily="18" charset="0"/>
                                  </a:rPr>
                                  <m:t>+</m:t>
                                </m:r>
                                <m:r>
                                  <a:rPr lang="en-US" sz="1800" i="1">
                                    <a:latin typeface="Cambria Math" panose="02040503050406030204" pitchFamily="18" charset="0"/>
                                  </a:rPr>
                                  <m:t>𝐵𝑀</m:t>
                                </m:r>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𝑐</m:t>
                                    </m:r>
                                  </m:sub>
                                </m:sSub>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1" name="Table 10">
                <a:extLst>
                  <a:ext uri="{FF2B5EF4-FFF2-40B4-BE49-F238E27FC236}">
                    <a16:creationId xmlns:a16="http://schemas.microsoft.com/office/drawing/2014/main" id="{3BD493BC-0AB2-BE4E-AFC8-41E87430F18E}"/>
                  </a:ext>
                </a:extLst>
              </p:cNvPr>
              <p:cNvGraphicFramePr>
                <a:graphicFrameLocks noGrp="1"/>
              </p:cNvGraphicFramePr>
              <p:nvPr>
                <p:extLst>
                  <p:ext uri="{D42A27DB-BD31-4B8C-83A1-F6EECF244321}">
                    <p14:modId xmlns:p14="http://schemas.microsoft.com/office/powerpoint/2010/main" val="3684914035"/>
                  </p:ext>
                </p:extLst>
              </p:nvPr>
            </p:nvGraphicFramePr>
            <p:xfrm>
              <a:off x="5242754" y="3617186"/>
              <a:ext cx="4833732" cy="274320"/>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274320">
                    <a:tc>
                      <a:txBody>
                        <a:bodyPr/>
                        <a:lstStyle/>
                        <a:p>
                          <a:endParaRPr lang="en-US"/>
                        </a:p>
                      </a:txBody>
                      <a:tcPr marL="68580" marR="68580" marT="0" marB="0">
                        <a:blipFill>
                          <a:blip r:embed="rId4"/>
                          <a:stretch>
                            <a:fillRect l="-262" b="-8696"/>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03F4C951-A48D-3C43-B738-DF48B6977384}"/>
                  </a:ext>
                </a:extLst>
              </p:cNvPr>
              <p:cNvGraphicFramePr>
                <a:graphicFrameLocks noGrp="1"/>
              </p:cNvGraphicFramePr>
              <p:nvPr/>
            </p:nvGraphicFramePr>
            <p:xfrm>
              <a:off x="5242754" y="4088924"/>
              <a:ext cx="4833732" cy="790194"/>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212974">
                    <a:tc>
                      <a:txBody>
                        <a:bodyPr/>
                        <a:lstStyle/>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𝐴</m:t>
                                    </m:r>
                                  </m:e>
                                  <m:sub>
                                    <m:r>
                                      <a:rPr lang="en-US" sz="1800" b="0" i="1" u="none" strike="noStrike" cap="none" baseline="-25000">
                                        <a:solidFill>
                                          <a:srgbClr val="000000"/>
                                        </a:solidFill>
                                        <a:effectLst/>
                                        <a:latin typeface="Cambria Math" panose="02040503050406030204" pitchFamily="18" charset="0"/>
                                        <a:ea typeface="Cambria Math" panose="02040503050406030204" pitchFamily="18" charset="0"/>
                                        <a:cs typeface="Arial"/>
                                        <a:sym typeface="Arial"/>
                                      </a:rPr>
                                      <m:t>𝐶𝐿</m:t>
                                    </m:r>
                                  </m:sub>
                                </m:s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𝐴</m:t>
                                </m:r>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𝐵𝐿</m:t>
                                </m:r>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 </m:t>
                                </m:r>
                                <m:sSub>
                                  <m:sSubPr>
                                    <m:ctrlP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𝐴</m:t>
                                    </m:r>
                                  </m:e>
                                  <m:sub>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𝑚</m:t>
                                    </m:r>
                                  </m:sub>
                                </m:sSub>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 </m:t>
                                </m:r>
                              </m:oMath>
                            </m:oMathPara>
                          </a14:m>
                          <a:endParaRPr lang="en-US" sz="1800" b="0" i="1" u="none" strike="noStrike" cap="none" dirty="0">
                            <a:solidFill>
                              <a:srgbClr val="000000"/>
                            </a:solidFill>
                            <a:effectLst/>
                            <a:latin typeface="Cambria Math" panose="02040503050406030204" pitchFamily="18" charset="0"/>
                            <a:ea typeface="Cambria Math" panose="02040503050406030204" pitchFamily="18" charset="0"/>
                            <a:cs typeface="Arial"/>
                            <a:sym typeface="Arial"/>
                          </a:endParaRPr>
                        </a:p>
                        <a:p>
                          <a:pPr marL="0" marR="0" algn="just">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𝐵</m:t>
                                    </m:r>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𝐶𝐿</m:t>
                                    </m:r>
                                  </m:sub>
                                </m:s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𝐵𝑀</m:t>
                                </m:r>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 </m:t>
                                </m:r>
                                <m:sSub>
                                  <m:sSubPr>
                                    <m:ctrlP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𝐵</m:t>
                                    </m:r>
                                  </m:e>
                                  <m:sub>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𝑚</m:t>
                                    </m:r>
                                  </m:sub>
                                </m:sSub>
                              </m:oMath>
                            </m:oMathPara>
                          </a14:m>
                          <a:endParaRPr lang="en-US" sz="2400" b="0" i="1" u="none" strike="noStrike" cap="none" dirty="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sym typeface="Arial"/>
                          </a:endParaRPr>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4" name="Table 13">
                <a:extLst>
                  <a:ext uri="{FF2B5EF4-FFF2-40B4-BE49-F238E27FC236}">
                    <a16:creationId xmlns:a16="http://schemas.microsoft.com/office/drawing/2014/main" id="{03F4C951-A48D-3C43-B738-DF48B6977384}"/>
                  </a:ext>
                </a:extLst>
              </p:cNvPr>
              <p:cNvGraphicFramePr>
                <a:graphicFrameLocks noGrp="1"/>
              </p:cNvGraphicFramePr>
              <p:nvPr>
                <p:extLst>
                  <p:ext uri="{D42A27DB-BD31-4B8C-83A1-F6EECF244321}">
                    <p14:modId xmlns:p14="http://schemas.microsoft.com/office/powerpoint/2010/main" val="2224569700"/>
                  </p:ext>
                </p:extLst>
              </p:nvPr>
            </p:nvGraphicFramePr>
            <p:xfrm>
              <a:off x="5242754" y="4088924"/>
              <a:ext cx="4833732" cy="790194"/>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790194">
                    <a:tc>
                      <a:txBody>
                        <a:bodyPr/>
                        <a:lstStyle/>
                        <a:p>
                          <a:endParaRPr lang="en-US"/>
                        </a:p>
                      </a:txBody>
                      <a:tcPr marL="68580" marR="68580" marT="0" marB="0">
                        <a:blipFill>
                          <a:blip r:embed="rId5"/>
                          <a:stretch>
                            <a:fillRect l="-262" t="-1563"/>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88F0B77D-6D13-0446-A207-F40F057320A1}"/>
                  </a:ext>
                </a:extLst>
              </p:cNvPr>
              <p:cNvGraphicFramePr>
                <a:graphicFrameLocks noGrp="1"/>
              </p:cNvGraphicFramePr>
              <p:nvPr/>
            </p:nvGraphicFramePr>
            <p:xfrm>
              <a:off x="5227655" y="5392285"/>
              <a:ext cx="4833732" cy="375920"/>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algn="just">
                            <a:spcBef>
                              <a:spcPts val="0"/>
                            </a:spcBef>
                            <a:spcAft>
                              <a:spcPts val="75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Arial" panose="020B0604020202020204" pitchFamily="34" charset="0"/>
                                  </a:rPr>
                                  <m:t>𝑒</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sz="1800" i="1">
                                        <a:effectLst/>
                                        <a:latin typeface="Cambria Math" panose="02040503050406030204" pitchFamily="18" charset="0"/>
                                        <a:ea typeface="Times New Roman" panose="02020603050405020304" pitchFamily="18" charset="0"/>
                                        <a:cs typeface="Arial" panose="020B0604020202020204" pitchFamily="34"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m:t>
                                    </m:r>
                                  </m:sub>
                                </m:sSub>
                              </m:oMath>
                            </m:oMathPara>
                          </a14:m>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8" name="Table 17">
                <a:extLst>
                  <a:ext uri="{FF2B5EF4-FFF2-40B4-BE49-F238E27FC236}">
                    <a16:creationId xmlns:a16="http://schemas.microsoft.com/office/drawing/2014/main" id="{88F0B77D-6D13-0446-A207-F40F057320A1}"/>
                  </a:ext>
                </a:extLst>
              </p:cNvPr>
              <p:cNvGraphicFramePr>
                <a:graphicFrameLocks noGrp="1"/>
              </p:cNvGraphicFramePr>
              <p:nvPr>
                <p:extLst>
                  <p:ext uri="{D42A27DB-BD31-4B8C-83A1-F6EECF244321}">
                    <p14:modId xmlns:p14="http://schemas.microsoft.com/office/powerpoint/2010/main" val="2403462048"/>
                  </p:ext>
                </p:extLst>
              </p:nvPr>
            </p:nvGraphicFramePr>
            <p:xfrm>
              <a:off x="5227655" y="5392285"/>
              <a:ext cx="4833732" cy="375920"/>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375920">
                    <a:tc>
                      <a:txBody>
                        <a:bodyPr/>
                        <a:lstStyle/>
                        <a:p>
                          <a:endParaRPr lang="en-US"/>
                        </a:p>
                      </a:txBody>
                      <a:tcPr marL="68580" marR="68580" marT="0" marB="0">
                        <a:blipFill>
                          <a:blip r:embed="rId6"/>
                          <a:stretch>
                            <a:fillRect l="-262" t="-3226"/>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BF58BE4-D633-9C4E-8ABD-573FDEEA7294}"/>
                  </a:ext>
                </a:extLst>
              </p:cNvPr>
              <p:cNvSpPr/>
              <p:nvPr/>
            </p:nvSpPr>
            <p:spPr>
              <a:xfrm>
                <a:off x="11185745" y="4271266"/>
                <a:ext cx="572273" cy="39010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1800" i="1">
                              <a:latin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𝑐</m:t>
                              </m:r>
                            </m:sub>
                          </m:sSub>
                        </m:e>
                        <m:sup>
                          <m:r>
                            <a:rPr lang="en-US" sz="1800">
                              <a:latin typeface="Cambria Math" panose="02040503050406030204" pitchFamily="18" charset="0"/>
                            </a:rPr>
                            <m:t>0</m:t>
                          </m:r>
                        </m:sup>
                      </m:sSup>
                    </m:oMath>
                  </m:oMathPara>
                </a14:m>
                <a:endParaRPr lang="en-US" sz="1800" dirty="0"/>
              </a:p>
            </p:txBody>
          </p:sp>
        </mc:Choice>
        <mc:Fallback xmlns="">
          <p:sp>
            <p:nvSpPr>
              <p:cNvPr id="7" name="Rectangle 6">
                <a:extLst>
                  <a:ext uri="{FF2B5EF4-FFF2-40B4-BE49-F238E27FC236}">
                    <a16:creationId xmlns:a16="http://schemas.microsoft.com/office/drawing/2014/main" id="{DBF58BE4-D633-9C4E-8ABD-573FDEEA7294}"/>
                  </a:ext>
                </a:extLst>
              </p:cNvPr>
              <p:cNvSpPr>
                <a:spLocks noRot="1" noChangeAspect="1" noMove="1" noResize="1" noEditPoints="1" noAdjustHandles="1" noChangeArrowheads="1" noChangeShapeType="1" noTextEdit="1"/>
              </p:cNvSpPr>
              <p:nvPr/>
            </p:nvSpPr>
            <p:spPr>
              <a:xfrm>
                <a:off x="11185745" y="4271266"/>
                <a:ext cx="572273" cy="390107"/>
              </a:xfrm>
              <a:prstGeom prst="rect">
                <a:avLst/>
              </a:prstGeom>
              <a:blipFill>
                <a:blip r:embed="rId7"/>
                <a:stretch>
                  <a:fillRect/>
                </a:stretch>
              </a:blipFill>
            </p:spPr>
            <p:txBody>
              <a:bodyPr/>
              <a:lstStyle/>
              <a:p>
                <a:r>
                  <a:rPr lang="en-US">
                    <a:noFill/>
                  </a:rPr>
                  <a:t> </a:t>
                </a:r>
              </a:p>
            </p:txBody>
          </p:sp>
        </mc:Fallback>
      </mc:AlternateContent>
      <p:cxnSp>
        <p:nvCxnSpPr>
          <p:cNvPr id="19" name="Google Shape;169;p7">
            <a:extLst>
              <a:ext uri="{FF2B5EF4-FFF2-40B4-BE49-F238E27FC236}">
                <a16:creationId xmlns:a16="http://schemas.microsoft.com/office/drawing/2014/main" id="{B5CF07E1-53D8-284E-917B-425423D3390A}"/>
              </a:ext>
            </a:extLst>
          </p:cNvPr>
          <p:cNvCxnSpPr>
            <a:cxnSpLocks/>
          </p:cNvCxnSpPr>
          <p:nvPr/>
        </p:nvCxnSpPr>
        <p:spPr>
          <a:xfrm>
            <a:off x="10076486" y="4495596"/>
            <a:ext cx="1046786" cy="11576"/>
          </a:xfrm>
          <a:prstGeom prst="straightConnector1">
            <a:avLst/>
          </a:prstGeom>
          <a:noFill/>
          <a:ln w="38100" cap="flat" cmpd="sng">
            <a:solidFill>
              <a:schemeClr val="accent1"/>
            </a:solidFill>
            <a:prstDash val="solid"/>
            <a:miter lim="800000"/>
            <a:headEnd type="none" w="sm" len="sm"/>
            <a:tailEnd type="triangle" w="med" len="med"/>
          </a:ln>
        </p:spPr>
      </p:cxnSp>
      <p:sp>
        <p:nvSpPr>
          <p:cNvPr id="13" name="TextBox 12">
            <a:extLst>
              <a:ext uri="{FF2B5EF4-FFF2-40B4-BE49-F238E27FC236}">
                <a16:creationId xmlns:a16="http://schemas.microsoft.com/office/drawing/2014/main" id="{5A1A70BB-23A4-4354-934D-AC2613AD402E}"/>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907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a:stretch/>
        </p:blipFill>
        <p:spPr>
          <a:xfrm>
            <a:off x="837126" y="257578"/>
            <a:ext cx="1842966" cy="1365160"/>
          </a:xfrm>
          <a:prstGeom prst="rect">
            <a:avLst/>
          </a:prstGeom>
          <a:noFill/>
          <a:ln>
            <a:noFill/>
          </a:ln>
        </p:spPr>
      </p:pic>
      <p:sp>
        <p:nvSpPr>
          <p:cNvPr id="186" name="Google Shape;18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87" name="Google Shape;187;p8"/>
          <p:cNvSpPr txBox="1"/>
          <p:nvPr/>
        </p:nvSpPr>
        <p:spPr>
          <a:xfrm>
            <a:off x="3837905" y="1037963"/>
            <a:ext cx="430154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Control System Design</a:t>
            </a:r>
            <a:endParaRPr dirty="0"/>
          </a:p>
        </p:txBody>
      </p:sp>
      <p:sp>
        <p:nvSpPr>
          <p:cNvPr id="2" name="Rectangle 1">
            <a:extLst>
              <a:ext uri="{FF2B5EF4-FFF2-40B4-BE49-F238E27FC236}">
                <a16:creationId xmlns:a16="http://schemas.microsoft.com/office/drawing/2014/main" id="{632EDDC9-39C5-914D-82F6-78ECC3ADE4EC}"/>
              </a:ext>
            </a:extLst>
          </p:cNvPr>
          <p:cNvSpPr/>
          <p:nvPr/>
        </p:nvSpPr>
        <p:spPr>
          <a:xfrm>
            <a:off x="1006255" y="2210240"/>
            <a:ext cx="2945037" cy="400110"/>
          </a:xfrm>
          <a:prstGeom prst="rect">
            <a:avLst/>
          </a:prstGeom>
        </p:spPr>
        <p:txBody>
          <a:bodyPr wrap="none">
            <a:spAutoFit/>
          </a:bodyPr>
          <a:lstStyle/>
          <a:p>
            <a:pPr lvl="0"/>
            <a:r>
              <a:rPr lang="en-US" sz="2000" b="1" u="sng" dirty="0">
                <a:solidFill>
                  <a:schemeClr val="dk1"/>
                </a:solidFill>
                <a:latin typeface="Times New Roman"/>
                <a:ea typeface="Times New Roman"/>
                <a:cs typeface="Times New Roman"/>
                <a:sym typeface="Times New Roman"/>
              </a:rPr>
              <a:t>Dynamic Controller</a:t>
            </a:r>
            <a:r>
              <a:rPr lang="en-US" sz="2000" b="1" dirty="0">
                <a:solidFill>
                  <a:schemeClr val="dk1"/>
                </a:solidFill>
                <a:latin typeface="Times New Roman"/>
                <a:ea typeface="Times New Roman"/>
                <a:cs typeface="Times New Roman"/>
                <a:sym typeface="Times New Roman"/>
              </a:rPr>
              <a:t> (4/5)</a:t>
            </a:r>
            <a:endParaRPr lang="en-US" sz="2000" dirty="0"/>
          </a:p>
        </p:txBody>
      </p:sp>
      <mc:AlternateContent xmlns:mc="http://schemas.openxmlformats.org/markup-compatibility/2006" xmlns:a14="http://schemas.microsoft.com/office/drawing/2010/main">
        <mc:Choice Requires="a14">
          <p:sp>
            <p:nvSpPr>
              <p:cNvPr id="6" name="Google Shape;115;p4">
                <a:extLst>
                  <a:ext uri="{FF2B5EF4-FFF2-40B4-BE49-F238E27FC236}">
                    <a16:creationId xmlns:a16="http://schemas.microsoft.com/office/drawing/2014/main" id="{F56D00FD-4556-504B-9F11-5A11A5DE741C}"/>
                  </a:ext>
                </a:extLst>
              </p:cNvPr>
              <p:cNvSpPr txBox="1"/>
              <p:nvPr/>
            </p:nvSpPr>
            <p:spPr>
              <a:xfrm>
                <a:off x="1006255" y="2610350"/>
                <a:ext cx="4456996" cy="4401164"/>
              </a:xfrm>
              <a:prstGeom prst="rect">
                <a:avLst/>
              </a:prstGeom>
              <a:noFill/>
              <a:ln>
                <a:noFill/>
              </a:ln>
            </p:spPr>
            <p:txBody>
              <a:bodyPr spcFirstLastPara="1" wrap="square" lIns="91425" tIns="45700" rIns="91425" bIns="45700" anchor="t" anchorCtr="0">
                <a:spAutoFit/>
              </a:bodyPr>
              <a:lstStyle/>
              <a:p>
                <a:pPr lvl="0"/>
                <a:endParaRPr lang="en-US" sz="2000" u="sng" dirty="0">
                  <a:solidFill>
                    <a:schemeClr val="dk1"/>
                  </a:solidFill>
                  <a:latin typeface="Times New Roman"/>
                  <a:ea typeface="Times New Roman"/>
                  <a:cs typeface="Times New Roman"/>
                  <a:sym typeface="Times New Roman"/>
                </a:endParaRPr>
              </a:p>
              <a:p>
                <a:pPr lvl="0"/>
                <a:r>
                  <a:rPr lang="en-US" sz="2000" u="sng" dirty="0">
                    <a:solidFill>
                      <a:schemeClr val="dk1"/>
                    </a:solidFill>
                    <a:latin typeface="Times New Roman"/>
                    <a:ea typeface="Times New Roman"/>
                    <a:cs typeface="Times New Roman"/>
                    <a:sym typeface="Times New Roman"/>
                  </a:rPr>
                  <a:t>MRAC Full State Feedback:</a:t>
                </a:r>
              </a:p>
              <a:p>
                <a:pPr lvl="0"/>
                <a:endParaRPr lang="en-US" sz="2000" u="sng"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Error dynamics:</a:t>
                </a: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sym typeface="Times New Roman"/>
                  </a:rPr>
                  <a:t>Where regressor </a:t>
                </a:r>
                <a14:m>
                  <m:oMath xmlns:m="http://schemas.openxmlformats.org/officeDocument/2006/math">
                    <m:r>
                      <m:rPr>
                        <m:sty m:val="p"/>
                      </m:rPr>
                      <a:rPr lang="en-US" sz="2000">
                        <a:latin typeface="Cambria Math" panose="02040503050406030204" pitchFamily="18" charset="0"/>
                        <a:ea typeface="Cambria Math" panose="02040503050406030204" pitchFamily="18" charset="0"/>
                      </a:rPr>
                      <m:t>Ψ</m:t>
                    </m:r>
                  </m:oMath>
                </a14:m>
                <a:r>
                  <a:rPr lang="en-US" sz="2000" dirty="0">
                    <a:solidFill>
                      <a:schemeClr val="dk1"/>
                    </a:solidFill>
                    <a:latin typeface="Times New Roman" panose="02020603050405020304" pitchFamily="18" charset="0"/>
                    <a:cs typeface="Times New Roman" panose="02020603050405020304" pitchFamily="18" charset="0"/>
                    <a:sym typeface="Times New Roman"/>
                  </a:rPr>
                  <a:t> is given by:</a:t>
                </a:r>
              </a:p>
              <a:p>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r>
                  <a:rPr lang="en-US" sz="2000" dirty="0">
                    <a:solidFill>
                      <a:schemeClr val="dk1"/>
                    </a:solidFill>
                    <a:latin typeface="Times New Roman" panose="02020603050405020304" pitchFamily="18" charset="0"/>
                    <a:cs typeface="Times New Roman" panose="02020603050405020304" pitchFamily="18" charset="0"/>
                    <a:sym typeface="Times New Roman"/>
                  </a:rPr>
                  <a:t>And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acc>
                          <m:accPr>
                            <m:chr m:val="̃"/>
                            <m:ctrlPr>
                              <a:rPr lang="en-US" sz="1800" i="1">
                                <a:latin typeface="Cambria Math" panose="02040503050406030204" pitchFamily="18" charset="0"/>
                                <a:ea typeface="Cambria Math" panose="02040503050406030204" pitchFamily="18" charset="0"/>
                              </a:rPr>
                            </m:ctrlPr>
                          </m:accPr>
                          <m:e>
                            <m:r>
                              <a:rPr lang="en-US" sz="1800" i="1">
                                <a:latin typeface="Cambria Math" panose="02040503050406030204" pitchFamily="18" charset="0"/>
                                <a:ea typeface="Cambria Math" panose="02040503050406030204" pitchFamily="18" charset="0"/>
                              </a:rPr>
                              <m:t>𝜃</m:t>
                            </m:r>
                          </m:e>
                        </m:acc>
                      </m:e>
                      <m:sub>
                        <m:r>
                          <a:rPr lang="en-US" sz="1800" i="1">
                            <a:latin typeface="Cambria Math" panose="02040503050406030204" pitchFamily="18" charset="0"/>
                            <a:ea typeface="Cambria Math" panose="02040503050406030204" pitchFamily="18" charset="0"/>
                          </a:rPr>
                          <m:t>𝑐</m:t>
                        </m:r>
                      </m:sub>
                    </m:sSub>
                    <m:r>
                      <a:rPr lang="en-US" sz="1800" b="0" i="0"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𝜃</m:t>
                        </m:r>
                      </m:e>
                      <m:sub>
                        <m:r>
                          <a:rPr lang="en-US" sz="1800" i="1">
                            <a:latin typeface="Cambria Math" panose="02040503050406030204" pitchFamily="18" charset="0"/>
                            <a:ea typeface="Cambria Math" panose="02040503050406030204" pitchFamily="18" charset="0"/>
                          </a:rPr>
                          <m:t>𝑐</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𝜃</m:t>
                            </m:r>
                          </m:e>
                          <m:sup>
                            <m:r>
                              <a:rPr lang="en-US" sz="1800" i="1">
                                <a:latin typeface="Cambria Math" panose="02040503050406030204" pitchFamily="18" charset="0"/>
                                <a:ea typeface="Cambria Math" panose="02040503050406030204" pitchFamily="18" charset="0"/>
                              </a:rPr>
                              <m:t>0</m:t>
                            </m:r>
                          </m:sup>
                        </m:sSup>
                      </m:e>
                      <m:sub>
                        <m:r>
                          <a:rPr lang="en-US" sz="1800" i="1">
                            <a:latin typeface="Cambria Math" panose="02040503050406030204" pitchFamily="18" charset="0"/>
                            <a:ea typeface="Cambria Math" panose="02040503050406030204" pitchFamily="18" charset="0"/>
                          </a:rPr>
                          <m:t>𝑐</m:t>
                        </m:r>
                      </m:sub>
                    </m:sSub>
                  </m:oMath>
                </a14:m>
                <a:endParaRPr lang="en-US" sz="1800" dirty="0">
                  <a:solidFill>
                    <a:schemeClr val="dk1"/>
                  </a:solidFill>
                  <a:latin typeface="Cambria Math" panose="02040503050406030204" pitchFamily="18" charset="0"/>
                  <a:ea typeface="Cambria Math" panose="020405030504060302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p:txBody>
          </p:sp>
        </mc:Choice>
        <mc:Fallback xmlns="">
          <p:sp>
            <p:nvSpPr>
              <p:cNvPr id="6" name="Google Shape;115;p4">
                <a:extLst>
                  <a:ext uri="{FF2B5EF4-FFF2-40B4-BE49-F238E27FC236}">
                    <a16:creationId xmlns:a16="http://schemas.microsoft.com/office/drawing/2014/main" id="{F56D00FD-4556-504B-9F11-5A11A5DE741C}"/>
                  </a:ext>
                </a:extLst>
              </p:cNvPr>
              <p:cNvSpPr txBox="1">
                <a:spLocks noRot="1" noChangeAspect="1" noMove="1" noResize="1" noEditPoints="1" noAdjustHandles="1" noChangeArrowheads="1" noChangeShapeType="1" noTextEdit="1"/>
              </p:cNvSpPr>
              <p:nvPr/>
            </p:nvSpPr>
            <p:spPr>
              <a:xfrm>
                <a:off x="1006255" y="2610350"/>
                <a:ext cx="4456996" cy="4401164"/>
              </a:xfrm>
              <a:prstGeom prst="rect">
                <a:avLst/>
              </a:prstGeom>
              <a:blipFill>
                <a:blip r:embed="rId4"/>
                <a:stretch>
                  <a:fillRect l="-1136"/>
                </a:stretch>
              </a:blipFill>
              <a:ln>
                <a:noFill/>
              </a:ln>
            </p:spPr>
            <p:txBody>
              <a:bodyPr/>
              <a:lstStyle/>
              <a:p>
                <a:r>
                  <a:rPr lang="en-US">
                    <a:noFill/>
                  </a:rPr>
                  <a:t> </a:t>
                </a:r>
              </a:p>
            </p:txBody>
          </p:sp>
        </mc:Fallback>
      </mc:AlternateContent>
      <p:sp>
        <p:nvSpPr>
          <p:cNvPr id="5" name="Rectangle 4">
            <a:extLst>
              <a:ext uri="{FF2B5EF4-FFF2-40B4-BE49-F238E27FC236}">
                <a16:creationId xmlns:a16="http://schemas.microsoft.com/office/drawing/2014/main" id="{14737CD6-C529-9047-BE86-F6984D71521D}"/>
              </a:ext>
            </a:extLst>
          </p:cNvPr>
          <p:cNvSpPr/>
          <p:nvPr/>
        </p:nvSpPr>
        <p:spPr>
          <a:xfrm>
            <a:off x="3305250" y="4322876"/>
            <a:ext cx="184731" cy="307777"/>
          </a:xfrm>
          <a:prstGeom prst="rect">
            <a:avLst/>
          </a:prstGeom>
        </p:spPr>
        <p:txBody>
          <a:bodyPr wrap="none">
            <a:spAutoFit/>
          </a:bodyPr>
          <a:lstStyle/>
          <a:p>
            <a:endParaRPr lang="en-US" dirty="0"/>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3BD493BC-0AB2-BE4E-AFC8-41E87430F18E}"/>
                  </a:ext>
                </a:extLst>
              </p:cNvPr>
              <p:cNvGraphicFramePr>
                <a:graphicFrameLocks noGrp="1"/>
              </p:cNvGraphicFramePr>
              <p:nvPr/>
            </p:nvGraphicFramePr>
            <p:xfrm>
              <a:off x="5208030" y="3429000"/>
              <a:ext cx="5695322" cy="584775"/>
            </p:xfrm>
            <a:graphic>
              <a:graphicData uri="http://schemas.openxmlformats.org/drawingml/2006/table">
                <a:tbl>
                  <a:tblPr firstRow="1" firstCol="1" bandRow="1"/>
                  <a:tblGrid>
                    <a:gridCol w="5695322">
                      <a:extLst>
                        <a:ext uri="{9D8B030D-6E8A-4147-A177-3AD203B41FA5}">
                          <a16:colId xmlns:a16="http://schemas.microsoft.com/office/drawing/2014/main" val="597603114"/>
                        </a:ext>
                      </a:extLst>
                    </a:gridCol>
                  </a:tblGrid>
                  <a:tr h="58477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acc>
                                  <m:accPr>
                                    <m:chr m:val="̇"/>
                                    <m:ctrlP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ctrlPr>
                                  </m:acc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𝑒</m:t>
                                    </m:r>
                                  </m:e>
                                </m:acc>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acc>
                                  <m:accPr>
                                    <m:chr m:val="̇"/>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acc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𝑥</m:t>
                                    </m:r>
                                  </m:e>
                                </m:acc>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sSub>
                                  <m:sSub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bPr>
                                  <m:e>
                                    <m:acc>
                                      <m:accPr>
                                        <m:chr m:val="̇"/>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acc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𝑥</m:t>
                                        </m:r>
                                      </m:e>
                                    </m:acc>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𝑚</m:t>
                                    </m:r>
                                  </m:sub>
                                </m:sSub>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m:t>
                                </m:r>
                                <m:sSub>
                                  <m:sSubPr>
                                    <m:ctrlP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𝐴</m:t>
                                    </m:r>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𝑚</m:t>
                                    </m:r>
                                  </m:sub>
                                </m:s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𝑒</m:t>
                                </m:r>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d>
                                  <m:d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dPr>
                                  <m:e>
                                    <m:sSub>
                                      <m:sSub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𝐴</m:t>
                                        </m:r>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𝐶𝐿</m:t>
                                        </m:r>
                                      </m:sub>
                                    </m:s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sSub>
                                      <m:sSub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𝐴</m:t>
                                        </m:r>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𝑚</m:t>
                                        </m:r>
                                      </m:sub>
                                    </m:sSub>
                                  </m:e>
                                </m:d>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𝑥</m:t>
                                </m:r>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d>
                                  <m:d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dPr>
                                  <m:e>
                                    <m:sSub>
                                      <m:sSub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𝐵</m:t>
                                        </m:r>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𝐶𝐿</m:t>
                                        </m:r>
                                      </m:sub>
                                    </m:s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sSub>
                                      <m:sSub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𝐵</m:t>
                                        </m:r>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𝑚</m:t>
                                        </m:r>
                                      </m:sub>
                                    </m:sSub>
                                  </m:e>
                                </m:d>
                                <m:sSub>
                                  <m:sSub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𝑢</m:t>
                                    </m:r>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𝑐</m:t>
                                    </m:r>
                                  </m:sub>
                                </m:sSub>
                              </m:oMath>
                            </m:oMathPara>
                          </a14:m>
                          <a:endParaRPr lang="en-US" sz="180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acc>
                                  <m:accPr>
                                    <m:chr m:val="̇"/>
                                    <m:ctrlP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ctrlPr>
                                  </m:acc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𝑒</m:t>
                                    </m:r>
                                  </m:e>
                                </m:acc>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sSub>
                                  <m:sSubPr>
                                    <m:ctrlP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ctrlPr>
                                  </m:sSub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𝐴</m:t>
                                    </m:r>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𝑚</m:t>
                                    </m:r>
                                  </m:sub>
                                </m:s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𝑒</m:t>
                                </m:r>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r>
                                  <m:rPr>
                                    <m:sty m:val="p"/>
                                  </m:rPr>
                                  <a:rPr lang="en-US" sz="1800" b="0" i="0" u="none" strike="noStrike" cap="none">
                                    <a:solidFill>
                                      <a:srgbClr val="000000"/>
                                    </a:solidFill>
                                    <a:effectLst/>
                                    <a:latin typeface="Cambria Math" panose="02040503050406030204" pitchFamily="18" charset="0"/>
                                    <a:ea typeface="Cambria Math" panose="02040503050406030204" pitchFamily="18" charset="0"/>
                                    <a:cs typeface="Arial"/>
                                    <a:sym typeface="Arial"/>
                                  </a:rPr>
                                  <m:t>Ψ</m:t>
                                </m:r>
                                <m:sSub>
                                  <m:sSub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bPr>
                                  <m:e>
                                    <m:acc>
                                      <m:accPr>
                                        <m:chr m:val="̃"/>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acc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𝜃</m:t>
                                        </m:r>
                                      </m:e>
                                    </m:acc>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𝑐</m:t>
                                    </m:r>
                                  </m:sub>
                                </m:sSub>
                              </m:oMath>
                            </m:oMathPara>
                          </a14:m>
                          <a:endParaRPr lang="en-US" sz="1800" dirty="0">
                            <a:latin typeface="Cambria Math" panose="02040503050406030204" pitchFamily="18" charset="0"/>
                            <a:ea typeface="Cambria Math" panose="02040503050406030204" pitchFamily="18" charset="0"/>
                          </a:endParaRPr>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1" name="Table 10">
                <a:extLst>
                  <a:ext uri="{FF2B5EF4-FFF2-40B4-BE49-F238E27FC236}">
                    <a16:creationId xmlns:a16="http://schemas.microsoft.com/office/drawing/2014/main" id="{3BD493BC-0AB2-BE4E-AFC8-41E87430F18E}"/>
                  </a:ext>
                </a:extLst>
              </p:cNvPr>
              <p:cNvGraphicFramePr>
                <a:graphicFrameLocks noGrp="1"/>
              </p:cNvGraphicFramePr>
              <p:nvPr>
                <p:extLst>
                  <p:ext uri="{D42A27DB-BD31-4B8C-83A1-F6EECF244321}">
                    <p14:modId xmlns:p14="http://schemas.microsoft.com/office/powerpoint/2010/main" val="784855076"/>
                  </p:ext>
                </p:extLst>
              </p:nvPr>
            </p:nvGraphicFramePr>
            <p:xfrm>
              <a:off x="5208030" y="3429000"/>
              <a:ext cx="5695322" cy="584775"/>
            </p:xfrm>
            <a:graphic>
              <a:graphicData uri="http://schemas.openxmlformats.org/drawingml/2006/table">
                <a:tbl>
                  <a:tblPr firstRow="1" firstCol="1" bandRow="1">
                    <a:tableStyleId>{64C144ED-BF95-4AEC-98D4-36DC34A27C41}</a:tableStyleId>
                  </a:tblPr>
                  <a:tblGrid>
                    <a:gridCol w="5695322">
                      <a:extLst>
                        <a:ext uri="{9D8B030D-6E8A-4147-A177-3AD203B41FA5}">
                          <a16:colId xmlns:a16="http://schemas.microsoft.com/office/drawing/2014/main" val="597603114"/>
                        </a:ext>
                      </a:extLst>
                    </a:gridCol>
                  </a:tblGrid>
                  <a:tr h="584775">
                    <a:tc>
                      <a:txBody>
                        <a:bodyPr/>
                        <a:lstStyle/>
                        <a:p>
                          <a:endParaRPr lang="en-US"/>
                        </a:p>
                      </a:txBody>
                      <a:tcPr marL="68580" marR="68580" marT="0" marB="0">
                        <a:blipFill>
                          <a:blip r:embed="rId5"/>
                          <a:stretch>
                            <a:fillRect l="-223" t="-2128"/>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88F0B77D-6D13-0446-A207-F40F057320A1}"/>
                  </a:ext>
                </a:extLst>
              </p:cNvPr>
              <p:cNvGraphicFramePr>
                <a:graphicFrameLocks noGrp="1"/>
              </p:cNvGraphicFramePr>
              <p:nvPr/>
            </p:nvGraphicFramePr>
            <p:xfrm>
              <a:off x="5638825" y="4300647"/>
              <a:ext cx="4833732" cy="2301685"/>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just" defTabSz="914400" rtl="0" eaLnBrk="1" fontAlgn="auto" latinLnBrk="0" hangingPunct="1">
                            <a:lnSpc>
                              <a:spcPct val="100000"/>
                            </a:lnSpc>
                            <a:spcBef>
                              <a:spcPts val="0"/>
                            </a:spcBef>
                            <a:spcAft>
                              <a:spcPts val="75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m:rPr>
                                        <m:sty m:val="p"/>
                                      </m:rPr>
                                      <a:rPr lang="en-US" sz="1800">
                                        <a:latin typeface="Cambria Math" panose="02040503050406030204" pitchFamily="18" charset="0"/>
                                      </a:rPr>
                                      <m:t>Ψ</m:t>
                                    </m:r>
                                  </m:e>
                                  <m:sup>
                                    <m:r>
                                      <m:rPr>
                                        <m:sty m:val="p"/>
                                      </m:rPr>
                                      <a:rPr lang="en-US" sz="1800">
                                        <a:latin typeface="Cambria Math" panose="02040503050406030204" pitchFamily="18" charset="0"/>
                                      </a:rPr>
                                      <m:t>T</m:t>
                                    </m:r>
                                  </m:sup>
                                </m:sSup>
                                <m:r>
                                  <a:rPr lang="en-US" sz="1800">
                                    <a:latin typeface="Cambria Math" panose="02040503050406030204" pitchFamily="18" charset="0"/>
                                  </a:rPr>
                                  <m:t>=</m:t>
                                </m:r>
                                <m:d>
                                  <m:dPr>
                                    <m:begChr m:val="["/>
                                    <m:endChr m:val="]"/>
                                    <m:ctrlPr>
                                      <a:rPr lang="en-US" sz="1800" i="1">
                                        <a:latin typeface="Cambria Math" panose="02040503050406030204" pitchFamily="18" charset="0"/>
                                      </a:rPr>
                                    </m:ctrlPr>
                                  </m:dPr>
                                  <m:e>
                                    <m:m>
                                      <m:mPr>
                                        <m:plcHide m:val="on"/>
                                        <m:mcs>
                                          <m:mc>
                                            <m:mcPr>
                                              <m:count m:val="2"/>
                                              <m:mcJc m:val="center"/>
                                            </m:mcPr>
                                          </m:mc>
                                        </m:mcs>
                                        <m:ctrlPr>
                                          <a:rPr lang="en-US" sz="1800" i="1">
                                            <a:latin typeface="Cambria Math" panose="02040503050406030204" pitchFamily="18" charset="0"/>
                                          </a:rPr>
                                        </m:ctrlPr>
                                      </m:mPr>
                                      <m:mr>
                                        <m:e>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𝑐</m:t>
                                              </m:r>
                                            </m:sub>
                                          </m:sSub>
                                        </m:e>
                                        <m:e>
                                          <m:r>
                                            <a:rPr lang="en-US" sz="1800">
                                              <a:latin typeface="Cambria Math" panose="02040503050406030204" pitchFamily="18" charset="0"/>
                                            </a:rPr>
                                            <m:t>0</m:t>
                                          </m:r>
                                        </m:e>
                                      </m:mr>
                                      <m:mr>
                                        <m:e>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𝑐</m:t>
                                              </m:r>
                                            </m:sub>
                                          </m:sSub>
                                        </m:e>
                                        <m:e>
                                          <m:r>
                                            <a:rPr lang="en-US" sz="1800">
                                              <a:latin typeface="Cambria Math" panose="02040503050406030204" pitchFamily="18" charset="0"/>
                                            </a:rPr>
                                            <m:t>0</m:t>
                                          </m:r>
                                        </m:e>
                                      </m:mr>
                                      <m:mr>
                                        <m:e>
                                          <m:r>
                                            <a:rPr lang="en-US" sz="1800">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𝑐</m:t>
                                              </m:r>
                                            </m:sub>
                                          </m:sSub>
                                        </m:e>
                                      </m:mr>
                                      <m:mr>
                                        <m:e>
                                          <m:r>
                                            <a:rPr lang="en-US" sz="1800">
                                              <a:latin typeface="Cambria Math" panose="02040503050406030204" pitchFamily="18" charset="0"/>
                                            </a:rPr>
                                            <m:t>0</m:t>
                                          </m:r>
                                        </m:e>
                                        <m:e>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𝑐</m:t>
                                              </m:r>
                                            </m:sub>
                                          </m:sSub>
                                        </m:e>
                                      </m:mr>
                                      <m:mr>
                                        <m:e>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1</m:t>
                                              </m:r>
                                            </m:sub>
                                          </m:sSub>
                                          <m:r>
                                            <a:rPr lang="en-US" sz="1800" i="1">
                                              <a:latin typeface="Cambria Math" panose="02040503050406030204" pitchFamily="18" charset="0"/>
                                            </a:rPr>
                                            <m:t>𝑣</m:t>
                                          </m:r>
                                        </m:e>
                                        <m:e>
                                          <m:r>
                                            <a:rPr lang="en-US" sz="1800">
                                              <a:latin typeface="Cambria Math" panose="02040503050406030204" pitchFamily="18" charset="0"/>
                                            </a:rPr>
                                            <m:t>0</m:t>
                                          </m:r>
                                        </m:e>
                                      </m:mr>
                                      <m:mr>
                                        <m:e>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1</m:t>
                                              </m:r>
                                            </m:sub>
                                          </m:sSub>
                                          <m:r>
                                            <a:rPr lang="en-US" sz="1800" i="1">
                                              <a:latin typeface="Cambria Math" panose="02040503050406030204" pitchFamily="18" charset="0"/>
                                            </a:rPr>
                                            <m:t>𝜔</m:t>
                                          </m:r>
                                        </m:e>
                                        <m:e>
                                          <m:r>
                                            <a:rPr lang="en-US" sz="1800">
                                              <a:latin typeface="Cambria Math" panose="02040503050406030204" pitchFamily="18" charset="0"/>
                                            </a:rPr>
                                            <m:t>0</m:t>
                                          </m:r>
                                        </m:e>
                                      </m:mr>
                                      <m:mr>
                                        <m:e>
                                          <m:r>
                                            <a:rPr lang="en-US" sz="1800">
                                              <a:latin typeface="Cambria Math" panose="02040503050406030204" pitchFamily="18" charset="0"/>
                                            </a:rPr>
                                            <m:t>0</m:t>
                                          </m:r>
                                        </m:e>
                                        <m:e>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r>
                                            <a:rPr lang="en-US" sz="1800" i="1">
                                              <a:latin typeface="Cambria Math" panose="02040503050406030204" pitchFamily="18" charset="0"/>
                                            </a:rPr>
                                            <m:t>𝑣</m:t>
                                          </m:r>
                                        </m:e>
                                      </m:mr>
                                      <m:mr>
                                        <m:e>
                                          <m:r>
                                            <a:rPr lang="en-US" sz="1800">
                                              <a:latin typeface="Cambria Math" panose="02040503050406030204" pitchFamily="18" charset="0"/>
                                            </a:rPr>
                                            <m:t>0</m:t>
                                          </m:r>
                                        </m:e>
                                        <m:e>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a:latin typeface="Cambria Math" panose="02040503050406030204" pitchFamily="18" charset="0"/>
                                                </a:rPr>
                                                <m:t>2</m:t>
                                              </m:r>
                                            </m:sub>
                                          </m:sSub>
                                          <m:r>
                                            <a:rPr lang="en-US" sz="1800" i="1">
                                              <a:latin typeface="Cambria Math" panose="02040503050406030204" pitchFamily="18" charset="0"/>
                                            </a:rPr>
                                            <m:t>𝜔</m:t>
                                          </m:r>
                                        </m:e>
                                      </m:mr>
                                    </m:m>
                                    <m:r>
                                      <a:rPr lang="en-US" sz="1800">
                                        <a:latin typeface="Cambria Math" panose="02040503050406030204" pitchFamily="18" charset="0"/>
                                      </a:rPr>
                                      <m:t> </m:t>
                                    </m:r>
                                  </m:e>
                                </m:d>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8" name="Table 17">
                <a:extLst>
                  <a:ext uri="{FF2B5EF4-FFF2-40B4-BE49-F238E27FC236}">
                    <a16:creationId xmlns:a16="http://schemas.microsoft.com/office/drawing/2014/main" id="{88F0B77D-6D13-0446-A207-F40F057320A1}"/>
                  </a:ext>
                </a:extLst>
              </p:cNvPr>
              <p:cNvGraphicFramePr>
                <a:graphicFrameLocks noGrp="1"/>
              </p:cNvGraphicFramePr>
              <p:nvPr>
                <p:extLst>
                  <p:ext uri="{D42A27DB-BD31-4B8C-83A1-F6EECF244321}">
                    <p14:modId xmlns:p14="http://schemas.microsoft.com/office/powerpoint/2010/main" val="3478639737"/>
                  </p:ext>
                </p:extLst>
              </p:nvPr>
            </p:nvGraphicFramePr>
            <p:xfrm>
              <a:off x="5638825" y="4300647"/>
              <a:ext cx="4833732" cy="2301685"/>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2301685">
                    <a:tc>
                      <a:txBody>
                        <a:bodyPr/>
                        <a:lstStyle/>
                        <a:p>
                          <a:endParaRPr lang="en-US"/>
                        </a:p>
                      </a:txBody>
                      <a:tcPr marL="68580" marR="68580" marT="0" marB="0">
                        <a:blipFill>
                          <a:blip r:embed="rId6"/>
                          <a:stretch>
                            <a:fillRect l="-262" t="-549" r="-262" b="-549"/>
                          </a:stretch>
                        </a:blipFill>
                      </a:tcPr>
                    </a:tc>
                    <a:extLst>
                      <a:ext uri="{0D108BD9-81ED-4DB2-BD59-A6C34878D82A}">
                        <a16:rowId xmlns:a16="http://schemas.microsoft.com/office/drawing/2014/main" val="1428883212"/>
                      </a:ext>
                    </a:extLst>
                  </a:tr>
                </a:tbl>
              </a:graphicData>
            </a:graphic>
          </p:graphicFrame>
        </mc:Fallback>
      </mc:AlternateContent>
      <p:sp>
        <p:nvSpPr>
          <p:cNvPr id="10" name="TextBox 9">
            <a:extLst>
              <a:ext uri="{FF2B5EF4-FFF2-40B4-BE49-F238E27FC236}">
                <a16:creationId xmlns:a16="http://schemas.microsoft.com/office/drawing/2014/main" id="{0B5DA45B-933D-4E2B-B891-77A982384BB1}"/>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470883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8"/>
          <p:cNvPicPr preferRelativeResize="0"/>
          <p:nvPr/>
        </p:nvPicPr>
        <p:blipFill rotWithShape="1">
          <a:blip r:embed="rId3">
            <a:alphaModFix/>
          </a:blip>
          <a:srcRect/>
          <a:stretch/>
        </p:blipFill>
        <p:spPr>
          <a:xfrm>
            <a:off x="837126" y="257578"/>
            <a:ext cx="1842966" cy="1365160"/>
          </a:xfrm>
          <a:prstGeom prst="rect">
            <a:avLst/>
          </a:prstGeom>
          <a:noFill/>
          <a:ln>
            <a:noFill/>
          </a:ln>
        </p:spPr>
      </p:pic>
      <p:sp>
        <p:nvSpPr>
          <p:cNvPr id="186" name="Google Shape;18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87" name="Google Shape;187;p8"/>
          <p:cNvSpPr txBox="1"/>
          <p:nvPr/>
        </p:nvSpPr>
        <p:spPr>
          <a:xfrm>
            <a:off x="3837905" y="1037963"/>
            <a:ext cx="430154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a:ea typeface="Times New Roman"/>
                <a:cs typeface="Times New Roman"/>
                <a:sym typeface="Times New Roman"/>
              </a:rPr>
              <a:t>Control System Design</a:t>
            </a:r>
            <a:endParaRPr dirty="0"/>
          </a:p>
        </p:txBody>
      </p:sp>
      <p:sp>
        <p:nvSpPr>
          <p:cNvPr id="2" name="Rectangle 1">
            <a:extLst>
              <a:ext uri="{FF2B5EF4-FFF2-40B4-BE49-F238E27FC236}">
                <a16:creationId xmlns:a16="http://schemas.microsoft.com/office/drawing/2014/main" id="{632EDDC9-39C5-914D-82F6-78ECC3ADE4EC}"/>
              </a:ext>
            </a:extLst>
          </p:cNvPr>
          <p:cNvSpPr/>
          <p:nvPr/>
        </p:nvSpPr>
        <p:spPr>
          <a:xfrm>
            <a:off x="1006255" y="2210240"/>
            <a:ext cx="2945037" cy="400110"/>
          </a:xfrm>
          <a:prstGeom prst="rect">
            <a:avLst/>
          </a:prstGeom>
        </p:spPr>
        <p:txBody>
          <a:bodyPr wrap="none">
            <a:spAutoFit/>
          </a:bodyPr>
          <a:lstStyle/>
          <a:p>
            <a:pPr lvl="0"/>
            <a:r>
              <a:rPr lang="en-US" sz="2000" b="1" u="sng" dirty="0">
                <a:solidFill>
                  <a:schemeClr val="dk1"/>
                </a:solidFill>
                <a:latin typeface="Times New Roman"/>
                <a:ea typeface="Times New Roman"/>
                <a:cs typeface="Times New Roman"/>
                <a:sym typeface="Times New Roman"/>
              </a:rPr>
              <a:t>Dynamic Controller</a:t>
            </a:r>
            <a:r>
              <a:rPr lang="en-US" sz="2000" b="1" dirty="0">
                <a:solidFill>
                  <a:schemeClr val="dk1"/>
                </a:solidFill>
                <a:latin typeface="Times New Roman"/>
                <a:ea typeface="Times New Roman"/>
                <a:cs typeface="Times New Roman"/>
                <a:sym typeface="Times New Roman"/>
              </a:rPr>
              <a:t> (5/5)</a:t>
            </a:r>
            <a:endParaRPr lang="en-US" sz="2000" dirty="0"/>
          </a:p>
        </p:txBody>
      </p:sp>
      <p:sp>
        <p:nvSpPr>
          <p:cNvPr id="6" name="Google Shape;115;p4">
            <a:extLst>
              <a:ext uri="{FF2B5EF4-FFF2-40B4-BE49-F238E27FC236}">
                <a16:creationId xmlns:a16="http://schemas.microsoft.com/office/drawing/2014/main" id="{F56D00FD-4556-504B-9F11-5A11A5DE741C}"/>
              </a:ext>
            </a:extLst>
          </p:cNvPr>
          <p:cNvSpPr txBox="1"/>
          <p:nvPr/>
        </p:nvSpPr>
        <p:spPr>
          <a:xfrm>
            <a:off x="1006255" y="2610350"/>
            <a:ext cx="4456996" cy="5016718"/>
          </a:xfrm>
          <a:prstGeom prst="rect">
            <a:avLst/>
          </a:prstGeom>
          <a:noFill/>
          <a:ln>
            <a:noFill/>
          </a:ln>
        </p:spPr>
        <p:txBody>
          <a:bodyPr spcFirstLastPara="1" wrap="square" lIns="91425" tIns="45700" rIns="91425" bIns="45700" anchor="t" anchorCtr="0">
            <a:spAutoFit/>
          </a:bodyPr>
          <a:lstStyle/>
          <a:p>
            <a:pPr lvl="0"/>
            <a:endParaRPr lang="en-US" sz="2000" u="sng" dirty="0">
              <a:solidFill>
                <a:schemeClr val="dk1"/>
              </a:solidFill>
              <a:latin typeface="Times New Roman"/>
              <a:ea typeface="Times New Roman"/>
              <a:cs typeface="Times New Roman"/>
              <a:sym typeface="Times New Roman"/>
            </a:endParaRPr>
          </a:p>
          <a:p>
            <a:pPr lvl="0"/>
            <a:r>
              <a:rPr lang="en-US" sz="2000" u="sng" dirty="0">
                <a:solidFill>
                  <a:schemeClr val="dk1"/>
                </a:solidFill>
                <a:latin typeface="Times New Roman"/>
                <a:ea typeface="Times New Roman"/>
                <a:cs typeface="Times New Roman"/>
                <a:sym typeface="Times New Roman"/>
              </a:rPr>
              <a:t>MRAC Full State Feedback:</a:t>
            </a:r>
          </a:p>
          <a:p>
            <a:pPr lvl="0"/>
            <a:endParaRPr lang="en-US" sz="2000" u="sng" dirty="0">
              <a:solidFill>
                <a:schemeClr val="dk1"/>
              </a:solidFill>
              <a:latin typeface="Times New Roman"/>
              <a:ea typeface="Times New Roman"/>
              <a:cs typeface="Times New Roman"/>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Lyapunov candidate function:</a:t>
            </a: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sym typeface="Times New Roman"/>
              </a:rPr>
              <a:t>Controller parameters adaptation law:</a:t>
            </a: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r>
              <a:rPr lang="en-US" sz="2000" dirty="0">
                <a:solidFill>
                  <a:schemeClr val="dk1"/>
                </a:solidFill>
                <a:latin typeface="Times New Roman" panose="02020603050405020304" pitchFamily="18" charset="0"/>
                <a:cs typeface="Times New Roman" panose="02020603050405020304" pitchFamily="18" charset="0"/>
                <a:sym typeface="Times New Roman"/>
              </a:rPr>
              <a:t>RLS for model parameter estimation:</a:t>
            </a:r>
          </a:p>
          <a:p>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sym typeface="Times New Roman"/>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chemeClr val="dk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4737CD6-C529-9047-BE86-F6984D71521D}"/>
              </a:ext>
            </a:extLst>
          </p:cNvPr>
          <p:cNvSpPr/>
          <p:nvPr/>
        </p:nvSpPr>
        <p:spPr>
          <a:xfrm>
            <a:off x="3305250" y="4322876"/>
            <a:ext cx="184731" cy="307777"/>
          </a:xfrm>
          <a:prstGeom prst="rect">
            <a:avLst/>
          </a:prstGeom>
        </p:spPr>
        <p:txBody>
          <a:bodyPr wrap="none">
            <a:spAutoFit/>
          </a:bodyPr>
          <a:lstStyle/>
          <a:p>
            <a:endParaRPr lang="en-US" dirty="0"/>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3BD493BC-0AB2-BE4E-AFC8-41E87430F18E}"/>
                  </a:ext>
                </a:extLst>
              </p:cNvPr>
              <p:cNvGraphicFramePr>
                <a:graphicFrameLocks noGrp="1"/>
              </p:cNvGraphicFramePr>
              <p:nvPr/>
            </p:nvGraphicFramePr>
            <p:xfrm>
              <a:off x="5592526" y="3429000"/>
              <a:ext cx="4833732" cy="597327"/>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597327">
                    <a:tc>
                      <a:txBody>
                        <a:bodyPr/>
                        <a:lstStyle/>
                        <a:p>
                          <a:pPr/>
                          <a14:m>
                            <m:oMathPara xmlns:m="http://schemas.openxmlformats.org/officeDocument/2006/math">
                              <m:oMathParaPr>
                                <m:jc m:val="centerGroup"/>
                              </m:oMathParaPr>
                              <m:oMath xmlns:m="http://schemas.openxmlformats.org/officeDocument/2006/math">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𝑉</m:t>
                                </m:r>
                                <m:r>
                                  <a:rPr lang="en-US" sz="1800" b="0" i="1" u="none" strike="noStrike" cap="none" smtClean="0">
                                    <a:solidFill>
                                      <a:srgbClr val="000000"/>
                                    </a:solidFill>
                                    <a:effectLst/>
                                    <a:latin typeface="Cambria Math" panose="02040503050406030204" pitchFamily="18" charset="0"/>
                                    <a:ea typeface="Cambria Math" panose="02040503050406030204" pitchFamily="18" charset="0"/>
                                    <a:cs typeface="Arial"/>
                                    <a:sym typeface="Arial"/>
                                  </a:rPr>
                                  <m:t>=</m:t>
                                </m:r>
                                <m:f>
                                  <m:f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fPr>
                                  <m:num>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1</m:t>
                                    </m:r>
                                  </m:num>
                                  <m:den>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2</m:t>
                                    </m:r>
                                  </m:den>
                                </m:f>
                                <m:sSup>
                                  <m:sSup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p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𝑒</m:t>
                                    </m:r>
                                  </m:e>
                                  <m:sup>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𝑇</m:t>
                                    </m:r>
                                  </m:sup>
                                </m:sSup>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𝑃𝑒</m:t>
                                </m:r>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sSup>
                                  <m:sSup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pPr>
                                  <m:e>
                                    <m:sSub>
                                      <m:sSub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bPr>
                                      <m:e>
                                        <m:acc>
                                          <m:accPr>
                                            <m:chr m:val="̃"/>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acc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𝜃</m:t>
                                            </m:r>
                                          </m:e>
                                        </m:acc>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𝑐</m:t>
                                        </m:r>
                                      </m:sub>
                                    </m:sSub>
                                  </m:e>
                                  <m:sup>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𝑇</m:t>
                                    </m:r>
                                  </m:sup>
                                </m:sSup>
                                <m:sSup>
                                  <m:sSup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p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𝛤</m:t>
                                    </m:r>
                                  </m:e>
                                  <m:sup>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−1</m:t>
                                    </m:r>
                                  </m:sup>
                                </m:sSup>
                                <m:sSub>
                                  <m:sSubPr>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sSubPr>
                                  <m:e>
                                    <m:acc>
                                      <m:accPr>
                                        <m:chr m:val="̃"/>
                                        <m:ctrlP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ctrlPr>
                                      </m:accPr>
                                      <m:e>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𝜃</m:t>
                                        </m:r>
                                      </m:e>
                                    </m:acc>
                                  </m:e>
                                  <m: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𝑐</m:t>
                                    </m:r>
                                  </m:sub>
                                </m:sSub>
                                <m:r>
                                  <a:rPr lang="en-US" sz="1800" b="0" i="1" u="none" strike="noStrike" cap="none">
                                    <a:solidFill>
                                      <a:srgbClr val="000000"/>
                                    </a:solidFill>
                                    <a:effectLst/>
                                    <a:latin typeface="Cambria Math" panose="02040503050406030204" pitchFamily="18" charset="0"/>
                                    <a:ea typeface="Cambria Math" panose="02040503050406030204" pitchFamily="18" charset="0"/>
                                    <a:cs typeface="Arial"/>
                                    <a:sym typeface="Arial"/>
                                  </a:rPr>
                                  <m:t>)</m:t>
                                </m:r>
                              </m:oMath>
                            </m:oMathPara>
                          </a14:m>
                          <a:endParaRPr lang="en-US" sz="1800" b="0" i="1" u="none" strike="noStrike" cap="none" dirty="0">
                            <a:solidFill>
                              <a:srgbClr val="000000"/>
                            </a:solidFill>
                            <a:effectLst/>
                            <a:latin typeface="Cambria Math" panose="02040503050406030204" pitchFamily="18" charset="0"/>
                            <a:ea typeface="Cambria Math" panose="02040503050406030204" pitchFamily="18" charset="0"/>
                            <a:cs typeface="Arial"/>
                            <a:sym typeface="Arial"/>
                          </a:endParaRPr>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1" name="Table 10">
                <a:extLst>
                  <a:ext uri="{FF2B5EF4-FFF2-40B4-BE49-F238E27FC236}">
                    <a16:creationId xmlns:a16="http://schemas.microsoft.com/office/drawing/2014/main" id="{3BD493BC-0AB2-BE4E-AFC8-41E87430F18E}"/>
                  </a:ext>
                </a:extLst>
              </p:cNvPr>
              <p:cNvGraphicFramePr>
                <a:graphicFrameLocks noGrp="1"/>
              </p:cNvGraphicFramePr>
              <p:nvPr>
                <p:extLst>
                  <p:ext uri="{D42A27DB-BD31-4B8C-83A1-F6EECF244321}">
                    <p14:modId xmlns:p14="http://schemas.microsoft.com/office/powerpoint/2010/main" val="2838383877"/>
                  </p:ext>
                </p:extLst>
              </p:nvPr>
            </p:nvGraphicFramePr>
            <p:xfrm>
              <a:off x="5592526" y="3429000"/>
              <a:ext cx="4833732" cy="597327"/>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597327">
                    <a:tc>
                      <a:txBody>
                        <a:bodyPr/>
                        <a:lstStyle/>
                        <a:p>
                          <a:endParaRPr lang="en-US"/>
                        </a:p>
                      </a:txBody>
                      <a:tcPr marL="68580" marR="68580" marT="0" marB="0">
                        <a:blipFill>
                          <a:blip r:embed="rId4"/>
                          <a:stretch>
                            <a:fillRect l="-262" t="-6250" r="-262"/>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88F0B77D-6D13-0446-A207-F40F057320A1}"/>
                  </a:ext>
                </a:extLst>
              </p:cNvPr>
              <p:cNvGraphicFramePr>
                <a:graphicFrameLocks noGrp="1"/>
              </p:cNvGraphicFramePr>
              <p:nvPr/>
            </p:nvGraphicFramePr>
            <p:xfrm>
              <a:off x="5592526" y="4444134"/>
              <a:ext cx="4833732" cy="431229"/>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just" defTabSz="914400" rtl="0" eaLnBrk="1" fontAlgn="auto" latinLnBrk="0" hangingPunct="1">
                            <a:lnSpc>
                              <a:spcPct val="100000"/>
                            </a:lnSpc>
                            <a:spcBef>
                              <a:spcPts val="0"/>
                            </a:spcBef>
                            <a:spcAft>
                              <a:spcPts val="75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acc>
                                      <m:accPr>
                                        <m:chr m:val="̇"/>
                                        <m:ctrlPr>
                                          <a:rPr lang="en-US" sz="1800" i="1">
                                            <a:latin typeface="Cambria Math" panose="02040503050406030204" pitchFamily="18" charset="0"/>
                                          </a:rPr>
                                        </m:ctrlPr>
                                      </m:accPr>
                                      <m:e>
                                        <m:acc>
                                          <m:accPr>
                                            <m:chr m:val="̃"/>
                                            <m:ctrlPr>
                                              <a:rPr lang="en-US" sz="1800" i="1">
                                                <a:latin typeface="Cambria Math" panose="02040503050406030204" pitchFamily="18" charset="0"/>
                                              </a:rPr>
                                            </m:ctrlPr>
                                          </m:accPr>
                                          <m:e>
                                            <m:r>
                                              <a:rPr lang="en-US" sz="1800" i="1">
                                                <a:latin typeface="Cambria Math" panose="02040503050406030204" pitchFamily="18" charset="0"/>
                                              </a:rPr>
                                              <m:t>𝜃</m:t>
                                            </m:r>
                                          </m:e>
                                        </m:acc>
                                      </m:e>
                                    </m:acc>
                                  </m:e>
                                  <m:sub>
                                    <m:r>
                                      <a:rPr lang="en-US" sz="1800" i="1">
                                        <a:latin typeface="Cambria Math" panose="02040503050406030204" pitchFamily="18" charset="0"/>
                                      </a:rPr>
                                      <m:t>𝑐</m:t>
                                    </m:r>
                                  </m:sub>
                                </m:sSub>
                                <m:r>
                                  <a:rPr lang="en-US" sz="1800">
                                    <a:latin typeface="Cambria Math" panose="02040503050406030204" pitchFamily="18" charset="0"/>
                                  </a:rPr>
                                  <m:t>=−</m:t>
                                </m:r>
                                <m:r>
                                  <m:rPr>
                                    <m:sty m:val="p"/>
                                  </m:rPr>
                                  <a:rPr lang="en-US" sz="1800">
                                    <a:latin typeface="Cambria Math" panose="02040503050406030204" pitchFamily="18" charset="0"/>
                                  </a:rPr>
                                  <m:t>Γ</m:t>
                                </m:r>
                                <m:sSup>
                                  <m:sSupPr>
                                    <m:ctrlPr>
                                      <a:rPr lang="en-US" sz="1800" i="1">
                                        <a:latin typeface="Cambria Math" panose="02040503050406030204" pitchFamily="18" charset="0"/>
                                      </a:rPr>
                                    </m:ctrlPr>
                                  </m:sSupPr>
                                  <m:e>
                                    <m:r>
                                      <m:rPr>
                                        <m:sty m:val="p"/>
                                      </m:rPr>
                                      <a:rPr lang="en-US" sz="1800">
                                        <a:latin typeface="Cambria Math" panose="02040503050406030204" pitchFamily="18" charset="0"/>
                                      </a:rPr>
                                      <m:t>Ψ</m:t>
                                    </m:r>
                                  </m:e>
                                  <m:sup>
                                    <m:r>
                                      <a:rPr lang="en-US" sz="1800" i="1">
                                        <a:latin typeface="Cambria Math" panose="02040503050406030204" pitchFamily="18" charset="0"/>
                                      </a:rPr>
                                      <m:t>𝑇</m:t>
                                    </m:r>
                                  </m:sup>
                                </m:sSup>
                                <m:r>
                                  <a:rPr lang="en-US" sz="1800" i="1">
                                    <a:latin typeface="Cambria Math" panose="02040503050406030204" pitchFamily="18" charset="0"/>
                                  </a:rPr>
                                  <m:t>𝑃𝑒</m:t>
                                </m:r>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8" name="Table 17">
                <a:extLst>
                  <a:ext uri="{FF2B5EF4-FFF2-40B4-BE49-F238E27FC236}">
                    <a16:creationId xmlns:a16="http://schemas.microsoft.com/office/drawing/2014/main" id="{88F0B77D-6D13-0446-A207-F40F057320A1}"/>
                  </a:ext>
                </a:extLst>
              </p:cNvPr>
              <p:cNvGraphicFramePr>
                <a:graphicFrameLocks noGrp="1"/>
              </p:cNvGraphicFramePr>
              <p:nvPr>
                <p:extLst>
                  <p:ext uri="{D42A27DB-BD31-4B8C-83A1-F6EECF244321}">
                    <p14:modId xmlns:p14="http://schemas.microsoft.com/office/powerpoint/2010/main" val="1168782743"/>
                  </p:ext>
                </p:extLst>
              </p:nvPr>
            </p:nvGraphicFramePr>
            <p:xfrm>
              <a:off x="5592526" y="4444134"/>
              <a:ext cx="4833732" cy="431229"/>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431229">
                    <a:tc>
                      <a:txBody>
                        <a:bodyPr/>
                        <a:lstStyle/>
                        <a:p>
                          <a:endParaRPr lang="en-US"/>
                        </a:p>
                      </a:txBody>
                      <a:tcPr marL="68580" marR="68580" marT="0" marB="0">
                        <a:blipFill>
                          <a:blip r:embed="rId5"/>
                          <a:stretch>
                            <a:fillRect l="-262" t="-5714" r="-262"/>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A64C8652-B2DC-5042-878D-A5B1C08199A4}"/>
                  </a:ext>
                </a:extLst>
              </p:cNvPr>
              <p:cNvGraphicFramePr>
                <a:graphicFrameLocks noGrp="1"/>
              </p:cNvGraphicFramePr>
              <p:nvPr/>
            </p:nvGraphicFramePr>
            <p:xfrm>
              <a:off x="5592526" y="5263484"/>
              <a:ext cx="4833732" cy="594106"/>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239522">
                    <a:tc>
                      <a:txBody>
                        <a:bodyPr/>
                        <a:lstStyle/>
                        <a:p>
                          <a:pPr marL="0" marR="0" lvl="0" indent="0" algn="just" defTabSz="914400" rtl="0" eaLnBrk="1" fontAlgn="auto" latinLnBrk="0" hangingPunct="1">
                            <a:lnSpc>
                              <a:spcPct val="100000"/>
                            </a:lnSpc>
                            <a:spcBef>
                              <a:spcPts val="0"/>
                            </a:spcBef>
                            <a:spcAft>
                              <a:spcPts val="75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d>
                                  <m:dPr>
                                    <m:begChr m:val="["/>
                                    <m:endChr m:val="]"/>
                                    <m:ctrlPr>
                                      <a:rPr lang="en-US" sz="1800" i="1" smtClean="0">
                                        <a:latin typeface="Cambria Math" panose="02040503050406030204" pitchFamily="18" charset="0"/>
                                      </a:rPr>
                                    </m:ctrlPr>
                                  </m:dPr>
                                  <m:e>
                                    <m:m>
                                      <m:mPr>
                                        <m:plcHide m:val="on"/>
                                        <m:mcs>
                                          <m:mc>
                                            <m:mcPr>
                                              <m:count m:val="2"/>
                                              <m:mcJc m:val="center"/>
                                            </m:mcPr>
                                          </m:mc>
                                        </m:mcs>
                                        <m:ctrlPr>
                                          <a:rPr lang="en-US" sz="1800" i="1">
                                            <a:latin typeface="Cambria Math" panose="02040503050406030204" pitchFamily="18" charset="0"/>
                                          </a:rPr>
                                        </m:ctrlPr>
                                      </m:mPr>
                                      <m:mr>
                                        <m:e>
                                          <m:acc>
                                            <m:accPr>
                                              <m:chr m:val="̇"/>
                                              <m:ctrlPr>
                                                <a:rPr lang="en-US" sz="1800" i="1">
                                                  <a:latin typeface="Cambria Math" panose="02040503050406030204" pitchFamily="18" charset="0"/>
                                                </a:rPr>
                                              </m:ctrlPr>
                                            </m:accPr>
                                            <m:e>
                                              <m:r>
                                                <a:rPr lang="en-US" sz="1800" i="1">
                                                  <a:latin typeface="Cambria Math" panose="02040503050406030204" pitchFamily="18" charset="0"/>
                                                </a:rPr>
                                                <m:t>𝑣</m:t>
                                              </m:r>
                                            </m:e>
                                          </m:acc>
                                        </m:e>
                                        <m:e>
                                          <m:r>
                                            <a:rPr lang="en-US" sz="1800">
                                              <a:latin typeface="Cambria Math" panose="02040503050406030204" pitchFamily="18" charset="0"/>
                                            </a:rPr>
                                            <m:t>0</m:t>
                                          </m:r>
                                        </m:e>
                                      </m:mr>
                                      <m:mr>
                                        <m:e>
                                          <m:r>
                                            <a:rPr lang="en-US" sz="1800">
                                              <a:latin typeface="Cambria Math" panose="02040503050406030204" pitchFamily="18" charset="0"/>
                                            </a:rPr>
                                            <m:t>0</m:t>
                                          </m:r>
                                        </m:e>
                                        <m:e>
                                          <m:acc>
                                            <m:accPr>
                                              <m:chr m:val="̇"/>
                                              <m:ctrlPr>
                                                <a:rPr lang="en-US" sz="1800" i="1">
                                                  <a:latin typeface="Cambria Math" panose="02040503050406030204" pitchFamily="18" charset="0"/>
                                                </a:rPr>
                                              </m:ctrlPr>
                                            </m:accPr>
                                            <m:e>
                                              <m:r>
                                                <a:rPr lang="en-US" sz="1800" i="1">
                                                  <a:latin typeface="Cambria Math" panose="02040503050406030204" pitchFamily="18" charset="0"/>
                                                </a:rPr>
                                                <m:t>𝜔</m:t>
                                              </m:r>
                                            </m:e>
                                          </m:acc>
                                        </m:e>
                                      </m:mr>
                                    </m:m>
                                    <m:r>
                                      <a:rPr lang="en-US" sz="1800">
                                        <a:latin typeface="Cambria Math" panose="02040503050406030204" pitchFamily="18" charset="0"/>
                                      </a:rPr>
                                      <m:t>    </m:t>
                                    </m:r>
                                    <m:m>
                                      <m:mPr>
                                        <m:plcHide m:val="on"/>
                                        <m:mcs>
                                          <m:mc>
                                            <m:mcPr>
                                              <m:count m:val="2"/>
                                              <m:mcJc m:val="center"/>
                                            </m:mcPr>
                                          </m:mc>
                                        </m:mcs>
                                        <m:ctrlPr>
                                          <a:rPr lang="en-US" sz="1800" i="1">
                                            <a:latin typeface="Cambria Math" panose="02040503050406030204" pitchFamily="18" charset="0"/>
                                          </a:rPr>
                                        </m:ctrlPr>
                                      </m:mPr>
                                      <m:mr>
                                        <m:e>
                                          <m:r>
                                            <a:rPr lang="en-US" sz="180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𝜔</m:t>
                                              </m:r>
                                            </m:e>
                                            <m:sup>
                                              <m:r>
                                                <a:rPr lang="en-US" sz="1800">
                                                  <a:latin typeface="Cambria Math" panose="02040503050406030204" pitchFamily="18" charset="0"/>
                                                </a:rPr>
                                                <m:t>2</m:t>
                                              </m:r>
                                            </m:sup>
                                          </m:sSup>
                                        </m:e>
                                        <m:e>
                                          <m:r>
                                            <a:rPr lang="en-US" sz="1800" i="1">
                                              <a:latin typeface="Cambria Math" panose="02040503050406030204" pitchFamily="18" charset="0"/>
                                            </a:rPr>
                                            <m:t>𝑣</m:t>
                                          </m:r>
                                        </m:e>
                                      </m:mr>
                                      <m:mr>
                                        <m:e>
                                          <m:r>
                                            <a:rPr lang="en-US" sz="1800">
                                              <a:latin typeface="Cambria Math" panose="02040503050406030204" pitchFamily="18" charset="0"/>
                                            </a:rPr>
                                            <m:t>0</m:t>
                                          </m:r>
                                        </m:e>
                                        <m:e>
                                          <m:r>
                                            <a:rPr lang="en-US" sz="1800">
                                              <a:latin typeface="Cambria Math" panose="02040503050406030204" pitchFamily="18" charset="0"/>
                                            </a:rPr>
                                            <m:t>0</m:t>
                                          </m:r>
                                        </m:e>
                                      </m:mr>
                                    </m:m>
                                    <m:r>
                                      <a:rPr lang="en-US" sz="1800">
                                        <a:latin typeface="Cambria Math" panose="02040503050406030204" pitchFamily="18" charset="0"/>
                                      </a:rPr>
                                      <m:t>    </m:t>
                                    </m:r>
                                    <m:m>
                                      <m:mPr>
                                        <m:plcHide m:val="on"/>
                                        <m:mcs>
                                          <m:mc>
                                            <m:mcPr>
                                              <m:count m:val="2"/>
                                              <m:mcJc m:val="center"/>
                                            </m:mcPr>
                                          </m:mc>
                                        </m:mcs>
                                        <m:ctrlPr>
                                          <a:rPr lang="en-US" sz="1800" i="1">
                                            <a:latin typeface="Cambria Math" panose="02040503050406030204" pitchFamily="18" charset="0"/>
                                          </a:rPr>
                                        </m:ctrlPr>
                                      </m:mPr>
                                      <m:mr>
                                        <m:e>
                                          <m:r>
                                            <a:rPr lang="en-US" sz="1800">
                                              <a:latin typeface="Cambria Math" panose="02040503050406030204" pitchFamily="18" charset="0"/>
                                            </a:rPr>
                                            <m:t>0</m:t>
                                          </m:r>
                                        </m:e>
                                        <m:e>
                                          <m:r>
                                            <a:rPr lang="en-US" sz="1800">
                                              <a:latin typeface="Cambria Math" panose="02040503050406030204" pitchFamily="18" charset="0"/>
                                            </a:rPr>
                                            <m:t>0</m:t>
                                          </m:r>
                                        </m:e>
                                      </m:mr>
                                      <m:mr>
                                        <m:e>
                                          <m:r>
                                            <a:rPr lang="en-US" sz="1800" i="1">
                                              <a:latin typeface="Cambria Math" panose="02040503050406030204" pitchFamily="18" charset="0"/>
                                            </a:rPr>
                                            <m:t>𝑣</m:t>
                                          </m:r>
                                          <m:r>
                                            <a:rPr lang="en-US" sz="1800" i="1">
                                              <a:latin typeface="Cambria Math" panose="02040503050406030204" pitchFamily="18" charset="0"/>
                                            </a:rPr>
                                            <m:t>𝜔</m:t>
                                          </m:r>
                                        </m:e>
                                        <m:e>
                                          <m:r>
                                            <a:rPr lang="en-US" sz="1800" i="1">
                                              <a:latin typeface="Cambria Math" panose="02040503050406030204" pitchFamily="18" charset="0"/>
                                            </a:rPr>
                                            <m:t>𝜔</m:t>
                                          </m:r>
                                        </m:e>
                                      </m:mr>
                                    </m:m>
                                  </m:e>
                                </m:d>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𝑚</m:t>
                                    </m:r>
                                  </m:sub>
                                </m:sSub>
                                <m:r>
                                  <a:rPr lang="en-US" sz="1800">
                                    <a:latin typeface="Cambria Math" panose="02040503050406030204" pitchFamily="18" charset="0"/>
                                  </a:rPr>
                                  <m:t>= </m:t>
                                </m:r>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r>
                                          <a:rPr lang="en-US" sz="1800">
                                            <a:latin typeface="Cambria Math" panose="02040503050406030204" pitchFamily="18" charset="0"/>
                                          </a:rPr>
                                          <m:t>&amp;</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𝑟𝑒𝑓</m:t>
                                            </m:r>
                                          </m:sub>
                                        </m:sSub>
                                      </m:e>
                                      <m:e>
                                        <m:r>
                                          <a:rPr lang="en-US" sz="1800">
                                            <a:latin typeface="Cambria Math" panose="02040503050406030204" pitchFamily="18" charset="0"/>
                                          </a:rPr>
                                          <m:t>&amp;</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𝑟𝑒𝑓</m:t>
                                            </m:r>
                                          </m:sub>
                                        </m:sSub>
                                      </m:e>
                                    </m:eqArr>
                                  </m:e>
                                </m:d>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3" name="Table 12">
                <a:extLst>
                  <a:ext uri="{FF2B5EF4-FFF2-40B4-BE49-F238E27FC236}">
                    <a16:creationId xmlns:a16="http://schemas.microsoft.com/office/drawing/2014/main" id="{A64C8652-B2DC-5042-878D-A5B1C08199A4}"/>
                  </a:ext>
                </a:extLst>
              </p:cNvPr>
              <p:cNvGraphicFramePr>
                <a:graphicFrameLocks noGrp="1"/>
              </p:cNvGraphicFramePr>
              <p:nvPr>
                <p:extLst>
                  <p:ext uri="{D42A27DB-BD31-4B8C-83A1-F6EECF244321}">
                    <p14:modId xmlns:p14="http://schemas.microsoft.com/office/powerpoint/2010/main" val="3185496186"/>
                  </p:ext>
                </p:extLst>
              </p:nvPr>
            </p:nvGraphicFramePr>
            <p:xfrm>
              <a:off x="5592526" y="5263484"/>
              <a:ext cx="4833732" cy="594106"/>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594106">
                    <a:tc>
                      <a:txBody>
                        <a:bodyPr/>
                        <a:lstStyle/>
                        <a:p>
                          <a:endParaRPr lang="en-US"/>
                        </a:p>
                      </a:txBody>
                      <a:tcPr marL="68580" marR="68580" marT="0" marB="0">
                        <a:blipFill>
                          <a:blip r:embed="rId6"/>
                          <a:stretch>
                            <a:fillRect l="-262" t="-14583" r="-262"/>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8AFB48C6-9BDE-4C4D-9F7F-11336D6BEFAC}"/>
                  </a:ext>
                </a:extLst>
              </p:cNvPr>
              <p:cNvGraphicFramePr>
                <a:graphicFrameLocks noGrp="1"/>
              </p:cNvGraphicFramePr>
              <p:nvPr/>
            </p:nvGraphicFramePr>
            <p:xfrm>
              <a:off x="5592526" y="6199977"/>
              <a:ext cx="4833732" cy="403543"/>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239522">
                    <a:tc>
                      <a:txBody>
                        <a:bodyPr/>
                        <a:lstStyle/>
                        <a:p>
                          <a:pPr marL="0" marR="0" lvl="0" indent="0" algn="just" defTabSz="914400" rtl="0" eaLnBrk="1" fontAlgn="auto" latinLnBrk="0" hangingPunct="1">
                            <a:lnSpc>
                              <a:spcPct val="100000"/>
                            </a:lnSpc>
                            <a:spcBef>
                              <a:spcPts val="0"/>
                            </a:spcBef>
                            <a:spcAft>
                              <a:spcPts val="75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en-US" sz="1800" i="1">
                                        <a:latin typeface="Cambria Math" panose="02040503050406030204" pitchFamily="18" charset="0"/>
                                      </a:rPr>
                                      <m:t>𝜙</m:t>
                                    </m:r>
                                  </m:e>
                                  <m:sup>
                                    <m:r>
                                      <a:rPr lang="en-US" sz="1800" i="1">
                                        <a:latin typeface="Cambria Math" panose="02040503050406030204" pitchFamily="18" charset="0"/>
                                      </a:rPr>
                                      <m:t>𝑇</m:t>
                                    </m:r>
                                  </m:sup>
                                </m:sSup>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𝑚</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𝑟𝑒𝑓</m:t>
                                    </m:r>
                                  </m:sub>
                                </m:sSub>
                                <m:r>
                                  <a:rPr lang="en-US" sz="1800">
                                    <a:latin typeface="Cambria Math" panose="02040503050406030204" pitchFamily="18" charset="0"/>
                                  </a:rPr>
                                  <m:t> </m:t>
                                </m:r>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5" name="Table 14">
                <a:extLst>
                  <a:ext uri="{FF2B5EF4-FFF2-40B4-BE49-F238E27FC236}">
                    <a16:creationId xmlns:a16="http://schemas.microsoft.com/office/drawing/2014/main" id="{8AFB48C6-9BDE-4C4D-9F7F-11336D6BEFAC}"/>
                  </a:ext>
                </a:extLst>
              </p:cNvPr>
              <p:cNvGraphicFramePr>
                <a:graphicFrameLocks noGrp="1"/>
              </p:cNvGraphicFramePr>
              <p:nvPr>
                <p:extLst>
                  <p:ext uri="{D42A27DB-BD31-4B8C-83A1-F6EECF244321}">
                    <p14:modId xmlns:p14="http://schemas.microsoft.com/office/powerpoint/2010/main" val="3006198135"/>
                  </p:ext>
                </p:extLst>
              </p:nvPr>
            </p:nvGraphicFramePr>
            <p:xfrm>
              <a:off x="5592526" y="6199977"/>
              <a:ext cx="4833732" cy="403543"/>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403543">
                    <a:tc>
                      <a:txBody>
                        <a:bodyPr/>
                        <a:lstStyle/>
                        <a:p>
                          <a:endParaRPr lang="en-US"/>
                        </a:p>
                      </a:txBody>
                      <a:tcPr marL="68580" marR="68580" marT="0" marB="0">
                        <a:blipFill>
                          <a:blip r:embed="rId7"/>
                          <a:stretch>
                            <a:fillRect l="-262" t="-3125" r="-262" b="-3125"/>
                          </a:stretch>
                        </a:blipFill>
                      </a:tcPr>
                    </a:tc>
                    <a:extLst>
                      <a:ext uri="{0D108BD9-81ED-4DB2-BD59-A6C34878D82A}">
                        <a16:rowId xmlns:a16="http://schemas.microsoft.com/office/drawing/2014/main" val="1428883212"/>
                      </a:ext>
                    </a:extLst>
                  </a:tr>
                </a:tbl>
              </a:graphicData>
            </a:graphic>
          </p:graphicFrame>
        </mc:Fallback>
      </mc:AlternateContent>
      <p:sp>
        <p:nvSpPr>
          <p:cNvPr id="12" name="TextBox 11">
            <a:extLst>
              <a:ext uri="{FF2B5EF4-FFF2-40B4-BE49-F238E27FC236}">
                <a16:creationId xmlns:a16="http://schemas.microsoft.com/office/drawing/2014/main" id="{E52E6CF0-8A79-4630-84EF-DF6117905DB4}"/>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68558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16</a:t>
            </a:fld>
            <a:endParaRPr lang="en-US" dirty="0"/>
          </a:p>
        </p:txBody>
      </p:sp>
      <p:sp>
        <p:nvSpPr>
          <p:cNvPr id="3" name="TextBox 2"/>
          <p:cNvSpPr txBox="1"/>
          <p:nvPr/>
        </p:nvSpPr>
        <p:spPr>
          <a:xfrm>
            <a:off x="3837905" y="1037963"/>
            <a:ext cx="430154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Control System Design</a:t>
            </a:r>
          </a:p>
        </p:txBody>
      </p:sp>
      <p:sp>
        <p:nvSpPr>
          <p:cNvPr id="6" name="TextBox 5">
            <a:extLst>
              <a:ext uri="{FF2B5EF4-FFF2-40B4-BE49-F238E27FC236}">
                <a16:creationId xmlns:a16="http://schemas.microsoft.com/office/drawing/2014/main" id="{E4EE6AF9-2186-40BC-9CB4-633F9DAFE6D7}"/>
              </a:ext>
            </a:extLst>
          </p:cNvPr>
          <p:cNvSpPr txBox="1"/>
          <p:nvPr/>
        </p:nvSpPr>
        <p:spPr>
          <a:xfrm>
            <a:off x="1262267" y="1769165"/>
            <a:ext cx="7063585"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Our proposed controller is thus represented by the block diagram:</a:t>
            </a:r>
          </a:p>
        </p:txBody>
      </p:sp>
      <p:pic>
        <p:nvPicPr>
          <p:cNvPr id="7" name="Picture 6">
            <a:extLst>
              <a:ext uri="{FF2B5EF4-FFF2-40B4-BE49-F238E27FC236}">
                <a16:creationId xmlns:a16="http://schemas.microsoft.com/office/drawing/2014/main" id="{38974097-0DAC-448B-A417-16C1B0008B2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62267" y="2315702"/>
            <a:ext cx="9081683" cy="3979762"/>
          </a:xfrm>
          <a:prstGeom prst="rect">
            <a:avLst/>
          </a:prstGeom>
          <a:noFill/>
          <a:ln>
            <a:solidFill>
              <a:schemeClr val="tx1"/>
            </a:solidFill>
          </a:ln>
        </p:spPr>
      </p:pic>
      <p:sp>
        <p:nvSpPr>
          <p:cNvPr id="8" name="TextBox 7">
            <a:extLst>
              <a:ext uri="{FF2B5EF4-FFF2-40B4-BE49-F238E27FC236}">
                <a16:creationId xmlns:a16="http://schemas.microsoft.com/office/drawing/2014/main" id="{C760D06F-9FA4-433A-B86A-C66098CD8076}"/>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369443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485C3-2558-4F25-8012-31C64CC6D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126" y="2141062"/>
            <a:ext cx="4905300" cy="3678975"/>
          </a:xfrm>
          <a:prstGeom prst="rect">
            <a:avLst/>
          </a:prstGeom>
        </p:spPr>
      </p:pic>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17</a:t>
            </a:fld>
            <a:endParaRPr lang="en-US" dirty="0"/>
          </a:p>
        </p:txBody>
      </p:sp>
      <p:sp>
        <p:nvSpPr>
          <p:cNvPr id="3" name="TextBox 2"/>
          <p:cNvSpPr txBox="1"/>
          <p:nvPr/>
        </p:nvSpPr>
        <p:spPr>
          <a:xfrm>
            <a:off x="2670995" y="1037963"/>
            <a:ext cx="68500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Simulation Results (No Disturbance)</a:t>
            </a:r>
          </a:p>
        </p:txBody>
      </p:sp>
      <p:pic>
        <p:nvPicPr>
          <p:cNvPr id="8" name="Picture 7">
            <a:extLst>
              <a:ext uri="{FF2B5EF4-FFF2-40B4-BE49-F238E27FC236}">
                <a16:creationId xmlns:a16="http://schemas.microsoft.com/office/drawing/2014/main" id="{D4A9DD44-003A-4EAF-8D4F-F44924F20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150056"/>
            <a:ext cx="4905300" cy="3678975"/>
          </a:xfrm>
          <a:prstGeom prst="rect">
            <a:avLst/>
          </a:prstGeom>
        </p:spPr>
      </p:pic>
      <p:sp>
        <p:nvSpPr>
          <p:cNvPr id="7" name="TextBox 6">
            <a:extLst>
              <a:ext uri="{FF2B5EF4-FFF2-40B4-BE49-F238E27FC236}">
                <a16:creationId xmlns:a16="http://schemas.microsoft.com/office/drawing/2014/main" id="{32F2A522-7560-496F-B861-7B45ECB6C65B}"/>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183191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485C3-2558-4F25-8012-31C64CC6D7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7126" y="2141062"/>
            <a:ext cx="4905300" cy="3678975"/>
          </a:xfrm>
          <a:prstGeom prst="rect">
            <a:avLst/>
          </a:prstGeom>
        </p:spPr>
      </p:pic>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18</a:t>
            </a:fld>
            <a:endParaRPr lang="en-US" dirty="0"/>
          </a:p>
        </p:txBody>
      </p:sp>
      <p:sp>
        <p:nvSpPr>
          <p:cNvPr id="3" name="TextBox 2"/>
          <p:cNvSpPr txBox="1"/>
          <p:nvPr/>
        </p:nvSpPr>
        <p:spPr>
          <a:xfrm>
            <a:off x="2670995" y="1037963"/>
            <a:ext cx="68500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Simulation Results (No Disturbance)</a:t>
            </a:r>
          </a:p>
        </p:txBody>
      </p:sp>
      <p:pic>
        <p:nvPicPr>
          <p:cNvPr id="8" name="Picture 7">
            <a:extLst>
              <a:ext uri="{FF2B5EF4-FFF2-40B4-BE49-F238E27FC236}">
                <a16:creationId xmlns:a16="http://schemas.microsoft.com/office/drawing/2014/main" id="{D4A9DD44-003A-4EAF-8D4F-F44924F205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150056"/>
            <a:ext cx="4905300" cy="3678975"/>
          </a:xfrm>
          <a:prstGeom prst="rect">
            <a:avLst/>
          </a:prstGeom>
        </p:spPr>
      </p:pic>
      <p:sp>
        <p:nvSpPr>
          <p:cNvPr id="7" name="TextBox 6">
            <a:extLst>
              <a:ext uri="{FF2B5EF4-FFF2-40B4-BE49-F238E27FC236}">
                <a16:creationId xmlns:a16="http://schemas.microsoft.com/office/drawing/2014/main" id="{F366D72F-3971-4FFA-B8DA-2A2EBB539AB8}"/>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451993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485C3-2558-4F25-8012-31C64CC6D7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7126" y="2141062"/>
            <a:ext cx="4905300" cy="3678975"/>
          </a:xfrm>
          <a:prstGeom prst="rect">
            <a:avLst/>
          </a:prstGeom>
        </p:spPr>
      </p:pic>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19</a:t>
            </a:fld>
            <a:endParaRPr lang="en-US" dirty="0"/>
          </a:p>
        </p:txBody>
      </p:sp>
      <p:sp>
        <p:nvSpPr>
          <p:cNvPr id="3" name="TextBox 2"/>
          <p:cNvSpPr txBox="1"/>
          <p:nvPr/>
        </p:nvSpPr>
        <p:spPr>
          <a:xfrm>
            <a:off x="2670995" y="1037963"/>
            <a:ext cx="68500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Simulation Results (No Disturbance)</a:t>
            </a:r>
          </a:p>
        </p:txBody>
      </p:sp>
      <p:pic>
        <p:nvPicPr>
          <p:cNvPr id="8" name="Picture 7">
            <a:extLst>
              <a:ext uri="{FF2B5EF4-FFF2-40B4-BE49-F238E27FC236}">
                <a16:creationId xmlns:a16="http://schemas.microsoft.com/office/drawing/2014/main" id="{D4A9DD44-003A-4EAF-8D4F-F44924F205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150056"/>
            <a:ext cx="4905300" cy="3678975"/>
          </a:xfrm>
          <a:prstGeom prst="rect">
            <a:avLst/>
          </a:prstGeom>
        </p:spPr>
      </p:pic>
      <p:sp>
        <p:nvSpPr>
          <p:cNvPr id="7" name="TextBox 6">
            <a:extLst>
              <a:ext uri="{FF2B5EF4-FFF2-40B4-BE49-F238E27FC236}">
                <a16:creationId xmlns:a16="http://schemas.microsoft.com/office/drawing/2014/main" id="{A5173847-DB38-4F4C-AA35-DF3FD97CFAC2}"/>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27886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t>2</a:t>
            </a:fld>
            <a:endParaRPr lang="en-US"/>
          </a:p>
        </p:txBody>
      </p:sp>
      <p:sp>
        <p:nvSpPr>
          <p:cNvPr id="3" name="TextBox 2"/>
          <p:cNvSpPr txBox="1"/>
          <p:nvPr/>
        </p:nvSpPr>
        <p:spPr>
          <a:xfrm>
            <a:off x="4829577" y="1037963"/>
            <a:ext cx="342578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Introduction</a:t>
            </a:r>
          </a:p>
        </p:txBody>
      </p:sp>
      <p:sp>
        <p:nvSpPr>
          <p:cNvPr id="4" name="TextBox 3"/>
          <p:cNvSpPr txBox="1"/>
          <p:nvPr/>
        </p:nvSpPr>
        <p:spPr>
          <a:xfrm>
            <a:off x="1081824" y="2331076"/>
            <a:ext cx="4662151"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Low cost research platform for advancement in robotics and control</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Differential drive wheeled mobile robot with a built it PID to track input reference velocities.</a:t>
            </a:r>
          </a:p>
        </p:txBody>
      </p:sp>
      <p:pic>
        <p:nvPicPr>
          <p:cNvPr id="6" name="Picture 5"/>
          <p:cNvPicPr>
            <a:picLocks noChangeAspect="1"/>
          </p:cNvPicPr>
          <p:nvPr/>
        </p:nvPicPr>
        <p:blipFill>
          <a:blip r:embed="rId4"/>
          <a:stretch>
            <a:fillRect/>
          </a:stretch>
        </p:blipFill>
        <p:spPr>
          <a:xfrm>
            <a:off x="6294572" y="2217348"/>
            <a:ext cx="4926706" cy="3634278"/>
          </a:xfrm>
          <a:prstGeom prst="rect">
            <a:avLst/>
          </a:prstGeom>
        </p:spPr>
      </p:pic>
      <p:sp>
        <p:nvSpPr>
          <p:cNvPr id="7" name="TextBox 6">
            <a:extLst>
              <a:ext uri="{FF2B5EF4-FFF2-40B4-BE49-F238E27FC236}">
                <a16:creationId xmlns:a16="http://schemas.microsoft.com/office/drawing/2014/main" id="{A9632BCD-0AE0-4530-B8C2-65F3345BA05A}"/>
              </a:ext>
            </a:extLst>
          </p:cNvPr>
          <p:cNvSpPr txBox="1"/>
          <p:nvPr/>
        </p:nvSpPr>
        <p:spPr>
          <a:xfrm>
            <a:off x="1500437" y="4562997"/>
            <a:ext cx="3824926" cy="1508105"/>
          </a:xfrm>
          <a:prstGeom prst="rect">
            <a:avLst/>
          </a:prstGeom>
          <a:noFill/>
          <a:ln w="19050">
            <a:solidFill>
              <a:srgbClr val="FF0000"/>
            </a:solidFill>
          </a:ln>
        </p:spPr>
        <p:txBody>
          <a:bodyPr wrap="square" rtlCol="0">
            <a:spAutoFit/>
          </a:bodyPr>
          <a:lstStyle/>
          <a:p>
            <a:pPr algn="just"/>
            <a:r>
              <a:rPr lang="en-GB" sz="2000" b="1" u="sng" dirty="0">
                <a:latin typeface="Times New Roman" panose="02020603050405020304" pitchFamily="18" charset="0"/>
                <a:cs typeface="Times New Roman" panose="02020603050405020304" pitchFamily="18" charset="0"/>
              </a:rPr>
              <a:t>Goal</a:t>
            </a:r>
            <a:endParaRPr lang="en-GB" sz="20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Implement a controller combining kinematic control and a MRAC for dynamic compensation, to track a predefined trajectory</a:t>
            </a:r>
          </a:p>
        </p:txBody>
      </p:sp>
      <p:sp>
        <p:nvSpPr>
          <p:cNvPr id="8" name="TextBox 7">
            <a:extLst>
              <a:ext uri="{FF2B5EF4-FFF2-40B4-BE49-F238E27FC236}">
                <a16:creationId xmlns:a16="http://schemas.microsoft.com/office/drawing/2014/main" id="{F6787E1C-241D-4C6E-AE7E-E2D4E67C5124}"/>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Ralph </a:t>
            </a:r>
            <a:r>
              <a:rPr lang="en-GB" dirty="0" err="1">
                <a:latin typeface="Times" panose="02020603050405020304" pitchFamily="18" charset="0"/>
                <a:cs typeface="Times" panose="02020603050405020304" pitchFamily="18" charset="0"/>
              </a:rPr>
              <a:t>Rayess</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719398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485C3-2558-4F25-8012-31C64CC6D7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7126" y="2141062"/>
            <a:ext cx="4905300" cy="3678975"/>
          </a:xfrm>
          <a:prstGeom prst="rect">
            <a:avLst/>
          </a:prstGeom>
        </p:spPr>
      </p:pic>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20</a:t>
            </a:fld>
            <a:endParaRPr lang="en-US" dirty="0"/>
          </a:p>
        </p:txBody>
      </p:sp>
      <p:sp>
        <p:nvSpPr>
          <p:cNvPr id="3" name="TextBox 2"/>
          <p:cNvSpPr txBox="1"/>
          <p:nvPr/>
        </p:nvSpPr>
        <p:spPr>
          <a:xfrm>
            <a:off x="2670995" y="1037963"/>
            <a:ext cx="68500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Simulation Results (No Disturbance)</a:t>
            </a:r>
          </a:p>
        </p:txBody>
      </p:sp>
      <p:pic>
        <p:nvPicPr>
          <p:cNvPr id="8" name="Picture 7">
            <a:extLst>
              <a:ext uri="{FF2B5EF4-FFF2-40B4-BE49-F238E27FC236}">
                <a16:creationId xmlns:a16="http://schemas.microsoft.com/office/drawing/2014/main" id="{D4A9DD44-003A-4EAF-8D4F-F44924F205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150056"/>
            <a:ext cx="4905300" cy="3678975"/>
          </a:xfrm>
          <a:prstGeom prst="rect">
            <a:avLst/>
          </a:prstGeom>
        </p:spPr>
      </p:pic>
      <p:sp>
        <p:nvSpPr>
          <p:cNvPr id="7" name="TextBox 6">
            <a:extLst>
              <a:ext uri="{FF2B5EF4-FFF2-40B4-BE49-F238E27FC236}">
                <a16:creationId xmlns:a16="http://schemas.microsoft.com/office/drawing/2014/main" id="{AED20F9E-5FF6-4350-B3B4-ACA585140438}"/>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Nadim </a:t>
            </a:r>
            <a:r>
              <a:rPr lang="en-GB" dirty="0" err="1">
                <a:latin typeface="Times" panose="02020603050405020304" pitchFamily="18" charset="0"/>
                <a:cs typeface="Times" panose="02020603050405020304" pitchFamily="18" charset="0"/>
              </a:rPr>
              <a:t>Khairallah</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9780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485C3-2558-4F25-8012-31C64CC6D7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7126" y="2141062"/>
            <a:ext cx="4905300" cy="3678975"/>
          </a:xfrm>
          <a:prstGeom prst="rect">
            <a:avLst/>
          </a:prstGeom>
        </p:spPr>
      </p:pic>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21</a:t>
            </a:fld>
            <a:endParaRPr lang="en-US" dirty="0"/>
          </a:p>
        </p:txBody>
      </p:sp>
      <p:sp>
        <p:nvSpPr>
          <p:cNvPr id="3" name="TextBox 2"/>
          <p:cNvSpPr txBox="1"/>
          <p:nvPr/>
        </p:nvSpPr>
        <p:spPr>
          <a:xfrm>
            <a:off x="2670995" y="1037963"/>
            <a:ext cx="68500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Simulation Results (w/ Disturbance)</a:t>
            </a:r>
          </a:p>
        </p:txBody>
      </p:sp>
      <p:pic>
        <p:nvPicPr>
          <p:cNvPr id="8" name="Picture 7">
            <a:extLst>
              <a:ext uri="{FF2B5EF4-FFF2-40B4-BE49-F238E27FC236}">
                <a16:creationId xmlns:a16="http://schemas.microsoft.com/office/drawing/2014/main" id="{D4A9DD44-003A-4EAF-8D4F-F44924F205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150056"/>
            <a:ext cx="4905300" cy="3678975"/>
          </a:xfrm>
          <a:prstGeom prst="rect">
            <a:avLst/>
          </a:prstGeom>
        </p:spPr>
      </p:pic>
      <p:sp>
        <p:nvSpPr>
          <p:cNvPr id="7" name="TextBox 6">
            <a:extLst>
              <a:ext uri="{FF2B5EF4-FFF2-40B4-BE49-F238E27FC236}">
                <a16:creationId xmlns:a16="http://schemas.microsoft.com/office/drawing/2014/main" id="{821233F1-09CE-435F-97DB-6E5399D4156A}"/>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Carlo Karam</a:t>
            </a:r>
          </a:p>
        </p:txBody>
      </p:sp>
    </p:spTree>
    <p:extLst>
      <p:ext uri="{BB962C8B-B14F-4D97-AF65-F5344CB8AC3E}">
        <p14:creationId xmlns:p14="http://schemas.microsoft.com/office/powerpoint/2010/main" val="636541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485C3-2558-4F25-8012-31C64CC6D7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7126" y="2141062"/>
            <a:ext cx="4905300" cy="3678975"/>
          </a:xfrm>
          <a:prstGeom prst="rect">
            <a:avLst/>
          </a:prstGeom>
        </p:spPr>
      </p:pic>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22</a:t>
            </a:fld>
            <a:endParaRPr lang="en-US" dirty="0"/>
          </a:p>
        </p:txBody>
      </p:sp>
      <p:sp>
        <p:nvSpPr>
          <p:cNvPr id="3" name="TextBox 2"/>
          <p:cNvSpPr txBox="1"/>
          <p:nvPr/>
        </p:nvSpPr>
        <p:spPr>
          <a:xfrm>
            <a:off x="2670995" y="1037963"/>
            <a:ext cx="68500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Simulation Results (w/ Disturbance)</a:t>
            </a:r>
          </a:p>
        </p:txBody>
      </p:sp>
      <p:pic>
        <p:nvPicPr>
          <p:cNvPr id="8" name="Picture 7">
            <a:extLst>
              <a:ext uri="{FF2B5EF4-FFF2-40B4-BE49-F238E27FC236}">
                <a16:creationId xmlns:a16="http://schemas.microsoft.com/office/drawing/2014/main" id="{D4A9DD44-003A-4EAF-8D4F-F44924F205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150056"/>
            <a:ext cx="4905300" cy="3678975"/>
          </a:xfrm>
          <a:prstGeom prst="rect">
            <a:avLst/>
          </a:prstGeom>
        </p:spPr>
      </p:pic>
      <p:sp>
        <p:nvSpPr>
          <p:cNvPr id="7" name="TextBox 6">
            <a:extLst>
              <a:ext uri="{FF2B5EF4-FFF2-40B4-BE49-F238E27FC236}">
                <a16:creationId xmlns:a16="http://schemas.microsoft.com/office/drawing/2014/main" id="{D9907BDF-1DEE-4F14-8975-06FEC08F601E}"/>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Carlo Karam</a:t>
            </a:r>
          </a:p>
        </p:txBody>
      </p:sp>
    </p:spTree>
    <p:extLst>
      <p:ext uri="{BB962C8B-B14F-4D97-AF65-F5344CB8AC3E}">
        <p14:creationId xmlns:p14="http://schemas.microsoft.com/office/powerpoint/2010/main" val="794131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485C3-2558-4F25-8012-31C64CC6D7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7126" y="2141062"/>
            <a:ext cx="4905300" cy="3678975"/>
          </a:xfrm>
          <a:prstGeom prst="rect">
            <a:avLst/>
          </a:prstGeom>
        </p:spPr>
      </p:pic>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23</a:t>
            </a:fld>
            <a:endParaRPr lang="en-US" dirty="0"/>
          </a:p>
        </p:txBody>
      </p:sp>
      <p:sp>
        <p:nvSpPr>
          <p:cNvPr id="3" name="TextBox 2"/>
          <p:cNvSpPr txBox="1"/>
          <p:nvPr/>
        </p:nvSpPr>
        <p:spPr>
          <a:xfrm>
            <a:off x="2670995" y="1037963"/>
            <a:ext cx="68500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Simulation Results (w/ Disturbance)</a:t>
            </a:r>
          </a:p>
        </p:txBody>
      </p:sp>
      <p:pic>
        <p:nvPicPr>
          <p:cNvPr id="8" name="Picture 7">
            <a:extLst>
              <a:ext uri="{FF2B5EF4-FFF2-40B4-BE49-F238E27FC236}">
                <a16:creationId xmlns:a16="http://schemas.microsoft.com/office/drawing/2014/main" id="{D4A9DD44-003A-4EAF-8D4F-F44924F205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150056"/>
            <a:ext cx="4905300" cy="3678975"/>
          </a:xfrm>
          <a:prstGeom prst="rect">
            <a:avLst/>
          </a:prstGeom>
        </p:spPr>
      </p:pic>
      <p:sp>
        <p:nvSpPr>
          <p:cNvPr id="7" name="TextBox 6">
            <a:extLst>
              <a:ext uri="{FF2B5EF4-FFF2-40B4-BE49-F238E27FC236}">
                <a16:creationId xmlns:a16="http://schemas.microsoft.com/office/drawing/2014/main" id="{9798A603-3687-4166-8E90-27C9409D358B}"/>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Carlo Karam</a:t>
            </a:r>
          </a:p>
        </p:txBody>
      </p:sp>
    </p:spTree>
    <p:extLst>
      <p:ext uri="{BB962C8B-B14F-4D97-AF65-F5344CB8AC3E}">
        <p14:creationId xmlns:p14="http://schemas.microsoft.com/office/powerpoint/2010/main" val="17599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C485C3-2558-4F25-8012-31C64CC6D7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7126" y="2141062"/>
            <a:ext cx="4905300" cy="3678975"/>
          </a:xfrm>
          <a:prstGeom prst="rect">
            <a:avLst/>
          </a:prstGeom>
        </p:spPr>
      </p:pic>
      <p:pic>
        <p:nvPicPr>
          <p:cNvPr id="5" name="Picture 4"/>
          <p:cNvPicPr>
            <a:picLocks noChangeAspect="1"/>
          </p:cNvPicPr>
          <p:nvPr/>
        </p:nvPicPr>
        <p:blipFill>
          <a:blip r:embed="rId3"/>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24</a:t>
            </a:fld>
            <a:endParaRPr lang="en-US" dirty="0"/>
          </a:p>
        </p:txBody>
      </p:sp>
      <p:sp>
        <p:nvSpPr>
          <p:cNvPr id="3" name="TextBox 2"/>
          <p:cNvSpPr txBox="1"/>
          <p:nvPr/>
        </p:nvSpPr>
        <p:spPr>
          <a:xfrm>
            <a:off x="2670995" y="1037963"/>
            <a:ext cx="685001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Simulation Results (w/ Disturbance)</a:t>
            </a:r>
          </a:p>
        </p:txBody>
      </p:sp>
      <p:pic>
        <p:nvPicPr>
          <p:cNvPr id="8" name="Picture 7">
            <a:extLst>
              <a:ext uri="{FF2B5EF4-FFF2-40B4-BE49-F238E27FC236}">
                <a16:creationId xmlns:a16="http://schemas.microsoft.com/office/drawing/2014/main" id="{D4A9DD44-003A-4EAF-8D4F-F44924F2053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6000" y="2150056"/>
            <a:ext cx="4905300" cy="3678975"/>
          </a:xfrm>
          <a:prstGeom prst="rect">
            <a:avLst/>
          </a:prstGeom>
        </p:spPr>
      </p:pic>
      <p:sp>
        <p:nvSpPr>
          <p:cNvPr id="7" name="TextBox 6">
            <a:extLst>
              <a:ext uri="{FF2B5EF4-FFF2-40B4-BE49-F238E27FC236}">
                <a16:creationId xmlns:a16="http://schemas.microsoft.com/office/drawing/2014/main" id="{F07A6E37-2302-4459-85CF-98AACFAE29FE}"/>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Carlo Karam</a:t>
            </a:r>
          </a:p>
        </p:txBody>
      </p:sp>
    </p:spTree>
    <p:extLst>
      <p:ext uri="{BB962C8B-B14F-4D97-AF65-F5344CB8AC3E}">
        <p14:creationId xmlns:p14="http://schemas.microsoft.com/office/powerpoint/2010/main" val="4216308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25</a:t>
            </a:fld>
            <a:endParaRPr lang="en-US" dirty="0"/>
          </a:p>
        </p:txBody>
      </p:sp>
      <p:sp>
        <p:nvSpPr>
          <p:cNvPr id="3" name="TextBox 2"/>
          <p:cNvSpPr txBox="1"/>
          <p:nvPr/>
        </p:nvSpPr>
        <p:spPr>
          <a:xfrm>
            <a:off x="4948287" y="647770"/>
            <a:ext cx="229542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Conclusions</a:t>
            </a:r>
          </a:p>
        </p:txBody>
      </p:sp>
      <p:sp>
        <p:nvSpPr>
          <p:cNvPr id="4" name="TextBox 3">
            <a:extLst>
              <a:ext uri="{FF2B5EF4-FFF2-40B4-BE49-F238E27FC236}">
                <a16:creationId xmlns:a16="http://schemas.microsoft.com/office/drawing/2014/main" id="{6109EB78-A08A-4F1F-BE80-1EA16D361086}"/>
              </a:ext>
            </a:extLst>
          </p:cNvPr>
          <p:cNvSpPr txBox="1"/>
          <p:nvPr/>
        </p:nvSpPr>
        <p:spPr>
          <a:xfrm>
            <a:off x="1758609" y="2325756"/>
            <a:ext cx="8319052" cy="2554545"/>
          </a:xfrm>
          <a:prstGeom prst="rect">
            <a:avLst/>
          </a:prstGeom>
          <a:noFill/>
        </p:spPr>
        <p:txBody>
          <a:bodyPr wrap="square" rtlCol="0">
            <a:spAutoFit/>
          </a:bodyPr>
          <a:lstStyle/>
          <a:p>
            <a:pPr marL="285750" indent="-285750" algn="just">
              <a:buFont typeface="Wingdings" panose="05000000000000000000" pitchFamily="2" charset="2"/>
              <a:buChar char="Ø"/>
            </a:pPr>
            <a:r>
              <a:rPr lang="en-GB" sz="2000" dirty="0">
                <a:latin typeface="Times" panose="02020603050405020304" pitchFamily="18" charset="0"/>
                <a:cs typeface="Times" panose="02020603050405020304" pitchFamily="18" charset="0"/>
              </a:rPr>
              <a:t>Successful tracking of predefined trajectory achieved by the combined kinematic and adaptive controllers.</a:t>
            </a:r>
          </a:p>
          <a:p>
            <a:pPr marL="285750" indent="-285750" algn="just">
              <a:buFont typeface="Wingdings" panose="05000000000000000000" pitchFamily="2" charset="2"/>
              <a:buChar char="Ø"/>
            </a:pPr>
            <a:endParaRPr lang="en-GB" sz="2000" dirty="0">
              <a:latin typeface="Times" panose="02020603050405020304" pitchFamily="18" charset="0"/>
              <a:cs typeface="Times" panose="02020603050405020304" pitchFamily="18" charset="0"/>
            </a:endParaRPr>
          </a:p>
          <a:p>
            <a:pPr marL="285750" indent="-285750" algn="just">
              <a:buFont typeface="Wingdings" panose="05000000000000000000" pitchFamily="2" charset="2"/>
              <a:buChar char="Ø"/>
            </a:pPr>
            <a:r>
              <a:rPr lang="en-GB" sz="2000" dirty="0">
                <a:latin typeface="Times" panose="02020603050405020304" pitchFamily="18" charset="0"/>
                <a:cs typeface="Times" panose="02020603050405020304" pitchFamily="18" charset="0"/>
              </a:rPr>
              <a:t>Disturbances don’t affect the performance significantly. The controller successfully rejects these.</a:t>
            </a:r>
          </a:p>
          <a:p>
            <a:pPr marL="285750" indent="-285750" algn="just">
              <a:buFont typeface="Wingdings" panose="05000000000000000000" pitchFamily="2" charset="2"/>
              <a:buChar char="Ø"/>
            </a:pPr>
            <a:endParaRPr lang="en-GB" sz="2000" dirty="0">
              <a:latin typeface="Times" panose="02020603050405020304" pitchFamily="18" charset="0"/>
              <a:cs typeface="Times" panose="02020603050405020304" pitchFamily="18" charset="0"/>
            </a:endParaRPr>
          </a:p>
          <a:p>
            <a:pPr marL="285750" indent="-285750" algn="just">
              <a:buFont typeface="Wingdings" panose="05000000000000000000" pitchFamily="2" charset="2"/>
              <a:buChar char="Ø"/>
            </a:pPr>
            <a:r>
              <a:rPr lang="en-GB" sz="2000" dirty="0">
                <a:latin typeface="Times" panose="02020603050405020304" pitchFamily="18" charset="0"/>
                <a:cs typeface="Times" panose="02020603050405020304" pitchFamily="18" charset="0"/>
              </a:rPr>
              <a:t>Such a controller can be implemented in industrial robot solutions where dynamical parameters are unknown or subject </a:t>
            </a:r>
            <a:r>
              <a:rPr lang="en-GB" sz="2000">
                <a:latin typeface="Times" panose="02020603050405020304" pitchFamily="18" charset="0"/>
                <a:cs typeface="Times" panose="02020603050405020304" pitchFamily="18" charset="0"/>
              </a:rPr>
              <a:t>to variation.</a:t>
            </a:r>
            <a:endParaRPr lang="en-GB" sz="2000" dirty="0">
              <a:latin typeface="Times" panose="02020603050405020304" pitchFamily="18" charset="0"/>
              <a:cs typeface="Times" panose="02020603050405020304" pitchFamily="18" charset="0"/>
            </a:endParaRPr>
          </a:p>
        </p:txBody>
      </p:sp>
      <p:sp>
        <p:nvSpPr>
          <p:cNvPr id="6" name="TextBox 5">
            <a:extLst>
              <a:ext uri="{FF2B5EF4-FFF2-40B4-BE49-F238E27FC236}">
                <a16:creationId xmlns:a16="http://schemas.microsoft.com/office/drawing/2014/main" id="{01A123F8-D3ED-4FF0-8B51-0AE85E20BA6E}"/>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Ralph </a:t>
            </a:r>
            <a:r>
              <a:rPr lang="en-GB" dirty="0" err="1">
                <a:latin typeface="Times" panose="02020603050405020304" pitchFamily="18" charset="0"/>
                <a:cs typeface="Times" panose="02020603050405020304" pitchFamily="18" charset="0"/>
              </a:rPr>
              <a:t>Rayess</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69638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3</a:t>
            </a:fld>
            <a:endParaRPr lang="en-US" dirty="0"/>
          </a:p>
        </p:txBody>
      </p:sp>
      <p:sp>
        <p:nvSpPr>
          <p:cNvPr id="3" name="TextBox 2"/>
          <p:cNvSpPr txBox="1"/>
          <p:nvPr/>
        </p:nvSpPr>
        <p:spPr>
          <a:xfrm>
            <a:off x="4384906" y="647770"/>
            <a:ext cx="342218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Literature Review</a:t>
            </a:r>
          </a:p>
        </p:txBody>
      </p:sp>
      <p:sp>
        <p:nvSpPr>
          <p:cNvPr id="4" name="TextBox 3"/>
          <p:cNvSpPr txBox="1"/>
          <p:nvPr/>
        </p:nvSpPr>
        <p:spPr>
          <a:xfrm>
            <a:off x="1259982" y="1723530"/>
            <a:ext cx="9672035"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As wheeled mobile robots are subjected to both holonomic and nonholonomic constraints and exhibit highly nonlinear dynamics, it has been shown that these platforms are not properly stabilizable by standard linear controllers. We have two major categories:</a:t>
            </a:r>
          </a:p>
          <a:p>
            <a:endParaRPr lang="en-US"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81CA9AC4-E3A0-43BB-80AD-79E0A8B62075}"/>
              </a:ext>
            </a:extLst>
          </p:cNvPr>
          <p:cNvSpPr/>
          <p:nvPr/>
        </p:nvSpPr>
        <p:spPr>
          <a:xfrm>
            <a:off x="1315136" y="2844437"/>
            <a:ext cx="4257942" cy="3662809"/>
          </a:xfrm>
          <a:prstGeom prst="rect">
            <a:avLst/>
          </a:prstGeom>
          <a:solidFill>
            <a:schemeClr val="accent1">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b="1" dirty="0">
                <a:solidFill>
                  <a:schemeClr val="tx1"/>
                </a:solidFill>
                <a:latin typeface="Times" pitchFamily="2" charset="0"/>
              </a:rPr>
              <a:t>Pure Kinematic Controllers</a:t>
            </a:r>
          </a:p>
          <a:p>
            <a:pPr algn="ctr"/>
            <a:endParaRPr lang="en-US" b="1" dirty="0">
              <a:solidFill>
                <a:schemeClr val="tx1"/>
              </a:solidFill>
              <a:latin typeface="Times" pitchFamily="2" charset="0"/>
            </a:endParaRPr>
          </a:p>
          <a:p>
            <a:pPr algn="ctr"/>
            <a:endParaRPr lang="en-US" b="1" dirty="0">
              <a:solidFill>
                <a:schemeClr val="tx1"/>
              </a:solidFill>
              <a:latin typeface="Times" pitchFamily="2" charset="0"/>
            </a:endParaRPr>
          </a:p>
          <a:p>
            <a:pPr marL="285750" indent="-285750">
              <a:buFont typeface="Arial" panose="020B0604020202020204" pitchFamily="34" charset="0"/>
              <a:buChar char="•"/>
            </a:pPr>
            <a:r>
              <a:rPr lang="en-GB" sz="2000" dirty="0">
                <a:solidFill>
                  <a:schemeClr val="tx1"/>
                </a:solidFill>
                <a:latin typeface="Times" pitchFamily="2" charset="0"/>
              </a:rPr>
              <a:t>Nonlinear controllers</a:t>
            </a:r>
          </a:p>
          <a:p>
            <a:pPr marL="285750" indent="-285750">
              <a:buFont typeface="Arial" panose="020B0604020202020204" pitchFamily="34" charset="0"/>
              <a:buChar char="•"/>
            </a:pPr>
            <a:endParaRPr lang="en-US" sz="2000" dirty="0">
              <a:solidFill>
                <a:schemeClr val="tx1"/>
              </a:solidFill>
              <a:latin typeface="Times" pitchFamily="2" charset="0"/>
            </a:endParaRPr>
          </a:p>
          <a:p>
            <a:pPr marL="285750" indent="-285750">
              <a:buFont typeface="Arial" panose="020B0604020202020204" pitchFamily="34" charset="0"/>
              <a:buChar char="•"/>
            </a:pPr>
            <a:endParaRPr lang="en-US" sz="2000" dirty="0">
              <a:solidFill>
                <a:schemeClr val="tx1"/>
              </a:solidFill>
              <a:latin typeface="Times" pitchFamily="2" charset="0"/>
            </a:endParaRPr>
          </a:p>
          <a:p>
            <a:pPr marL="285750" indent="-285750">
              <a:buFont typeface="Arial" panose="020B0604020202020204" pitchFamily="34" charset="0"/>
              <a:buChar char="•"/>
            </a:pPr>
            <a:r>
              <a:rPr lang="en-GB" sz="2000" dirty="0">
                <a:solidFill>
                  <a:schemeClr val="tx1"/>
                </a:solidFill>
                <a:latin typeface="Times" pitchFamily="2" charset="0"/>
              </a:rPr>
              <a:t>Controllers via dynamic feedback linearization (most common)</a:t>
            </a:r>
          </a:p>
          <a:p>
            <a:pPr marL="285750" indent="-285750">
              <a:buFont typeface="Arial" panose="020B0604020202020204" pitchFamily="34" charset="0"/>
              <a:buChar char="•"/>
            </a:pPr>
            <a:endParaRPr lang="en-US" sz="2000" dirty="0">
              <a:solidFill>
                <a:schemeClr val="tx1"/>
              </a:solidFill>
              <a:latin typeface="Times" pitchFamily="2" charset="0"/>
            </a:endParaRPr>
          </a:p>
        </p:txBody>
      </p:sp>
      <p:sp>
        <p:nvSpPr>
          <p:cNvPr id="7" name="Rectangle 6">
            <a:extLst>
              <a:ext uri="{FF2B5EF4-FFF2-40B4-BE49-F238E27FC236}">
                <a16:creationId xmlns:a16="http://schemas.microsoft.com/office/drawing/2014/main" id="{273F01B8-C998-43CB-BF2D-5A768B833B38}"/>
              </a:ext>
            </a:extLst>
          </p:cNvPr>
          <p:cNvSpPr/>
          <p:nvPr/>
        </p:nvSpPr>
        <p:spPr>
          <a:xfrm>
            <a:off x="6251219" y="2844436"/>
            <a:ext cx="4257942" cy="3662809"/>
          </a:xfrm>
          <a:prstGeom prst="rect">
            <a:avLst/>
          </a:prstGeom>
          <a:solidFill>
            <a:schemeClr val="accent6">
              <a:lumMod val="40000"/>
              <a:lumOff val="6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algn="ctr"/>
            <a:r>
              <a:rPr lang="en-US" b="1" dirty="0">
                <a:solidFill>
                  <a:schemeClr val="tx1"/>
                </a:solidFill>
                <a:latin typeface="Times" pitchFamily="2" charset="0"/>
              </a:rPr>
              <a:t>Combined Action Controllers</a:t>
            </a:r>
          </a:p>
          <a:p>
            <a:pPr algn="ctr"/>
            <a:endParaRPr lang="en-US" b="1" dirty="0">
              <a:solidFill>
                <a:schemeClr val="tx1"/>
              </a:solidFill>
              <a:latin typeface="Times" pitchFamily="2" charset="0"/>
            </a:endParaRPr>
          </a:p>
          <a:p>
            <a:pPr marL="285750" indent="-285750">
              <a:buFont typeface="Arial" panose="020B0604020202020204" pitchFamily="34" charset="0"/>
              <a:buChar char="•"/>
            </a:pPr>
            <a:endParaRPr lang="en-US" sz="2000" dirty="0">
              <a:solidFill>
                <a:schemeClr val="tx1"/>
              </a:solidFill>
              <a:latin typeface="Times" pitchFamily="2" charset="0"/>
            </a:endParaRPr>
          </a:p>
          <a:p>
            <a:pPr marL="285750" indent="-285750">
              <a:buFont typeface="Arial" panose="020B0604020202020204" pitchFamily="34" charset="0"/>
              <a:buChar char="•"/>
            </a:pPr>
            <a:r>
              <a:rPr lang="en-US" sz="2000" dirty="0">
                <a:solidFill>
                  <a:schemeClr val="tx1"/>
                </a:solidFill>
                <a:latin typeface="Times" pitchFamily="2" charset="0"/>
              </a:rPr>
              <a:t>Dynamic feedback input-output linearization</a:t>
            </a:r>
          </a:p>
          <a:p>
            <a:pPr marL="285750" indent="-285750">
              <a:buFont typeface="Arial" panose="020B0604020202020204" pitchFamily="34" charset="0"/>
              <a:buChar char="•"/>
            </a:pPr>
            <a:endParaRPr lang="en-US" sz="2000" dirty="0">
              <a:solidFill>
                <a:schemeClr val="tx1"/>
              </a:solidFill>
              <a:latin typeface="Times" pitchFamily="2" charset="0"/>
            </a:endParaRPr>
          </a:p>
          <a:p>
            <a:pPr marL="285750" indent="-285750">
              <a:buFont typeface="Arial" panose="020B0604020202020204" pitchFamily="34" charset="0"/>
              <a:buChar char="•"/>
            </a:pPr>
            <a:r>
              <a:rPr lang="en-US" sz="2000" dirty="0">
                <a:solidFill>
                  <a:schemeClr val="tx1"/>
                </a:solidFill>
                <a:latin typeface="Times" pitchFamily="2" charset="0"/>
              </a:rPr>
              <a:t>MRAC via standard or neural network methods</a:t>
            </a:r>
          </a:p>
          <a:p>
            <a:pPr marL="285750" indent="-285750">
              <a:buFont typeface="Arial" panose="020B0604020202020204" pitchFamily="34" charset="0"/>
              <a:buChar char="•"/>
            </a:pPr>
            <a:endParaRPr lang="en-US" sz="2000" dirty="0">
              <a:solidFill>
                <a:schemeClr val="tx1"/>
              </a:solidFill>
              <a:latin typeface="Times" pitchFamily="2" charset="0"/>
            </a:endParaRPr>
          </a:p>
          <a:p>
            <a:pPr marL="285750" indent="-285750">
              <a:buFont typeface="Arial" panose="020B0604020202020204" pitchFamily="34" charset="0"/>
              <a:buChar char="•"/>
            </a:pPr>
            <a:r>
              <a:rPr lang="en-GB" sz="2000" dirty="0">
                <a:solidFill>
                  <a:schemeClr val="tx1"/>
                </a:solidFill>
                <a:latin typeface="Times" pitchFamily="2" charset="0"/>
              </a:rPr>
              <a:t>“High-level” velocity controllers, or “low-level” motor torque controllers</a:t>
            </a:r>
            <a:endParaRPr lang="en-US" sz="2000" dirty="0">
              <a:solidFill>
                <a:schemeClr val="tx1"/>
              </a:solidFill>
              <a:latin typeface="Times" pitchFamily="2" charset="0"/>
            </a:endParaRPr>
          </a:p>
          <a:p>
            <a:endParaRPr lang="en-US" sz="2000" dirty="0">
              <a:solidFill>
                <a:schemeClr val="tx1"/>
              </a:solidFill>
              <a:latin typeface="Times" pitchFamily="2" charset="0"/>
            </a:endParaRPr>
          </a:p>
          <a:p>
            <a:pPr marL="285750" indent="-285750">
              <a:buFont typeface="Arial" panose="020B0604020202020204" pitchFamily="34" charset="0"/>
              <a:buChar char="•"/>
            </a:pPr>
            <a:endParaRPr lang="en-US" sz="2000" dirty="0">
              <a:solidFill>
                <a:schemeClr val="tx1"/>
              </a:solidFill>
              <a:latin typeface="Times" pitchFamily="2" charset="0"/>
            </a:endParaRPr>
          </a:p>
          <a:p>
            <a:pPr marL="285750" indent="-285750">
              <a:buFont typeface="Arial" panose="020B0604020202020204" pitchFamily="34" charset="0"/>
              <a:buChar char="•"/>
            </a:pPr>
            <a:endParaRPr lang="en-US" sz="2000" dirty="0">
              <a:solidFill>
                <a:schemeClr val="tx1"/>
              </a:solidFill>
              <a:latin typeface="Times" pitchFamily="2" charset="0"/>
            </a:endParaRPr>
          </a:p>
          <a:p>
            <a:pPr marL="285750" indent="-285750">
              <a:buFont typeface="Arial" panose="020B0604020202020204" pitchFamily="34" charset="0"/>
              <a:buChar char="•"/>
            </a:pPr>
            <a:endParaRPr lang="en-US" sz="1600" dirty="0">
              <a:solidFill>
                <a:schemeClr val="tx1"/>
              </a:solidFill>
              <a:latin typeface="Times" pitchFamily="2" charset="0"/>
            </a:endParaRPr>
          </a:p>
        </p:txBody>
      </p:sp>
      <p:sp>
        <p:nvSpPr>
          <p:cNvPr id="8" name="TextBox 7">
            <a:extLst>
              <a:ext uri="{FF2B5EF4-FFF2-40B4-BE49-F238E27FC236}">
                <a16:creationId xmlns:a16="http://schemas.microsoft.com/office/drawing/2014/main" id="{47A9C235-CC1E-442A-8766-248264429109}"/>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Ralph </a:t>
            </a:r>
            <a:r>
              <a:rPr lang="en-GB" dirty="0" err="1">
                <a:latin typeface="Times" panose="02020603050405020304" pitchFamily="18" charset="0"/>
                <a:cs typeface="Times" panose="02020603050405020304" pitchFamily="18" charset="0"/>
              </a:rPr>
              <a:t>Rayess</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708854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4</a:t>
            </a:fld>
            <a:endParaRPr lang="en-US" dirty="0"/>
          </a:p>
        </p:txBody>
      </p:sp>
      <p:sp>
        <p:nvSpPr>
          <p:cNvPr id="3" name="TextBox 2"/>
          <p:cNvSpPr txBox="1"/>
          <p:nvPr/>
        </p:nvSpPr>
        <p:spPr>
          <a:xfrm>
            <a:off x="4997003" y="1037963"/>
            <a:ext cx="3181081"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Modelling</a:t>
            </a:r>
          </a:p>
        </p:txBody>
      </p:sp>
      <p:sp>
        <p:nvSpPr>
          <p:cNvPr id="4" name="TextBox 3">
            <a:extLst>
              <a:ext uri="{FF2B5EF4-FFF2-40B4-BE49-F238E27FC236}">
                <a16:creationId xmlns:a16="http://schemas.microsoft.com/office/drawing/2014/main" id="{B130C021-19E3-4C1E-83DF-0704FB830549}"/>
              </a:ext>
            </a:extLst>
          </p:cNvPr>
          <p:cNvSpPr txBox="1"/>
          <p:nvPr/>
        </p:nvSpPr>
        <p:spPr>
          <a:xfrm>
            <a:off x="1262268" y="1769165"/>
            <a:ext cx="2464905" cy="400110"/>
          </a:xfrm>
          <a:prstGeom prst="rect">
            <a:avLst/>
          </a:prstGeom>
          <a:noFill/>
        </p:spPr>
        <p:txBody>
          <a:bodyPr wrap="square" rtlCol="0">
            <a:spAutoFit/>
          </a:bodyPr>
          <a:lstStyle/>
          <a:p>
            <a:r>
              <a:rPr lang="en-GB" sz="2000" b="1" u="sng" dirty="0">
                <a:latin typeface="Times New Roman" panose="02020603050405020304" pitchFamily="18" charset="0"/>
                <a:cs typeface="Times New Roman" panose="02020603050405020304" pitchFamily="18" charset="0"/>
              </a:rPr>
              <a:t>Kinematic Model</a:t>
            </a:r>
          </a:p>
        </p:txBody>
      </p:sp>
      <p:sp>
        <p:nvSpPr>
          <p:cNvPr id="7" name="TextBox 6">
            <a:extLst>
              <a:ext uri="{FF2B5EF4-FFF2-40B4-BE49-F238E27FC236}">
                <a16:creationId xmlns:a16="http://schemas.microsoft.com/office/drawing/2014/main" id="{787FFEAB-F03F-41C2-9332-2761C4F6AC04}"/>
              </a:ext>
            </a:extLst>
          </p:cNvPr>
          <p:cNvSpPr txBox="1"/>
          <p:nvPr/>
        </p:nvSpPr>
        <p:spPr>
          <a:xfrm>
            <a:off x="1012923" y="5518818"/>
            <a:ext cx="3078480"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Unicycle Kinematic Diagram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1B3DF8A-D5F8-42AC-A4C3-95A9630C100C}"/>
                  </a:ext>
                </a:extLst>
              </p:cNvPr>
              <p:cNvSpPr txBox="1"/>
              <p:nvPr/>
            </p:nvSpPr>
            <p:spPr>
              <a:xfrm>
                <a:off x="7411415" y="2295544"/>
                <a:ext cx="20467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𝑞</m:t>
                      </m:r>
                      <m:r>
                        <a:rPr lang="en-US" i="1" smtClean="0">
                          <a:latin typeface="Cambria Math" panose="02040503050406030204" pitchFamily="18" charset="0"/>
                        </a:rPr>
                        <m:t>= </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r>
                                      <a:rPr lang="en-US" i="1">
                                        <a:latin typeface="Cambria Math" panose="02040503050406030204" pitchFamily="18" charset="0"/>
                                      </a:rPr>
                                      <m:t>𝑥</m:t>
                                    </m:r>
                                  </m:e>
                                  <m:e>
                                    <m:r>
                                      <a:rPr lang="en-US" i="1">
                                        <a:latin typeface="Cambria Math" panose="02040503050406030204" pitchFamily="18" charset="0"/>
                                      </a:rPr>
                                      <m:t>𝑦</m:t>
                                    </m:r>
                                  </m:e>
                                  <m:e>
                                    <m:r>
                                      <a:rPr lang="en-GB" b="0" i="1" smtClean="0">
                                        <a:latin typeface="Cambria Math" panose="02040503050406030204" pitchFamily="18" charset="0"/>
                                      </a:rPr>
                                      <m:t>𝜑</m:t>
                                    </m:r>
                                  </m:e>
                                </m:mr>
                              </m:m>
                            </m:e>
                          </m:d>
                        </m:e>
                        <m:sup>
                          <m:r>
                            <a:rPr lang="en-US" i="1">
                              <a:latin typeface="Cambria Math" panose="02040503050406030204" pitchFamily="18" charset="0"/>
                            </a:rPr>
                            <m:t>𝑇</m:t>
                          </m:r>
                        </m:sup>
                      </m:sSup>
                    </m:oMath>
                  </m:oMathPara>
                </a14:m>
                <a:endParaRPr lang="en-GB" dirty="0"/>
              </a:p>
            </p:txBody>
          </p:sp>
        </mc:Choice>
        <mc:Fallback xmlns="">
          <p:sp>
            <p:nvSpPr>
              <p:cNvPr id="9" name="TextBox 8">
                <a:extLst>
                  <a:ext uri="{FF2B5EF4-FFF2-40B4-BE49-F238E27FC236}">
                    <a16:creationId xmlns:a16="http://schemas.microsoft.com/office/drawing/2014/main" id="{61B3DF8A-D5F8-42AC-A4C3-95A9630C100C}"/>
                  </a:ext>
                </a:extLst>
              </p:cNvPr>
              <p:cNvSpPr txBox="1">
                <a:spLocks noRot="1" noChangeAspect="1" noMove="1" noResize="1" noEditPoints="1" noAdjustHandles="1" noChangeArrowheads="1" noChangeShapeType="1" noTextEdit="1"/>
              </p:cNvSpPr>
              <p:nvPr/>
            </p:nvSpPr>
            <p:spPr>
              <a:xfrm>
                <a:off x="7411415" y="2295544"/>
                <a:ext cx="2046773" cy="369332"/>
              </a:xfrm>
              <a:prstGeom prst="rect">
                <a:avLst/>
              </a:prstGeom>
              <a:blipFill>
                <a:blip r:embed="rId3"/>
                <a:stretch>
                  <a:fillRect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20AC11C-0BCB-4486-990B-CC08DAEF07BD}"/>
                  </a:ext>
                </a:extLst>
              </p:cNvPr>
              <p:cNvSpPr/>
              <p:nvPr/>
            </p:nvSpPr>
            <p:spPr>
              <a:xfrm>
                <a:off x="4861823" y="2991920"/>
                <a:ext cx="2695561" cy="3457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𝐴</m:t>
                      </m:r>
                      <m:d>
                        <m:dPr>
                          <m:ctrlPr>
                            <a:rPr lang="en-GB" i="1">
                              <a:latin typeface="Cambria Math" panose="02040503050406030204" pitchFamily="18" charset="0"/>
                            </a:rPr>
                          </m:ctrlPr>
                        </m:dPr>
                        <m:e>
                          <m:r>
                            <a:rPr lang="en-GB" i="1">
                              <a:latin typeface="Cambria Math" panose="02040503050406030204" pitchFamily="18" charset="0"/>
                            </a:rPr>
                            <m:t>𝑞</m:t>
                          </m:r>
                        </m:e>
                      </m:d>
                      <m:r>
                        <a:rPr lang="en-GB" i="0">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𝑞</m:t>
                          </m:r>
                        </m:e>
                      </m:acc>
                      <m:r>
                        <a:rPr lang="en-GB" i="0">
                          <a:latin typeface="Cambria Math" panose="02040503050406030204" pitchFamily="18" charset="0"/>
                        </a:rPr>
                        <m:t>=</m:t>
                      </m:r>
                      <m:acc>
                        <m:accPr>
                          <m:chr m:val="̇"/>
                          <m:ctrlPr>
                            <a:rPr lang="en-GB" i="1">
                              <a:latin typeface="Cambria Math" panose="02040503050406030204" pitchFamily="18" charset="0"/>
                            </a:rPr>
                          </m:ctrlPr>
                        </m:accPr>
                        <m:e>
                          <m:r>
                            <a:rPr lang="en-GB" i="1">
                              <a:latin typeface="Cambria Math" panose="02040503050406030204" pitchFamily="18" charset="0"/>
                            </a:rPr>
                            <m:t>𝑥</m:t>
                          </m:r>
                        </m:e>
                      </m:acc>
                      <m:r>
                        <a:rPr lang="en-GB" i="0">
                          <a:latin typeface="Cambria Math" panose="02040503050406030204" pitchFamily="18" charset="0"/>
                        </a:rPr>
                        <m:t> </m:t>
                      </m:r>
                      <m:func>
                        <m:funcPr>
                          <m:ctrlPr>
                            <a:rPr lang="en-GB" i="1">
                              <a:latin typeface="Cambria Math" panose="02040503050406030204" pitchFamily="18" charset="0"/>
                            </a:rPr>
                          </m:ctrlPr>
                        </m:funcPr>
                        <m:fName>
                          <m:r>
                            <m:rPr>
                              <m:sty m:val="p"/>
                            </m:rPr>
                            <a:rPr lang="en-GB" i="0">
                              <a:latin typeface="Cambria Math" panose="02040503050406030204" pitchFamily="18" charset="0"/>
                            </a:rPr>
                            <m:t>sin</m:t>
                          </m:r>
                        </m:fName>
                        <m:e>
                          <m:r>
                            <a:rPr lang="en-GB" b="0" i="1" smtClean="0">
                              <a:latin typeface="Cambria Math" panose="02040503050406030204" pitchFamily="18" charset="0"/>
                            </a:rPr>
                            <m:t>𝜃</m:t>
                          </m:r>
                        </m:e>
                      </m:func>
                      <m:r>
                        <a:rPr lang="en-GB" i="0">
                          <a:latin typeface="Cambria Math" panose="02040503050406030204" pitchFamily="18" charset="0"/>
                        </a:rPr>
                        <m:t>− </m:t>
                      </m:r>
                      <m:acc>
                        <m:accPr>
                          <m:chr m:val="̇"/>
                          <m:ctrlPr>
                            <a:rPr lang="en-GB" i="1">
                              <a:latin typeface="Cambria Math" panose="02040503050406030204" pitchFamily="18" charset="0"/>
                            </a:rPr>
                          </m:ctrlPr>
                        </m:accPr>
                        <m:e>
                          <m:r>
                            <a:rPr lang="en-GB" i="1">
                              <a:latin typeface="Cambria Math" panose="02040503050406030204" pitchFamily="18" charset="0"/>
                            </a:rPr>
                            <m:t>𝑦</m:t>
                          </m:r>
                        </m:e>
                      </m:acc>
                      <m:func>
                        <m:funcPr>
                          <m:ctrlPr>
                            <a:rPr lang="en-GB" i="1">
                              <a:latin typeface="Cambria Math" panose="02040503050406030204" pitchFamily="18" charset="0"/>
                            </a:rPr>
                          </m:ctrlPr>
                        </m:funcPr>
                        <m:fName>
                          <m:r>
                            <m:rPr>
                              <m:sty m:val="p"/>
                            </m:rPr>
                            <a:rPr lang="en-GB" i="0">
                              <a:latin typeface="Cambria Math" panose="02040503050406030204" pitchFamily="18" charset="0"/>
                            </a:rPr>
                            <m:t>cos</m:t>
                          </m:r>
                        </m:fName>
                        <m:e>
                          <m:r>
                            <a:rPr lang="en-GB" b="0" i="1" smtClean="0">
                              <a:latin typeface="Cambria Math" panose="02040503050406030204" pitchFamily="18" charset="0"/>
                            </a:rPr>
                            <m:t>𝜃</m:t>
                          </m:r>
                        </m:e>
                      </m:func>
                    </m:oMath>
                  </m:oMathPara>
                </a14:m>
                <a:endParaRPr lang="en-GB" dirty="0"/>
              </a:p>
            </p:txBody>
          </p:sp>
        </mc:Choice>
        <mc:Fallback xmlns="">
          <p:sp>
            <p:nvSpPr>
              <p:cNvPr id="10" name="Rectangle 9">
                <a:extLst>
                  <a:ext uri="{FF2B5EF4-FFF2-40B4-BE49-F238E27FC236}">
                    <a16:creationId xmlns:a16="http://schemas.microsoft.com/office/drawing/2014/main" id="{820AC11C-0BCB-4486-990B-CC08DAEF07BD}"/>
                  </a:ext>
                </a:extLst>
              </p:cNvPr>
              <p:cNvSpPr>
                <a:spLocks noRot="1" noChangeAspect="1" noMove="1" noResize="1" noEditPoints="1" noAdjustHandles="1" noChangeArrowheads="1" noChangeShapeType="1" noTextEdit="1"/>
              </p:cNvSpPr>
              <p:nvPr/>
            </p:nvSpPr>
            <p:spPr>
              <a:xfrm>
                <a:off x="4861823" y="2991920"/>
                <a:ext cx="2695561" cy="345762"/>
              </a:xfrm>
              <a:prstGeom prst="rect">
                <a:avLst/>
              </a:prstGeom>
              <a:blipFill>
                <a:blip r:embed="rId4"/>
                <a:stretch>
                  <a:fillRect r="-3167" b="-12281"/>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0D96C66A-B525-4333-9711-5B2CFA565F89}"/>
              </a:ext>
            </a:extLst>
          </p:cNvPr>
          <p:cNvSpPr txBox="1"/>
          <p:nvPr/>
        </p:nvSpPr>
        <p:spPr>
          <a:xfrm>
            <a:off x="4861823" y="2295544"/>
            <a:ext cx="2833773"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Generalized Coordinates:</a:t>
            </a:r>
          </a:p>
        </p:txBody>
      </p:sp>
      <p:grpSp>
        <p:nvGrpSpPr>
          <p:cNvPr id="19" name="Group 18">
            <a:extLst>
              <a:ext uri="{FF2B5EF4-FFF2-40B4-BE49-F238E27FC236}">
                <a16:creationId xmlns:a16="http://schemas.microsoft.com/office/drawing/2014/main" id="{2326AE24-C85B-4E9F-8818-A3CB2019B66A}"/>
              </a:ext>
            </a:extLst>
          </p:cNvPr>
          <p:cNvGrpSpPr/>
          <p:nvPr/>
        </p:nvGrpSpPr>
        <p:grpSpPr>
          <a:xfrm>
            <a:off x="837126" y="2325012"/>
            <a:ext cx="3462090" cy="3193806"/>
            <a:chOff x="837126" y="2325012"/>
            <a:chExt cx="3462090" cy="3193806"/>
          </a:xfrm>
        </p:grpSpPr>
        <p:pic>
          <p:nvPicPr>
            <p:cNvPr id="6" name="Picture 5" descr="Unicycle Kinematic Diagram&#10;">
              <a:extLst>
                <a:ext uri="{FF2B5EF4-FFF2-40B4-BE49-F238E27FC236}">
                  <a16:creationId xmlns:a16="http://schemas.microsoft.com/office/drawing/2014/main" id="{DE436798-E0E7-4530-B368-C1999F1240EA}"/>
                </a:ext>
              </a:extLst>
            </p:cNvPr>
            <p:cNvPicPr/>
            <p:nvPr/>
          </p:nvPicPr>
          <p:blipFill>
            <a:blip r:embed="rId5">
              <a:extLst>
                <a:ext uri="{28A0092B-C50C-407E-A947-70E740481C1C}">
                  <a14:useLocalDpi xmlns:a14="http://schemas.microsoft.com/office/drawing/2010/main" val="0"/>
                </a:ext>
              </a:extLst>
            </a:blip>
            <a:stretch>
              <a:fillRect/>
            </a:stretch>
          </p:blipFill>
          <p:spPr>
            <a:xfrm>
              <a:off x="837126" y="2325012"/>
              <a:ext cx="3430075" cy="3193806"/>
            </a:xfrm>
            <a:prstGeom prst="rect">
              <a:avLst/>
            </a:prstGeom>
            <a:ln>
              <a:solidFill>
                <a:schemeClr val="tx1"/>
              </a:solidFill>
            </a:ln>
          </p:spPr>
        </p:pic>
        <p:sp>
          <p:nvSpPr>
            <p:cNvPr id="16" name="Oval 15">
              <a:extLst>
                <a:ext uri="{FF2B5EF4-FFF2-40B4-BE49-F238E27FC236}">
                  <a16:creationId xmlns:a16="http://schemas.microsoft.com/office/drawing/2014/main" id="{945D0879-94EC-4E16-B8B0-D1772E6BC827}"/>
                </a:ext>
              </a:extLst>
            </p:cNvPr>
            <p:cNvSpPr/>
            <p:nvPr/>
          </p:nvSpPr>
          <p:spPr>
            <a:xfrm>
              <a:off x="3979334" y="4508501"/>
              <a:ext cx="169334" cy="1947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2AD91444-E059-44D9-B4C6-21048C9C5E2B}"/>
                    </a:ext>
                  </a:extLst>
                </p:cNvPr>
                <p:cNvSpPr/>
                <p:nvPr/>
              </p:nvSpPr>
              <p:spPr>
                <a:xfrm>
                  <a:off x="3883589" y="4378906"/>
                  <a:ext cx="4156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𝜑</m:t>
                        </m:r>
                      </m:oMath>
                    </m:oMathPara>
                  </a14:m>
                  <a:endParaRPr lang="en-GB" dirty="0"/>
                </a:p>
              </p:txBody>
            </p:sp>
          </mc:Choice>
          <mc:Fallback xmlns="">
            <p:sp>
              <p:nvSpPr>
                <p:cNvPr id="18" name="Rectangle 17">
                  <a:extLst>
                    <a:ext uri="{FF2B5EF4-FFF2-40B4-BE49-F238E27FC236}">
                      <a16:creationId xmlns:a16="http://schemas.microsoft.com/office/drawing/2014/main" id="{2AD91444-E059-44D9-B4C6-21048C9C5E2B}"/>
                    </a:ext>
                  </a:extLst>
                </p:cNvPr>
                <p:cNvSpPr>
                  <a:spLocks noRot="1" noChangeAspect="1" noMove="1" noResize="1" noEditPoints="1" noAdjustHandles="1" noChangeArrowheads="1" noChangeShapeType="1" noTextEdit="1"/>
                </p:cNvSpPr>
                <p:nvPr/>
              </p:nvSpPr>
              <p:spPr>
                <a:xfrm>
                  <a:off x="3883589" y="4378906"/>
                  <a:ext cx="415627" cy="369332"/>
                </a:xfrm>
                <a:prstGeom prst="rect">
                  <a:avLst/>
                </a:prstGeom>
                <a:blipFill>
                  <a:blip r:embed="rId6"/>
                  <a:stretch>
                    <a:fillRect b="-6557"/>
                  </a:stretch>
                </a:blipFill>
              </p:spPr>
              <p:txBody>
                <a:bodyPr/>
                <a:lstStyle/>
                <a:p>
                  <a:r>
                    <a:rPr lang="en-GB">
                      <a:noFill/>
                    </a:rPr>
                    <a:t> </a:t>
                  </a:r>
                </a:p>
              </p:txBody>
            </p:sp>
          </mc:Fallback>
        </mc:AlternateContent>
      </p:grpSp>
      <p:sp>
        <p:nvSpPr>
          <p:cNvPr id="21" name="Arrow: Bent-Up 20">
            <a:extLst>
              <a:ext uri="{FF2B5EF4-FFF2-40B4-BE49-F238E27FC236}">
                <a16:creationId xmlns:a16="http://schemas.microsoft.com/office/drawing/2014/main" id="{B6CFA730-6E47-49FC-B00C-A9F7FB58B0E2}"/>
              </a:ext>
            </a:extLst>
          </p:cNvPr>
          <p:cNvSpPr/>
          <p:nvPr/>
        </p:nvSpPr>
        <p:spPr>
          <a:xfrm rot="5400000">
            <a:off x="5627007" y="3361633"/>
            <a:ext cx="468992" cy="468993"/>
          </a:xfrm>
          <a:prstGeom prst="bentUpArrow">
            <a:avLst>
              <a:gd name="adj1" fmla="val 1265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7CA4E2B0-8416-4713-B558-7FDE03C3D03E}"/>
              </a:ext>
            </a:extLst>
          </p:cNvPr>
          <p:cNvSpPr txBox="1"/>
          <p:nvPr/>
        </p:nvSpPr>
        <p:spPr>
          <a:xfrm>
            <a:off x="6096000" y="3520319"/>
            <a:ext cx="3430075" cy="369332"/>
          </a:xfrm>
          <a:prstGeom prst="rect">
            <a:avLst/>
          </a:prstGeom>
          <a:noFill/>
          <a:ln>
            <a:noFill/>
          </a:ln>
        </p:spPr>
        <p:txBody>
          <a:bodyPr wrap="square" rtlCol="0">
            <a:spAutoFit/>
          </a:bodyPr>
          <a:lstStyle/>
          <a:p>
            <a:r>
              <a:rPr lang="en-GB" dirty="0">
                <a:latin typeface="Times New Roman" panose="02020603050405020304" pitchFamily="18" charset="0"/>
                <a:cs typeface="Times New Roman" panose="02020603050405020304" pitchFamily="18" charset="0"/>
              </a:rPr>
              <a:t>Rolling without slipping constraint</a:t>
            </a:r>
          </a:p>
        </p:txBody>
      </p:sp>
      <p:pic>
        <p:nvPicPr>
          <p:cNvPr id="28" name="Picture 27">
            <a:extLst>
              <a:ext uri="{FF2B5EF4-FFF2-40B4-BE49-F238E27FC236}">
                <a16:creationId xmlns:a16="http://schemas.microsoft.com/office/drawing/2014/main" id="{392C7E0D-C002-4D95-9F4D-245E31DADD12}"/>
              </a:ext>
            </a:extLst>
          </p:cNvPr>
          <p:cNvPicPr>
            <a:picLocks noChangeAspect="1"/>
          </p:cNvPicPr>
          <p:nvPr/>
        </p:nvPicPr>
        <p:blipFill>
          <a:blip r:embed="rId7"/>
          <a:stretch>
            <a:fillRect/>
          </a:stretch>
        </p:blipFill>
        <p:spPr>
          <a:xfrm>
            <a:off x="5587723" y="4298861"/>
            <a:ext cx="2847079" cy="1530229"/>
          </a:xfrm>
          <a:prstGeom prst="rect">
            <a:avLst/>
          </a:prstGeom>
          <a:ln w="28575">
            <a:solidFill>
              <a:srgbClr val="FF0000"/>
            </a:solidFill>
          </a:ln>
        </p:spPr>
      </p:pic>
      <p:sp>
        <p:nvSpPr>
          <p:cNvPr id="29" name="TextBox 28">
            <a:extLst>
              <a:ext uri="{FF2B5EF4-FFF2-40B4-BE49-F238E27FC236}">
                <a16:creationId xmlns:a16="http://schemas.microsoft.com/office/drawing/2014/main" id="{9E0A8769-74BE-419D-A814-424787BED4AF}"/>
              </a:ext>
            </a:extLst>
          </p:cNvPr>
          <p:cNvSpPr txBox="1"/>
          <p:nvPr/>
        </p:nvSpPr>
        <p:spPr>
          <a:xfrm>
            <a:off x="8610600" y="4623648"/>
            <a:ext cx="1273696" cy="646331"/>
          </a:xfrm>
          <a:prstGeom prst="rect">
            <a:avLst/>
          </a:prstGeom>
          <a:noFill/>
          <a:ln>
            <a:noFill/>
          </a:ln>
        </p:spPr>
        <p:txBody>
          <a:bodyPr wrap="square" rtlCol="0">
            <a:spAutoFit/>
          </a:bodyPr>
          <a:lstStyle/>
          <a:p>
            <a:r>
              <a:rPr lang="en-GB" dirty="0">
                <a:latin typeface="Times New Roman" panose="02020603050405020304" pitchFamily="18" charset="0"/>
                <a:cs typeface="Times New Roman" panose="02020603050405020304" pitchFamily="18" charset="0"/>
              </a:rPr>
              <a:t>1</a:t>
            </a:r>
            <a:r>
              <a:rPr lang="en-GB" baseline="30000" dirty="0">
                <a:latin typeface="Times New Roman" panose="02020603050405020304" pitchFamily="18" charset="0"/>
                <a:cs typeface="Times New Roman" panose="02020603050405020304" pitchFamily="18" charset="0"/>
              </a:rPr>
              <a:t>st</a:t>
            </a:r>
            <a:r>
              <a:rPr lang="en-GB" dirty="0">
                <a:latin typeface="Times New Roman" panose="02020603050405020304" pitchFamily="18" charset="0"/>
                <a:cs typeface="Times New Roman" panose="02020603050405020304" pitchFamily="18" charset="0"/>
              </a:rPr>
              <a:t> Order Kinematics</a:t>
            </a:r>
          </a:p>
        </p:txBody>
      </p:sp>
      <p:sp>
        <p:nvSpPr>
          <p:cNvPr id="20" name="TextBox 19">
            <a:extLst>
              <a:ext uri="{FF2B5EF4-FFF2-40B4-BE49-F238E27FC236}">
                <a16:creationId xmlns:a16="http://schemas.microsoft.com/office/drawing/2014/main" id="{AAAD5652-7037-4CED-95B5-884A63B1158D}"/>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Carlo Karam</a:t>
            </a:r>
          </a:p>
        </p:txBody>
      </p:sp>
    </p:spTree>
    <p:extLst>
      <p:ext uri="{BB962C8B-B14F-4D97-AF65-F5344CB8AC3E}">
        <p14:creationId xmlns:p14="http://schemas.microsoft.com/office/powerpoint/2010/main" val="226645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5"/>
          <p:cNvPicPr preferRelativeResize="0"/>
          <p:nvPr/>
        </p:nvPicPr>
        <p:blipFill rotWithShape="1">
          <a:blip r:embed="rId3">
            <a:alphaModFix/>
          </a:blip>
          <a:srcRect/>
          <a:stretch/>
        </p:blipFill>
        <p:spPr>
          <a:xfrm>
            <a:off x="837126" y="257578"/>
            <a:ext cx="1842966" cy="1365160"/>
          </a:xfrm>
          <a:prstGeom prst="rect">
            <a:avLst/>
          </a:prstGeom>
          <a:noFill/>
          <a:ln>
            <a:noFill/>
          </a:ln>
        </p:spPr>
      </p:pic>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34" name="Google Shape;134;p5"/>
          <p:cNvSpPr txBox="1"/>
          <p:nvPr/>
        </p:nvSpPr>
        <p:spPr>
          <a:xfrm>
            <a:off x="5022762" y="1037963"/>
            <a:ext cx="245986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Modelling</a:t>
            </a:r>
            <a:endParaRPr/>
          </a:p>
        </p:txBody>
      </p:sp>
      <p:pic>
        <p:nvPicPr>
          <p:cNvPr id="135" name="Google Shape;135;p5"/>
          <p:cNvPicPr preferRelativeResize="0"/>
          <p:nvPr/>
        </p:nvPicPr>
        <p:blipFill>
          <a:blip r:embed="rId4">
            <a:alphaModFix/>
          </a:blip>
          <a:stretch>
            <a:fillRect/>
          </a:stretch>
        </p:blipFill>
        <p:spPr>
          <a:xfrm>
            <a:off x="7614213" y="725565"/>
            <a:ext cx="4114800" cy="4076700"/>
          </a:xfrm>
          <a:prstGeom prst="rect">
            <a:avLst/>
          </a:prstGeom>
          <a:noFill/>
          <a:ln>
            <a:noFill/>
          </a:ln>
        </p:spPr>
      </p:pic>
      <p:sp>
        <p:nvSpPr>
          <p:cNvPr id="7" name="Google Shape;115;p4">
            <a:extLst>
              <a:ext uri="{FF2B5EF4-FFF2-40B4-BE49-F238E27FC236}">
                <a16:creationId xmlns:a16="http://schemas.microsoft.com/office/drawing/2014/main" id="{41F60A29-345A-BE4C-B5F2-24813B1C12E7}"/>
              </a:ext>
            </a:extLst>
          </p:cNvPr>
          <p:cNvSpPr txBox="1"/>
          <p:nvPr/>
        </p:nvSpPr>
        <p:spPr>
          <a:xfrm>
            <a:off x="1262268" y="1769165"/>
            <a:ext cx="2707848"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Times New Roman"/>
                <a:ea typeface="Times New Roman"/>
                <a:cs typeface="Times New Roman"/>
                <a:sym typeface="Times New Roman"/>
              </a:rPr>
              <a:t>Dynamic Model</a:t>
            </a:r>
            <a:r>
              <a:rPr lang="en-US" sz="2000" b="1" dirty="0">
                <a:solidFill>
                  <a:schemeClr val="dk1"/>
                </a:solidFill>
                <a:latin typeface="Times New Roman"/>
                <a:ea typeface="Times New Roman"/>
                <a:cs typeface="Times New Roman"/>
                <a:sym typeface="Times New Roman"/>
              </a:rPr>
              <a:t> (1/3)</a:t>
            </a:r>
            <a:endParaRPr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BB8F1B5A-71B7-624A-9832-847B41764CAB}"/>
                  </a:ext>
                </a:extLst>
              </p:cNvPr>
              <p:cNvGraphicFramePr>
                <a:graphicFrameLocks noGrp="1"/>
              </p:cNvGraphicFramePr>
              <p:nvPr>
                <p:extLst>
                  <p:ext uri="{D42A27DB-BD31-4B8C-83A1-F6EECF244321}">
                    <p14:modId xmlns:p14="http://schemas.microsoft.com/office/powerpoint/2010/main" val="3861469146"/>
                  </p:ext>
                </p:extLst>
              </p:nvPr>
            </p:nvGraphicFramePr>
            <p:xfrm>
              <a:off x="980453" y="2727322"/>
              <a:ext cx="5034524" cy="680792"/>
            </p:xfrm>
            <a:graphic>
              <a:graphicData uri="http://schemas.openxmlformats.org/drawingml/2006/table">
                <a:tbl>
                  <a:tblPr firstRow="1" firstCol="1" bandRow="1"/>
                  <a:tblGrid>
                    <a:gridCol w="5034524">
                      <a:extLst>
                        <a:ext uri="{9D8B030D-6E8A-4147-A177-3AD203B41FA5}">
                          <a16:colId xmlns:a16="http://schemas.microsoft.com/office/drawing/2014/main" val="935790006"/>
                        </a:ext>
                      </a:extLst>
                    </a:gridCol>
                  </a:tblGrid>
                  <a:tr h="680792">
                    <a:tc>
                      <a:txBody>
                        <a:bodyPr/>
                        <a:lstStyle/>
                        <a:p>
                          <a:pPr marL="0" marR="0" algn="just"/>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800" i="1">
                                        <a:effectLst/>
                                        <a:latin typeface="Cambria Math" panose="02040503050406030204" pitchFamily="18" charset="0"/>
                                      </a:rPr>
                                    </m:ctrlPr>
                                  </m:naryPr>
                                  <m:sub/>
                                  <m:sup/>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𝑥</m:t>
                                        </m:r>
                                        <m:r>
                                          <a:rPr lang="en-US" sz="1800">
                                            <a:effectLst/>
                                            <a:latin typeface="Cambria Math" panose="02040503050406030204" pitchFamily="18" charset="0"/>
                                          </a:rPr>
                                          <m:t>′</m:t>
                                        </m:r>
                                      </m:sub>
                                    </m:sSub>
                                    <m:r>
                                      <a:rPr lang="en-US" sz="1800">
                                        <a:effectLst/>
                                        <a:latin typeface="Cambria Math" panose="02040503050406030204" pitchFamily="18" charset="0"/>
                                      </a:rPr>
                                      <m:t>= </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𝑟𝑙𝑥</m:t>
                                        </m:r>
                                        <m:r>
                                          <a:rPr lang="en-US" sz="1800">
                                            <a:effectLst/>
                                            <a:latin typeface="Cambria Math" panose="02040503050406030204" pitchFamily="18" charset="0"/>
                                          </a:rPr>
                                          <m:t>′</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𝑟𝑟𝑥</m:t>
                                        </m:r>
                                        <m:r>
                                          <a:rPr lang="en-US" sz="1800">
                                            <a:effectLst/>
                                            <a:latin typeface="Cambria Math" panose="02040503050406030204" pitchFamily="18" charset="0"/>
                                          </a:rPr>
                                          <m:t>′</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𝑒</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𝑥</m:t>
                                            </m:r>
                                          </m:e>
                                          <m:sup>
                                            <m:r>
                                              <a:rPr lang="en-US" sz="1800">
                                                <a:effectLst/>
                                                <a:latin typeface="Cambria Math" panose="02040503050406030204" pitchFamily="18" charset="0"/>
                                              </a:rPr>
                                              <m:t>′</m:t>
                                            </m:r>
                                          </m:sup>
                                        </m:sSup>
                                      </m:sub>
                                    </m:sSub>
                                    <m:r>
                                      <a:rPr lang="en-US" sz="1800">
                                        <a:effectLst/>
                                        <a:latin typeface="Cambria Math" panose="02040503050406030204" pitchFamily="18" charset="0"/>
                                      </a:rPr>
                                      <m:t>+ </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𝑐𝑥</m:t>
                                        </m:r>
                                        <m:r>
                                          <a:rPr lang="en-US" sz="1800">
                                            <a:effectLst/>
                                            <a:latin typeface="Cambria Math" panose="02040503050406030204" pitchFamily="18" charset="0"/>
                                          </a:rPr>
                                          <m:t>′</m:t>
                                        </m:r>
                                      </m:sub>
                                    </m:sSub>
                                  </m:e>
                                </m:nary>
                                <m:r>
                                  <a:rPr lang="en-US" sz="1800">
                                    <a:effectLst/>
                                    <a:latin typeface="Cambria Math" panose="02040503050406030204" pitchFamily="18" charset="0"/>
                                  </a:rPr>
                                  <m:t>=</m:t>
                                </m:r>
                                <m:r>
                                  <a:rPr lang="en-US" sz="1800">
                                    <a:effectLst/>
                                    <a:latin typeface="Cambria Math" panose="02040503050406030204" pitchFamily="18" charset="0"/>
                                  </a:rPr>
                                  <m:t>𝑚</m:t>
                                </m:r>
                                <m:r>
                                  <a:rPr lang="en-US" sz="1800">
                                    <a:effectLst/>
                                    <a:latin typeface="Cambria Math" panose="02040503050406030204" pitchFamily="18" charset="0"/>
                                  </a:rPr>
                                  <m:t>(</m:t>
                                </m:r>
                                <m:acc>
                                  <m:accPr>
                                    <m:chr m:val="̇"/>
                                    <m:ctrlPr>
                                      <a:rPr lang="en-US" sz="1800" i="1">
                                        <a:effectLst/>
                                        <a:latin typeface="Cambria Math" panose="02040503050406030204" pitchFamily="18" charset="0"/>
                                      </a:rPr>
                                    </m:ctrlPr>
                                  </m:accPr>
                                  <m:e>
                                    <m:r>
                                      <a:rPr lang="en-US" sz="1800">
                                        <a:effectLst/>
                                        <a:latin typeface="Cambria Math" panose="02040503050406030204" pitchFamily="18" charset="0"/>
                                      </a:rPr>
                                      <m:t>𝑢</m:t>
                                    </m:r>
                                  </m:e>
                                </m:acc>
                                <m:r>
                                  <a:rPr lang="en-US" sz="1800">
                                    <a:effectLst/>
                                    <a:latin typeface="Cambria Math" panose="02040503050406030204" pitchFamily="18" charset="0"/>
                                  </a:rPr>
                                  <m:t>−</m:t>
                                </m:r>
                                <m:acc>
                                  <m:accPr>
                                    <m:chr m:val="̅"/>
                                    <m:ctrlPr>
                                      <a:rPr lang="en-US" sz="1800" i="1">
                                        <a:effectLst/>
                                        <a:latin typeface="Cambria Math" panose="02040503050406030204" pitchFamily="18" charset="0"/>
                                      </a:rPr>
                                    </m:ctrlPr>
                                  </m:accPr>
                                  <m:e>
                                    <m:r>
                                      <a:rPr lang="en-US" sz="1800">
                                        <a:effectLst/>
                                        <a:latin typeface="Cambria Math" panose="02040503050406030204" pitchFamily="18" charset="0"/>
                                      </a:rPr>
                                      <m:t>𝑢</m:t>
                                    </m:r>
                                  </m:e>
                                </m:acc>
                                <m:r>
                                  <a:rPr lang="en-US" sz="1800">
                                    <a:effectLst/>
                                    <a:latin typeface="Cambria Math" panose="02040503050406030204" pitchFamily="18" charset="0"/>
                                  </a:rPr>
                                  <m:t>𝜔</m:t>
                                </m:r>
                                <m:r>
                                  <a:rPr lang="en-US" sz="1800">
                                    <a:effectLst/>
                                    <a:latin typeface="Cambria Math" panose="02040503050406030204" pitchFamily="18" charset="0"/>
                                  </a:rPr>
                                  <m:t>)</m:t>
                                </m:r>
                              </m:oMath>
                            </m:oMathPara>
                          </a14:m>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274406368"/>
                      </a:ext>
                    </a:extLst>
                  </a:tr>
                </a:tbl>
              </a:graphicData>
            </a:graphic>
          </p:graphicFrame>
        </mc:Choice>
        <mc:Fallback xmlns="">
          <p:graphicFrame>
            <p:nvGraphicFramePr>
              <p:cNvPr id="4" name="Table 3">
                <a:extLst>
                  <a:ext uri="{FF2B5EF4-FFF2-40B4-BE49-F238E27FC236}">
                    <a16:creationId xmlns:a16="http://schemas.microsoft.com/office/drawing/2014/main" id="{BB8F1B5A-71B7-624A-9832-847B41764CAB}"/>
                  </a:ext>
                </a:extLst>
              </p:cNvPr>
              <p:cNvGraphicFramePr>
                <a:graphicFrameLocks noGrp="1"/>
              </p:cNvGraphicFramePr>
              <p:nvPr>
                <p:extLst>
                  <p:ext uri="{D42A27DB-BD31-4B8C-83A1-F6EECF244321}">
                    <p14:modId xmlns:p14="http://schemas.microsoft.com/office/powerpoint/2010/main" val="3861469146"/>
                  </p:ext>
                </p:extLst>
              </p:nvPr>
            </p:nvGraphicFramePr>
            <p:xfrm>
              <a:off x="980453" y="2727322"/>
              <a:ext cx="5034524" cy="680792"/>
            </p:xfrm>
            <a:graphic>
              <a:graphicData uri="http://schemas.openxmlformats.org/drawingml/2006/table">
                <a:tbl>
                  <a:tblPr firstRow="1" firstCol="1" bandRow="1"/>
                  <a:tblGrid>
                    <a:gridCol w="5034524">
                      <a:extLst>
                        <a:ext uri="{9D8B030D-6E8A-4147-A177-3AD203B41FA5}">
                          <a16:colId xmlns:a16="http://schemas.microsoft.com/office/drawing/2014/main" val="935790006"/>
                        </a:ext>
                      </a:extLst>
                    </a:gridCol>
                  </a:tblGrid>
                  <a:tr h="680792">
                    <a:tc>
                      <a:txBody>
                        <a:bodyPr/>
                        <a:lstStyle/>
                        <a:p>
                          <a:pPr marL="0" marR="0" algn="just"/>
                          <a14:m xmlns:a14="http://schemas.microsoft.com/office/drawing/2010/main">
                            <m:oMathPara xmlns:m="http://schemas.openxmlformats.org/officeDocument/2006/math">
                              <m:oMathParaPr>
                                <m:jc m:val="centerGroup"/>
                              </m:oMathParaPr>
                              <m:oMath xmlns:m="http://schemas.openxmlformats.org/officeDocument/2006/math">
                                <m:nary>
                                  <m:naryPr>
                                    <m:chr m:val="∑"/>
                                    <m:limLoc m:val="undOvr"/>
                                    <m:subHide m:val="on"/>
                                    <m:supHide m:val="on"/>
                                    <m:ctrlPr>
                                      <a:rPr lang="en-US" sz="1800" i="1">
                                        <a:effectLst/>
                                        <a:latin typeface="Cambria Math" panose="02040503050406030204" pitchFamily="18" charset="0"/>
                                      </a:rPr>
                                    </m:ctrlPr>
                                  </m:naryPr>
                                  <m:sub/>
                                  <m:sup/>
                                  <m:e>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𝑥</m:t>
                                        </m:r>
                                        <m:r>
                                          <a:rPr lang="en-US" sz="1800">
                                            <a:effectLst/>
                                            <a:latin typeface="Cambria Math" panose="02040503050406030204" pitchFamily="18" charset="0"/>
                                          </a:rPr>
                                          <m:t>′</m:t>
                                        </m:r>
                                      </m:sub>
                                    </m:sSub>
                                    <m:r>
                                      <a:rPr lang="en-US" sz="1800">
                                        <a:effectLst/>
                                        <a:latin typeface="Cambria Math" panose="02040503050406030204" pitchFamily="18" charset="0"/>
                                      </a:rPr>
                                      <m:t>= </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𝑟𝑙𝑥</m:t>
                                        </m:r>
                                        <m:r>
                                          <a:rPr lang="en-US" sz="1800">
                                            <a:effectLst/>
                                            <a:latin typeface="Cambria Math" panose="02040503050406030204" pitchFamily="18" charset="0"/>
                                          </a:rPr>
                                          <m:t>′</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𝑟𝑟𝑥</m:t>
                                        </m:r>
                                        <m:r>
                                          <a:rPr lang="en-US" sz="1800">
                                            <a:effectLst/>
                                            <a:latin typeface="Cambria Math" panose="02040503050406030204" pitchFamily="18" charset="0"/>
                                          </a:rPr>
                                          <m:t>′</m:t>
                                        </m:r>
                                      </m:sub>
                                    </m:sSub>
                                    <m:r>
                                      <a:rPr lang="en-US" sz="1800">
                                        <a:effectLst/>
                                        <a:latin typeface="Cambria Math" panose="02040503050406030204" pitchFamily="18" charset="0"/>
                                      </a:rPr>
                                      <m:t>+</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𝑒</m:t>
                                        </m:r>
                                        <m:sSup>
                                          <m:sSupPr>
                                            <m:ctrlPr>
                                              <a:rPr lang="en-US" sz="1800" i="1">
                                                <a:effectLst/>
                                                <a:latin typeface="Cambria Math" panose="02040503050406030204" pitchFamily="18" charset="0"/>
                                              </a:rPr>
                                            </m:ctrlPr>
                                          </m:sSupPr>
                                          <m:e>
                                            <m:r>
                                              <a:rPr lang="en-US" sz="1800">
                                                <a:effectLst/>
                                                <a:latin typeface="Cambria Math" panose="02040503050406030204" pitchFamily="18" charset="0"/>
                                              </a:rPr>
                                              <m:t>𝑥</m:t>
                                            </m:r>
                                          </m:e>
                                          <m:sup>
                                            <m:r>
                                              <a:rPr lang="en-US" sz="1800">
                                                <a:effectLst/>
                                                <a:latin typeface="Cambria Math" panose="02040503050406030204" pitchFamily="18" charset="0"/>
                                              </a:rPr>
                                              <m:t>′</m:t>
                                            </m:r>
                                          </m:sup>
                                        </m:sSup>
                                      </m:sub>
                                    </m:sSub>
                                    <m:r>
                                      <a:rPr lang="en-US" sz="1800">
                                        <a:effectLst/>
                                        <a:latin typeface="Cambria Math" panose="02040503050406030204" pitchFamily="18" charset="0"/>
                                      </a:rPr>
                                      <m:t>+ </m:t>
                                    </m:r>
                                    <m:sSub>
                                      <m:sSubPr>
                                        <m:ctrlPr>
                                          <a:rPr lang="en-US" sz="1800" i="1">
                                            <a:effectLst/>
                                            <a:latin typeface="Cambria Math" panose="02040503050406030204" pitchFamily="18" charset="0"/>
                                          </a:rPr>
                                        </m:ctrlPr>
                                      </m:sSubPr>
                                      <m:e>
                                        <m:r>
                                          <a:rPr lang="en-US" sz="1800">
                                            <a:effectLst/>
                                            <a:latin typeface="Cambria Math" panose="02040503050406030204" pitchFamily="18" charset="0"/>
                                          </a:rPr>
                                          <m:t>𝐹</m:t>
                                        </m:r>
                                      </m:e>
                                      <m:sub>
                                        <m:r>
                                          <a:rPr lang="en-US" sz="1800">
                                            <a:effectLst/>
                                            <a:latin typeface="Cambria Math" panose="02040503050406030204" pitchFamily="18" charset="0"/>
                                          </a:rPr>
                                          <m:t>𝑐𝑥</m:t>
                                        </m:r>
                                        <m:r>
                                          <a:rPr lang="en-US" sz="1800">
                                            <a:effectLst/>
                                            <a:latin typeface="Cambria Math" panose="02040503050406030204" pitchFamily="18" charset="0"/>
                                          </a:rPr>
                                          <m:t>′</m:t>
                                        </m:r>
                                      </m:sub>
                                    </m:sSub>
                                  </m:e>
                                </m:nary>
                                <m:r>
                                  <a:rPr lang="en-US" sz="1800">
                                    <a:effectLst/>
                                    <a:latin typeface="Cambria Math" panose="02040503050406030204" pitchFamily="18" charset="0"/>
                                  </a:rPr>
                                  <m:t>=</m:t>
                                </m:r>
                                <m:r>
                                  <a:rPr lang="en-US" sz="1800">
                                    <a:effectLst/>
                                    <a:latin typeface="Cambria Math" panose="02040503050406030204" pitchFamily="18" charset="0"/>
                                  </a:rPr>
                                  <m:t>𝑚</m:t>
                                </m:r>
                                <m:r>
                                  <a:rPr lang="en-US" sz="1800">
                                    <a:effectLst/>
                                    <a:latin typeface="Cambria Math" panose="02040503050406030204" pitchFamily="18" charset="0"/>
                                  </a:rPr>
                                  <m:t>(</m:t>
                                </m:r>
                                <m:acc>
                                  <m:accPr>
                                    <m:chr m:val="̇"/>
                                    <m:ctrlPr>
                                      <a:rPr lang="en-US" sz="1800" i="1">
                                        <a:effectLst/>
                                        <a:latin typeface="Cambria Math" panose="02040503050406030204" pitchFamily="18" charset="0"/>
                                      </a:rPr>
                                    </m:ctrlPr>
                                  </m:accPr>
                                  <m:e>
                                    <m:r>
                                      <a:rPr lang="en-US" sz="1800">
                                        <a:effectLst/>
                                        <a:latin typeface="Cambria Math" panose="02040503050406030204" pitchFamily="18" charset="0"/>
                                      </a:rPr>
                                      <m:t>𝑢</m:t>
                                    </m:r>
                                  </m:e>
                                </m:acc>
                                <m:r>
                                  <a:rPr lang="en-US" sz="1800">
                                    <a:effectLst/>
                                    <a:latin typeface="Cambria Math" panose="02040503050406030204" pitchFamily="18" charset="0"/>
                                  </a:rPr>
                                  <m:t>−</m:t>
                                </m:r>
                                <m:acc>
                                  <m:accPr>
                                    <m:chr m:val="̅"/>
                                    <m:ctrlPr>
                                      <a:rPr lang="en-US" sz="1800" i="1">
                                        <a:effectLst/>
                                        <a:latin typeface="Cambria Math" panose="02040503050406030204" pitchFamily="18" charset="0"/>
                                      </a:rPr>
                                    </m:ctrlPr>
                                  </m:accPr>
                                  <m:e>
                                    <m:r>
                                      <a:rPr lang="en-US" sz="1800">
                                        <a:effectLst/>
                                        <a:latin typeface="Cambria Math" panose="02040503050406030204" pitchFamily="18" charset="0"/>
                                      </a:rPr>
                                      <m:t>𝑢</m:t>
                                    </m:r>
                                  </m:e>
                                </m:acc>
                                <m:r>
                                  <a:rPr lang="en-US" sz="1800">
                                    <a:effectLst/>
                                    <a:latin typeface="Cambria Math" panose="02040503050406030204" pitchFamily="18" charset="0"/>
                                  </a:rPr>
                                  <m:t>𝜔</m:t>
                                </m:r>
                                <m:r>
                                  <a:rPr lang="en-US" sz="1800">
                                    <a:effectLst/>
                                    <a:latin typeface="Cambria Math" panose="02040503050406030204" pitchFamily="18" charset="0"/>
                                  </a:rPr>
                                  <m:t>)</m:t>
                                </m:r>
                              </m:oMath>
                            </m:oMathPara>
                          </a14:m>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68580" marR="68580" marT="0" marB="0"/>
                    </a:tc>
                    <a:extLst>
                      <a:ext uri="{0D108BD9-81ED-4DB2-BD59-A6C34878D82A}">
                        <a16:rowId xmlns:a16="http://schemas.microsoft.com/office/drawing/2014/main" val="227440636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5D0201B-A9AD-1241-AD6A-74967C15D0BB}"/>
                  </a:ext>
                </a:extLst>
              </p:cNvPr>
              <p:cNvGraphicFramePr>
                <a:graphicFrameLocks noGrp="1"/>
              </p:cNvGraphicFramePr>
              <p:nvPr>
                <p:extLst>
                  <p:ext uri="{D42A27DB-BD31-4B8C-83A1-F6EECF244321}">
                    <p14:modId xmlns:p14="http://schemas.microsoft.com/office/powerpoint/2010/main" val="1184853928"/>
                  </p:ext>
                </p:extLst>
              </p:nvPr>
            </p:nvGraphicFramePr>
            <p:xfrm>
              <a:off x="980452" y="3869109"/>
              <a:ext cx="5034523" cy="680792"/>
            </p:xfrm>
            <a:graphic>
              <a:graphicData uri="http://schemas.openxmlformats.org/drawingml/2006/table">
                <a:tbl>
                  <a:tblPr firstRow="1" firstCol="1" bandRow="1"/>
                  <a:tblGrid>
                    <a:gridCol w="5034523">
                      <a:extLst>
                        <a:ext uri="{9D8B030D-6E8A-4147-A177-3AD203B41FA5}">
                          <a16:colId xmlns:a16="http://schemas.microsoft.com/office/drawing/2014/main" val="2197574924"/>
                        </a:ext>
                      </a:extLst>
                    </a:gridCol>
                  </a:tblGrid>
                  <a:tr h="680792">
                    <a:tc>
                      <a:txBody>
                        <a:bodyPr/>
                        <a:lstStyle/>
                        <a:p>
                          <a:pPr marL="0" marR="0" algn="just"/>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800" b="0" i="1" u="none" strike="noStrike" cap="none">
                                        <a:solidFill>
                                          <a:srgbClr val="000000"/>
                                        </a:solidFill>
                                        <a:effectLst/>
                                        <a:latin typeface="Cambria Math" panose="02040503050406030204" pitchFamily="18" charset="0"/>
                                        <a:ea typeface="Arial"/>
                                        <a:cs typeface="Arial"/>
                                        <a:sym typeface="Arial"/>
                                      </a:rPr>
                                    </m:ctrlPr>
                                  </m:naryPr>
                                  <m:sub/>
                                  <m:sup/>
                                  <m:e>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𝑦</m:t>
                                        </m:r>
                                        <m:r>
                                          <a:rPr lang="en-US" sz="1800" b="0" i="0" u="none" strike="noStrike" cap="none">
                                            <a:solidFill>
                                              <a:srgbClr val="000000"/>
                                            </a:solidFill>
                                            <a:effectLst/>
                                            <a:latin typeface="Cambria Math" panose="02040503050406030204" pitchFamily="18" charset="0"/>
                                            <a:ea typeface="Arial"/>
                                            <a:cs typeface="Arial"/>
                                            <a:sym typeface="Arial"/>
                                          </a:rPr>
                                          <m:t>′</m:t>
                                        </m:r>
                                      </m:sub>
                                    </m:sSub>
                                    <m:r>
                                      <a:rPr lang="en-US" sz="1800" b="0" i="0" u="none" strike="noStrike" cap="none">
                                        <a:solidFill>
                                          <a:srgbClr val="000000"/>
                                        </a:solidFill>
                                        <a:effectLst/>
                                        <a:latin typeface="Cambria Math" panose="02040503050406030204" pitchFamily="18" charset="0"/>
                                        <a:ea typeface="Arial"/>
                                        <a:cs typeface="Arial"/>
                                        <a:sym typeface="Arial"/>
                                      </a:rPr>
                                      <m:t>= </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𝑟𝑙𝑦</m:t>
                                        </m:r>
                                        <m:r>
                                          <a:rPr lang="en-US" sz="1800" b="0" i="0" u="none" strike="noStrike" cap="none">
                                            <a:solidFill>
                                              <a:srgbClr val="000000"/>
                                            </a:solidFill>
                                            <a:effectLst/>
                                            <a:latin typeface="Cambria Math" panose="02040503050406030204" pitchFamily="18" charset="0"/>
                                            <a:ea typeface="Arial"/>
                                            <a:cs typeface="Arial"/>
                                            <a:sym typeface="Arial"/>
                                          </a:rPr>
                                          <m:t>′</m:t>
                                        </m:r>
                                      </m:sub>
                                    </m:sSub>
                                    <m:r>
                                      <a:rPr lang="en-US" sz="1800" b="0" i="0" u="none" strike="noStrike" cap="none">
                                        <a:solidFill>
                                          <a:srgbClr val="000000"/>
                                        </a:solidFill>
                                        <a:effectLst/>
                                        <a:latin typeface="Cambria Math" panose="02040503050406030204" pitchFamily="18" charset="0"/>
                                        <a:ea typeface="Arial"/>
                                        <a:cs typeface="Arial"/>
                                        <a:sym typeface="Arial"/>
                                      </a:rPr>
                                      <m:t>+</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𝑟𝑟𝑦</m:t>
                                        </m:r>
                                        <m:r>
                                          <a:rPr lang="en-US" sz="1800" b="0" i="0" u="none" strike="noStrike" cap="none">
                                            <a:solidFill>
                                              <a:srgbClr val="000000"/>
                                            </a:solidFill>
                                            <a:effectLst/>
                                            <a:latin typeface="Cambria Math" panose="02040503050406030204" pitchFamily="18" charset="0"/>
                                            <a:ea typeface="Arial"/>
                                            <a:cs typeface="Arial"/>
                                            <a:sym typeface="Arial"/>
                                          </a:rPr>
                                          <m:t>′</m:t>
                                        </m:r>
                                      </m:sub>
                                    </m:sSub>
                                    <m:r>
                                      <a:rPr lang="en-US" sz="1800" b="0" i="0" u="none" strike="noStrike" cap="none">
                                        <a:solidFill>
                                          <a:srgbClr val="000000"/>
                                        </a:solidFill>
                                        <a:effectLst/>
                                        <a:latin typeface="Cambria Math" panose="02040503050406030204" pitchFamily="18" charset="0"/>
                                        <a:ea typeface="Arial"/>
                                        <a:cs typeface="Arial"/>
                                        <a:sym typeface="Arial"/>
                                      </a:rPr>
                                      <m:t>+</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𝑒</m:t>
                                        </m:r>
                                        <m:sSup>
                                          <m:sSupPr>
                                            <m:ctrlPr>
                                              <a:rPr lang="en-US" sz="1800" b="0" i="1" u="none" strike="noStrike" cap="none">
                                                <a:solidFill>
                                                  <a:srgbClr val="000000"/>
                                                </a:solidFill>
                                                <a:effectLst/>
                                                <a:latin typeface="Cambria Math" panose="02040503050406030204" pitchFamily="18" charset="0"/>
                                                <a:ea typeface="Arial"/>
                                                <a:cs typeface="Arial"/>
                                                <a:sym typeface="Arial"/>
                                              </a:rPr>
                                            </m:ctrlPr>
                                          </m:sSupPr>
                                          <m:e>
                                            <m:r>
                                              <a:rPr lang="en-US" sz="1800" b="0" i="0" u="none" strike="noStrike" cap="none">
                                                <a:solidFill>
                                                  <a:srgbClr val="000000"/>
                                                </a:solidFill>
                                                <a:effectLst/>
                                                <a:latin typeface="Cambria Math" panose="02040503050406030204" pitchFamily="18" charset="0"/>
                                                <a:ea typeface="Arial"/>
                                                <a:cs typeface="Arial"/>
                                                <a:sym typeface="Arial"/>
                                              </a:rPr>
                                              <m:t>𝑦</m:t>
                                            </m:r>
                                          </m:e>
                                          <m:sup>
                                            <m:r>
                                              <a:rPr lang="en-US" sz="1800" b="0" i="0" u="none" strike="noStrike" cap="none">
                                                <a:solidFill>
                                                  <a:srgbClr val="000000"/>
                                                </a:solidFill>
                                                <a:effectLst/>
                                                <a:latin typeface="Cambria Math" panose="02040503050406030204" pitchFamily="18" charset="0"/>
                                                <a:ea typeface="Arial"/>
                                                <a:cs typeface="Arial"/>
                                                <a:sym typeface="Arial"/>
                                              </a:rPr>
                                              <m:t>′</m:t>
                                            </m:r>
                                          </m:sup>
                                        </m:sSup>
                                      </m:sub>
                                    </m:sSub>
                                    <m:r>
                                      <a:rPr lang="en-US" sz="1800" b="0" i="0" u="none" strike="noStrike" cap="none">
                                        <a:solidFill>
                                          <a:srgbClr val="000000"/>
                                        </a:solidFill>
                                        <a:effectLst/>
                                        <a:latin typeface="Cambria Math" panose="02040503050406030204" pitchFamily="18" charset="0"/>
                                        <a:ea typeface="Arial"/>
                                        <a:cs typeface="Arial"/>
                                        <a:sym typeface="Arial"/>
                                      </a:rPr>
                                      <m:t>+ </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𝑐𝑦</m:t>
                                        </m:r>
                                        <m:r>
                                          <a:rPr lang="en-US" sz="1800" b="0" i="0" u="none" strike="noStrike" cap="none">
                                            <a:solidFill>
                                              <a:srgbClr val="000000"/>
                                            </a:solidFill>
                                            <a:effectLst/>
                                            <a:latin typeface="Cambria Math" panose="02040503050406030204" pitchFamily="18" charset="0"/>
                                            <a:ea typeface="Arial"/>
                                            <a:cs typeface="Arial"/>
                                            <a:sym typeface="Arial"/>
                                          </a:rPr>
                                          <m:t>′</m:t>
                                        </m:r>
                                      </m:sub>
                                    </m:sSub>
                                  </m:e>
                                </m:nary>
                                <m:r>
                                  <a:rPr lang="en-US" sz="1800" b="0" i="0" u="none" strike="noStrike" cap="none">
                                    <a:solidFill>
                                      <a:srgbClr val="000000"/>
                                    </a:solidFill>
                                    <a:effectLst/>
                                    <a:latin typeface="Cambria Math" panose="02040503050406030204" pitchFamily="18" charset="0"/>
                                    <a:ea typeface="Arial"/>
                                    <a:cs typeface="Arial"/>
                                    <a:sym typeface="Arial"/>
                                  </a:rPr>
                                  <m:t>=</m:t>
                                </m:r>
                                <m:r>
                                  <a:rPr lang="en-US" sz="1800" b="0" i="0" u="none" strike="noStrike" cap="none">
                                    <a:solidFill>
                                      <a:srgbClr val="000000"/>
                                    </a:solidFill>
                                    <a:effectLst/>
                                    <a:latin typeface="Cambria Math" panose="02040503050406030204" pitchFamily="18" charset="0"/>
                                    <a:ea typeface="Arial"/>
                                    <a:cs typeface="Arial"/>
                                    <a:sym typeface="Arial"/>
                                  </a:rPr>
                                  <m:t>𝑚</m:t>
                                </m:r>
                                <m:r>
                                  <a:rPr lang="en-US" sz="1800" b="0" i="0" u="none" strike="noStrike" cap="none">
                                    <a:solidFill>
                                      <a:srgbClr val="000000"/>
                                    </a:solidFill>
                                    <a:effectLst/>
                                    <a:latin typeface="Cambria Math" panose="02040503050406030204" pitchFamily="18" charset="0"/>
                                    <a:ea typeface="Arial"/>
                                    <a:cs typeface="Arial"/>
                                    <a:sym typeface="Arial"/>
                                  </a:rPr>
                                  <m:t>(</m:t>
                                </m:r>
                                <m:acc>
                                  <m:accPr>
                                    <m:chr m:val="̇"/>
                                    <m:ctrlPr>
                                      <a:rPr lang="en-US" sz="1800" b="0" i="1" u="none" strike="noStrike" cap="none">
                                        <a:solidFill>
                                          <a:srgbClr val="000000"/>
                                        </a:solidFill>
                                        <a:effectLst/>
                                        <a:latin typeface="Cambria Math" panose="02040503050406030204" pitchFamily="18" charset="0"/>
                                        <a:ea typeface="Arial"/>
                                        <a:cs typeface="Arial"/>
                                        <a:sym typeface="Arial"/>
                                      </a:rPr>
                                    </m:ctrlPr>
                                  </m:accPr>
                                  <m:e>
                                    <m:acc>
                                      <m:accPr>
                                        <m:chr m:val="̅"/>
                                        <m:ctrlPr>
                                          <a:rPr lang="en-US" sz="1800" b="0" i="1" u="none" strike="noStrike" cap="none">
                                            <a:solidFill>
                                              <a:srgbClr val="000000"/>
                                            </a:solidFill>
                                            <a:effectLst/>
                                            <a:latin typeface="Cambria Math" panose="02040503050406030204" pitchFamily="18" charset="0"/>
                                            <a:ea typeface="Arial"/>
                                            <a:cs typeface="Arial"/>
                                            <a:sym typeface="Arial"/>
                                          </a:rPr>
                                        </m:ctrlPr>
                                      </m:accPr>
                                      <m:e>
                                        <m:r>
                                          <a:rPr lang="en-US" sz="1800" b="0" i="0" u="none" strike="noStrike" cap="none">
                                            <a:solidFill>
                                              <a:srgbClr val="000000"/>
                                            </a:solidFill>
                                            <a:effectLst/>
                                            <a:latin typeface="Cambria Math" panose="02040503050406030204" pitchFamily="18" charset="0"/>
                                            <a:ea typeface="Arial"/>
                                            <a:cs typeface="Arial"/>
                                            <a:sym typeface="Arial"/>
                                          </a:rPr>
                                          <m:t>𝑢</m:t>
                                        </m:r>
                                      </m:e>
                                    </m:acc>
                                  </m:e>
                                </m:acc>
                                <m:r>
                                  <a:rPr lang="en-US" sz="1800" b="0" i="0" u="none" strike="noStrike" cap="none">
                                    <a:solidFill>
                                      <a:srgbClr val="000000"/>
                                    </a:solidFill>
                                    <a:effectLst/>
                                    <a:latin typeface="Cambria Math" panose="02040503050406030204" pitchFamily="18" charset="0"/>
                                    <a:ea typeface="Arial"/>
                                    <a:cs typeface="Arial"/>
                                    <a:sym typeface="Arial"/>
                                  </a:rPr>
                                  <m:t>+</m:t>
                                </m:r>
                                <m:r>
                                  <a:rPr lang="en-US" sz="1800" b="0" i="0" u="none" strike="noStrike" cap="none">
                                    <a:solidFill>
                                      <a:srgbClr val="000000"/>
                                    </a:solidFill>
                                    <a:effectLst/>
                                    <a:latin typeface="Cambria Math" panose="02040503050406030204" pitchFamily="18" charset="0"/>
                                    <a:ea typeface="Arial"/>
                                    <a:cs typeface="Arial"/>
                                    <a:sym typeface="Arial"/>
                                  </a:rPr>
                                  <m:t>𝑢</m:t>
                                </m:r>
                                <m:r>
                                  <a:rPr lang="en-US" sz="1800" b="0" i="0" u="none" strike="noStrike" cap="none">
                                    <a:solidFill>
                                      <a:srgbClr val="000000"/>
                                    </a:solidFill>
                                    <a:effectLst/>
                                    <a:latin typeface="Cambria Math" panose="02040503050406030204" pitchFamily="18" charset="0"/>
                                    <a:ea typeface="Arial"/>
                                    <a:cs typeface="Arial"/>
                                    <a:sym typeface="Arial"/>
                                  </a:rPr>
                                  <m:t>𝜔</m:t>
                                </m:r>
                                <m:r>
                                  <a:rPr lang="en-US" sz="1800" b="0" i="0" u="none" strike="noStrike" cap="none">
                                    <a:solidFill>
                                      <a:srgbClr val="000000"/>
                                    </a:solidFill>
                                    <a:effectLst/>
                                    <a:latin typeface="Cambria Math" panose="02040503050406030204" pitchFamily="18" charset="0"/>
                                    <a:ea typeface="Arial"/>
                                    <a:cs typeface="Arial"/>
                                    <a:sym typeface="Arial"/>
                                  </a:rPr>
                                  <m:t>)</m:t>
                                </m:r>
                              </m:oMath>
                            </m:oMathPara>
                          </a14:m>
                          <a:endParaRPr lang="en-US" sz="1800" b="0" i="0" u="none" strike="noStrike" cap="none" dirty="0">
                            <a:solidFill>
                              <a:srgbClr val="000000"/>
                            </a:solidFill>
                            <a:effectLst/>
                            <a:latin typeface="Arial"/>
                            <a:ea typeface="Arial"/>
                            <a:cs typeface="Arial"/>
                            <a:sym typeface="Arial"/>
                          </a:endParaRPr>
                        </a:p>
                      </a:txBody>
                      <a:tcPr marL="68580" marR="68580" marT="0" marB="0"/>
                    </a:tc>
                    <a:extLst>
                      <a:ext uri="{0D108BD9-81ED-4DB2-BD59-A6C34878D82A}">
                        <a16:rowId xmlns:a16="http://schemas.microsoft.com/office/drawing/2014/main" val="2604072860"/>
                      </a:ext>
                    </a:extLst>
                  </a:tr>
                </a:tbl>
              </a:graphicData>
            </a:graphic>
          </p:graphicFrame>
        </mc:Choice>
        <mc:Fallback xmlns="">
          <p:graphicFrame>
            <p:nvGraphicFramePr>
              <p:cNvPr id="5" name="Table 4">
                <a:extLst>
                  <a:ext uri="{FF2B5EF4-FFF2-40B4-BE49-F238E27FC236}">
                    <a16:creationId xmlns:a16="http://schemas.microsoft.com/office/drawing/2014/main" id="{95D0201B-A9AD-1241-AD6A-74967C15D0BB}"/>
                  </a:ext>
                </a:extLst>
              </p:cNvPr>
              <p:cNvGraphicFramePr>
                <a:graphicFrameLocks noGrp="1"/>
              </p:cNvGraphicFramePr>
              <p:nvPr>
                <p:extLst>
                  <p:ext uri="{D42A27DB-BD31-4B8C-83A1-F6EECF244321}">
                    <p14:modId xmlns:p14="http://schemas.microsoft.com/office/powerpoint/2010/main" val="1184853928"/>
                  </p:ext>
                </p:extLst>
              </p:nvPr>
            </p:nvGraphicFramePr>
            <p:xfrm>
              <a:off x="980452" y="3869109"/>
              <a:ext cx="5034523" cy="680792"/>
            </p:xfrm>
            <a:graphic>
              <a:graphicData uri="http://schemas.openxmlformats.org/drawingml/2006/table">
                <a:tbl>
                  <a:tblPr firstRow="1" firstCol="1" bandRow="1"/>
                  <a:tblGrid>
                    <a:gridCol w="5034523">
                      <a:extLst>
                        <a:ext uri="{9D8B030D-6E8A-4147-A177-3AD203B41FA5}">
                          <a16:colId xmlns:a16="http://schemas.microsoft.com/office/drawing/2014/main" val="2197574924"/>
                        </a:ext>
                      </a:extLst>
                    </a:gridCol>
                  </a:tblGrid>
                  <a:tr h="680792">
                    <a:tc>
                      <a:txBody>
                        <a:bodyPr/>
                        <a:lstStyle/>
                        <a:p>
                          <a:pPr marL="0" marR="0" algn="just"/>
                          <a14:m xmlns:a14="http://schemas.microsoft.com/office/drawing/2010/main">
                            <m:oMathPara xmlns:m="http://schemas.openxmlformats.org/officeDocument/2006/math">
                              <m:oMathParaPr>
                                <m:jc m:val="centerGroup"/>
                              </m:oMathParaPr>
                              <m:oMath xmlns:m="http://schemas.openxmlformats.org/officeDocument/2006/math">
                                <m:nary>
                                  <m:naryPr>
                                    <m:chr m:val="∑"/>
                                    <m:limLoc m:val="undOvr"/>
                                    <m:subHide m:val="on"/>
                                    <m:supHide m:val="on"/>
                                    <m:ctrlPr>
                                      <a:rPr lang="en-US" sz="1800" b="0" i="1" u="none" strike="noStrike" cap="none">
                                        <a:solidFill>
                                          <a:srgbClr val="000000"/>
                                        </a:solidFill>
                                        <a:effectLst/>
                                        <a:latin typeface="Cambria Math" panose="02040503050406030204" pitchFamily="18" charset="0"/>
                                        <a:ea typeface="Arial"/>
                                        <a:cs typeface="Arial"/>
                                        <a:sym typeface="Arial"/>
                                      </a:rPr>
                                    </m:ctrlPr>
                                  </m:naryPr>
                                  <m:sub/>
                                  <m:sup/>
                                  <m:e>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𝑦</m:t>
                                        </m:r>
                                        <m:r>
                                          <a:rPr lang="en-US" sz="1800" b="0" i="0" u="none" strike="noStrike" cap="none">
                                            <a:solidFill>
                                              <a:srgbClr val="000000"/>
                                            </a:solidFill>
                                            <a:effectLst/>
                                            <a:latin typeface="Cambria Math" panose="02040503050406030204" pitchFamily="18" charset="0"/>
                                            <a:ea typeface="Arial"/>
                                            <a:cs typeface="Arial"/>
                                            <a:sym typeface="Arial"/>
                                          </a:rPr>
                                          <m:t>′</m:t>
                                        </m:r>
                                      </m:sub>
                                    </m:sSub>
                                    <m:r>
                                      <a:rPr lang="en-US" sz="1800" b="0" i="0" u="none" strike="noStrike" cap="none">
                                        <a:solidFill>
                                          <a:srgbClr val="000000"/>
                                        </a:solidFill>
                                        <a:effectLst/>
                                        <a:latin typeface="Cambria Math" panose="02040503050406030204" pitchFamily="18" charset="0"/>
                                        <a:ea typeface="Arial"/>
                                        <a:cs typeface="Arial"/>
                                        <a:sym typeface="Arial"/>
                                      </a:rPr>
                                      <m:t>= </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𝑟𝑙𝑦</m:t>
                                        </m:r>
                                        <m:r>
                                          <a:rPr lang="en-US" sz="1800" b="0" i="0" u="none" strike="noStrike" cap="none">
                                            <a:solidFill>
                                              <a:srgbClr val="000000"/>
                                            </a:solidFill>
                                            <a:effectLst/>
                                            <a:latin typeface="Cambria Math" panose="02040503050406030204" pitchFamily="18" charset="0"/>
                                            <a:ea typeface="Arial"/>
                                            <a:cs typeface="Arial"/>
                                            <a:sym typeface="Arial"/>
                                          </a:rPr>
                                          <m:t>′</m:t>
                                        </m:r>
                                      </m:sub>
                                    </m:sSub>
                                    <m:r>
                                      <a:rPr lang="en-US" sz="1800" b="0" i="0" u="none" strike="noStrike" cap="none">
                                        <a:solidFill>
                                          <a:srgbClr val="000000"/>
                                        </a:solidFill>
                                        <a:effectLst/>
                                        <a:latin typeface="Cambria Math" panose="02040503050406030204" pitchFamily="18" charset="0"/>
                                        <a:ea typeface="Arial"/>
                                        <a:cs typeface="Arial"/>
                                        <a:sym typeface="Arial"/>
                                      </a:rPr>
                                      <m:t>+</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𝑟𝑟𝑦</m:t>
                                        </m:r>
                                        <m:r>
                                          <a:rPr lang="en-US" sz="1800" b="0" i="0" u="none" strike="noStrike" cap="none">
                                            <a:solidFill>
                                              <a:srgbClr val="000000"/>
                                            </a:solidFill>
                                            <a:effectLst/>
                                            <a:latin typeface="Cambria Math" panose="02040503050406030204" pitchFamily="18" charset="0"/>
                                            <a:ea typeface="Arial"/>
                                            <a:cs typeface="Arial"/>
                                            <a:sym typeface="Arial"/>
                                          </a:rPr>
                                          <m:t>′</m:t>
                                        </m:r>
                                      </m:sub>
                                    </m:sSub>
                                    <m:r>
                                      <a:rPr lang="en-US" sz="1800" b="0" i="0" u="none" strike="noStrike" cap="none">
                                        <a:solidFill>
                                          <a:srgbClr val="000000"/>
                                        </a:solidFill>
                                        <a:effectLst/>
                                        <a:latin typeface="Cambria Math" panose="02040503050406030204" pitchFamily="18" charset="0"/>
                                        <a:ea typeface="Arial"/>
                                        <a:cs typeface="Arial"/>
                                        <a:sym typeface="Arial"/>
                                      </a:rPr>
                                      <m:t>+</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𝑒</m:t>
                                        </m:r>
                                        <m:sSup>
                                          <m:sSupPr>
                                            <m:ctrlPr>
                                              <a:rPr lang="en-US" sz="1800" b="0" i="1" u="none" strike="noStrike" cap="none">
                                                <a:solidFill>
                                                  <a:srgbClr val="000000"/>
                                                </a:solidFill>
                                                <a:effectLst/>
                                                <a:latin typeface="Cambria Math" panose="02040503050406030204" pitchFamily="18" charset="0"/>
                                                <a:ea typeface="Arial"/>
                                                <a:cs typeface="Arial"/>
                                                <a:sym typeface="Arial"/>
                                              </a:rPr>
                                            </m:ctrlPr>
                                          </m:sSupPr>
                                          <m:e>
                                            <m:r>
                                              <a:rPr lang="en-US" sz="1800" b="0" i="0" u="none" strike="noStrike" cap="none">
                                                <a:solidFill>
                                                  <a:srgbClr val="000000"/>
                                                </a:solidFill>
                                                <a:effectLst/>
                                                <a:latin typeface="Cambria Math" panose="02040503050406030204" pitchFamily="18" charset="0"/>
                                                <a:ea typeface="Arial"/>
                                                <a:cs typeface="Arial"/>
                                                <a:sym typeface="Arial"/>
                                              </a:rPr>
                                              <m:t>𝑦</m:t>
                                            </m:r>
                                          </m:e>
                                          <m:sup>
                                            <m:r>
                                              <a:rPr lang="en-US" sz="1800" b="0" i="0" u="none" strike="noStrike" cap="none">
                                                <a:solidFill>
                                                  <a:srgbClr val="000000"/>
                                                </a:solidFill>
                                                <a:effectLst/>
                                                <a:latin typeface="Cambria Math" panose="02040503050406030204" pitchFamily="18" charset="0"/>
                                                <a:ea typeface="Arial"/>
                                                <a:cs typeface="Arial"/>
                                                <a:sym typeface="Arial"/>
                                              </a:rPr>
                                              <m:t>′</m:t>
                                            </m:r>
                                          </m:sup>
                                        </m:sSup>
                                      </m:sub>
                                    </m:sSub>
                                    <m:r>
                                      <a:rPr lang="en-US" sz="1800" b="0" i="0" u="none" strike="noStrike" cap="none">
                                        <a:solidFill>
                                          <a:srgbClr val="000000"/>
                                        </a:solidFill>
                                        <a:effectLst/>
                                        <a:latin typeface="Cambria Math" panose="02040503050406030204" pitchFamily="18" charset="0"/>
                                        <a:ea typeface="Arial"/>
                                        <a:cs typeface="Arial"/>
                                        <a:sym typeface="Arial"/>
                                      </a:rPr>
                                      <m:t>+ </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𝑐𝑦</m:t>
                                        </m:r>
                                        <m:r>
                                          <a:rPr lang="en-US" sz="1800" b="0" i="0" u="none" strike="noStrike" cap="none">
                                            <a:solidFill>
                                              <a:srgbClr val="000000"/>
                                            </a:solidFill>
                                            <a:effectLst/>
                                            <a:latin typeface="Cambria Math" panose="02040503050406030204" pitchFamily="18" charset="0"/>
                                            <a:ea typeface="Arial"/>
                                            <a:cs typeface="Arial"/>
                                            <a:sym typeface="Arial"/>
                                          </a:rPr>
                                          <m:t>′</m:t>
                                        </m:r>
                                      </m:sub>
                                    </m:sSub>
                                  </m:e>
                                </m:nary>
                                <m:r>
                                  <a:rPr lang="en-US" sz="1800" b="0" i="0" u="none" strike="noStrike" cap="none">
                                    <a:solidFill>
                                      <a:srgbClr val="000000"/>
                                    </a:solidFill>
                                    <a:effectLst/>
                                    <a:latin typeface="Cambria Math" panose="02040503050406030204" pitchFamily="18" charset="0"/>
                                    <a:ea typeface="Arial"/>
                                    <a:cs typeface="Arial"/>
                                    <a:sym typeface="Arial"/>
                                  </a:rPr>
                                  <m:t>=</m:t>
                                </m:r>
                                <m:r>
                                  <a:rPr lang="en-US" sz="1800" b="0" i="0" u="none" strike="noStrike" cap="none">
                                    <a:solidFill>
                                      <a:srgbClr val="000000"/>
                                    </a:solidFill>
                                    <a:effectLst/>
                                    <a:latin typeface="Cambria Math" panose="02040503050406030204" pitchFamily="18" charset="0"/>
                                    <a:ea typeface="Arial"/>
                                    <a:cs typeface="Arial"/>
                                    <a:sym typeface="Arial"/>
                                  </a:rPr>
                                  <m:t>𝑚</m:t>
                                </m:r>
                                <m:r>
                                  <a:rPr lang="en-US" sz="1800" b="0" i="0" u="none" strike="noStrike" cap="none">
                                    <a:solidFill>
                                      <a:srgbClr val="000000"/>
                                    </a:solidFill>
                                    <a:effectLst/>
                                    <a:latin typeface="Cambria Math" panose="02040503050406030204" pitchFamily="18" charset="0"/>
                                    <a:ea typeface="Arial"/>
                                    <a:cs typeface="Arial"/>
                                    <a:sym typeface="Arial"/>
                                  </a:rPr>
                                  <m:t>(</m:t>
                                </m:r>
                                <m:acc>
                                  <m:accPr>
                                    <m:chr m:val="̇"/>
                                    <m:ctrlPr>
                                      <a:rPr lang="en-US" sz="1800" b="0" i="1" u="none" strike="noStrike" cap="none">
                                        <a:solidFill>
                                          <a:srgbClr val="000000"/>
                                        </a:solidFill>
                                        <a:effectLst/>
                                        <a:latin typeface="Cambria Math" panose="02040503050406030204" pitchFamily="18" charset="0"/>
                                        <a:ea typeface="Arial"/>
                                        <a:cs typeface="Arial"/>
                                        <a:sym typeface="Arial"/>
                                      </a:rPr>
                                    </m:ctrlPr>
                                  </m:accPr>
                                  <m:e>
                                    <m:acc>
                                      <m:accPr>
                                        <m:chr m:val="̅"/>
                                        <m:ctrlPr>
                                          <a:rPr lang="en-US" sz="1800" b="0" i="1" u="none" strike="noStrike" cap="none">
                                            <a:solidFill>
                                              <a:srgbClr val="000000"/>
                                            </a:solidFill>
                                            <a:effectLst/>
                                            <a:latin typeface="Cambria Math" panose="02040503050406030204" pitchFamily="18" charset="0"/>
                                            <a:ea typeface="Arial"/>
                                            <a:cs typeface="Arial"/>
                                            <a:sym typeface="Arial"/>
                                          </a:rPr>
                                        </m:ctrlPr>
                                      </m:accPr>
                                      <m:e>
                                        <m:r>
                                          <a:rPr lang="en-US" sz="1800" b="0" i="0" u="none" strike="noStrike" cap="none">
                                            <a:solidFill>
                                              <a:srgbClr val="000000"/>
                                            </a:solidFill>
                                            <a:effectLst/>
                                            <a:latin typeface="Cambria Math" panose="02040503050406030204" pitchFamily="18" charset="0"/>
                                            <a:ea typeface="Arial"/>
                                            <a:cs typeface="Arial"/>
                                            <a:sym typeface="Arial"/>
                                          </a:rPr>
                                          <m:t>𝑢</m:t>
                                        </m:r>
                                      </m:e>
                                    </m:acc>
                                  </m:e>
                                </m:acc>
                                <m:r>
                                  <a:rPr lang="en-US" sz="1800" b="0" i="0" u="none" strike="noStrike" cap="none">
                                    <a:solidFill>
                                      <a:srgbClr val="000000"/>
                                    </a:solidFill>
                                    <a:effectLst/>
                                    <a:latin typeface="Cambria Math" panose="02040503050406030204" pitchFamily="18" charset="0"/>
                                    <a:ea typeface="Arial"/>
                                    <a:cs typeface="Arial"/>
                                    <a:sym typeface="Arial"/>
                                  </a:rPr>
                                  <m:t>+</m:t>
                                </m:r>
                                <m:r>
                                  <a:rPr lang="en-US" sz="1800" b="0" i="0" u="none" strike="noStrike" cap="none">
                                    <a:solidFill>
                                      <a:srgbClr val="000000"/>
                                    </a:solidFill>
                                    <a:effectLst/>
                                    <a:latin typeface="Cambria Math" panose="02040503050406030204" pitchFamily="18" charset="0"/>
                                    <a:ea typeface="Arial"/>
                                    <a:cs typeface="Arial"/>
                                    <a:sym typeface="Arial"/>
                                  </a:rPr>
                                  <m:t>𝑢</m:t>
                                </m:r>
                                <m:r>
                                  <a:rPr lang="en-US" sz="1800" b="0" i="0" u="none" strike="noStrike" cap="none">
                                    <a:solidFill>
                                      <a:srgbClr val="000000"/>
                                    </a:solidFill>
                                    <a:effectLst/>
                                    <a:latin typeface="Cambria Math" panose="02040503050406030204" pitchFamily="18" charset="0"/>
                                    <a:ea typeface="Arial"/>
                                    <a:cs typeface="Arial"/>
                                    <a:sym typeface="Arial"/>
                                  </a:rPr>
                                  <m:t>𝜔</m:t>
                                </m:r>
                                <m:r>
                                  <a:rPr lang="en-US" sz="1800" b="0" i="0" u="none" strike="noStrike" cap="none">
                                    <a:solidFill>
                                      <a:srgbClr val="000000"/>
                                    </a:solidFill>
                                    <a:effectLst/>
                                    <a:latin typeface="Cambria Math" panose="02040503050406030204" pitchFamily="18" charset="0"/>
                                    <a:ea typeface="Arial"/>
                                    <a:cs typeface="Arial"/>
                                    <a:sym typeface="Arial"/>
                                  </a:rPr>
                                  <m:t>)</m:t>
                                </m:r>
                              </m:oMath>
                            </m:oMathPara>
                          </a14:m>
                          <a:endParaRPr lang="en-US" sz="1800" b="0" i="0" u="none" strike="noStrike" cap="none" dirty="0">
                            <a:solidFill>
                              <a:srgbClr val="000000"/>
                            </a:solidFill>
                            <a:effectLst/>
                            <a:latin typeface="Arial"/>
                            <a:ea typeface="Arial"/>
                            <a:cs typeface="Arial"/>
                            <a:sym typeface="Arial"/>
                          </a:endParaRPr>
                        </a:p>
                      </a:txBody>
                      <a:tcPr marL="68580" marR="68580" marT="0" marB="0"/>
                    </a:tc>
                    <a:extLst>
                      <a:ext uri="{0D108BD9-81ED-4DB2-BD59-A6C34878D82A}">
                        <a16:rowId xmlns:a16="http://schemas.microsoft.com/office/drawing/2014/main" val="2604072860"/>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D83CFDFB-6F10-B64B-B157-FE0EEAE60CF0}"/>
                  </a:ext>
                </a:extLst>
              </p:cNvPr>
              <p:cNvGraphicFramePr>
                <a:graphicFrameLocks noGrp="1"/>
              </p:cNvGraphicFramePr>
              <p:nvPr>
                <p:extLst>
                  <p:ext uri="{D42A27DB-BD31-4B8C-83A1-F6EECF244321}">
                    <p14:modId xmlns:p14="http://schemas.microsoft.com/office/powerpoint/2010/main" val="2850416005"/>
                  </p:ext>
                </p:extLst>
              </p:nvPr>
            </p:nvGraphicFramePr>
            <p:xfrm>
              <a:off x="213573" y="5053841"/>
              <a:ext cx="8886883" cy="944188"/>
            </p:xfrm>
            <a:graphic>
              <a:graphicData uri="http://schemas.openxmlformats.org/drawingml/2006/table">
                <a:tbl>
                  <a:tblPr firstRow="1" firstCol="1" bandRow="1"/>
                  <a:tblGrid>
                    <a:gridCol w="8886883">
                      <a:extLst>
                        <a:ext uri="{9D8B030D-6E8A-4147-A177-3AD203B41FA5}">
                          <a16:colId xmlns:a16="http://schemas.microsoft.com/office/drawing/2014/main" val="3066293590"/>
                        </a:ext>
                      </a:extLst>
                    </a:gridCol>
                  </a:tblGrid>
                  <a:tr h="944188">
                    <a:tc>
                      <a:txBody>
                        <a:bodyPr/>
                        <a:lstStyle/>
                        <a:p>
                          <a:pPr marL="0" marR="0" algn="just"/>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1800" b="0" i="1" u="none" strike="noStrike" cap="none" smtClean="0">
                                        <a:solidFill>
                                          <a:srgbClr val="000000"/>
                                        </a:solidFill>
                                        <a:effectLst/>
                                        <a:latin typeface="Cambria Math" panose="02040503050406030204" pitchFamily="18" charset="0"/>
                                        <a:ea typeface="Arial"/>
                                        <a:cs typeface="Arial"/>
                                        <a:sym typeface="Arial"/>
                                      </a:rPr>
                                    </m:ctrlPr>
                                  </m:naryPr>
                                  <m:sub/>
                                  <m:sup/>
                                  <m:e>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𝑀</m:t>
                                        </m:r>
                                      </m:e>
                                      <m:sub>
                                        <m:r>
                                          <a:rPr lang="en-US" sz="1800" b="0" i="0" u="none" strike="noStrike" cap="none">
                                            <a:solidFill>
                                              <a:srgbClr val="000000"/>
                                            </a:solidFill>
                                            <a:effectLst/>
                                            <a:latin typeface="Cambria Math" panose="02040503050406030204" pitchFamily="18" charset="0"/>
                                            <a:ea typeface="Arial"/>
                                            <a:cs typeface="Arial"/>
                                            <a:sym typeface="Arial"/>
                                          </a:rPr>
                                          <m:t>𝑧</m:t>
                                        </m:r>
                                      </m:sub>
                                    </m:sSub>
                                    <m:r>
                                      <a:rPr lang="en-US" sz="1800" b="0" i="0" u="none" strike="noStrike" cap="none">
                                        <a:solidFill>
                                          <a:srgbClr val="000000"/>
                                        </a:solidFill>
                                        <a:effectLst/>
                                        <a:latin typeface="Cambria Math" panose="02040503050406030204" pitchFamily="18" charset="0"/>
                                        <a:ea typeface="Arial"/>
                                        <a:cs typeface="Arial"/>
                                        <a:sym typeface="Arial"/>
                                      </a:rPr>
                                      <m:t>= </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f>
                                          <m:fPr>
                                            <m:ctrlPr>
                                              <a:rPr lang="en-US" sz="1800" b="0" i="1" u="none" strike="noStrike" cap="none">
                                                <a:solidFill>
                                                  <a:srgbClr val="000000"/>
                                                </a:solidFill>
                                                <a:effectLst/>
                                                <a:latin typeface="Cambria Math" panose="02040503050406030204" pitchFamily="18" charset="0"/>
                                                <a:ea typeface="Arial"/>
                                                <a:cs typeface="Arial"/>
                                                <a:sym typeface="Arial"/>
                                              </a:rPr>
                                            </m:ctrlPr>
                                          </m:fPr>
                                          <m:num>
                                            <m:r>
                                              <a:rPr lang="en-US" sz="1800" b="0" i="0" u="none" strike="noStrike" cap="none">
                                                <a:solidFill>
                                                  <a:srgbClr val="000000"/>
                                                </a:solidFill>
                                                <a:effectLst/>
                                                <a:latin typeface="Cambria Math" panose="02040503050406030204" pitchFamily="18" charset="0"/>
                                                <a:ea typeface="Arial"/>
                                                <a:cs typeface="Arial"/>
                                                <a:sym typeface="Arial"/>
                                              </a:rPr>
                                              <m:t>𝑑</m:t>
                                            </m:r>
                                          </m:num>
                                          <m:den>
                                            <m:r>
                                              <a:rPr lang="en-US" sz="1800" b="0" i="0" u="none" strike="noStrike" cap="none">
                                                <a:solidFill>
                                                  <a:srgbClr val="000000"/>
                                                </a:solidFill>
                                                <a:effectLst/>
                                                <a:latin typeface="Cambria Math" panose="02040503050406030204" pitchFamily="18" charset="0"/>
                                                <a:ea typeface="Arial"/>
                                                <a:cs typeface="Arial"/>
                                                <a:sym typeface="Arial"/>
                                              </a:rPr>
                                              <m:t>2</m:t>
                                            </m:r>
                                          </m:den>
                                        </m:f>
                                        <m:r>
                                          <a:rPr lang="en-US" sz="1800" b="0" i="0" u="none" strike="noStrike" cap="none">
                                            <a:solidFill>
                                              <a:srgbClr val="000000"/>
                                            </a:solidFill>
                                            <a:effectLst/>
                                            <a:latin typeface="Cambria Math" panose="02040503050406030204" pitchFamily="18" charset="0"/>
                                            <a:ea typeface="Arial"/>
                                            <a:cs typeface="Arial"/>
                                            <a:sym typeface="Arial"/>
                                          </a:rPr>
                                          <m:t>(</m:t>
                                        </m:r>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𝑟𝑟𝑥</m:t>
                                        </m:r>
                                        <m:r>
                                          <a:rPr lang="en-US" sz="1800" b="0" i="0" u="none" strike="noStrike" cap="none">
                                            <a:solidFill>
                                              <a:srgbClr val="000000"/>
                                            </a:solidFill>
                                            <a:effectLst/>
                                            <a:latin typeface="Cambria Math" panose="02040503050406030204" pitchFamily="18" charset="0"/>
                                            <a:ea typeface="Arial"/>
                                            <a:cs typeface="Arial"/>
                                            <a:sym typeface="Arial"/>
                                          </a:rPr>
                                          <m:t>′</m:t>
                                        </m:r>
                                      </m:sub>
                                    </m:sSub>
                                    <m:r>
                                      <a:rPr lang="en-US" sz="1800" b="0" i="0" u="none" strike="noStrike" cap="none">
                                        <a:solidFill>
                                          <a:srgbClr val="000000"/>
                                        </a:solidFill>
                                        <a:effectLst/>
                                        <a:latin typeface="Cambria Math" panose="02040503050406030204" pitchFamily="18" charset="0"/>
                                        <a:ea typeface="Arial"/>
                                        <a:cs typeface="Arial"/>
                                        <a:sym typeface="Arial"/>
                                      </a:rPr>
                                      <m:t>−</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𝑟𝑙</m:t>
                                        </m:r>
                                        <m:sSup>
                                          <m:sSupPr>
                                            <m:ctrlPr>
                                              <a:rPr lang="en-US" sz="1800" b="0" i="1" u="none" strike="noStrike" cap="none">
                                                <a:solidFill>
                                                  <a:srgbClr val="000000"/>
                                                </a:solidFill>
                                                <a:effectLst/>
                                                <a:latin typeface="Cambria Math" panose="02040503050406030204" pitchFamily="18" charset="0"/>
                                                <a:ea typeface="Arial"/>
                                                <a:cs typeface="Arial"/>
                                                <a:sym typeface="Arial"/>
                                              </a:rPr>
                                            </m:ctrlPr>
                                          </m:sSupPr>
                                          <m:e>
                                            <m:r>
                                              <a:rPr lang="en-US" sz="1800" b="0" i="0" u="none" strike="noStrike" cap="none">
                                                <a:solidFill>
                                                  <a:srgbClr val="000000"/>
                                                </a:solidFill>
                                                <a:effectLst/>
                                                <a:latin typeface="Cambria Math" panose="02040503050406030204" pitchFamily="18" charset="0"/>
                                                <a:ea typeface="Arial"/>
                                                <a:cs typeface="Arial"/>
                                                <a:sym typeface="Arial"/>
                                              </a:rPr>
                                              <m:t>𝑥</m:t>
                                            </m:r>
                                          </m:e>
                                          <m:sup>
                                            <m:r>
                                              <a:rPr lang="en-US" sz="1800" b="0" i="0" u="none" strike="noStrike" cap="none">
                                                <a:solidFill>
                                                  <a:srgbClr val="000000"/>
                                                </a:solidFill>
                                                <a:effectLst/>
                                                <a:latin typeface="Cambria Math" panose="02040503050406030204" pitchFamily="18" charset="0"/>
                                                <a:ea typeface="Arial"/>
                                                <a:cs typeface="Arial"/>
                                                <a:sym typeface="Arial"/>
                                              </a:rPr>
                                              <m:t>′</m:t>
                                            </m:r>
                                          </m:sup>
                                        </m:sSup>
                                      </m:sub>
                                    </m:sSub>
                                    <m:r>
                                      <a:rPr lang="en-US" sz="1800" b="0" i="0" u="none" strike="noStrike" cap="none">
                                        <a:solidFill>
                                          <a:srgbClr val="000000"/>
                                        </a:solidFill>
                                        <a:effectLst/>
                                        <a:latin typeface="Cambria Math" panose="02040503050406030204" pitchFamily="18" charset="0"/>
                                        <a:ea typeface="Arial"/>
                                        <a:cs typeface="Arial"/>
                                        <a:sym typeface="Arial"/>
                                      </a:rPr>
                                      <m:t>) </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 </m:t>
                                        </m:r>
                                        <m:r>
                                          <a:rPr lang="en-US" sz="1800" b="0" i="0" u="none" strike="noStrike" cap="none">
                                            <a:solidFill>
                                              <a:srgbClr val="000000"/>
                                            </a:solidFill>
                                            <a:effectLst/>
                                            <a:latin typeface="Cambria Math" panose="02040503050406030204" pitchFamily="18" charset="0"/>
                                            <a:ea typeface="Arial"/>
                                            <a:cs typeface="Arial"/>
                                            <a:sym typeface="Arial"/>
                                          </a:rPr>
                                          <m:t>𝑏</m:t>
                                        </m:r>
                                        <m:r>
                                          <a:rPr lang="en-US" sz="1800" b="0" i="0" u="none" strike="noStrike" cap="none">
                                            <a:solidFill>
                                              <a:srgbClr val="000000"/>
                                            </a:solidFill>
                                            <a:effectLst/>
                                            <a:latin typeface="Cambria Math" panose="02040503050406030204" pitchFamily="18" charset="0"/>
                                            <a:ea typeface="Arial"/>
                                            <a:cs typeface="Arial"/>
                                            <a:sym typeface="Arial"/>
                                          </a:rPr>
                                          <m:t>(</m:t>
                                        </m:r>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𝑟𝑙</m:t>
                                        </m:r>
                                        <m:sSup>
                                          <m:sSupPr>
                                            <m:ctrlPr>
                                              <a:rPr lang="en-US" sz="1800" b="0" i="1" u="none" strike="noStrike" cap="none">
                                                <a:solidFill>
                                                  <a:srgbClr val="000000"/>
                                                </a:solidFill>
                                                <a:effectLst/>
                                                <a:latin typeface="Cambria Math" panose="02040503050406030204" pitchFamily="18" charset="0"/>
                                                <a:ea typeface="Arial"/>
                                                <a:cs typeface="Arial"/>
                                                <a:sym typeface="Arial"/>
                                              </a:rPr>
                                            </m:ctrlPr>
                                          </m:sSupPr>
                                          <m:e>
                                            <m:r>
                                              <a:rPr lang="en-US" sz="1800" b="0" i="0" u="none" strike="noStrike" cap="none">
                                                <a:solidFill>
                                                  <a:srgbClr val="000000"/>
                                                </a:solidFill>
                                                <a:effectLst/>
                                                <a:latin typeface="Cambria Math" panose="02040503050406030204" pitchFamily="18" charset="0"/>
                                                <a:ea typeface="Arial"/>
                                                <a:cs typeface="Arial"/>
                                                <a:sym typeface="Arial"/>
                                              </a:rPr>
                                              <m:t>𝑦</m:t>
                                            </m:r>
                                          </m:e>
                                          <m:sup>
                                            <m:r>
                                              <a:rPr lang="en-US" sz="1800" b="0" i="0" u="none" strike="noStrike" cap="none">
                                                <a:solidFill>
                                                  <a:srgbClr val="000000"/>
                                                </a:solidFill>
                                                <a:effectLst/>
                                                <a:latin typeface="Cambria Math" panose="02040503050406030204" pitchFamily="18" charset="0"/>
                                                <a:ea typeface="Arial"/>
                                                <a:cs typeface="Arial"/>
                                                <a:sym typeface="Arial"/>
                                              </a:rPr>
                                              <m:t>′</m:t>
                                            </m:r>
                                          </m:sup>
                                        </m:sSup>
                                      </m:sub>
                                    </m:sSub>
                                    <m:r>
                                      <a:rPr lang="en-US" sz="1800" b="0" i="0" u="none" strike="noStrike" cap="none">
                                        <a:solidFill>
                                          <a:srgbClr val="000000"/>
                                        </a:solidFill>
                                        <a:effectLst/>
                                        <a:latin typeface="Cambria Math" panose="02040503050406030204" pitchFamily="18" charset="0"/>
                                        <a:ea typeface="Arial"/>
                                        <a:cs typeface="Arial"/>
                                        <a:sym typeface="Arial"/>
                                      </a:rPr>
                                      <m:t>+</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𝑟𝑟</m:t>
                                        </m:r>
                                        <m:sSup>
                                          <m:sSupPr>
                                            <m:ctrlPr>
                                              <a:rPr lang="en-US" sz="1800" b="0" i="1" u="none" strike="noStrike" cap="none">
                                                <a:solidFill>
                                                  <a:srgbClr val="000000"/>
                                                </a:solidFill>
                                                <a:effectLst/>
                                                <a:latin typeface="Cambria Math" panose="02040503050406030204" pitchFamily="18" charset="0"/>
                                                <a:ea typeface="Arial"/>
                                                <a:cs typeface="Arial"/>
                                                <a:sym typeface="Arial"/>
                                              </a:rPr>
                                            </m:ctrlPr>
                                          </m:sSupPr>
                                          <m:e>
                                            <m:r>
                                              <a:rPr lang="en-US" sz="1800" b="0" i="0" u="none" strike="noStrike" cap="none">
                                                <a:solidFill>
                                                  <a:srgbClr val="000000"/>
                                                </a:solidFill>
                                                <a:effectLst/>
                                                <a:latin typeface="Cambria Math" panose="02040503050406030204" pitchFamily="18" charset="0"/>
                                                <a:ea typeface="Arial"/>
                                                <a:cs typeface="Arial"/>
                                                <a:sym typeface="Arial"/>
                                              </a:rPr>
                                              <m:t>𝑦</m:t>
                                            </m:r>
                                          </m:e>
                                          <m:sup>
                                            <m:r>
                                              <a:rPr lang="en-US" sz="1800" b="0" i="0" u="none" strike="noStrike" cap="none">
                                                <a:solidFill>
                                                  <a:srgbClr val="000000"/>
                                                </a:solidFill>
                                                <a:effectLst/>
                                                <a:latin typeface="Cambria Math" panose="02040503050406030204" pitchFamily="18" charset="0"/>
                                                <a:ea typeface="Arial"/>
                                                <a:cs typeface="Arial"/>
                                                <a:sym typeface="Arial"/>
                                              </a:rPr>
                                              <m:t>′</m:t>
                                            </m:r>
                                          </m:sup>
                                        </m:sSup>
                                      </m:sub>
                                    </m:sSub>
                                    <m:r>
                                      <a:rPr lang="en-US" sz="1800" b="0" i="0" u="none" strike="noStrike" cap="none">
                                        <a:solidFill>
                                          <a:srgbClr val="000000"/>
                                        </a:solidFill>
                                        <a:effectLst/>
                                        <a:latin typeface="Cambria Math" panose="02040503050406030204" pitchFamily="18" charset="0"/>
                                        <a:ea typeface="Arial"/>
                                        <a:cs typeface="Arial"/>
                                        <a:sym typeface="Arial"/>
                                      </a:rPr>
                                      <m:t>)+</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d>
                                          <m:dPr>
                                            <m:ctrlPr>
                                              <a:rPr lang="en-US" sz="1800" b="0" i="1" u="none" strike="noStrike" cap="none">
                                                <a:solidFill>
                                                  <a:srgbClr val="000000"/>
                                                </a:solidFill>
                                                <a:effectLst/>
                                                <a:latin typeface="Cambria Math" panose="02040503050406030204" pitchFamily="18" charset="0"/>
                                                <a:ea typeface="Arial"/>
                                                <a:cs typeface="Arial"/>
                                                <a:sym typeface="Arial"/>
                                              </a:rPr>
                                            </m:ctrlPr>
                                          </m:dPr>
                                          <m:e>
                                            <m:r>
                                              <a:rPr lang="en-US" sz="1800" b="0" i="0" u="none" strike="noStrike" cap="none">
                                                <a:solidFill>
                                                  <a:srgbClr val="000000"/>
                                                </a:solidFill>
                                                <a:effectLst/>
                                                <a:latin typeface="Cambria Math" panose="02040503050406030204" pitchFamily="18" charset="0"/>
                                                <a:ea typeface="Arial"/>
                                                <a:cs typeface="Arial"/>
                                                <a:sym typeface="Arial"/>
                                              </a:rPr>
                                              <m:t>𝑒</m:t>
                                            </m:r>
                                            <m:r>
                                              <a:rPr lang="en-US" sz="1800" b="0" i="0" u="none" strike="noStrike" cap="none">
                                                <a:solidFill>
                                                  <a:srgbClr val="000000"/>
                                                </a:solidFill>
                                                <a:effectLst/>
                                                <a:latin typeface="Cambria Math" panose="02040503050406030204" pitchFamily="18" charset="0"/>
                                                <a:ea typeface="Arial"/>
                                                <a:cs typeface="Arial"/>
                                                <a:sym typeface="Arial"/>
                                              </a:rPr>
                                              <m:t>−</m:t>
                                            </m:r>
                                            <m:r>
                                              <a:rPr lang="en-US" sz="1800" b="0" i="0" u="none" strike="noStrike" cap="none">
                                                <a:solidFill>
                                                  <a:srgbClr val="000000"/>
                                                </a:solidFill>
                                                <a:effectLst/>
                                                <a:latin typeface="Cambria Math" panose="02040503050406030204" pitchFamily="18" charset="0"/>
                                                <a:ea typeface="Arial"/>
                                                <a:cs typeface="Arial"/>
                                                <a:sym typeface="Arial"/>
                                              </a:rPr>
                                              <m:t>𝑏</m:t>
                                            </m:r>
                                          </m:e>
                                        </m:d>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𝑒</m:t>
                                        </m:r>
                                        <m:sSup>
                                          <m:sSupPr>
                                            <m:ctrlPr>
                                              <a:rPr lang="en-US" sz="1800" b="0" i="1" u="none" strike="noStrike" cap="none">
                                                <a:solidFill>
                                                  <a:srgbClr val="000000"/>
                                                </a:solidFill>
                                                <a:effectLst/>
                                                <a:latin typeface="Cambria Math" panose="02040503050406030204" pitchFamily="18" charset="0"/>
                                                <a:ea typeface="Arial"/>
                                                <a:cs typeface="Arial"/>
                                                <a:sym typeface="Arial"/>
                                              </a:rPr>
                                            </m:ctrlPr>
                                          </m:sSupPr>
                                          <m:e>
                                            <m:r>
                                              <a:rPr lang="en-US" sz="1800" b="0" i="0" u="none" strike="noStrike" cap="none">
                                                <a:solidFill>
                                                  <a:srgbClr val="000000"/>
                                                </a:solidFill>
                                                <a:effectLst/>
                                                <a:latin typeface="Cambria Math" panose="02040503050406030204" pitchFamily="18" charset="0"/>
                                                <a:ea typeface="Arial"/>
                                                <a:cs typeface="Arial"/>
                                                <a:sym typeface="Arial"/>
                                              </a:rPr>
                                              <m:t>𝑦</m:t>
                                            </m:r>
                                          </m:e>
                                          <m:sup>
                                            <m:r>
                                              <a:rPr lang="en-US" sz="1800" b="0" i="0" u="none" strike="noStrike" cap="none">
                                                <a:solidFill>
                                                  <a:srgbClr val="000000"/>
                                                </a:solidFill>
                                                <a:effectLst/>
                                                <a:latin typeface="Cambria Math" panose="02040503050406030204" pitchFamily="18" charset="0"/>
                                                <a:ea typeface="Arial"/>
                                                <a:cs typeface="Arial"/>
                                                <a:sym typeface="Arial"/>
                                              </a:rPr>
                                              <m:t>′</m:t>
                                            </m:r>
                                          </m:sup>
                                        </m:sSup>
                                      </m:sub>
                                    </m:sSub>
                                    <m:r>
                                      <a:rPr lang="en-US" sz="1800" b="0" i="0" u="none" strike="noStrike" cap="none">
                                        <a:solidFill>
                                          <a:srgbClr val="000000"/>
                                        </a:solidFill>
                                        <a:effectLst/>
                                        <a:latin typeface="Cambria Math" panose="02040503050406030204" pitchFamily="18" charset="0"/>
                                        <a:ea typeface="Arial"/>
                                        <a:cs typeface="Arial"/>
                                        <a:sym typeface="Arial"/>
                                      </a:rPr>
                                      <m:t>+ </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d>
                                          <m:dPr>
                                            <m:ctrlPr>
                                              <a:rPr lang="en-US" sz="1800" b="0" i="1" u="none" strike="noStrike" cap="none">
                                                <a:solidFill>
                                                  <a:srgbClr val="000000"/>
                                                </a:solidFill>
                                                <a:effectLst/>
                                                <a:latin typeface="Cambria Math" panose="02040503050406030204" pitchFamily="18" charset="0"/>
                                                <a:ea typeface="Arial"/>
                                                <a:cs typeface="Arial"/>
                                                <a:sym typeface="Arial"/>
                                              </a:rPr>
                                            </m:ctrlPr>
                                          </m:dPr>
                                          <m:e>
                                            <m:r>
                                              <a:rPr lang="en-US" sz="1800" b="0" i="0" u="none" strike="noStrike" cap="none">
                                                <a:solidFill>
                                                  <a:srgbClr val="000000"/>
                                                </a:solidFill>
                                                <a:effectLst/>
                                                <a:latin typeface="Cambria Math" panose="02040503050406030204" pitchFamily="18" charset="0"/>
                                                <a:ea typeface="Arial"/>
                                                <a:cs typeface="Arial"/>
                                                <a:sym typeface="Arial"/>
                                              </a:rPr>
                                              <m:t>𝑐</m:t>
                                            </m:r>
                                            <m:r>
                                              <a:rPr lang="en-US" sz="1800" b="0" i="0" u="none" strike="noStrike" cap="none">
                                                <a:solidFill>
                                                  <a:srgbClr val="000000"/>
                                                </a:solidFill>
                                                <a:effectLst/>
                                                <a:latin typeface="Cambria Math" panose="02040503050406030204" pitchFamily="18" charset="0"/>
                                                <a:ea typeface="Arial"/>
                                                <a:cs typeface="Arial"/>
                                                <a:sym typeface="Arial"/>
                                              </a:rPr>
                                              <m:t>−</m:t>
                                            </m:r>
                                            <m:r>
                                              <a:rPr lang="en-US" sz="1800" b="0" i="0" u="none" strike="noStrike" cap="none">
                                                <a:solidFill>
                                                  <a:srgbClr val="000000"/>
                                                </a:solidFill>
                                                <a:effectLst/>
                                                <a:latin typeface="Cambria Math" panose="02040503050406030204" pitchFamily="18" charset="0"/>
                                                <a:ea typeface="Arial"/>
                                                <a:cs typeface="Arial"/>
                                                <a:sym typeface="Arial"/>
                                              </a:rPr>
                                              <m:t>𝑏</m:t>
                                            </m:r>
                                          </m:e>
                                        </m:d>
                                        <m:r>
                                          <a:rPr lang="en-US" sz="1800" b="0" i="0" u="none" strike="noStrike" cap="none">
                                            <a:solidFill>
                                              <a:srgbClr val="000000"/>
                                            </a:solidFill>
                                            <a:effectLst/>
                                            <a:latin typeface="Cambria Math" panose="02040503050406030204" pitchFamily="18" charset="0"/>
                                            <a:ea typeface="Arial"/>
                                            <a:cs typeface="Arial"/>
                                            <a:sym typeface="Arial"/>
                                          </a:rPr>
                                          <m:t>𝐹</m:t>
                                        </m:r>
                                      </m:e>
                                      <m:sub>
                                        <m:r>
                                          <a:rPr lang="en-US" sz="1800" b="0" i="0" u="none" strike="noStrike" cap="none">
                                            <a:solidFill>
                                              <a:srgbClr val="000000"/>
                                            </a:solidFill>
                                            <a:effectLst/>
                                            <a:latin typeface="Cambria Math" panose="02040503050406030204" pitchFamily="18" charset="0"/>
                                            <a:ea typeface="Arial"/>
                                            <a:cs typeface="Arial"/>
                                            <a:sym typeface="Arial"/>
                                          </a:rPr>
                                          <m:t>𝑐</m:t>
                                        </m:r>
                                        <m:sSup>
                                          <m:sSupPr>
                                            <m:ctrlPr>
                                              <a:rPr lang="en-US" sz="1800" b="0" i="1" u="none" strike="noStrike" cap="none">
                                                <a:solidFill>
                                                  <a:srgbClr val="000000"/>
                                                </a:solidFill>
                                                <a:effectLst/>
                                                <a:latin typeface="Cambria Math" panose="02040503050406030204" pitchFamily="18" charset="0"/>
                                                <a:ea typeface="Arial"/>
                                                <a:cs typeface="Arial"/>
                                                <a:sym typeface="Arial"/>
                                              </a:rPr>
                                            </m:ctrlPr>
                                          </m:sSupPr>
                                          <m:e>
                                            <m:r>
                                              <a:rPr lang="en-US" sz="1800" b="0" i="0" u="none" strike="noStrike" cap="none">
                                                <a:solidFill>
                                                  <a:srgbClr val="000000"/>
                                                </a:solidFill>
                                                <a:effectLst/>
                                                <a:latin typeface="Cambria Math" panose="02040503050406030204" pitchFamily="18" charset="0"/>
                                                <a:ea typeface="Arial"/>
                                                <a:cs typeface="Arial"/>
                                                <a:sym typeface="Arial"/>
                                              </a:rPr>
                                              <m:t>𝑦</m:t>
                                            </m:r>
                                          </m:e>
                                          <m:sup>
                                            <m:r>
                                              <a:rPr lang="en-US" sz="1800" b="0" i="0" u="none" strike="noStrike" cap="none">
                                                <a:solidFill>
                                                  <a:srgbClr val="000000"/>
                                                </a:solidFill>
                                                <a:effectLst/>
                                                <a:latin typeface="Cambria Math" panose="02040503050406030204" pitchFamily="18" charset="0"/>
                                                <a:ea typeface="Arial"/>
                                                <a:cs typeface="Arial"/>
                                                <a:sym typeface="Arial"/>
                                              </a:rPr>
                                              <m:t>′</m:t>
                                            </m:r>
                                          </m:sup>
                                        </m:sSup>
                                      </m:sub>
                                    </m:sSub>
                                    <m:r>
                                      <a:rPr lang="en-US" sz="1800" b="0" i="0" u="none" strike="noStrike" cap="none">
                                        <a:solidFill>
                                          <a:srgbClr val="000000"/>
                                        </a:solidFill>
                                        <a:effectLst/>
                                        <a:latin typeface="Cambria Math" panose="02040503050406030204" pitchFamily="18" charset="0"/>
                                        <a:ea typeface="Arial"/>
                                        <a:cs typeface="Arial"/>
                                        <a:sym typeface="Arial"/>
                                      </a:rPr>
                                      <m:t>+ </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𝜏</m:t>
                                        </m:r>
                                      </m:e>
                                      <m:sub>
                                        <m:r>
                                          <a:rPr lang="en-US" sz="1800" b="0" i="0" u="none" strike="noStrike" cap="none">
                                            <a:solidFill>
                                              <a:srgbClr val="000000"/>
                                            </a:solidFill>
                                            <a:effectLst/>
                                            <a:latin typeface="Cambria Math" panose="02040503050406030204" pitchFamily="18" charset="0"/>
                                            <a:ea typeface="Arial"/>
                                            <a:cs typeface="Arial"/>
                                            <a:sym typeface="Arial"/>
                                          </a:rPr>
                                          <m:t>𝑒</m:t>
                                        </m:r>
                                      </m:sub>
                                    </m:sSub>
                                  </m:e>
                                </m:nary>
                                <m:r>
                                  <a:rPr lang="en-US" sz="1800" b="0" i="0" u="none" strike="noStrike" cap="none">
                                    <a:solidFill>
                                      <a:srgbClr val="000000"/>
                                    </a:solidFill>
                                    <a:effectLst/>
                                    <a:latin typeface="Cambria Math" panose="02040503050406030204" pitchFamily="18" charset="0"/>
                                    <a:ea typeface="Arial"/>
                                    <a:cs typeface="Arial"/>
                                    <a:sym typeface="Arial"/>
                                  </a:rPr>
                                  <m:t>=</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𝐼</m:t>
                                    </m:r>
                                  </m:e>
                                  <m:sub>
                                    <m:r>
                                      <a:rPr lang="en-US" sz="1800" b="0" i="0" u="none" strike="noStrike" cap="none">
                                        <a:solidFill>
                                          <a:srgbClr val="000000"/>
                                        </a:solidFill>
                                        <a:effectLst/>
                                        <a:latin typeface="Cambria Math" panose="02040503050406030204" pitchFamily="18" charset="0"/>
                                        <a:ea typeface="Arial"/>
                                        <a:cs typeface="Arial"/>
                                        <a:sym typeface="Arial"/>
                                      </a:rPr>
                                      <m:t>𝑧</m:t>
                                    </m:r>
                                  </m:sub>
                                </m:sSub>
                                <m:acc>
                                  <m:accPr>
                                    <m:chr m:val="̇"/>
                                    <m:ctrlPr>
                                      <a:rPr lang="en-US" sz="1800" b="0" i="1" u="none" strike="noStrike" cap="none">
                                        <a:solidFill>
                                          <a:srgbClr val="000000"/>
                                        </a:solidFill>
                                        <a:effectLst/>
                                        <a:latin typeface="Cambria Math" panose="02040503050406030204" pitchFamily="18" charset="0"/>
                                        <a:ea typeface="Arial"/>
                                        <a:cs typeface="Arial"/>
                                        <a:sym typeface="Arial"/>
                                      </a:rPr>
                                    </m:ctrlPr>
                                  </m:accPr>
                                  <m:e>
                                    <m:r>
                                      <a:rPr lang="en-US" sz="1800" b="0" i="0" u="none" strike="noStrike" cap="none">
                                        <a:solidFill>
                                          <a:srgbClr val="000000"/>
                                        </a:solidFill>
                                        <a:effectLst/>
                                        <a:latin typeface="Cambria Math" panose="02040503050406030204" pitchFamily="18" charset="0"/>
                                        <a:ea typeface="Arial"/>
                                        <a:cs typeface="Arial"/>
                                        <a:sym typeface="Arial"/>
                                      </a:rPr>
                                      <m:t>𝜔</m:t>
                                    </m:r>
                                  </m:e>
                                </m:acc>
                              </m:oMath>
                            </m:oMathPara>
                          </a14:m>
                          <a:endParaRPr lang="en-US" sz="1800" b="0" i="0" u="none" strike="noStrike" cap="none" dirty="0">
                            <a:solidFill>
                              <a:srgbClr val="000000"/>
                            </a:solidFill>
                            <a:effectLst/>
                            <a:latin typeface="Arial"/>
                            <a:ea typeface="Arial"/>
                            <a:cs typeface="Arial"/>
                            <a:sym typeface="Arial"/>
                          </a:endParaRPr>
                        </a:p>
                      </a:txBody>
                      <a:tcPr marL="68580" marR="68580" marT="0" marB="0"/>
                    </a:tc>
                    <a:extLst>
                      <a:ext uri="{0D108BD9-81ED-4DB2-BD59-A6C34878D82A}">
                        <a16:rowId xmlns:a16="http://schemas.microsoft.com/office/drawing/2014/main" val="175238519"/>
                      </a:ext>
                    </a:extLst>
                  </a:tr>
                </a:tbl>
              </a:graphicData>
            </a:graphic>
          </p:graphicFrame>
        </mc:Choice>
        <mc:Fallback>
          <p:graphicFrame>
            <p:nvGraphicFramePr>
              <p:cNvPr id="6" name="Table 5">
                <a:extLst>
                  <a:ext uri="{FF2B5EF4-FFF2-40B4-BE49-F238E27FC236}">
                    <a16:creationId xmlns:a16="http://schemas.microsoft.com/office/drawing/2014/main" id="{D83CFDFB-6F10-B64B-B157-FE0EEAE60CF0}"/>
                  </a:ext>
                </a:extLst>
              </p:cNvPr>
              <p:cNvGraphicFramePr>
                <a:graphicFrameLocks noGrp="1"/>
              </p:cNvGraphicFramePr>
              <p:nvPr>
                <p:extLst>
                  <p:ext uri="{D42A27DB-BD31-4B8C-83A1-F6EECF244321}">
                    <p14:modId xmlns:p14="http://schemas.microsoft.com/office/powerpoint/2010/main" val="2850416005"/>
                  </p:ext>
                </p:extLst>
              </p:nvPr>
            </p:nvGraphicFramePr>
            <p:xfrm>
              <a:off x="213573" y="5053841"/>
              <a:ext cx="8886883" cy="944188"/>
            </p:xfrm>
            <a:graphic>
              <a:graphicData uri="http://schemas.openxmlformats.org/drawingml/2006/table">
                <a:tbl>
                  <a:tblPr firstRow="1" firstCol="1" bandRow="1"/>
                  <a:tblGrid>
                    <a:gridCol w="8886883">
                      <a:extLst>
                        <a:ext uri="{9D8B030D-6E8A-4147-A177-3AD203B41FA5}">
                          <a16:colId xmlns:a16="http://schemas.microsoft.com/office/drawing/2014/main" val="3066293590"/>
                        </a:ext>
                      </a:extLst>
                    </a:gridCol>
                  </a:tblGrid>
                  <a:tr h="944188">
                    <a:tc>
                      <a:txBody>
                        <a:bodyPr/>
                        <a:lstStyle/>
                        <a:p>
                          <a:endParaRPr lang="en-US"/>
                        </a:p>
                      </a:txBody>
                      <a:tcPr marL="68580" marR="68580" marT="0" marB="0">
                        <a:blipFill>
                          <a:blip r:embed="rId5"/>
                          <a:stretch>
                            <a:fillRect l="-143" t="-102632" b="-111842"/>
                          </a:stretch>
                        </a:blipFill>
                      </a:tcPr>
                    </a:tc>
                    <a:extLst>
                      <a:ext uri="{0D108BD9-81ED-4DB2-BD59-A6C34878D82A}">
                        <a16:rowId xmlns:a16="http://schemas.microsoft.com/office/drawing/2014/main" val="175238519"/>
                      </a:ext>
                    </a:extLst>
                  </a:tr>
                </a:tbl>
              </a:graphicData>
            </a:graphic>
          </p:graphicFrame>
        </mc:Fallback>
      </mc:AlternateContent>
      <p:sp>
        <p:nvSpPr>
          <p:cNvPr id="10" name="TextBox 9">
            <a:extLst>
              <a:ext uri="{FF2B5EF4-FFF2-40B4-BE49-F238E27FC236}">
                <a16:creationId xmlns:a16="http://schemas.microsoft.com/office/drawing/2014/main" id="{11FA6FC5-7FE2-44AC-94DC-90D2673CA2C2}"/>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Ralph </a:t>
            </a:r>
            <a:r>
              <a:rPr lang="en-GB" dirty="0" err="1">
                <a:latin typeface="Times" panose="02020603050405020304" pitchFamily="18" charset="0"/>
                <a:cs typeface="Times" panose="02020603050405020304" pitchFamily="18" charset="0"/>
              </a:rPr>
              <a:t>Rayess</a:t>
            </a:r>
            <a:endParaRPr lang="en-GB" dirty="0">
              <a:latin typeface="Times" panose="02020603050405020304" pitchFamily="18" charset="0"/>
              <a:cs typeface="Times"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5"/>
          <p:cNvPicPr preferRelativeResize="0"/>
          <p:nvPr/>
        </p:nvPicPr>
        <p:blipFill rotWithShape="1">
          <a:blip r:embed="rId3">
            <a:alphaModFix/>
          </a:blip>
          <a:srcRect/>
          <a:stretch/>
        </p:blipFill>
        <p:spPr>
          <a:xfrm>
            <a:off x="837126" y="257578"/>
            <a:ext cx="1842966" cy="1365160"/>
          </a:xfrm>
          <a:prstGeom prst="rect">
            <a:avLst/>
          </a:prstGeom>
          <a:noFill/>
          <a:ln>
            <a:noFill/>
          </a:ln>
        </p:spPr>
      </p:pic>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4" name="Google Shape;134;p5"/>
          <p:cNvSpPr txBox="1"/>
          <p:nvPr/>
        </p:nvSpPr>
        <p:spPr>
          <a:xfrm>
            <a:off x="5022762" y="1037963"/>
            <a:ext cx="245986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Modelling</a:t>
            </a:r>
            <a:endParaRPr/>
          </a:p>
        </p:txBody>
      </p:sp>
      <p:sp>
        <p:nvSpPr>
          <p:cNvPr id="7" name="Google Shape;115;p4">
            <a:extLst>
              <a:ext uri="{FF2B5EF4-FFF2-40B4-BE49-F238E27FC236}">
                <a16:creationId xmlns:a16="http://schemas.microsoft.com/office/drawing/2014/main" id="{41F60A29-345A-BE4C-B5F2-24813B1C12E7}"/>
              </a:ext>
            </a:extLst>
          </p:cNvPr>
          <p:cNvSpPr txBox="1"/>
          <p:nvPr/>
        </p:nvSpPr>
        <p:spPr>
          <a:xfrm>
            <a:off x="1262268" y="1769165"/>
            <a:ext cx="2673124" cy="400069"/>
          </a:xfrm>
          <a:prstGeom prst="rect">
            <a:avLst/>
          </a:prstGeom>
          <a:noFill/>
          <a:ln>
            <a:noFill/>
          </a:ln>
        </p:spPr>
        <p:txBody>
          <a:bodyPr spcFirstLastPara="1" wrap="square" lIns="91425" tIns="45700" rIns="91425" bIns="45700" anchor="t" anchorCtr="0">
            <a:spAutoFit/>
          </a:bodyPr>
          <a:lstStyle/>
          <a:p>
            <a:pPr lvl="0"/>
            <a:r>
              <a:rPr lang="en-US" sz="2000" b="1" u="sng" dirty="0">
                <a:solidFill>
                  <a:schemeClr val="dk1"/>
                </a:solidFill>
                <a:latin typeface="Times New Roman"/>
                <a:ea typeface="Times New Roman"/>
                <a:cs typeface="Times New Roman"/>
                <a:sym typeface="Times New Roman"/>
              </a:rPr>
              <a:t>Dynamic Model</a:t>
            </a:r>
            <a:r>
              <a:rPr lang="en-US" sz="2000" b="1" dirty="0">
                <a:solidFill>
                  <a:schemeClr val="dk1"/>
                </a:solidFill>
                <a:latin typeface="Times New Roman"/>
                <a:ea typeface="Times New Roman"/>
                <a:cs typeface="Times New Roman"/>
                <a:sym typeface="Times New Roman"/>
              </a:rPr>
              <a:t> (2/3)</a:t>
            </a:r>
            <a:endParaRPr dirty="0"/>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BF3E4F7F-E40C-9C41-AA6A-F790C3EEFEAB}"/>
                  </a:ext>
                </a:extLst>
              </p:cNvPr>
              <p:cNvGraphicFramePr>
                <a:graphicFrameLocks noGrp="1"/>
              </p:cNvGraphicFramePr>
              <p:nvPr/>
            </p:nvGraphicFramePr>
            <p:xfrm>
              <a:off x="1262268" y="3155592"/>
              <a:ext cx="3075940" cy="619189"/>
            </p:xfrm>
            <a:graphic>
              <a:graphicData uri="http://schemas.openxmlformats.org/drawingml/2006/table">
                <a:tbl>
                  <a:tblPr firstRow="1" firstCol="1" bandRow="1"/>
                  <a:tblGrid>
                    <a:gridCol w="3075940">
                      <a:extLst>
                        <a:ext uri="{9D8B030D-6E8A-4147-A177-3AD203B41FA5}">
                          <a16:colId xmlns:a16="http://schemas.microsoft.com/office/drawing/2014/main" val="597603114"/>
                        </a:ext>
                      </a:extLst>
                    </a:gridCol>
                  </a:tblGrid>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𝜏</m:t>
                                    </m:r>
                                  </m:e>
                                  <m:sub>
                                    <m:r>
                                      <a:rPr lang="en-US" sz="1800" b="0" i="0" u="none" strike="noStrike" cap="none">
                                        <a:solidFill>
                                          <a:srgbClr val="000000"/>
                                        </a:solidFill>
                                        <a:effectLst/>
                                        <a:latin typeface="Cambria Math" panose="02040503050406030204" pitchFamily="18" charset="0"/>
                                        <a:ea typeface="Arial"/>
                                        <a:cs typeface="Arial"/>
                                        <a:sym typeface="Arial"/>
                                      </a:rPr>
                                      <m:t>𝑟</m:t>
                                    </m:r>
                                  </m:sub>
                                </m:sSub>
                                <m:r>
                                  <a:rPr lang="en-US" sz="1800" b="0" i="0" u="none" strike="noStrike" cap="none">
                                    <a:solidFill>
                                      <a:srgbClr val="000000"/>
                                    </a:solidFill>
                                    <a:effectLst/>
                                    <a:latin typeface="Cambria Math" panose="02040503050406030204" pitchFamily="18" charset="0"/>
                                    <a:ea typeface="Arial"/>
                                    <a:cs typeface="Arial"/>
                                    <a:sym typeface="Arial"/>
                                  </a:rPr>
                                  <m:t>=</m:t>
                                </m:r>
                                <m:f>
                                  <m:fPr>
                                    <m:ctrlPr>
                                      <a:rPr lang="en-US" sz="1800" b="0" i="1" u="none" strike="noStrike" cap="none">
                                        <a:solidFill>
                                          <a:srgbClr val="000000"/>
                                        </a:solidFill>
                                        <a:effectLst/>
                                        <a:latin typeface="Cambria Math" panose="02040503050406030204" pitchFamily="18" charset="0"/>
                                        <a:ea typeface="Arial"/>
                                        <a:cs typeface="Arial"/>
                                        <a:sym typeface="Arial"/>
                                      </a:rPr>
                                    </m:ctrlPr>
                                  </m:fPr>
                                  <m:num>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𝑘</m:t>
                                        </m:r>
                                      </m:e>
                                      <m:sub>
                                        <m:r>
                                          <a:rPr lang="en-US" sz="1800" b="0" i="0" u="none" strike="noStrike" cap="none">
                                            <a:solidFill>
                                              <a:srgbClr val="000000"/>
                                            </a:solidFill>
                                            <a:effectLst/>
                                            <a:latin typeface="Cambria Math" panose="02040503050406030204" pitchFamily="18" charset="0"/>
                                            <a:ea typeface="Arial"/>
                                            <a:cs typeface="Arial"/>
                                            <a:sym typeface="Arial"/>
                                          </a:rPr>
                                          <m:t>𝑎</m:t>
                                        </m:r>
                                      </m:sub>
                                    </m:sSub>
                                    <m:d>
                                      <m:dPr>
                                        <m:ctrlPr>
                                          <a:rPr lang="en-US" sz="1800" b="0" i="1" u="none" strike="noStrike" cap="none">
                                            <a:solidFill>
                                              <a:srgbClr val="000000"/>
                                            </a:solidFill>
                                            <a:effectLst/>
                                            <a:latin typeface="Cambria Math" panose="02040503050406030204" pitchFamily="18" charset="0"/>
                                            <a:ea typeface="Arial"/>
                                            <a:cs typeface="Arial"/>
                                            <a:sym typeface="Arial"/>
                                          </a:rPr>
                                        </m:ctrlPr>
                                      </m:dPr>
                                      <m:e>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𝑣</m:t>
                                            </m:r>
                                          </m:e>
                                          <m:sub>
                                            <m:r>
                                              <a:rPr lang="en-US" sz="1800" b="0" i="0" u="none" strike="noStrike" cap="none">
                                                <a:solidFill>
                                                  <a:srgbClr val="000000"/>
                                                </a:solidFill>
                                                <a:effectLst/>
                                                <a:latin typeface="Cambria Math" panose="02040503050406030204" pitchFamily="18" charset="0"/>
                                                <a:ea typeface="Arial"/>
                                                <a:cs typeface="Arial"/>
                                                <a:sym typeface="Arial"/>
                                              </a:rPr>
                                              <m:t>𝑟</m:t>
                                            </m:r>
                                          </m:sub>
                                        </m:sSub>
                                        <m:r>
                                          <a:rPr lang="en-US" sz="1800" b="0" i="0" u="none" strike="noStrike" cap="none">
                                            <a:solidFill>
                                              <a:srgbClr val="000000"/>
                                            </a:solidFill>
                                            <a:effectLst/>
                                            <a:latin typeface="Cambria Math" panose="02040503050406030204" pitchFamily="18" charset="0"/>
                                            <a:ea typeface="Arial"/>
                                            <a:cs typeface="Arial"/>
                                            <a:sym typeface="Arial"/>
                                          </a:rPr>
                                          <m:t>−</m:t>
                                        </m:r>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𝑘</m:t>
                                            </m:r>
                                          </m:e>
                                          <m:sub>
                                            <m:r>
                                              <a:rPr lang="en-US" sz="1800" b="0" i="0" u="none" strike="noStrike" cap="none">
                                                <a:solidFill>
                                                  <a:srgbClr val="000000"/>
                                                </a:solidFill>
                                                <a:effectLst/>
                                                <a:latin typeface="Cambria Math" panose="02040503050406030204" pitchFamily="18" charset="0"/>
                                                <a:ea typeface="Arial"/>
                                                <a:cs typeface="Arial"/>
                                                <a:sym typeface="Arial"/>
                                              </a:rPr>
                                              <m:t>𝑏</m:t>
                                            </m:r>
                                          </m:sub>
                                        </m:sSub>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𝜔</m:t>
                                            </m:r>
                                          </m:e>
                                          <m:sub>
                                            <m:r>
                                              <a:rPr lang="en-US" sz="1800" b="0" i="0" u="none" strike="noStrike" cap="none">
                                                <a:solidFill>
                                                  <a:srgbClr val="000000"/>
                                                </a:solidFill>
                                                <a:effectLst/>
                                                <a:latin typeface="Cambria Math" panose="02040503050406030204" pitchFamily="18" charset="0"/>
                                                <a:ea typeface="Arial"/>
                                                <a:cs typeface="Arial"/>
                                                <a:sym typeface="Arial"/>
                                              </a:rPr>
                                              <m:t>𝑟</m:t>
                                            </m:r>
                                          </m:sub>
                                        </m:sSub>
                                      </m:e>
                                    </m:d>
                                  </m:num>
                                  <m:den>
                                    <m:sSub>
                                      <m:sSubPr>
                                        <m:ctrlPr>
                                          <a:rPr lang="en-US" sz="1800" b="0" i="1" u="none" strike="noStrike" cap="none">
                                            <a:solidFill>
                                              <a:srgbClr val="000000"/>
                                            </a:solidFill>
                                            <a:effectLst/>
                                            <a:latin typeface="Cambria Math" panose="02040503050406030204" pitchFamily="18" charset="0"/>
                                            <a:ea typeface="Arial"/>
                                            <a:cs typeface="Arial"/>
                                            <a:sym typeface="Arial"/>
                                          </a:rPr>
                                        </m:ctrlPr>
                                      </m:sSubPr>
                                      <m:e>
                                        <m:r>
                                          <a:rPr lang="en-US" sz="1800" b="0" i="0" u="none" strike="noStrike" cap="none">
                                            <a:solidFill>
                                              <a:srgbClr val="000000"/>
                                            </a:solidFill>
                                            <a:effectLst/>
                                            <a:latin typeface="Cambria Math" panose="02040503050406030204" pitchFamily="18" charset="0"/>
                                            <a:ea typeface="Arial"/>
                                            <a:cs typeface="Arial"/>
                                            <a:sym typeface="Arial"/>
                                          </a:rPr>
                                          <m:t>𝑅</m:t>
                                        </m:r>
                                      </m:e>
                                      <m:sub>
                                        <m:r>
                                          <a:rPr lang="en-US" sz="1800" b="0" i="0" u="none" strike="noStrike" cap="none">
                                            <a:solidFill>
                                              <a:srgbClr val="000000"/>
                                            </a:solidFill>
                                            <a:effectLst/>
                                            <a:latin typeface="Cambria Math" panose="02040503050406030204" pitchFamily="18" charset="0"/>
                                            <a:ea typeface="Arial"/>
                                            <a:cs typeface="Arial"/>
                                            <a:sym typeface="Arial"/>
                                          </a:rPr>
                                          <m:t>𝑎</m:t>
                                        </m:r>
                                      </m:sub>
                                    </m:sSub>
                                  </m:den>
                                </m:f>
                              </m:oMath>
                            </m:oMathPara>
                          </a14:m>
                          <a:endParaRPr lang="en-US" sz="1800" b="0" i="0" u="none" strike="noStrike" cap="none" dirty="0">
                            <a:solidFill>
                              <a:srgbClr val="000000"/>
                            </a:solidFill>
                            <a:effectLst/>
                            <a:latin typeface="Arial"/>
                            <a:ea typeface="Arial"/>
                            <a:cs typeface="Arial"/>
                            <a:sym typeface="Arial"/>
                          </a:endParaRPr>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2" name="Table 1">
                <a:extLst>
                  <a:ext uri="{FF2B5EF4-FFF2-40B4-BE49-F238E27FC236}">
                    <a16:creationId xmlns:a16="http://schemas.microsoft.com/office/drawing/2014/main" id="{BF3E4F7F-E40C-9C41-AA6A-F790C3EEFEAB}"/>
                  </a:ext>
                </a:extLst>
              </p:cNvPr>
              <p:cNvGraphicFramePr>
                <a:graphicFrameLocks noGrp="1"/>
              </p:cNvGraphicFramePr>
              <p:nvPr>
                <p:extLst>
                  <p:ext uri="{D42A27DB-BD31-4B8C-83A1-F6EECF244321}">
                    <p14:modId xmlns:p14="http://schemas.microsoft.com/office/powerpoint/2010/main" val="963733104"/>
                  </p:ext>
                </p:extLst>
              </p:nvPr>
            </p:nvGraphicFramePr>
            <p:xfrm>
              <a:off x="1262268" y="3155592"/>
              <a:ext cx="3075940" cy="618998"/>
            </p:xfrm>
            <a:graphic>
              <a:graphicData uri="http://schemas.openxmlformats.org/drawingml/2006/table">
                <a:tbl>
                  <a:tblPr firstRow="1" firstCol="1" bandRow="1">
                    <a:tableStyleId>{64C144ED-BF95-4AEC-98D4-36DC34A27C41}</a:tableStyleId>
                  </a:tblPr>
                  <a:tblGrid>
                    <a:gridCol w="3075940">
                      <a:extLst>
                        <a:ext uri="{9D8B030D-6E8A-4147-A177-3AD203B41FA5}">
                          <a16:colId xmlns:a16="http://schemas.microsoft.com/office/drawing/2014/main" val="597603114"/>
                        </a:ext>
                      </a:extLst>
                    </a:gridCol>
                  </a:tblGrid>
                  <a:tr h="618998">
                    <a:tc>
                      <a:txBody>
                        <a:bodyPr/>
                        <a:lstStyle/>
                        <a:p>
                          <a:endParaRPr lang="en-US"/>
                        </a:p>
                      </a:txBody>
                      <a:tcPr marL="68580" marR="68580" marT="0" marB="0">
                        <a:blipFill>
                          <a:blip r:embed="rId4"/>
                          <a:stretch>
                            <a:fillRect l="-412" t="-2000" b="-4000"/>
                          </a:stretch>
                        </a:blipFill>
                      </a:tcPr>
                    </a:tc>
                    <a:extLst>
                      <a:ext uri="{0D108BD9-81ED-4DB2-BD59-A6C34878D82A}">
                        <a16:rowId xmlns:a16="http://schemas.microsoft.com/office/drawing/2014/main" val="1428883212"/>
                      </a:ext>
                    </a:extLst>
                  </a:tr>
                </a:tbl>
              </a:graphicData>
            </a:graphic>
          </p:graphicFrame>
        </mc:Fallback>
      </mc:AlternateContent>
      <p:sp>
        <p:nvSpPr>
          <p:cNvPr id="11" name="Google Shape;115;p4">
            <a:extLst>
              <a:ext uri="{FF2B5EF4-FFF2-40B4-BE49-F238E27FC236}">
                <a16:creationId xmlns:a16="http://schemas.microsoft.com/office/drawing/2014/main" id="{37BD502A-36CE-B54F-A9F3-E1C1CDD82752}"/>
              </a:ext>
            </a:extLst>
          </p:cNvPr>
          <p:cNvSpPr txBox="1"/>
          <p:nvPr/>
        </p:nvSpPr>
        <p:spPr>
          <a:xfrm>
            <a:off x="1262268" y="2509137"/>
            <a:ext cx="307594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u="sng" dirty="0">
                <a:solidFill>
                  <a:schemeClr val="dk1"/>
                </a:solidFill>
                <a:latin typeface="Times New Roman"/>
                <a:ea typeface="Times New Roman"/>
                <a:cs typeface="Times New Roman"/>
                <a:sym typeface="Times New Roman"/>
              </a:rPr>
              <a:t>Motor to Wheel Dynamics:</a:t>
            </a:r>
            <a:endParaRPr dirty="0"/>
          </a:p>
        </p:txBody>
      </p:sp>
      <mc:AlternateContent xmlns:mc="http://schemas.openxmlformats.org/markup-compatibility/2006" xmlns:a14="http://schemas.microsoft.com/office/drawing/2010/main">
        <mc:Choice Requires="a14">
          <p:graphicFrame>
            <p:nvGraphicFramePr>
              <p:cNvPr id="14" name="Table 13">
                <a:extLst>
                  <a:ext uri="{FF2B5EF4-FFF2-40B4-BE49-F238E27FC236}">
                    <a16:creationId xmlns:a16="http://schemas.microsoft.com/office/drawing/2014/main" id="{DE42B52E-7C7E-8347-B6A7-87EA73BC7649}"/>
                  </a:ext>
                </a:extLst>
              </p:cNvPr>
              <p:cNvGraphicFramePr>
                <a:graphicFrameLocks noGrp="1"/>
              </p:cNvGraphicFramePr>
              <p:nvPr/>
            </p:nvGraphicFramePr>
            <p:xfrm>
              <a:off x="1262268" y="4020976"/>
              <a:ext cx="3075940" cy="619189"/>
            </p:xfrm>
            <a:graphic>
              <a:graphicData uri="http://schemas.openxmlformats.org/drawingml/2006/table">
                <a:tbl>
                  <a:tblPr firstRow="1" firstCol="1" bandRow="1"/>
                  <a:tblGrid>
                    <a:gridCol w="3075940">
                      <a:extLst>
                        <a:ext uri="{9D8B030D-6E8A-4147-A177-3AD203B41FA5}">
                          <a16:colId xmlns:a16="http://schemas.microsoft.com/office/drawing/2014/main" val="597603114"/>
                        </a:ext>
                      </a:extLst>
                    </a:gridCol>
                  </a:tblGrid>
                  <a:tr h="618998">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𝑙</m:t>
                                    </m:r>
                                  </m:sub>
                                </m:sSub>
                                <m:r>
                                  <a:rPr lang="en-US" sz="1800">
                                    <a:latin typeface="Cambria Math" panose="02040503050406030204" pitchFamily="18" charset="0"/>
                                  </a:rPr>
                                  <m:t>=</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𝑎</m:t>
                                        </m:r>
                                      </m:sub>
                                    </m:sSub>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𝑙</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𝑏</m:t>
                                            </m:r>
                                          </m:sub>
                                        </m:sSub>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𝑙</m:t>
                                            </m:r>
                                          </m:sub>
                                        </m:sSub>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𝑎</m:t>
                                        </m:r>
                                      </m:sub>
                                    </m:sSub>
                                  </m:den>
                                </m:f>
                              </m:oMath>
                            </m:oMathPara>
                          </a14:m>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4" name="Table 13">
                <a:extLst>
                  <a:ext uri="{FF2B5EF4-FFF2-40B4-BE49-F238E27FC236}">
                    <a16:creationId xmlns:a16="http://schemas.microsoft.com/office/drawing/2014/main" id="{DE42B52E-7C7E-8347-B6A7-87EA73BC7649}"/>
                  </a:ext>
                </a:extLst>
              </p:cNvPr>
              <p:cNvGraphicFramePr>
                <a:graphicFrameLocks noGrp="1"/>
              </p:cNvGraphicFramePr>
              <p:nvPr>
                <p:extLst>
                  <p:ext uri="{D42A27DB-BD31-4B8C-83A1-F6EECF244321}">
                    <p14:modId xmlns:p14="http://schemas.microsoft.com/office/powerpoint/2010/main" val="125726339"/>
                  </p:ext>
                </p:extLst>
              </p:nvPr>
            </p:nvGraphicFramePr>
            <p:xfrm>
              <a:off x="1262268" y="4020976"/>
              <a:ext cx="3075940" cy="619189"/>
            </p:xfrm>
            <a:graphic>
              <a:graphicData uri="http://schemas.openxmlformats.org/drawingml/2006/table">
                <a:tbl>
                  <a:tblPr firstRow="1" firstCol="1" bandRow="1">
                    <a:tableStyleId>{64C144ED-BF95-4AEC-98D4-36DC34A27C41}</a:tableStyleId>
                  </a:tblPr>
                  <a:tblGrid>
                    <a:gridCol w="3075940">
                      <a:extLst>
                        <a:ext uri="{9D8B030D-6E8A-4147-A177-3AD203B41FA5}">
                          <a16:colId xmlns:a16="http://schemas.microsoft.com/office/drawing/2014/main" val="597603114"/>
                        </a:ext>
                      </a:extLst>
                    </a:gridCol>
                  </a:tblGrid>
                  <a:tr h="619189">
                    <a:tc>
                      <a:txBody>
                        <a:bodyPr/>
                        <a:lstStyle/>
                        <a:p>
                          <a:endParaRPr lang="en-US"/>
                        </a:p>
                      </a:txBody>
                      <a:tcPr marL="68580" marR="68580" marT="0" marB="0">
                        <a:blipFill>
                          <a:blip r:embed="rId5"/>
                          <a:stretch>
                            <a:fillRect l="-412" t="-2000" b="-4000"/>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74A5616A-F51C-9446-AAC8-6F3C656AB036}"/>
                  </a:ext>
                </a:extLst>
              </p:cNvPr>
              <p:cNvGraphicFramePr>
                <a:graphicFrameLocks noGrp="1"/>
              </p:cNvGraphicFramePr>
              <p:nvPr/>
            </p:nvGraphicFramePr>
            <p:xfrm>
              <a:off x="1262268" y="4886551"/>
              <a:ext cx="3075940" cy="573977"/>
            </p:xfrm>
            <a:graphic>
              <a:graphicData uri="http://schemas.openxmlformats.org/drawingml/2006/table">
                <a:tbl>
                  <a:tblPr firstRow="1" firstCol="1" bandRow="1"/>
                  <a:tblGrid>
                    <a:gridCol w="3075940">
                      <a:extLst>
                        <a:ext uri="{9D8B030D-6E8A-4147-A177-3AD203B41FA5}">
                          <a16:colId xmlns:a16="http://schemas.microsoft.com/office/drawing/2014/main" val="597603114"/>
                        </a:ext>
                      </a:extLst>
                    </a:gridCol>
                  </a:tblGrid>
                  <a:tr h="0">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14:m>
                            <m:oMathPara xmlns:m="http://schemas.openxmlformats.org/officeDocument/2006/math">
                              <m:oMathParaPr>
                                <m:jc m:val="center"/>
                              </m:oMathParaPr>
                              <m:oMath xmlns:m="http://schemas.openxmlformats.org/officeDocument/2006/math">
                                <m:sSub>
                                  <m:sSubPr>
                                    <m:ctrlPr>
                                      <a:rPr lang="en-US" sz="1800" i="1" smtClean="0">
                                        <a:latin typeface="Cambria Math" panose="02040503050406030204" pitchFamily="18" charset="0"/>
                                      </a:rPr>
                                    </m:ctrlPr>
                                  </m:sSubPr>
                                  <m:e>
                                    <m:r>
                                      <a:rPr lang="en-US" sz="1800" i="1">
                                        <a:latin typeface="Cambria Math" panose="02040503050406030204" pitchFamily="18" charset="0"/>
                                      </a:rPr>
                                      <m:t>𝐼</m:t>
                                    </m:r>
                                  </m:e>
                                  <m:sub>
                                    <m:r>
                                      <a:rPr lang="en-US" sz="1800" i="1">
                                        <a:latin typeface="Cambria Math" panose="02040503050406030204" pitchFamily="18" charset="0"/>
                                      </a:rPr>
                                      <m:t>𝑒</m:t>
                                    </m:r>
                                  </m:sub>
                                </m:sSub>
                                <m:sSub>
                                  <m:sSubPr>
                                    <m:ctrlPr>
                                      <a:rPr lang="en-US" sz="1800" i="1">
                                        <a:latin typeface="Cambria Math" panose="02040503050406030204" pitchFamily="18" charset="0"/>
                                      </a:rPr>
                                    </m:ctrlPr>
                                  </m:sSubPr>
                                  <m:e>
                                    <m:acc>
                                      <m:accPr>
                                        <m:chr m:val="̇"/>
                                        <m:ctrlPr>
                                          <a:rPr lang="en-US" sz="1800" i="1">
                                            <a:latin typeface="Cambria Math" panose="02040503050406030204" pitchFamily="18" charset="0"/>
                                          </a:rPr>
                                        </m:ctrlPr>
                                      </m:accPr>
                                      <m:e>
                                        <m:r>
                                          <a:rPr lang="en-US" sz="1800" i="1">
                                            <a:latin typeface="Cambria Math" panose="02040503050406030204" pitchFamily="18" charset="0"/>
                                          </a:rPr>
                                          <m:t>𝜔</m:t>
                                        </m:r>
                                      </m:e>
                                    </m:acc>
                                  </m:e>
                                  <m:sub>
                                    <m:r>
                                      <a:rPr lang="en-US" sz="1800" i="1">
                                        <a:latin typeface="Cambria Math" panose="02040503050406030204" pitchFamily="18" charset="0"/>
                                      </a:rPr>
                                      <m:t>𝑟</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𝐵</m:t>
                                    </m:r>
                                  </m:e>
                                  <m:sub>
                                    <m:r>
                                      <a:rPr lang="en-US" sz="1800" i="1">
                                        <a:latin typeface="Cambria Math" panose="02040503050406030204" pitchFamily="18" charset="0"/>
                                      </a:rPr>
                                      <m:t>𝑒</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𝑤</m:t>
                                    </m:r>
                                  </m:e>
                                  <m:sub>
                                    <m:r>
                                      <a:rPr lang="en-US" sz="1800" i="1">
                                        <a:latin typeface="Cambria Math" panose="02040503050406030204" pitchFamily="18" charset="0"/>
                                      </a:rPr>
                                      <m:t>𝑟</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𝜏</m:t>
                                    </m:r>
                                  </m:e>
                                  <m:sub>
                                    <m:r>
                                      <a:rPr lang="en-US" sz="1800" i="1">
                                        <a:latin typeface="Cambria Math" panose="02040503050406030204" pitchFamily="18" charset="0"/>
                                      </a:rPr>
                                      <m:t>𝑟</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𝐹</m:t>
                                    </m:r>
                                  </m:e>
                                  <m:sub>
                                    <m:r>
                                      <a:rPr lang="en-US" sz="1800" i="1">
                                        <a:latin typeface="Cambria Math" panose="02040503050406030204" pitchFamily="18" charset="0"/>
                                      </a:rPr>
                                      <m:t>𝑟𝑟𝑥</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𝑅</m:t>
                                    </m:r>
                                  </m:e>
                                  <m:sub>
                                    <m:r>
                                      <a:rPr lang="en-US" sz="1800" i="1">
                                        <a:latin typeface="Cambria Math" panose="02040503050406030204" pitchFamily="18" charset="0"/>
                                      </a:rPr>
                                      <m:t>𝑡</m:t>
                                    </m:r>
                                  </m:sub>
                                </m:sSub>
                              </m:oMath>
                            </m:oMathPara>
                          </a14:m>
                          <a:endParaRPr lang="en-US" sz="1800" b="0" i="0" u="none" strike="noStrike" cap="none" dirty="0">
                            <a:solidFill>
                              <a:srgbClr val="000000"/>
                            </a:solidFill>
                            <a:effectLst/>
                            <a:latin typeface="Arial"/>
                            <a:cs typeface="Arial"/>
                            <a:sym typeface="Arial"/>
                          </a:endParaRPr>
                        </a:p>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6" name="Table 15">
                <a:extLst>
                  <a:ext uri="{FF2B5EF4-FFF2-40B4-BE49-F238E27FC236}">
                    <a16:creationId xmlns:a16="http://schemas.microsoft.com/office/drawing/2014/main" id="{74A5616A-F51C-9446-AAC8-6F3C656AB036}"/>
                  </a:ext>
                </a:extLst>
              </p:cNvPr>
              <p:cNvGraphicFramePr>
                <a:graphicFrameLocks noGrp="1"/>
              </p:cNvGraphicFramePr>
              <p:nvPr>
                <p:extLst>
                  <p:ext uri="{D42A27DB-BD31-4B8C-83A1-F6EECF244321}">
                    <p14:modId xmlns:p14="http://schemas.microsoft.com/office/powerpoint/2010/main" val="1459504236"/>
                  </p:ext>
                </p:extLst>
              </p:nvPr>
            </p:nvGraphicFramePr>
            <p:xfrm>
              <a:off x="1262268" y="4886551"/>
              <a:ext cx="3075940" cy="565658"/>
            </p:xfrm>
            <a:graphic>
              <a:graphicData uri="http://schemas.openxmlformats.org/drawingml/2006/table">
                <a:tbl>
                  <a:tblPr firstRow="1" firstCol="1" bandRow="1">
                    <a:tableStyleId>{64C144ED-BF95-4AEC-98D4-36DC34A27C41}</a:tableStyleId>
                  </a:tblPr>
                  <a:tblGrid>
                    <a:gridCol w="3075940">
                      <a:extLst>
                        <a:ext uri="{9D8B030D-6E8A-4147-A177-3AD203B41FA5}">
                          <a16:colId xmlns:a16="http://schemas.microsoft.com/office/drawing/2014/main" val="597603114"/>
                        </a:ext>
                      </a:extLst>
                    </a:gridCol>
                  </a:tblGrid>
                  <a:tr h="565658">
                    <a:tc>
                      <a:txBody>
                        <a:bodyPr/>
                        <a:lstStyle/>
                        <a:p>
                          <a:endParaRPr lang="en-US"/>
                        </a:p>
                      </a:txBody>
                      <a:tcPr marL="68580" marR="68580" marT="0" marB="0">
                        <a:blipFill>
                          <a:blip r:embed="rId6"/>
                          <a:stretch>
                            <a:fillRect l="-412"/>
                          </a:stretch>
                        </a:blipFill>
                      </a:tcPr>
                    </a:tc>
                    <a:extLst>
                      <a:ext uri="{0D108BD9-81ED-4DB2-BD59-A6C34878D82A}">
                        <a16:rowId xmlns:a16="http://schemas.microsoft.com/office/drawing/2014/main" val="142888321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B09B419F-B62B-9D4E-87A0-1F8FD6E179D3}"/>
                  </a:ext>
                </a:extLst>
              </p:cNvPr>
              <p:cNvGraphicFramePr>
                <a:graphicFrameLocks noGrp="1"/>
              </p:cNvGraphicFramePr>
              <p:nvPr/>
            </p:nvGraphicFramePr>
            <p:xfrm>
              <a:off x="1262268" y="5814560"/>
              <a:ext cx="3075940" cy="554800"/>
            </p:xfrm>
            <a:graphic>
              <a:graphicData uri="http://schemas.openxmlformats.org/drawingml/2006/table">
                <a:tbl>
                  <a:tblPr firstRow="1" firstCol="1" bandRow="1"/>
                  <a:tblGrid>
                    <a:gridCol w="3075940">
                      <a:extLst>
                        <a:ext uri="{9D8B030D-6E8A-4147-A177-3AD203B41FA5}">
                          <a16:colId xmlns:a16="http://schemas.microsoft.com/office/drawing/2014/main" val="597603114"/>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lang="en-US" sz="1800" b="0" i="1" u="none" strike="noStrike" cap="none" smtClean="0">
                                        <a:solidFill>
                                          <a:srgbClr val="000000"/>
                                        </a:solidFill>
                                        <a:latin typeface="Cambria Math" panose="02040503050406030204" pitchFamily="18" charset="0"/>
                                        <a:ea typeface="Arial"/>
                                        <a:cs typeface="Arial"/>
                                        <a:sym typeface="Arial"/>
                                      </a:rPr>
                                    </m:ctrlPr>
                                  </m:sSubPr>
                                  <m:e>
                                    <m:r>
                                      <a:rPr lang="en-US" sz="1800" b="0" i="0" u="none" strike="noStrike" cap="none">
                                        <a:solidFill>
                                          <a:srgbClr val="000000"/>
                                        </a:solidFill>
                                        <a:latin typeface="Cambria Math" panose="02040503050406030204" pitchFamily="18" charset="0"/>
                                        <a:ea typeface="Arial"/>
                                        <a:cs typeface="Arial"/>
                                        <a:sym typeface="Arial"/>
                                      </a:rPr>
                                      <m:t>𝐼</m:t>
                                    </m:r>
                                  </m:e>
                                  <m:sub>
                                    <m:r>
                                      <a:rPr lang="en-US" sz="1800" b="0" i="0" u="none" strike="noStrike" cap="none">
                                        <a:solidFill>
                                          <a:srgbClr val="000000"/>
                                        </a:solidFill>
                                        <a:latin typeface="Cambria Math" panose="02040503050406030204" pitchFamily="18" charset="0"/>
                                        <a:ea typeface="Arial"/>
                                        <a:cs typeface="Arial"/>
                                        <a:sym typeface="Arial"/>
                                      </a:rPr>
                                      <m:t>𝑒</m:t>
                                    </m:r>
                                  </m:sub>
                                </m:sSub>
                                <m:sSub>
                                  <m:sSubPr>
                                    <m:ctrlPr>
                                      <a:rPr lang="en-US" sz="1800" b="0" i="1" u="none" strike="noStrike" cap="none">
                                        <a:solidFill>
                                          <a:srgbClr val="000000"/>
                                        </a:solidFill>
                                        <a:latin typeface="Cambria Math" panose="02040503050406030204" pitchFamily="18" charset="0"/>
                                        <a:ea typeface="Arial"/>
                                        <a:cs typeface="Arial"/>
                                        <a:sym typeface="Arial"/>
                                      </a:rPr>
                                    </m:ctrlPr>
                                  </m:sSubPr>
                                  <m:e>
                                    <m:acc>
                                      <m:accPr>
                                        <m:chr m:val="̇"/>
                                        <m:ctrlPr>
                                          <a:rPr lang="en-US" sz="1800" b="0" i="1" u="none" strike="noStrike" cap="none">
                                            <a:solidFill>
                                              <a:srgbClr val="000000"/>
                                            </a:solidFill>
                                            <a:latin typeface="Cambria Math" panose="02040503050406030204" pitchFamily="18" charset="0"/>
                                            <a:ea typeface="Arial"/>
                                            <a:cs typeface="Arial"/>
                                            <a:sym typeface="Arial"/>
                                          </a:rPr>
                                        </m:ctrlPr>
                                      </m:accPr>
                                      <m:e>
                                        <m:r>
                                          <a:rPr lang="en-US" sz="1800" b="0" i="0" u="none" strike="noStrike" cap="none">
                                            <a:solidFill>
                                              <a:srgbClr val="000000"/>
                                            </a:solidFill>
                                            <a:latin typeface="Cambria Math" panose="02040503050406030204" pitchFamily="18" charset="0"/>
                                            <a:ea typeface="Arial"/>
                                            <a:cs typeface="Arial"/>
                                            <a:sym typeface="Arial"/>
                                          </a:rPr>
                                          <m:t>𝜔</m:t>
                                        </m:r>
                                      </m:e>
                                    </m:acc>
                                  </m:e>
                                  <m:sub>
                                    <m:r>
                                      <a:rPr lang="en-US" sz="1800" b="0" i="0" u="none" strike="noStrike" cap="none">
                                        <a:solidFill>
                                          <a:srgbClr val="000000"/>
                                        </a:solidFill>
                                        <a:latin typeface="Cambria Math" panose="02040503050406030204" pitchFamily="18" charset="0"/>
                                        <a:ea typeface="Arial"/>
                                        <a:cs typeface="Arial"/>
                                        <a:sym typeface="Arial"/>
                                      </a:rPr>
                                      <m:t>𝑙</m:t>
                                    </m:r>
                                  </m:sub>
                                </m:sSub>
                                <m:r>
                                  <a:rPr lang="en-US" sz="1800" b="0" i="0" u="none" strike="noStrike" cap="none">
                                    <a:solidFill>
                                      <a:srgbClr val="000000"/>
                                    </a:solidFill>
                                    <a:latin typeface="Cambria Math" panose="02040503050406030204" pitchFamily="18" charset="0"/>
                                    <a:ea typeface="Arial"/>
                                    <a:cs typeface="Arial"/>
                                    <a:sym typeface="Arial"/>
                                  </a:rPr>
                                  <m:t>+</m:t>
                                </m:r>
                                <m:sSub>
                                  <m:sSubPr>
                                    <m:ctrlPr>
                                      <a:rPr lang="en-US" sz="1800" b="0" i="1" u="none" strike="noStrike" cap="none">
                                        <a:solidFill>
                                          <a:srgbClr val="000000"/>
                                        </a:solidFill>
                                        <a:latin typeface="Cambria Math" panose="02040503050406030204" pitchFamily="18" charset="0"/>
                                        <a:ea typeface="Arial"/>
                                        <a:cs typeface="Arial"/>
                                        <a:sym typeface="Arial"/>
                                      </a:rPr>
                                    </m:ctrlPr>
                                  </m:sSubPr>
                                  <m:e>
                                    <m:r>
                                      <a:rPr lang="en-US" sz="1800" b="0" i="0" u="none" strike="noStrike" cap="none">
                                        <a:solidFill>
                                          <a:srgbClr val="000000"/>
                                        </a:solidFill>
                                        <a:latin typeface="Cambria Math" panose="02040503050406030204" pitchFamily="18" charset="0"/>
                                        <a:ea typeface="Arial"/>
                                        <a:cs typeface="Arial"/>
                                        <a:sym typeface="Arial"/>
                                      </a:rPr>
                                      <m:t>𝐵</m:t>
                                    </m:r>
                                  </m:e>
                                  <m:sub>
                                    <m:r>
                                      <a:rPr lang="en-US" sz="1800" b="0" i="0" u="none" strike="noStrike" cap="none">
                                        <a:solidFill>
                                          <a:srgbClr val="000000"/>
                                        </a:solidFill>
                                        <a:latin typeface="Cambria Math" panose="02040503050406030204" pitchFamily="18" charset="0"/>
                                        <a:ea typeface="Arial"/>
                                        <a:cs typeface="Arial"/>
                                        <a:sym typeface="Arial"/>
                                      </a:rPr>
                                      <m:t>𝑒</m:t>
                                    </m:r>
                                  </m:sub>
                                </m:sSub>
                                <m:sSub>
                                  <m:sSubPr>
                                    <m:ctrlPr>
                                      <a:rPr lang="en-US" sz="1800" b="0" i="1" u="none" strike="noStrike" cap="none">
                                        <a:solidFill>
                                          <a:srgbClr val="000000"/>
                                        </a:solidFill>
                                        <a:latin typeface="Cambria Math" panose="02040503050406030204" pitchFamily="18" charset="0"/>
                                        <a:ea typeface="Arial"/>
                                        <a:cs typeface="Arial"/>
                                        <a:sym typeface="Arial"/>
                                      </a:rPr>
                                    </m:ctrlPr>
                                  </m:sSubPr>
                                  <m:e>
                                    <m:r>
                                      <a:rPr lang="en-US" sz="1800" b="0" i="0" u="none" strike="noStrike" cap="none">
                                        <a:solidFill>
                                          <a:srgbClr val="000000"/>
                                        </a:solidFill>
                                        <a:latin typeface="Cambria Math" panose="02040503050406030204" pitchFamily="18" charset="0"/>
                                        <a:ea typeface="Arial"/>
                                        <a:cs typeface="Arial"/>
                                        <a:sym typeface="Arial"/>
                                      </a:rPr>
                                      <m:t>𝑤</m:t>
                                    </m:r>
                                  </m:e>
                                  <m:sub>
                                    <m:r>
                                      <a:rPr lang="en-US" sz="1800" b="0" i="0" u="none" strike="noStrike" cap="none">
                                        <a:solidFill>
                                          <a:srgbClr val="000000"/>
                                        </a:solidFill>
                                        <a:latin typeface="Cambria Math" panose="02040503050406030204" pitchFamily="18" charset="0"/>
                                        <a:ea typeface="Arial"/>
                                        <a:cs typeface="Arial"/>
                                        <a:sym typeface="Arial"/>
                                      </a:rPr>
                                      <m:t>𝑙</m:t>
                                    </m:r>
                                  </m:sub>
                                </m:sSub>
                                <m:r>
                                  <a:rPr lang="en-US" sz="1800" b="0" i="0" u="none" strike="noStrike" cap="none">
                                    <a:solidFill>
                                      <a:srgbClr val="000000"/>
                                    </a:solidFill>
                                    <a:latin typeface="Cambria Math" panose="02040503050406030204" pitchFamily="18" charset="0"/>
                                    <a:ea typeface="Arial"/>
                                    <a:cs typeface="Arial"/>
                                    <a:sym typeface="Arial"/>
                                  </a:rPr>
                                  <m:t>=</m:t>
                                </m:r>
                                <m:sSub>
                                  <m:sSubPr>
                                    <m:ctrlPr>
                                      <a:rPr lang="en-US" sz="1800" b="0" i="1" u="none" strike="noStrike" cap="none">
                                        <a:solidFill>
                                          <a:srgbClr val="000000"/>
                                        </a:solidFill>
                                        <a:latin typeface="Cambria Math" panose="02040503050406030204" pitchFamily="18" charset="0"/>
                                        <a:ea typeface="Arial"/>
                                        <a:cs typeface="Arial"/>
                                        <a:sym typeface="Arial"/>
                                      </a:rPr>
                                    </m:ctrlPr>
                                  </m:sSubPr>
                                  <m:e>
                                    <m:r>
                                      <a:rPr lang="en-US" sz="1800" b="0" i="0" u="none" strike="noStrike" cap="none">
                                        <a:solidFill>
                                          <a:srgbClr val="000000"/>
                                        </a:solidFill>
                                        <a:latin typeface="Cambria Math" panose="02040503050406030204" pitchFamily="18" charset="0"/>
                                        <a:ea typeface="Arial"/>
                                        <a:cs typeface="Arial"/>
                                        <a:sym typeface="Arial"/>
                                      </a:rPr>
                                      <m:t>𝜏</m:t>
                                    </m:r>
                                  </m:e>
                                  <m:sub>
                                    <m:r>
                                      <a:rPr lang="en-US" sz="1800" b="0" i="0" u="none" strike="noStrike" cap="none">
                                        <a:solidFill>
                                          <a:srgbClr val="000000"/>
                                        </a:solidFill>
                                        <a:latin typeface="Cambria Math" panose="02040503050406030204" pitchFamily="18" charset="0"/>
                                        <a:ea typeface="Arial"/>
                                        <a:cs typeface="Arial"/>
                                        <a:sym typeface="Arial"/>
                                      </a:rPr>
                                      <m:t>𝑙</m:t>
                                    </m:r>
                                  </m:sub>
                                </m:sSub>
                                <m:r>
                                  <a:rPr lang="en-US" sz="1800" b="0" i="0" u="none" strike="noStrike" cap="none">
                                    <a:solidFill>
                                      <a:srgbClr val="000000"/>
                                    </a:solidFill>
                                    <a:latin typeface="Cambria Math" panose="02040503050406030204" pitchFamily="18" charset="0"/>
                                    <a:ea typeface="Arial"/>
                                    <a:cs typeface="Arial"/>
                                    <a:sym typeface="Arial"/>
                                  </a:rPr>
                                  <m:t>−</m:t>
                                </m:r>
                                <m:sSub>
                                  <m:sSubPr>
                                    <m:ctrlPr>
                                      <a:rPr lang="en-US" sz="1800" b="0" i="1" u="none" strike="noStrike" cap="none">
                                        <a:solidFill>
                                          <a:srgbClr val="000000"/>
                                        </a:solidFill>
                                        <a:latin typeface="Cambria Math" panose="02040503050406030204" pitchFamily="18" charset="0"/>
                                        <a:ea typeface="Arial"/>
                                        <a:cs typeface="Arial"/>
                                        <a:sym typeface="Arial"/>
                                      </a:rPr>
                                    </m:ctrlPr>
                                  </m:sSubPr>
                                  <m:e>
                                    <m:r>
                                      <a:rPr lang="en-US" sz="1800" b="0" i="0" u="none" strike="noStrike" cap="none">
                                        <a:solidFill>
                                          <a:srgbClr val="000000"/>
                                        </a:solidFill>
                                        <a:latin typeface="Cambria Math" panose="02040503050406030204" pitchFamily="18" charset="0"/>
                                        <a:ea typeface="Arial"/>
                                        <a:cs typeface="Arial"/>
                                        <a:sym typeface="Arial"/>
                                      </a:rPr>
                                      <m:t>𝐹</m:t>
                                    </m:r>
                                  </m:e>
                                  <m:sub>
                                    <m:r>
                                      <a:rPr lang="en-US" sz="1800" b="0" i="0" u="none" strike="noStrike" cap="none">
                                        <a:solidFill>
                                          <a:srgbClr val="000000"/>
                                        </a:solidFill>
                                        <a:latin typeface="Cambria Math" panose="02040503050406030204" pitchFamily="18" charset="0"/>
                                        <a:ea typeface="Arial"/>
                                        <a:cs typeface="Arial"/>
                                        <a:sym typeface="Arial"/>
                                      </a:rPr>
                                      <m:t>𝑟𝑙𝑥</m:t>
                                    </m:r>
                                  </m:sub>
                                </m:sSub>
                                <m:sSub>
                                  <m:sSubPr>
                                    <m:ctrlPr>
                                      <a:rPr lang="en-US" sz="1800" b="0" i="1" u="none" strike="noStrike" cap="none">
                                        <a:solidFill>
                                          <a:srgbClr val="000000"/>
                                        </a:solidFill>
                                        <a:latin typeface="Cambria Math" panose="02040503050406030204" pitchFamily="18" charset="0"/>
                                        <a:ea typeface="Arial"/>
                                        <a:cs typeface="Arial"/>
                                        <a:sym typeface="Arial"/>
                                      </a:rPr>
                                    </m:ctrlPr>
                                  </m:sSubPr>
                                  <m:e>
                                    <m:r>
                                      <a:rPr lang="en-US" sz="1800" b="0" i="0" u="none" strike="noStrike" cap="none">
                                        <a:solidFill>
                                          <a:srgbClr val="000000"/>
                                        </a:solidFill>
                                        <a:latin typeface="Cambria Math" panose="02040503050406030204" pitchFamily="18" charset="0"/>
                                        <a:ea typeface="Arial"/>
                                        <a:cs typeface="Arial"/>
                                        <a:sym typeface="Arial"/>
                                      </a:rPr>
                                      <m:t>𝑅</m:t>
                                    </m:r>
                                  </m:e>
                                  <m:sub>
                                    <m:r>
                                      <a:rPr lang="en-US" sz="1800" b="0" i="0" u="none" strike="noStrike" cap="none">
                                        <a:solidFill>
                                          <a:srgbClr val="000000"/>
                                        </a:solidFill>
                                        <a:latin typeface="Cambria Math" panose="02040503050406030204" pitchFamily="18" charset="0"/>
                                        <a:ea typeface="Arial"/>
                                        <a:cs typeface="Arial"/>
                                        <a:sym typeface="Arial"/>
                                      </a:rPr>
                                      <m:t>𝑡</m:t>
                                    </m:r>
                                  </m:sub>
                                </m:sSub>
                              </m:oMath>
                            </m:oMathPara>
                          </a14:m>
                          <a:endParaRPr lang="en-US" sz="1800" b="0" i="0" u="none" strike="noStrike" cap="none" dirty="0">
                            <a:solidFill>
                              <a:srgbClr val="000000"/>
                            </a:solidFill>
                            <a:latin typeface="Cambria Math" panose="02040503050406030204" pitchFamily="18" charset="0"/>
                            <a:ea typeface="Arial"/>
                            <a:cs typeface="Arial"/>
                            <a:sym typeface="Arial"/>
                          </a:endParaRPr>
                        </a:p>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endParaRPr lang="en-US" sz="1800" dirty="0"/>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7" name="Table 16">
                <a:extLst>
                  <a:ext uri="{FF2B5EF4-FFF2-40B4-BE49-F238E27FC236}">
                    <a16:creationId xmlns:a16="http://schemas.microsoft.com/office/drawing/2014/main" id="{B09B419F-B62B-9D4E-87A0-1F8FD6E179D3}"/>
                  </a:ext>
                </a:extLst>
              </p:cNvPr>
              <p:cNvGraphicFramePr>
                <a:graphicFrameLocks noGrp="1"/>
              </p:cNvGraphicFramePr>
              <p:nvPr>
                <p:extLst>
                  <p:ext uri="{D42A27DB-BD31-4B8C-83A1-F6EECF244321}">
                    <p14:modId xmlns:p14="http://schemas.microsoft.com/office/powerpoint/2010/main" val="2174430473"/>
                  </p:ext>
                </p:extLst>
              </p:nvPr>
            </p:nvGraphicFramePr>
            <p:xfrm>
              <a:off x="1262268" y="5814560"/>
              <a:ext cx="3075940" cy="546481"/>
            </p:xfrm>
            <a:graphic>
              <a:graphicData uri="http://schemas.openxmlformats.org/drawingml/2006/table">
                <a:tbl>
                  <a:tblPr firstRow="1" firstCol="1" bandRow="1">
                    <a:tableStyleId>{64C144ED-BF95-4AEC-98D4-36DC34A27C41}</a:tableStyleId>
                  </a:tblPr>
                  <a:tblGrid>
                    <a:gridCol w="3075940">
                      <a:extLst>
                        <a:ext uri="{9D8B030D-6E8A-4147-A177-3AD203B41FA5}">
                          <a16:colId xmlns:a16="http://schemas.microsoft.com/office/drawing/2014/main" val="597603114"/>
                        </a:ext>
                      </a:extLst>
                    </a:gridCol>
                  </a:tblGrid>
                  <a:tr h="546481">
                    <a:tc>
                      <a:txBody>
                        <a:bodyPr/>
                        <a:lstStyle/>
                        <a:p>
                          <a:endParaRPr lang="en-US"/>
                        </a:p>
                      </a:txBody>
                      <a:tcPr marL="68580" marR="68580" marT="0" marB="0">
                        <a:blipFill>
                          <a:blip r:embed="rId7"/>
                          <a:stretch>
                            <a:fillRect l="-412" t="-2273" b="-2273"/>
                          </a:stretch>
                        </a:blipFill>
                      </a:tcPr>
                    </a:tc>
                    <a:extLst>
                      <a:ext uri="{0D108BD9-81ED-4DB2-BD59-A6C34878D82A}">
                        <a16:rowId xmlns:a16="http://schemas.microsoft.com/office/drawing/2014/main" val="1428883212"/>
                      </a:ext>
                    </a:extLst>
                  </a:tr>
                </a:tbl>
              </a:graphicData>
            </a:graphic>
          </p:graphicFrame>
        </mc:Fallback>
      </mc:AlternateContent>
      <p:pic>
        <p:nvPicPr>
          <p:cNvPr id="2049" name="Picture 1" descr="page4image4084608">
            <a:extLst>
              <a:ext uri="{FF2B5EF4-FFF2-40B4-BE49-F238E27FC236}">
                <a16:creationId xmlns:a16="http://schemas.microsoft.com/office/drawing/2014/main" id="{950C707F-D4DB-3140-AD46-CE5F101FCF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3165" y="2037230"/>
            <a:ext cx="3174869" cy="34747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FF4D276-1D90-4A2A-80D7-04140F1E6E72}"/>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Ralph </a:t>
            </a:r>
            <a:r>
              <a:rPr lang="en-GB" dirty="0" err="1">
                <a:latin typeface="Times" panose="02020603050405020304" pitchFamily="18" charset="0"/>
                <a:cs typeface="Times" panose="02020603050405020304" pitchFamily="18" charset="0"/>
              </a:rPr>
              <a:t>Rayess</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89531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5"/>
          <p:cNvPicPr preferRelativeResize="0"/>
          <p:nvPr/>
        </p:nvPicPr>
        <p:blipFill rotWithShape="1">
          <a:blip r:embed="rId3">
            <a:alphaModFix/>
          </a:blip>
          <a:srcRect/>
          <a:stretch/>
        </p:blipFill>
        <p:spPr>
          <a:xfrm>
            <a:off x="837126" y="257578"/>
            <a:ext cx="1842966" cy="1365160"/>
          </a:xfrm>
          <a:prstGeom prst="rect">
            <a:avLst/>
          </a:prstGeom>
          <a:noFill/>
          <a:ln>
            <a:noFill/>
          </a:ln>
        </p:spPr>
      </p:pic>
      <p:sp>
        <p:nvSpPr>
          <p:cNvPr id="133" name="Google Shape;1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34" name="Google Shape;134;p5"/>
          <p:cNvSpPr txBox="1"/>
          <p:nvPr/>
        </p:nvSpPr>
        <p:spPr>
          <a:xfrm>
            <a:off x="5022762" y="1037963"/>
            <a:ext cx="2459864"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Modelling</a:t>
            </a:r>
            <a:endParaRPr/>
          </a:p>
        </p:txBody>
      </p:sp>
      <p:sp>
        <p:nvSpPr>
          <p:cNvPr id="7" name="Google Shape;115;p4">
            <a:extLst>
              <a:ext uri="{FF2B5EF4-FFF2-40B4-BE49-F238E27FC236}">
                <a16:creationId xmlns:a16="http://schemas.microsoft.com/office/drawing/2014/main" id="{41F60A29-345A-BE4C-B5F2-24813B1C12E7}"/>
              </a:ext>
            </a:extLst>
          </p:cNvPr>
          <p:cNvSpPr txBox="1"/>
          <p:nvPr/>
        </p:nvSpPr>
        <p:spPr>
          <a:xfrm>
            <a:off x="1262268" y="1769165"/>
            <a:ext cx="2673124" cy="400069"/>
          </a:xfrm>
          <a:prstGeom prst="rect">
            <a:avLst/>
          </a:prstGeom>
          <a:noFill/>
          <a:ln>
            <a:noFill/>
          </a:ln>
        </p:spPr>
        <p:txBody>
          <a:bodyPr spcFirstLastPara="1" wrap="square" lIns="91425" tIns="45700" rIns="91425" bIns="45700" anchor="t" anchorCtr="0">
            <a:spAutoFit/>
          </a:bodyPr>
          <a:lstStyle/>
          <a:p>
            <a:pPr lvl="0"/>
            <a:r>
              <a:rPr lang="en-US" sz="2000" b="1" u="sng" dirty="0">
                <a:solidFill>
                  <a:schemeClr val="dk1"/>
                </a:solidFill>
                <a:latin typeface="Times New Roman"/>
                <a:ea typeface="Times New Roman"/>
                <a:cs typeface="Times New Roman"/>
                <a:sym typeface="Times New Roman"/>
              </a:rPr>
              <a:t>Dynamic Model</a:t>
            </a:r>
            <a:r>
              <a:rPr lang="en-US" sz="2000" b="1" dirty="0">
                <a:solidFill>
                  <a:schemeClr val="dk1"/>
                </a:solidFill>
                <a:latin typeface="Times New Roman"/>
                <a:ea typeface="Times New Roman"/>
                <a:cs typeface="Times New Roman"/>
                <a:sym typeface="Times New Roman"/>
              </a:rPr>
              <a:t> (3/3)</a:t>
            </a:r>
            <a:endParaRPr dirty="0"/>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BF3E4F7F-E40C-9C41-AA6A-F790C3EEFEAB}"/>
                  </a:ext>
                </a:extLst>
              </p:cNvPr>
              <p:cNvGraphicFramePr>
                <a:graphicFrameLocks noGrp="1"/>
              </p:cNvGraphicFramePr>
              <p:nvPr/>
            </p:nvGraphicFramePr>
            <p:xfrm>
              <a:off x="5741671" y="2344046"/>
              <a:ext cx="4833732" cy="990410"/>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14:m>
                            <m:oMath xmlns:m="http://schemas.openxmlformats.org/officeDocument/2006/math">
                              <m:d>
                                <m:dPr>
                                  <m:begChr m:val="["/>
                                  <m:endChr m:val="]"/>
                                  <m:ctrlPr>
                                    <a:rPr lang="en-US" sz="1800" i="1" smtClean="0">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800" i="1">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r>
                                            <a:rPr lang="en-US" sz="1800" i="1">
                                              <a:latin typeface="Cambria Math" panose="02040503050406030204" pitchFamily="18" charset="0"/>
                                              <a:ea typeface="Calibri" panose="020F0502020204030204" pitchFamily="34" charset="0"/>
                                              <a:cs typeface="Times New Roman" panose="02020603050405020304" pitchFamily="18" charset="0"/>
                                            </a:rPr>
                                            <m:t>𝑉</m:t>
                                          </m:r>
                                        </m:e>
                                        <m:sub>
                                          <m:r>
                                            <a:rPr lang="en-US" sz="1800" i="1">
                                              <a:latin typeface="Cambria Math" panose="02040503050406030204" pitchFamily="18" charset="0"/>
                                              <a:ea typeface="Calibri" panose="020F0502020204030204" pitchFamily="34" charset="0"/>
                                              <a:cs typeface="Times New Roman" panose="02020603050405020304" pitchFamily="18" charset="0"/>
                                            </a:rPr>
                                            <m:t>𝑇</m:t>
                                          </m:r>
                                        </m:sub>
                                      </m:sSub>
                                    </m:e>
                                    <m:e>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r>
                                            <a:rPr lang="en-US" sz="1800" i="1">
                                              <a:latin typeface="Cambria Math" panose="02040503050406030204" pitchFamily="18" charset="0"/>
                                              <a:ea typeface="Calibri" panose="020F0502020204030204" pitchFamily="34" charset="0"/>
                                              <a:cs typeface="Times New Roman" panose="02020603050405020304" pitchFamily="18" charset="0"/>
                                            </a:rPr>
                                            <m:t>𝑉</m:t>
                                          </m:r>
                                        </m:e>
                                        <m:sub>
                                          <m:r>
                                            <a:rPr lang="en-US" sz="1800" i="1">
                                              <a:latin typeface="Cambria Math" panose="02040503050406030204" pitchFamily="18" charset="0"/>
                                              <a:ea typeface="Calibri" panose="020F0502020204030204" pitchFamily="34" charset="0"/>
                                              <a:cs typeface="Times New Roman" panose="02020603050405020304" pitchFamily="18" charset="0"/>
                                            </a:rPr>
                                            <m:t>𝑅</m:t>
                                          </m:r>
                                        </m:sub>
                                      </m:sSub>
                                    </m:e>
                                  </m:eqArr>
                                </m:e>
                              </m:d>
                              <m:r>
                                <a:rPr lang="en-US" sz="1800" i="1">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1800" i="1">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n-US" sz="1800" i="1">
                                          <a:latin typeface="Cambria Math" panose="02040503050406030204" pitchFamily="18" charset="0"/>
                                          <a:ea typeface="Calibri" panose="020F0502020204030204" pitchFamily="34" charset="0"/>
                                          <a:cs typeface="Times New Roman" panose="02020603050405020304" pitchFamily="18" charset="0"/>
                                        </a:rPr>
                                      </m:ctrlPr>
                                    </m:eqArrPr>
                                    <m:e>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r>
                                            <a:rPr lang="en-US" sz="1800" i="1">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latin typeface="Cambria Math" panose="02040503050406030204" pitchFamily="18" charset="0"/>
                                              <a:ea typeface="Calibri" panose="020F0502020204030204" pitchFamily="34" charset="0"/>
                                              <a:cs typeface="Times New Roman" panose="02020603050405020304" pitchFamily="18" charset="0"/>
                                            </a:rPr>
                                            <m:t>𝑃𝑇</m:t>
                                          </m:r>
                                        </m:sub>
                                      </m:sSub>
                                      <m:d>
                                        <m:dPr>
                                          <m:ctrlPr>
                                            <a:rPr lang="en-US" sz="18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r>
                                                <a:rPr lang="en-US" sz="1800" i="1">
                                                  <a:latin typeface="Cambria Math" panose="02040503050406030204" pitchFamily="18" charset="0"/>
                                                  <a:ea typeface="Calibri" panose="020F0502020204030204" pitchFamily="34" charset="0"/>
                                                  <a:cs typeface="Times New Roman" panose="02020603050405020304" pitchFamily="18" charset="0"/>
                                                </a:rPr>
                                                <m:t>𝑢</m:t>
                                              </m:r>
                                            </m:e>
                                            <m:sub>
                                              <m:r>
                                                <a:rPr lang="en-US" sz="1800" i="1">
                                                  <a:latin typeface="Cambria Math" panose="02040503050406030204" pitchFamily="18" charset="0"/>
                                                  <a:ea typeface="Calibri" panose="020F0502020204030204" pitchFamily="34" charset="0"/>
                                                  <a:cs typeface="Times New Roman" panose="02020603050405020304" pitchFamily="18" charset="0"/>
                                                </a:rPr>
                                                <m:t>𝑟𝑒𝑓</m:t>
                                              </m:r>
                                            </m:sub>
                                          </m:sSub>
                                          <m:r>
                                            <a:rPr lang="en-US" sz="1800" i="1">
                                              <a:latin typeface="Cambria Math" panose="02040503050406030204" pitchFamily="18" charset="0"/>
                                              <a:ea typeface="Calibri" panose="020F0502020204030204" pitchFamily="34" charset="0"/>
                                              <a:cs typeface="Times New Roman" panose="02020603050405020304" pitchFamily="18" charset="0"/>
                                            </a:rPr>
                                            <m:t>−</m:t>
                                          </m:r>
                                          <m:r>
                                            <a:rPr lang="en-US" sz="1800" i="1">
                                              <a:latin typeface="Cambria Math" panose="02040503050406030204" pitchFamily="18" charset="0"/>
                                              <a:ea typeface="Calibri" panose="020F0502020204030204" pitchFamily="34" charset="0"/>
                                              <a:cs typeface="Times New Roman" panose="02020603050405020304" pitchFamily="18" charset="0"/>
                                            </a:rPr>
                                            <m:t>𝑢</m:t>
                                          </m:r>
                                        </m:e>
                                      </m:d>
                                      <m:r>
                                        <a:rPr lang="en-US" sz="1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r>
                                            <a:rPr lang="en-US" sz="1800" i="1">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latin typeface="Cambria Math" panose="02040503050406030204" pitchFamily="18" charset="0"/>
                                              <a:ea typeface="Calibri" panose="020F0502020204030204" pitchFamily="34" charset="0"/>
                                              <a:cs typeface="Times New Roman" panose="02020603050405020304" pitchFamily="18" charset="0"/>
                                            </a:rPr>
                                            <m:t>𝐷𝑇</m:t>
                                          </m:r>
                                        </m:sub>
                                      </m:sSub>
                                      <m:d>
                                        <m:dPr>
                                          <m:ctrlPr>
                                            <a:rPr lang="en-US" sz="18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latin typeface="Cambria Math" panose="02040503050406030204" pitchFamily="18" charset="0"/>
                                                      <a:ea typeface="Calibri" panose="020F0502020204030204" pitchFamily="34" charset="0"/>
                                                      <a:cs typeface="Times New Roman" panose="02020603050405020304" pitchFamily="18" charset="0"/>
                                                    </a:rPr>
                                                  </m:ctrlPr>
                                                </m:accPr>
                                                <m:e>
                                                  <m:r>
                                                    <a:rPr lang="en-US" sz="1800" i="1">
                                                      <a:latin typeface="Cambria Math" panose="02040503050406030204" pitchFamily="18" charset="0"/>
                                                      <a:ea typeface="Calibri" panose="020F0502020204030204" pitchFamily="34" charset="0"/>
                                                      <a:cs typeface="Times New Roman" panose="02020603050405020304" pitchFamily="18" charset="0"/>
                                                    </a:rPr>
                                                    <m:t>𝑢</m:t>
                                                  </m:r>
                                                </m:e>
                                              </m:acc>
                                            </m:e>
                                            <m:sub>
                                              <m:r>
                                                <a:rPr lang="en-US" sz="1800" i="1">
                                                  <a:latin typeface="Cambria Math" panose="02040503050406030204" pitchFamily="18" charset="0"/>
                                                  <a:ea typeface="Calibri" panose="020F0502020204030204" pitchFamily="34" charset="0"/>
                                                  <a:cs typeface="Times New Roman" panose="02020603050405020304" pitchFamily="18" charset="0"/>
                                                </a:rPr>
                                                <m:t>𝑟𝑒𝑓</m:t>
                                              </m:r>
                                            </m:sub>
                                          </m:sSub>
                                          <m:r>
                                            <a:rPr lang="en-US" sz="1800"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latin typeface="Cambria Math" panose="02040503050406030204" pitchFamily="18" charset="0"/>
                                                  <a:ea typeface="Calibri" panose="020F0502020204030204" pitchFamily="34" charset="0"/>
                                                  <a:cs typeface="Times New Roman" panose="02020603050405020304" pitchFamily="18" charset="0"/>
                                                </a:rPr>
                                              </m:ctrlPr>
                                            </m:accPr>
                                            <m:e>
                                              <m:r>
                                                <a:rPr lang="en-US" sz="1800" i="1">
                                                  <a:latin typeface="Cambria Math" panose="02040503050406030204" pitchFamily="18" charset="0"/>
                                                  <a:ea typeface="Calibri" panose="020F0502020204030204" pitchFamily="34" charset="0"/>
                                                  <a:cs typeface="Times New Roman" panose="02020603050405020304" pitchFamily="18" charset="0"/>
                                                </a:rPr>
                                                <m:t>𝑢</m:t>
                                              </m:r>
                                            </m:e>
                                          </m:acc>
                                        </m:e>
                                      </m:d>
                                      <m:r>
                                        <a:rPr lang="en-US" sz="1800" i="1">
                                          <a:latin typeface="Cambria Math" panose="02040503050406030204" pitchFamily="18" charset="0"/>
                                          <a:ea typeface="Calibri" panose="020F0502020204030204" pitchFamily="34" charset="0"/>
                                          <a:cs typeface="Times New Roman" panose="02020603050405020304" pitchFamily="18" charset="0"/>
                                        </a:rPr>
                                        <m:t> </m:t>
                                      </m:r>
                                    </m:e>
                                    <m:e>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r>
                                            <a:rPr lang="en-US" sz="1800" i="1">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latin typeface="Cambria Math" panose="02040503050406030204" pitchFamily="18" charset="0"/>
                                              <a:ea typeface="Calibri" panose="020F0502020204030204" pitchFamily="34" charset="0"/>
                                              <a:cs typeface="Times New Roman" panose="02020603050405020304" pitchFamily="18" charset="0"/>
                                            </a:rPr>
                                            <m:t>𝑃𝑅</m:t>
                                          </m:r>
                                        </m:sub>
                                      </m:sSub>
                                      <m:d>
                                        <m:dPr>
                                          <m:ctrlPr>
                                            <a:rPr lang="en-US" sz="18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r>
                                                <a:rPr lang="en-US" sz="1800" i="1">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latin typeface="Cambria Math" panose="02040503050406030204" pitchFamily="18" charset="0"/>
                                                  <a:ea typeface="Calibri" panose="020F0502020204030204" pitchFamily="34" charset="0"/>
                                                  <a:cs typeface="Times New Roman" panose="02020603050405020304" pitchFamily="18" charset="0"/>
                                                </a:rPr>
                                                <m:t>𝑟𝑒𝑓</m:t>
                                              </m:r>
                                            </m:sub>
                                          </m:sSub>
                                          <m:r>
                                            <a:rPr lang="en-US" sz="1800" i="1">
                                              <a:latin typeface="Cambria Math" panose="02040503050406030204" pitchFamily="18" charset="0"/>
                                              <a:ea typeface="Calibri" panose="020F0502020204030204" pitchFamily="34" charset="0"/>
                                              <a:cs typeface="Times New Roman" panose="02020603050405020304" pitchFamily="18" charset="0"/>
                                            </a:rPr>
                                            <m:t>−</m:t>
                                          </m:r>
                                          <m:r>
                                            <a:rPr lang="en-US" sz="1800" i="1">
                                              <a:latin typeface="Cambria Math" panose="02040503050406030204" pitchFamily="18" charset="0"/>
                                              <a:ea typeface="Calibri" panose="020F0502020204030204" pitchFamily="34" charset="0"/>
                                              <a:cs typeface="Times New Roman" panose="02020603050405020304" pitchFamily="18" charset="0"/>
                                            </a:rPr>
                                            <m:t>𝜔</m:t>
                                          </m:r>
                                        </m:e>
                                      </m:d>
                                      <m:r>
                                        <a:rPr lang="en-US" sz="1800" i="1">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r>
                                            <a:rPr lang="en-US" sz="1800" i="1">
                                              <a:latin typeface="Cambria Math" panose="02040503050406030204" pitchFamily="18" charset="0"/>
                                              <a:ea typeface="Calibri" panose="020F0502020204030204" pitchFamily="34" charset="0"/>
                                              <a:cs typeface="Times New Roman" panose="02020603050405020304" pitchFamily="18" charset="0"/>
                                            </a:rPr>
                                            <m:t>𝑘</m:t>
                                          </m:r>
                                        </m:e>
                                        <m:sub>
                                          <m:r>
                                            <a:rPr lang="en-US" sz="1800" i="1">
                                              <a:latin typeface="Cambria Math" panose="02040503050406030204" pitchFamily="18" charset="0"/>
                                              <a:ea typeface="Calibri" panose="020F0502020204030204" pitchFamily="34" charset="0"/>
                                              <a:cs typeface="Times New Roman" panose="02020603050405020304" pitchFamily="18" charset="0"/>
                                            </a:rPr>
                                            <m:t>𝐷𝑅</m:t>
                                          </m:r>
                                        </m:sub>
                                      </m:sSub>
                                      <m:d>
                                        <m:dPr>
                                          <m:ctrlPr>
                                            <a:rPr lang="en-US" sz="1800" i="1">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1800" i="1">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latin typeface="Cambria Math" panose="02040503050406030204" pitchFamily="18" charset="0"/>
                                                      <a:ea typeface="Calibri" panose="020F0502020204030204" pitchFamily="34" charset="0"/>
                                                      <a:cs typeface="Times New Roman" panose="02020603050405020304" pitchFamily="18" charset="0"/>
                                                    </a:rPr>
                                                  </m:ctrlPr>
                                                </m:accPr>
                                                <m:e>
                                                  <m:r>
                                                    <a:rPr lang="en-US" sz="1800" i="1">
                                                      <a:latin typeface="Cambria Math" panose="02040503050406030204" pitchFamily="18" charset="0"/>
                                                      <a:ea typeface="Calibri" panose="020F0502020204030204" pitchFamily="34" charset="0"/>
                                                      <a:cs typeface="Times New Roman" panose="02020603050405020304" pitchFamily="18" charset="0"/>
                                                    </a:rPr>
                                                    <m:t>𝜔</m:t>
                                                  </m:r>
                                                </m:e>
                                              </m:acc>
                                            </m:e>
                                            <m:sub>
                                              <m:r>
                                                <a:rPr lang="en-US" sz="1800" i="1">
                                                  <a:latin typeface="Cambria Math" panose="02040503050406030204" pitchFamily="18" charset="0"/>
                                                  <a:ea typeface="Calibri" panose="020F0502020204030204" pitchFamily="34" charset="0"/>
                                                  <a:cs typeface="Times New Roman" panose="02020603050405020304" pitchFamily="18" charset="0"/>
                                                </a:rPr>
                                                <m:t>𝑟𝑒𝑓</m:t>
                                              </m:r>
                                            </m:sub>
                                          </m:sSub>
                                          <m:r>
                                            <a:rPr lang="en-US" sz="1800" i="1">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latin typeface="Cambria Math" panose="02040503050406030204" pitchFamily="18" charset="0"/>
                                                  <a:ea typeface="Calibri" panose="020F0502020204030204" pitchFamily="34" charset="0"/>
                                                  <a:cs typeface="Times New Roman" panose="02020603050405020304" pitchFamily="18" charset="0"/>
                                                </a:rPr>
                                              </m:ctrlPr>
                                            </m:accPr>
                                            <m:e>
                                              <m:r>
                                                <a:rPr lang="en-US" sz="1800" i="1">
                                                  <a:latin typeface="Cambria Math" panose="02040503050406030204" pitchFamily="18" charset="0"/>
                                                  <a:ea typeface="Calibri" panose="020F0502020204030204" pitchFamily="34" charset="0"/>
                                                  <a:cs typeface="Times New Roman" panose="02020603050405020304" pitchFamily="18" charset="0"/>
                                                </a:rPr>
                                                <m:t>𝜔</m:t>
                                              </m:r>
                                            </m:e>
                                          </m:acc>
                                        </m:e>
                                      </m:d>
                                    </m:e>
                                  </m:eqArr>
                                </m:e>
                              </m:d>
                            </m:oMath>
                          </a14:m>
                          <a:r>
                            <a:rPr lang="en-US" sz="2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800" b="0" i="0" u="none" strike="noStrike" cap="none" dirty="0">
                            <a:solidFill>
                              <a:srgbClr val="000000"/>
                            </a:solidFill>
                            <a:effectLst/>
                            <a:latin typeface="Arial"/>
                            <a:ea typeface="Arial"/>
                            <a:cs typeface="Arial"/>
                            <a:sym typeface="Arial"/>
                          </a:endParaRPr>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2" name="Table 1">
                <a:extLst>
                  <a:ext uri="{FF2B5EF4-FFF2-40B4-BE49-F238E27FC236}">
                    <a16:creationId xmlns:a16="http://schemas.microsoft.com/office/drawing/2014/main" id="{BF3E4F7F-E40C-9C41-AA6A-F790C3EEFEAB}"/>
                  </a:ext>
                </a:extLst>
              </p:cNvPr>
              <p:cNvGraphicFramePr>
                <a:graphicFrameLocks noGrp="1"/>
              </p:cNvGraphicFramePr>
              <p:nvPr>
                <p:extLst>
                  <p:ext uri="{D42A27DB-BD31-4B8C-83A1-F6EECF244321}">
                    <p14:modId xmlns:p14="http://schemas.microsoft.com/office/powerpoint/2010/main" val="16803727"/>
                  </p:ext>
                </p:extLst>
              </p:nvPr>
            </p:nvGraphicFramePr>
            <p:xfrm>
              <a:off x="5741671" y="2344046"/>
              <a:ext cx="4833732" cy="990410"/>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990410">
                    <a:tc>
                      <a:txBody>
                        <a:bodyPr/>
                        <a:lstStyle/>
                        <a:p>
                          <a:endParaRPr lang="en-US"/>
                        </a:p>
                      </a:txBody>
                      <a:tcPr marL="68580" marR="68580" marT="0" marB="0">
                        <a:blipFill>
                          <a:blip r:embed="rId4"/>
                          <a:stretch>
                            <a:fillRect l="-262" t="-1266" b="-1266"/>
                          </a:stretch>
                        </a:blipFill>
                      </a:tcPr>
                    </a:tc>
                    <a:extLst>
                      <a:ext uri="{0D108BD9-81ED-4DB2-BD59-A6C34878D82A}">
                        <a16:rowId xmlns:a16="http://schemas.microsoft.com/office/drawing/2014/main" val="1428883212"/>
                      </a:ext>
                    </a:extLst>
                  </a:tr>
                </a:tbl>
              </a:graphicData>
            </a:graphic>
          </p:graphicFrame>
        </mc:Fallback>
      </mc:AlternateContent>
      <p:sp>
        <p:nvSpPr>
          <p:cNvPr id="11" name="Google Shape;115;p4">
            <a:extLst>
              <a:ext uri="{FF2B5EF4-FFF2-40B4-BE49-F238E27FC236}">
                <a16:creationId xmlns:a16="http://schemas.microsoft.com/office/drawing/2014/main" id="{37BD502A-36CE-B54F-A9F3-E1C1CDD82752}"/>
              </a:ext>
            </a:extLst>
          </p:cNvPr>
          <p:cNvSpPr txBox="1"/>
          <p:nvPr/>
        </p:nvSpPr>
        <p:spPr>
          <a:xfrm>
            <a:off x="1262268" y="2509137"/>
            <a:ext cx="3541226"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Integrated PD controller to track reference input velocities:</a:t>
            </a:r>
            <a:endParaRPr dirty="0"/>
          </a:p>
        </p:txBody>
      </p:sp>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1F6673DF-EFA0-AE45-B9FF-8AF32B0F7A73}"/>
                  </a:ext>
                </a:extLst>
              </p:cNvPr>
              <p:cNvGraphicFramePr>
                <a:graphicFrameLocks noGrp="1"/>
              </p:cNvGraphicFramePr>
              <p:nvPr/>
            </p:nvGraphicFramePr>
            <p:xfrm>
              <a:off x="5741671" y="4197494"/>
              <a:ext cx="4833732" cy="1651699"/>
            </p:xfrm>
            <a:graphic>
              <a:graphicData uri="http://schemas.openxmlformats.org/drawingml/2006/table">
                <a:tbl>
                  <a:tblPr firstRow="1" firstCol="1" bandRow="1"/>
                  <a:tblGrid>
                    <a:gridCol w="4833732">
                      <a:extLst>
                        <a:ext uri="{9D8B030D-6E8A-4147-A177-3AD203B41FA5}">
                          <a16:colId xmlns:a16="http://schemas.microsoft.com/office/drawing/2014/main" val="597603114"/>
                        </a:ext>
                      </a:extLst>
                    </a:gridCol>
                  </a:tblGrid>
                  <a:tr h="0">
                    <a:tc>
                      <a:txBody>
                        <a:bodyPr/>
                        <a:lstStyle/>
                        <a:p>
                          <a:pPr marL="0" marR="0" lvl="0" indent="0" algn="ctr" defTabSz="914400" rtl="0" eaLnBrk="1" fontAlgn="auto" latinLnBrk="0" hangingPunct="1">
                            <a:lnSpc>
                              <a:spcPct val="107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d>
                                  <m:dPr>
                                    <m:begChr m:val="["/>
                                    <m:endChr m:val="]"/>
                                    <m:ctrlPr>
                                      <a:rPr lang="en-US" sz="1800" i="1" smtClean="0">
                                        <a:latin typeface="Cambria Math" panose="02040503050406030204" pitchFamily="18" charset="0"/>
                                      </a:rPr>
                                    </m:ctrlPr>
                                  </m:dPr>
                                  <m:e>
                                    <m:m>
                                      <m:mPr>
                                        <m:plcHide m:val="on"/>
                                        <m:mcs>
                                          <m:mc>
                                            <m:mcPr>
                                              <m:count m:val="1"/>
                                              <m:mcJc m:val="center"/>
                                            </m:mcPr>
                                          </m:mc>
                                        </m:mcs>
                                        <m:ctrlPr>
                                          <a:rPr lang="en-US" sz="1800" i="1">
                                            <a:latin typeface="Cambria Math" panose="02040503050406030204" pitchFamily="18" charset="0"/>
                                          </a:rPr>
                                        </m:ctrlPr>
                                      </m:mPr>
                                      <m:mr>
                                        <m:e>
                                          <m:acc>
                                            <m:accPr>
                                              <m:chr m:val="̇"/>
                                              <m:ctrlPr>
                                                <a:rPr lang="en-US" sz="1800" i="1">
                                                  <a:latin typeface="Cambria Math" panose="02040503050406030204" pitchFamily="18" charset="0"/>
                                                </a:rPr>
                                              </m:ctrlPr>
                                            </m:accPr>
                                            <m:e>
                                              <m:r>
                                                <a:rPr lang="en-US" sz="1800" i="1">
                                                  <a:latin typeface="Cambria Math" panose="02040503050406030204" pitchFamily="18" charset="0"/>
                                                </a:rPr>
                                                <m:t>𝑣</m:t>
                                              </m:r>
                                            </m:e>
                                          </m:acc>
                                        </m:e>
                                      </m:mr>
                                      <m:mr>
                                        <m:e>
                                          <m:acc>
                                            <m:accPr>
                                              <m:chr m:val="̇"/>
                                              <m:ctrlPr>
                                                <a:rPr lang="en-US" sz="1800" i="1">
                                                  <a:latin typeface="Cambria Math" panose="02040503050406030204" pitchFamily="18" charset="0"/>
                                                </a:rPr>
                                              </m:ctrlPr>
                                            </m:accPr>
                                            <m:e>
                                              <m:r>
                                                <a:rPr lang="en-US" sz="1800" i="1">
                                                  <a:latin typeface="Cambria Math" panose="02040503050406030204" pitchFamily="18" charset="0"/>
                                                </a:rPr>
                                                <m:t>𝜔</m:t>
                                              </m:r>
                                            </m:e>
                                          </m:acc>
                                        </m:e>
                                      </m:mr>
                                    </m:m>
                                  </m:e>
                                </m:d>
                                <m:r>
                                  <a:rPr lang="en-US" sz="1800">
                                    <a:latin typeface="Cambria Math" panose="02040503050406030204" pitchFamily="18" charset="0"/>
                                  </a:rPr>
                                  <m:t>=</m:t>
                                </m:r>
                                <m:d>
                                  <m:dPr>
                                    <m:begChr m:val="["/>
                                    <m:endChr m:val="]"/>
                                    <m:ctrlPr>
                                      <a:rPr lang="en-US" sz="1800" i="1">
                                        <a:latin typeface="Cambria Math" panose="02040503050406030204" pitchFamily="18" charset="0"/>
                                      </a:rPr>
                                    </m:ctrlPr>
                                  </m:dPr>
                                  <m:e>
                                    <m:m>
                                      <m:mPr>
                                        <m:plcHide m:val="on"/>
                                        <m:mcs>
                                          <m:mc>
                                            <m:mcPr>
                                              <m:count m:val="1"/>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3</m:t>
                                                  </m:r>
                                                </m:sub>
                                                <m:sup>
                                                  <m:r>
                                                    <a:rPr lang="en-US" sz="1800">
                                                      <a:latin typeface="Cambria Math" panose="02040503050406030204" pitchFamily="18" charset="0"/>
                                                    </a:rPr>
                                                    <m:t>0</m:t>
                                                  </m:r>
                                                </m:sup>
                                              </m:sSubSup>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1</m:t>
                                                  </m:r>
                                                </m:sub>
                                                <m:sup>
                                                  <m:r>
                                                    <a:rPr lang="en-US" sz="1800">
                                                      <a:latin typeface="Cambria Math" panose="02040503050406030204" pitchFamily="18" charset="0"/>
                                                    </a:rPr>
                                                    <m:t>0</m:t>
                                                  </m:r>
                                                </m:sup>
                                              </m:sSubSup>
                                            </m:den>
                                          </m:f>
                                          <m:sSup>
                                            <m:sSupPr>
                                              <m:ctrlPr>
                                                <a:rPr lang="en-US" sz="1800" i="1">
                                                  <a:latin typeface="Cambria Math" panose="02040503050406030204" pitchFamily="18" charset="0"/>
                                                </a:rPr>
                                              </m:ctrlPr>
                                            </m:sSupPr>
                                            <m:e>
                                              <m:r>
                                                <a:rPr lang="en-US" sz="1800" i="1">
                                                  <a:latin typeface="Cambria Math" panose="02040503050406030204" pitchFamily="18" charset="0"/>
                                                </a:rPr>
                                                <m:t>𝜔</m:t>
                                              </m:r>
                                            </m:e>
                                            <m:sup>
                                              <m:r>
                                                <a:rPr lang="en-US" sz="1800">
                                                  <a:latin typeface="Cambria Math" panose="02040503050406030204" pitchFamily="18" charset="0"/>
                                                </a:rPr>
                                                <m:t>2</m:t>
                                              </m:r>
                                            </m:sup>
                                          </m:sSup>
                                          <m:r>
                                            <a:rPr lang="en-US" sz="1800">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4</m:t>
                                                  </m:r>
                                                </m:sub>
                                                <m:sup>
                                                  <m:r>
                                                    <a:rPr lang="en-US" sz="1800">
                                                      <a:latin typeface="Cambria Math" panose="02040503050406030204" pitchFamily="18" charset="0"/>
                                                    </a:rPr>
                                                    <m:t>0</m:t>
                                                  </m:r>
                                                </m:sup>
                                              </m:sSubSup>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1</m:t>
                                                  </m:r>
                                                </m:sub>
                                                <m:sup>
                                                  <m:r>
                                                    <a:rPr lang="en-US" sz="1800">
                                                      <a:latin typeface="Cambria Math" panose="02040503050406030204" pitchFamily="18" charset="0"/>
                                                    </a:rPr>
                                                    <m:t>0</m:t>
                                                  </m:r>
                                                </m:sup>
                                              </m:sSubSup>
                                            </m:den>
                                          </m:f>
                                          <m:r>
                                            <a:rPr lang="en-US" sz="1800" i="1">
                                              <a:latin typeface="Cambria Math" panose="02040503050406030204" pitchFamily="18" charset="0"/>
                                            </a:rPr>
                                            <m:t>𝑣</m:t>
                                          </m:r>
                                        </m:e>
                                      </m:mr>
                                      <m:mr>
                                        <m:e>
                                          <m:r>
                                            <a:rPr lang="en-US" sz="1800">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5</m:t>
                                                  </m:r>
                                                </m:sub>
                                                <m:sup>
                                                  <m:r>
                                                    <a:rPr lang="en-US" sz="1800">
                                                      <a:latin typeface="Cambria Math" panose="02040503050406030204" pitchFamily="18" charset="0"/>
                                                    </a:rPr>
                                                    <m:t>0</m:t>
                                                  </m:r>
                                                </m:sup>
                                              </m:sSubSup>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2</m:t>
                                                  </m:r>
                                                </m:sub>
                                                <m:sup>
                                                  <m:r>
                                                    <a:rPr lang="en-US" sz="1800">
                                                      <a:latin typeface="Cambria Math" panose="02040503050406030204" pitchFamily="18" charset="0"/>
                                                    </a:rPr>
                                                    <m:t>0</m:t>
                                                  </m:r>
                                                </m:sup>
                                              </m:sSubSup>
                                            </m:den>
                                          </m:f>
                                          <m:r>
                                            <a:rPr lang="en-US" sz="1800" i="1">
                                              <a:latin typeface="Cambria Math" panose="02040503050406030204" pitchFamily="18" charset="0"/>
                                            </a:rPr>
                                            <m:t>𝑣</m:t>
                                          </m:r>
                                          <m:r>
                                            <a:rPr lang="en-US" sz="1800" i="1">
                                              <a:latin typeface="Cambria Math" panose="02040503050406030204" pitchFamily="18" charset="0"/>
                                            </a:rPr>
                                            <m:t>𝜔</m:t>
                                          </m:r>
                                          <m:r>
                                            <a:rPr lang="en-US" sz="1800">
                                              <a:latin typeface="Cambria Math" panose="02040503050406030204" pitchFamily="18" charset="0"/>
                                            </a:rPr>
                                            <m:t>−</m:t>
                                          </m:r>
                                          <m:f>
                                            <m:fPr>
                                              <m:ctrlPr>
                                                <a:rPr lang="en-US" sz="1800" i="1">
                                                  <a:latin typeface="Cambria Math" panose="02040503050406030204" pitchFamily="18" charset="0"/>
                                                </a:rPr>
                                              </m:ctrlPr>
                                            </m:fPr>
                                            <m:num>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6</m:t>
                                                  </m:r>
                                                </m:sub>
                                                <m:sup>
                                                  <m:r>
                                                    <a:rPr lang="en-US" sz="1800">
                                                      <a:latin typeface="Cambria Math" panose="02040503050406030204" pitchFamily="18" charset="0"/>
                                                    </a:rPr>
                                                    <m:t>0</m:t>
                                                  </m:r>
                                                </m:sup>
                                              </m:sSubSup>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2</m:t>
                                                  </m:r>
                                                </m:sub>
                                                <m:sup>
                                                  <m:r>
                                                    <a:rPr lang="en-US" sz="1800">
                                                      <a:latin typeface="Cambria Math" panose="02040503050406030204" pitchFamily="18" charset="0"/>
                                                    </a:rPr>
                                                    <m:t>0</m:t>
                                                  </m:r>
                                                </m:sup>
                                              </m:sSubSup>
                                            </m:den>
                                          </m:f>
                                          <m:r>
                                            <a:rPr lang="en-US" sz="1800" i="1">
                                              <a:latin typeface="Cambria Math" panose="02040503050406030204" pitchFamily="18" charset="0"/>
                                            </a:rPr>
                                            <m:t>𝜔</m:t>
                                          </m:r>
                                        </m:e>
                                      </m:mr>
                                    </m:m>
                                  </m:e>
                                </m:d>
                                <m:r>
                                  <a:rPr lang="en-US" sz="1800">
                                    <a:latin typeface="Cambria Math" panose="02040503050406030204" pitchFamily="18" charset="0"/>
                                  </a:rPr>
                                  <m:t>+</m:t>
                                </m:r>
                                <m:d>
                                  <m:dPr>
                                    <m:begChr m:val="["/>
                                    <m:endChr m:val="]"/>
                                    <m:ctrlPr>
                                      <a:rPr lang="en-US" sz="1800" i="1">
                                        <a:latin typeface="Cambria Math" panose="02040503050406030204" pitchFamily="18" charset="0"/>
                                      </a:rPr>
                                    </m:ctrlPr>
                                  </m:dPr>
                                  <m:e>
                                    <m:m>
                                      <m:mPr>
                                        <m:plcHide m:val="on"/>
                                        <m:mcs>
                                          <m:mc>
                                            <m:mcPr>
                                              <m:count m:val="2"/>
                                              <m:mcJc m:val="center"/>
                                            </m:mcPr>
                                          </m:mc>
                                        </m:mcs>
                                        <m:ctrlPr>
                                          <a:rPr lang="en-US" sz="1800" i="1">
                                            <a:latin typeface="Cambria Math" panose="02040503050406030204" pitchFamily="18" charset="0"/>
                                          </a:rPr>
                                        </m:ctrlPr>
                                      </m:mPr>
                                      <m:mr>
                                        <m:e>
                                          <m:f>
                                            <m:fPr>
                                              <m:ctrlPr>
                                                <a:rPr lang="en-US" sz="1800" i="1">
                                                  <a:latin typeface="Cambria Math" panose="02040503050406030204" pitchFamily="18" charset="0"/>
                                                </a:rPr>
                                              </m:ctrlPr>
                                            </m:fPr>
                                            <m:num>
                                              <m:r>
                                                <a:rPr lang="en-US" sz="1800">
                                                  <a:latin typeface="Cambria Math" panose="02040503050406030204" pitchFamily="18" charset="0"/>
                                                </a:rPr>
                                                <m:t>1</m:t>
                                              </m:r>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1</m:t>
                                                  </m:r>
                                                </m:sub>
                                                <m:sup>
                                                  <m:r>
                                                    <a:rPr lang="en-US" sz="1800">
                                                      <a:latin typeface="Cambria Math" panose="02040503050406030204" pitchFamily="18" charset="0"/>
                                                    </a:rPr>
                                                    <m:t>0</m:t>
                                                  </m:r>
                                                </m:sup>
                                              </m:sSubSup>
                                            </m:den>
                                          </m:f>
                                          <m:r>
                                            <a:rPr lang="en-US" sz="1800">
                                              <a:latin typeface="Cambria Math" panose="02040503050406030204" pitchFamily="18" charset="0"/>
                                            </a:rPr>
                                            <m:t> </m:t>
                                          </m:r>
                                        </m:e>
                                        <m:e>
                                          <m:r>
                                            <a:rPr lang="en-US" sz="1800">
                                              <a:latin typeface="Cambria Math" panose="02040503050406030204" pitchFamily="18" charset="0"/>
                                            </a:rPr>
                                            <m:t>0</m:t>
                                          </m:r>
                                        </m:e>
                                      </m:mr>
                                      <m:mr>
                                        <m:e>
                                          <m:r>
                                            <a:rPr lang="en-US" sz="1800">
                                              <a:latin typeface="Cambria Math" panose="02040503050406030204" pitchFamily="18" charset="0"/>
                                            </a:rPr>
                                            <m:t>0</m:t>
                                          </m:r>
                                        </m:e>
                                        <m:e>
                                          <m:f>
                                            <m:fPr>
                                              <m:ctrlPr>
                                                <a:rPr lang="en-US" sz="1800" i="1">
                                                  <a:latin typeface="Cambria Math" panose="02040503050406030204" pitchFamily="18" charset="0"/>
                                                </a:rPr>
                                              </m:ctrlPr>
                                            </m:fPr>
                                            <m:num>
                                              <m:r>
                                                <a:rPr lang="en-US" sz="1800">
                                                  <a:latin typeface="Cambria Math" panose="02040503050406030204" pitchFamily="18" charset="0"/>
                                                </a:rPr>
                                                <m:t>1</m:t>
                                              </m:r>
                                            </m:num>
                                            <m:den>
                                              <m:sSubSup>
                                                <m:sSubSupPr>
                                                  <m:ctrlPr>
                                                    <a:rPr lang="en-US" sz="1800" i="1">
                                                      <a:latin typeface="Cambria Math" panose="02040503050406030204" pitchFamily="18" charset="0"/>
                                                    </a:rPr>
                                                  </m:ctrlPr>
                                                </m:sSubSupPr>
                                                <m:e>
                                                  <m:r>
                                                    <a:rPr lang="en-US" sz="1800" i="1">
                                                      <a:latin typeface="Cambria Math" panose="02040503050406030204" pitchFamily="18" charset="0"/>
                                                    </a:rPr>
                                                    <m:t>𝜃</m:t>
                                                  </m:r>
                                                </m:e>
                                                <m:sub>
                                                  <m:r>
                                                    <a:rPr lang="en-US" sz="1800">
                                                      <a:latin typeface="Cambria Math" panose="02040503050406030204" pitchFamily="18" charset="0"/>
                                                    </a:rPr>
                                                    <m:t>2</m:t>
                                                  </m:r>
                                                </m:sub>
                                                <m:sup>
                                                  <m:r>
                                                    <a:rPr lang="en-US" sz="1800">
                                                      <a:latin typeface="Cambria Math" panose="02040503050406030204" pitchFamily="18" charset="0"/>
                                                    </a:rPr>
                                                    <m:t>0</m:t>
                                                  </m:r>
                                                </m:sup>
                                              </m:sSubSup>
                                            </m:den>
                                          </m:f>
                                        </m:e>
                                      </m:mr>
                                    </m:m>
                                  </m:e>
                                </m:d>
                                <m:d>
                                  <m:dPr>
                                    <m:begChr m:val="["/>
                                    <m:endChr m:val="]"/>
                                    <m:ctrlPr>
                                      <a:rPr lang="en-US" sz="1800" i="1">
                                        <a:latin typeface="Cambria Math" panose="02040503050406030204" pitchFamily="18" charset="0"/>
                                      </a:rPr>
                                    </m:ctrlPr>
                                  </m:dPr>
                                  <m:e>
                                    <m:eqArr>
                                      <m:eqArrPr>
                                        <m:ctrlPr>
                                          <a:rPr lang="en-US" sz="1800" i="1">
                                            <a:latin typeface="Cambria Math" panose="02040503050406030204" pitchFamily="18" charset="0"/>
                                          </a:rPr>
                                        </m:ctrlPr>
                                      </m:eqArrPr>
                                      <m:e>
                                        <m:r>
                                          <a:rPr lang="en-US" sz="1800">
                                            <a:latin typeface="Cambria Math" panose="02040503050406030204" pitchFamily="18" charset="0"/>
                                          </a:rPr>
                                          <m:t>&amp;</m:t>
                                        </m:r>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𝑟𝑒𝑓</m:t>
                                            </m:r>
                                          </m:sub>
                                        </m:sSub>
                                      </m:e>
                                      <m:e>
                                        <m:r>
                                          <a:rPr lang="en-US" sz="1800">
                                            <a:latin typeface="Cambria Math" panose="02040503050406030204" pitchFamily="18" charset="0"/>
                                          </a:rPr>
                                          <m:t>&amp;</m:t>
                                        </m:r>
                                        <m:sSub>
                                          <m:sSubPr>
                                            <m:ctrlPr>
                                              <a:rPr lang="en-US" sz="1800" i="1">
                                                <a:latin typeface="Cambria Math" panose="02040503050406030204" pitchFamily="18" charset="0"/>
                                              </a:rPr>
                                            </m:ctrlPr>
                                          </m:sSubPr>
                                          <m:e>
                                            <m:r>
                                              <a:rPr lang="en-US" sz="1800" i="1">
                                                <a:latin typeface="Cambria Math" panose="02040503050406030204" pitchFamily="18" charset="0"/>
                                              </a:rPr>
                                              <m:t>𝜔</m:t>
                                            </m:r>
                                          </m:e>
                                          <m:sub>
                                            <m:r>
                                              <a:rPr lang="en-US" sz="1800" i="1">
                                                <a:latin typeface="Cambria Math" panose="02040503050406030204" pitchFamily="18" charset="0"/>
                                              </a:rPr>
                                              <m:t>𝑟𝑒𝑓</m:t>
                                            </m:r>
                                          </m:sub>
                                        </m:sSub>
                                      </m:e>
                                    </m:eqArr>
                                  </m:e>
                                </m:d>
                              </m:oMath>
                            </m:oMathPara>
                          </a14:m>
                          <a:endParaRPr lang="en-US" sz="1800" dirty="0"/>
                        </a:p>
                        <a:p>
                          <a:pPr marL="0" marR="0" algn="ctr">
                            <a:lnSpc>
                              <a:spcPct val="107000"/>
                            </a:lnSpc>
                            <a:spcBef>
                              <a:spcPts val="0"/>
                            </a:spcBef>
                            <a:spcAft>
                              <a:spcPts val="0"/>
                            </a:spcAft>
                          </a:pPr>
                          <a:endParaRPr lang="en-US" sz="1800" b="0" i="0" u="none" strike="noStrike" cap="none" dirty="0">
                            <a:solidFill>
                              <a:srgbClr val="000000"/>
                            </a:solidFill>
                            <a:effectLst/>
                            <a:latin typeface="Arial"/>
                            <a:ea typeface="Arial"/>
                            <a:cs typeface="Arial"/>
                            <a:sym typeface="Arial"/>
                          </a:endParaRPr>
                        </a:p>
                      </a:txBody>
                      <a:tcPr marL="68580" marR="68580" marT="0" marB="0"/>
                    </a:tc>
                    <a:extLst>
                      <a:ext uri="{0D108BD9-81ED-4DB2-BD59-A6C34878D82A}">
                        <a16:rowId xmlns:a16="http://schemas.microsoft.com/office/drawing/2014/main" val="1428883212"/>
                      </a:ext>
                    </a:extLst>
                  </a:tr>
                </a:tbl>
              </a:graphicData>
            </a:graphic>
          </p:graphicFrame>
        </mc:Choice>
        <mc:Fallback xmlns="">
          <p:graphicFrame>
            <p:nvGraphicFramePr>
              <p:cNvPr id="15" name="Table 14">
                <a:extLst>
                  <a:ext uri="{FF2B5EF4-FFF2-40B4-BE49-F238E27FC236}">
                    <a16:creationId xmlns:a16="http://schemas.microsoft.com/office/drawing/2014/main" id="{1F6673DF-EFA0-AE45-B9FF-8AF32B0F7A73}"/>
                  </a:ext>
                </a:extLst>
              </p:cNvPr>
              <p:cNvGraphicFramePr>
                <a:graphicFrameLocks noGrp="1"/>
              </p:cNvGraphicFramePr>
              <p:nvPr>
                <p:extLst>
                  <p:ext uri="{D42A27DB-BD31-4B8C-83A1-F6EECF244321}">
                    <p14:modId xmlns:p14="http://schemas.microsoft.com/office/powerpoint/2010/main" val="1007637172"/>
                  </p:ext>
                </p:extLst>
              </p:nvPr>
            </p:nvGraphicFramePr>
            <p:xfrm>
              <a:off x="5741671" y="4197494"/>
              <a:ext cx="4833732" cy="1651699"/>
            </p:xfrm>
            <a:graphic>
              <a:graphicData uri="http://schemas.openxmlformats.org/drawingml/2006/table">
                <a:tbl>
                  <a:tblPr firstRow="1" firstCol="1" bandRow="1">
                    <a:tableStyleId>{64C144ED-BF95-4AEC-98D4-36DC34A27C41}</a:tableStyleId>
                  </a:tblPr>
                  <a:tblGrid>
                    <a:gridCol w="4833732">
                      <a:extLst>
                        <a:ext uri="{9D8B030D-6E8A-4147-A177-3AD203B41FA5}">
                          <a16:colId xmlns:a16="http://schemas.microsoft.com/office/drawing/2014/main" val="597603114"/>
                        </a:ext>
                      </a:extLst>
                    </a:gridCol>
                  </a:tblGrid>
                  <a:tr h="1651699">
                    <a:tc>
                      <a:txBody>
                        <a:bodyPr/>
                        <a:lstStyle/>
                        <a:p>
                          <a:endParaRPr lang="en-US"/>
                        </a:p>
                      </a:txBody>
                      <a:tcPr marL="68580" marR="68580" marT="0" marB="0">
                        <a:blipFill>
                          <a:blip r:embed="rId5"/>
                          <a:stretch>
                            <a:fillRect l="-262" t="-763"/>
                          </a:stretch>
                        </a:blipFill>
                      </a:tcPr>
                    </a:tc>
                    <a:extLst>
                      <a:ext uri="{0D108BD9-81ED-4DB2-BD59-A6C34878D82A}">
                        <a16:rowId xmlns:a16="http://schemas.microsoft.com/office/drawing/2014/main" val="1428883212"/>
                      </a:ext>
                    </a:extLst>
                  </a:tr>
                </a:tbl>
              </a:graphicData>
            </a:graphic>
          </p:graphicFrame>
        </mc:Fallback>
      </mc:AlternateContent>
      <p:sp>
        <p:nvSpPr>
          <p:cNvPr id="18" name="Google Shape;115;p4">
            <a:extLst>
              <a:ext uri="{FF2B5EF4-FFF2-40B4-BE49-F238E27FC236}">
                <a16:creationId xmlns:a16="http://schemas.microsoft.com/office/drawing/2014/main" id="{125C592D-442E-274D-9FC7-4B147B66847F}"/>
              </a:ext>
            </a:extLst>
          </p:cNvPr>
          <p:cNvSpPr txBox="1"/>
          <p:nvPr/>
        </p:nvSpPr>
        <p:spPr>
          <a:xfrm>
            <a:off x="1262268" y="4401229"/>
            <a:ext cx="3330953" cy="10287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a:ea typeface="Times New Roman"/>
                <a:cs typeface="Times New Roman"/>
                <a:sym typeface="Times New Roman"/>
              </a:rPr>
              <a:t>Reference input velocities to actual velocities dynamics for a unicycle-like WMR:</a:t>
            </a:r>
            <a:endParaRPr dirty="0"/>
          </a:p>
        </p:txBody>
      </p:sp>
      <p:sp>
        <p:nvSpPr>
          <p:cNvPr id="10" name="TextBox 9">
            <a:extLst>
              <a:ext uri="{FF2B5EF4-FFF2-40B4-BE49-F238E27FC236}">
                <a16:creationId xmlns:a16="http://schemas.microsoft.com/office/drawing/2014/main" id="{4692731E-CFB7-4BC0-9A3B-6D0910CA76B2}"/>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Ralph </a:t>
            </a:r>
            <a:r>
              <a:rPr lang="en-GB" dirty="0" err="1">
                <a:latin typeface="Times" panose="02020603050405020304" pitchFamily="18" charset="0"/>
                <a:cs typeface="Times" panose="02020603050405020304" pitchFamily="18" charset="0"/>
              </a:rPr>
              <a:t>Rayess</a:t>
            </a:r>
            <a:endParaRPr lang="en-GB"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498356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p:txBody>
          <a:bodyPr/>
          <a:lstStyle/>
          <a:p>
            <a:fld id="{34116321-598D-4AD9-8364-236E39916F16}" type="slidenum">
              <a:rPr lang="en-US" smtClean="0"/>
              <a:pPr/>
              <a:t>8</a:t>
            </a:fld>
            <a:endParaRPr lang="en-US" dirty="0"/>
          </a:p>
        </p:txBody>
      </p:sp>
      <p:sp>
        <p:nvSpPr>
          <p:cNvPr id="3" name="TextBox 2"/>
          <p:cNvSpPr txBox="1"/>
          <p:nvPr/>
        </p:nvSpPr>
        <p:spPr>
          <a:xfrm>
            <a:off x="3837905" y="1037963"/>
            <a:ext cx="430154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Control System Design</a:t>
            </a:r>
          </a:p>
        </p:txBody>
      </p:sp>
      <p:sp>
        <p:nvSpPr>
          <p:cNvPr id="6" name="TextBox 5">
            <a:extLst>
              <a:ext uri="{FF2B5EF4-FFF2-40B4-BE49-F238E27FC236}">
                <a16:creationId xmlns:a16="http://schemas.microsoft.com/office/drawing/2014/main" id="{27D39536-A911-44CF-AA40-5081A5E7487C}"/>
              </a:ext>
            </a:extLst>
          </p:cNvPr>
          <p:cNvSpPr txBox="1"/>
          <p:nvPr/>
        </p:nvSpPr>
        <p:spPr>
          <a:xfrm>
            <a:off x="1262268" y="1769165"/>
            <a:ext cx="3165353" cy="400110"/>
          </a:xfrm>
          <a:prstGeom prst="rect">
            <a:avLst/>
          </a:prstGeom>
          <a:noFill/>
        </p:spPr>
        <p:txBody>
          <a:bodyPr wrap="square" rtlCol="0">
            <a:spAutoFit/>
          </a:bodyPr>
          <a:lstStyle/>
          <a:p>
            <a:r>
              <a:rPr lang="en-GB" sz="2000" b="1" u="sng" dirty="0">
                <a:latin typeface="Times New Roman" panose="02020603050405020304" pitchFamily="18" charset="0"/>
                <a:cs typeface="Times New Roman" panose="02020603050405020304" pitchFamily="18" charset="0"/>
              </a:rPr>
              <a:t>Kinematic Controller</a:t>
            </a:r>
            <a:r>
              <a:rPr lang="en-GB" sz="2000" b="1" dirty="0">
                <a:latin typeface="Times New Roman" panose="02020603050405020304" pitchFamily="18" charset="0"/>
                <a:cs typeface="Times New Roman" panose="02020603050405020304" pitchFamily="18" charset="0"/>
              </a:rPr>
              <a:t> (1/2)</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AA7F0E5-D4A8-4209-8609-9B22D19590A7}"/>
                  </a:ext>
                </a:extLst>
              </p:cNvPr>
              <p:cNvSpPr txBox="1"/>
              <p:nvPr/>
            </p:nvSpPr>
            <p:spPr>
              <a:xfrm>
                <a:off x="1262269" y="2289862"/>
                <a:ext cx="6678574" cy="37427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We wish to track a reference trajectory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𝑟</m:t>
                        </m:r>
                      </m:sub>
                    </m:sSub>
                    <m:r>
                      <a:rPr lang="en-US" i="1">
                        <a:latin typeface="Cambria Math" panose="02040503050406030204" pitchFamily="18" charset="0"/>
                      </a:rPr>
                      <m:t>= </m:t>
                    </m:r>
                    <m:sSup>
                      <m:sSupPr>
                        <m:ctrlPr>
                          <a:rPr lang="en-GB" i="1">
                            <a:latin typeface="Cambria Math" panose="02040503050406030204" pitchFamily="18" charset="0"/>
                          </a:rPr>
                        </m:ctrlPr>
                      </m:sSupPr>
                      <m:e>
                        <m:d>
                          <m:dPr>
                            <m:begChr m:val="["/>
                            <m:endChr m:val="]"/>
                            <m:ctrlPr>
                              <a:rPr lang="en-GB" i="1">
                                <a:latin typeface="Cambria Math" panose="02040503050406030204" pitchFamily="18" charset="0"/>
                              </a:rPr>
                            </m:ctrlPr>
                          </m:dPr>
                          <m:e>
                            <m:m>
                              <m:mPr>
                                <m:mcs>
                                  <m:mc>
                                    <m:mcPr>
                                      <m:count m:val="3"/>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𝑟</m:t>
                                      </m:r>
                                    </m:sub>
                                  </m:sSub>
                                  <m:d>
                                    <m:dPr>
                                      <m:ctrlPr>
                                        <a:rPr lang="en-GB" i="1">
                                          <a:latin typeface="Cambria Math" panose="02040503050406030204" pitchFamily="18" charset="0"/>
                                        </a:rPr>
                                      </m:ctrlPr>
                                    </m:dPr>
                                    <m:e>
                                      <m:r>
                                        <a:rPr lang="en-US" i="1">
                                          <a:latin typeface="Cambria Math" panose="02040503050406030204" pitchFamily="18" charset="0"/>
                                        </a:rPr>
                                        <m:t>𝑡</m:t>
                                      </m:r>
                                    </m:e>
                                  </m:d>
                                </m:e>
                                <m:e>
                                  <m:sSub>
                                    <m:sSubPr>
                                      <m:ctrlPr>
                                        <a:rPr lang="en-GB"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𝑟</m:t>
                                      </m:r>
                                    </m:sub>
                                  </m:sSub>
                                  <m:d>
                                    <m:dPr>
                                      <m:ctrlPr>
                                        <a:rPr lang="en-GB" i="1">
                                          <a:latin typeface="Cambria Math" panose="02040503050406030204" pitchFamily="18" charset="0"/>
                                        </a:rPr>
                                      </m:ctrlPr>
                                    </m:dPr>
                                    <m:e>
                                      <m:r>
                                        <a:rPr lang="en-US" i="1">
                                          <a:latin typeface="Cambria Math" panose="02040503050406030204" pitchFamily="18" charset="0"/>
                                        </a:rPr>
                                        <m:t>𝑡</m:t>
                                      </m:r>
                                    </m:e>
                                  </m:d>
                                </m:e>
                                <m:e>
                                  <m:sSub>
                                    <m:sSubPr>
                                      <m:ctrlPr>
                                        <a:rPr lang="en-GB" i="1">
                                          <a:latin typeface="Cambria Math" panose="02040503050406030204" pitchFamily="18" charset="0"/>
                                        </a:rPr>
                                      </m:ctrlPr>
                                    </m:sSubPr>
                                    <m:e>
                                      <m:r>
                                        <a:rPr lang="en-US" i="1">
                                          <a:latin typeface="Cambria Math" panose="02040503050406030204" pitchFamily="18" charset="0"/>
                                        </a:rPr>
                                        <m:t>𝜑</m:t>
                                      </m:r>
                                    </m:e>
                                    <m:sub>
                                      <m:r>
                                        <a:rPr lang="en-US" i="1">
                                          <a:latin typeface="Cambria Math" panose="02040503050406030204" pitchFamily="18" charset="0"/>
                                        </a:rPr>
                                        <m:t>𝑟</m:t>
                                      </m:r>
                                    </m:sub>
                                  </m:sSub>
                                  <m:d>
                                    <m:dPr>
                                      <m:ctrlPr>
                                        <a:rPr lang="en-GB" i="1">
                                          <a:latin typeface="Cambria Math" panose="02040503050406030204" pitchFamily="18" charset="0"/>
                                        </a:rPr>
                                      </m:ctrlPr>
                                    </m:dPr>
                                    <m:e>
                                      <m:r>
                                        <a:rPr lang="en-US" i="1">
                                          <a:latin typeface="Cambria Math" panose="02040503050406030204" pitchFamily="18" charset="0"/>
                                        </a:rPr>
                                        <m:t>𝑡</m:t>
                                      </m:r>
                                    </m:e>
                                  </m:d>
                                </m:e>
                              </m:mr>
                            </m:m>
                          </m:e>
                        </m:d>
                      </m:e>
                      <m:sup>
                        <m:r>
                          <a:rPr lang="en-US" i="1">
                            <a:latin typeface="Cambria Math" panose="02040503050406030204" pitchFamily="18" charset="0"/>
                          </a:rPr>
                          <m:t>𝑇</m:t>
                        </m:r>
                      </m:sup>
                    </m:sSup>
                  </m:oMath>
                </a14:m>
                <a:endParaRPr lang="en-GB"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AA7F0E5-D4A8-4209-8609-9B22D19590A7}"/>
                  </a:ext>
                </a:extLst>
              </p:cNvPr>
              <p:cNvSpPr txBox="1">
                <a:spLocks noRot="1" noChangeAspect="1" noMove="1" noResize="1" noEditPoints="1" noAdjustHandles="1" noChangeArrowheads="1" noChangeShapeType="1" noTextEdit="1"/>
              </p:cNvSpPr>
              <p:nvPr/>
            </p:nvSpPr>
            <p:spPr>
              <a:xfrm>
                <a:off x="1262269" y="2289862"/>
                <a:ext cx="6678574" cy="374270"/>
              </a:xfrm>
              <a:prstGeom prst="rect">
                <a:avLst/>
              </a:prstGeom>
              <a:blipFill>
                <a:blip r:embed="rId3"/>
                <a:stretch>
                  <a:fillRect l="-730" t="-8197" b="-262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CDC07FC-35C1-4902-9D8C-086178D48624}"/>
                  </a:ext>
                </a:extLst>
              </p:cNvPr>
              <p:cNvSpPr/>
              <p:nvPr/>
            </p:nvSpPr>
            <p:spPr>
              <a:xfrm>
                <a:off x="1262268" y="3354344"/>
                <a:ext cx="3851182" cy="8395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GB" i="1" smtClean="0">
                              <a:latin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𝑒</m:t>
                                    </m:r>
                                  </m:e>
                                  <m:sub>
                                    <m:r>
                                      <a:rPr lang="en-GB" i="0">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𝑒</m:t>
                                    </m:r>
                                  </m:e>
                                  <m:sub>
                                    <m:r>
                                      <a:rPr lang="en-GB" i="0">
                                        <a:latin typeface="Cambria Math" panose="02040503050406030204" pitchFamily="18" charset="0"/>
                                      </a:rPr>
                                      <m:t>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𝑒</m:t>
                                    </m:r>
                                  </m:e>
                                  <m:sub>
                                    <m:r>
                                      <a:rPr lang="en-GB" i="0">
                                        <a:latin typeface="Cambria Math" panose="02040503050406030204" pitchFamily="18" charset="0"/>
                                      </a:rPr>
                                      <m:t>3</m:t>
                                    </m:r>
                                  </m:sub>
                                </m:sSub>
                              </m:e>
                            </m:mr>
                          </m:m>
                        </m:e>
                      </m:d>
                      <m:r>
                        <a:rPr lang="en-GB" i="0">
                          <a:latin typeface="Cambria Math" panose="02040503050406030204" pitchFamily="18" charset="0"/>
                        </a:rPr>
                        <m:t>=</m:t>
                      </m:r>
                      <m:d>
                        <m:dPr>
                          <m:begChr m:val="["/>
                          <m:endChr m:val="]"/>
                          <m:ctrlPr>
                            <a:rPr lang="en-GB" i="1">
                              <a:latin typeface="Cambria Math" panose="02040503050406030204" pitchFamily="18" charset="0"/>
                            </a:rPr>
                          </m:ctrlPr>
                        </m:dPr>
                        <m:e>
                          <m:m>
                            <m:mPr>
                              <m:plcHide m:val="on"/>
                              <m:mcs>
                                <m:mc>
                                  <m:mcPr>
                                    <m:count m:val="3"/>
                                    <m:mcJc m:val="center"/>
                                  </m:mcPr>
                                </m:mc>
                              </m:mcs>
                              <m:ctrlPr>
                                <a:rPr lang="en-GB" i="1">
                                  <a:latin typeface="Cambria Math" panose="02040503050406030204" pitchFamily="18" charset="0"/>
                                </a:rPr>
                              </m:ctrlPr>
                            </m:mPr>
                            <m:mr>
                              <m:e>
                                <m:func>
                                  <m:funcPr>
                                    <m:ctrlPr>
                                      <a:rPr lang="en-GB" i="1">
                                        <a:latin typeface="Cambria Math" panose="02040503050406030204" pitchFamily="18" charset="0"/>
                                      </a:rPr>
                                    </m:ctrlPr>
                                  </m:funcPr>
                                  <m:fName>
                                    <m:r>
                                      <m:rPr>
                                        <m:sty m:val="p"/>
                                      </m:rPr>
                                      <a:rPr lang="en-GB" i="0">
                                        <a:latin typeface="Cambria Math" panose="02040503050406030204" pitchFamily="18" charset="0"/>
                                      </a:rPr>
                                      <m:t>cos</m:t>
                                    </m:r>
                                  </m:fName>
                                  <m:e>
                                    <m:r>
                                      <a:rPr lang="en-GB" i="1">
                                        <a:latin typeface="Cambria Math" panose="02040503050406030204" pitchFamily="18" charset="0"/>
                                      </a:rPr>
                                      <m:t>𝜑</m:t>
                                    </m:r>
                                  </m:e>
                                </m:func>
                              </m:e>
                              <m:e>
                                <m:func>
                                  <m:funcPr>
                                    <m:ctrlPr>
                                      <a:rPr lang="en-GB" i="1">
                                        <a:latin typeface="Cambria Math" panose="02040503050406030204" pitchFamily="18" charset="0"/>
                                      </a:rPr>
                                    </m:ctrlPr>
                                  </m:funcPr>
                                  <m:fName>
                                    <m:r>
                                      <m:rPr>
                                        <m:sty m:val="p"/>
                                      </m:rPr>
                                      <a:rPr lang="en-GB" i="0">
                                        <a:latin typeface="Cambria Math" panose="02040503050406030204" pitchFamily="18" charset="0"/>
                                      </a:rPr>
                                      <m:t>sin</m:t>
                                    </m:r>
                                  </m:fName>
                                  <m:e>
                                    <m:r>
                                      <a:rPr lang="en-GB" i="1">
                                        <a:latin typeface="Cambria Math" panose="02040503050406030204" pitchFamily="18" charset="0"/>
                                      </a:rPr>
                                      <m:t>𝜑</m:t>
                                    </m:r>
                                  </m:e>
                                </m:func>
                              </m:e>
                              <m:e>
                                <m:r>
                                  <a:rPr lang="en-GB" i="0">
                                    <a:latin typeface="Cambria Math" panose="02040503050406030204" pitchFamily="18" charset="0"/>
                                  </a:rPr>
                                  <m:t>0</m:t>
                                </m:r>
                              </m:e>
                            </m:mr>
                            <m:mr>
                              <m:e>
                                <m:r>
                                  <a:rPr lang="en-GB" i="0">
                                    <a:latin typeface="Cambria Math" panose="02040503050406030204" pitchFamily="18" charset="0"/>
                                  </a:rPr>
                                  <m:t>−</m:t>
                                </m:r>
                                <m:func>
                                  <m:funcPr>
                                    <m:ctrlPr>
                                      <a:rPr lang="en-GB" i="1">
                                        <a:latin typeface="Cambria Math" panose="02040503050406030204" pitchFamily="18" charset="0"/>
                                      </a:rPr>
                                    </m:ctrlPr>
                                  </m:funcPr>
                                  <m:fName>
                                    <m:r>
                                      <m:rPr>
                                        <m:sty m:val="p"/>
                                      </m:rPr>
                                      <a:rPr lang="en-GB" i="0">
                                        <a:latin typeface="Cambria Math" panose="02040503050406030204" pitchFamily="18" charset="0"/>
                                      </a:rPr>
                                      <m:t>sin</m:t>
                                    </m:r>
                                  </m:fName>
                                  <m:e>
                                    <m:r>
                                      <a:rPr lang="en-GB" i="1">
                                        <a:latin typeface="Cambria Math" panose="02040503050406030204" pitchFamily="18" charset="0"/>
                                      </a:rPr>
                                      <m:t>𝜑</m:t>
                                    </m:r>
                                  </m:e>
                                </m:func>
                              </m:e>
                              <m:e>
                                <m:func>
                                  <m:funcPr>
                                    <m:ctrlPr>
                                      <a:rPr lang="en-GB" i="1">
                                        <a:latin typeface="Cambria Math" panose="02040503050406030204" pitchFamily="18" charset="0"/>
                                      </a:rPr>
                                    </m:ctrlPr>
                                  </m:funcPr>
                                  <m:fName>
                                    <m:r>
                                      <m:rPr>
                                        <m:sty m:val="p"/>
                                      </m:rPr>
                                      <a:rPr lang="en-GB" i="0">
                                        <a:latin typeface="Cambria Math" panose="02040503050406030204" pitchFamily="18" charset="0"/>
                                      </a:rPr>
                                      <m:t>cos</m:t>
                                    </m:r>
                                  </m:fName>
                                  <m:e>
                                    <m:r>
                                      <a:rPr lang="en-GB" i="1">
                                        <a:latin typeface="Cambria Math" panose="02040503050406030204" pitchFamily="18" charset="0"/>
                                      </a:rPr>
                                      <m:t>𝜑</m:t>
                                    </m:r>
                                  </m:e>
                                </m:func>
                              </m:e>
                              <m:e>
                                <m:r>
                                  <a:rPr lang="en-GB" i="0">
                                    <a:latin typeface="Cambria Math" panose="02040503050406030204" pitchFamily="18" charset="0"/>
                                  </a:rPr>
                                  <m:t>0</m:t>
                                </m:r>
                              </m:e>
                            </m:mr>
                            <m:mr>
                              <m:e>
                                <m:r>
                                  <a:rPr lang="en-GB" i="0">
                                    <a:latin typeface="Cambria Math" panose="02040503050406030204" pitchFamily="18" charset="0"/>
                                  </a:rPr>
                                  <m:t>0</m:t>
                                </m:r>
                              </m:e>
                              <m:e>
                                <m:r>
                                  <a:rPr lang="en-GB" i="0">
                                    <a:latin typeface="Cambria Math" panose="02040503050406030204" pitchFamily="18" charset="0"/>
                                  </a:rPr>
                                  <m:t>0</m:t>
                                </m:r>
                              </m:e>
                              <m:e>
                                <m:r>
                                  <a:rPr lang="en-GB" i="0">
                                    <a:latin typeface="Cambria Math" panose="02040503050406030204" pitchFamily="18" charset="0"/>
                                  </a:rPr>
                                  <m:t>1</m:t>
                                </m:r>
                              </m:e>
                            </m:mr>
                          </m:m>
                        </m:e>
                      </m:d>
                      <m:d>
                        <m:dPr>
                          <m:begChr m:val="["/>
                          <m:endChr m:val="]"/>
                          <m:ctrlPr>
                            <a:rPr lang="en-GB" i="1">
                              <a:latin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𝑟</m:t>
                                    </m:r>
                                  </m:sub>
                                </m:sSub>
                                <m:r>
                                  <a:rPr lang="en-GB" i="0">
                                    <a:latin typeface="Cambria Math" panose="02040503050406030204" pitchFamily="18" charset="0"/>
                                  </a:rPr>
                                  <m:t>−</m:t>
                                </m:r>
                                <m:r>
                                  <a:rPr lang="en-GB" i="1">
                                    <a:latin typeface="Cambria Math" panose="02040503050406030204" pitchFamily="18" charset="0"/>
                                  </a:rPr>
                                  <m:t>𝑥</m:t>
                                </m:r>
                              </m:e>
                            </m:mr>
                            <m:m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𝑟</m:t>
                                    </m:r>
                                  </m:sub>
                                </m:sSub>
                                <m:r>
                                  <a:rPr lang="en-GB" i="0">
                                    <a:latin typeface="Cambria Math" panose="02040503050406030204" pitchFamily="18" charset="0"/>
                                  </a:rPr>
                                  <m:t>−</m:t>
                                </m:r>
                                <m:r>
                                  <a:rPr lang="en-GB" i="1">
                                    <a:latin typeface="Cambria Math" panose="02040503050406030204" pitchFamily="18" charset="0"/>
                                  </a:rPr>
                                  <m:t>𝑦</m:t>
                                </m:r>
                              </m:e>
                            </m:mr>
                            <m:mr>
                              <m:e>
                                <m:sSub>
                                  <m:sSubPr>
                                    <m:ctrlPr>
                                      <a:rPr lang="en-GB" i="1">
                                        <a:latin typeface="Cambria Math" panose="02040503050406030204" pitchFamily="18" charset="0"/>
                                      </a:rPr>
                                    </m:ctrlPr>
                                  </m:sSubPr>
                                  <m:e>
                                    <m:r>
                                      <a:rPr lang="en-GB" i="1">
                                        <a:latin typeface="Cambria Math" panose="02040503050406030204" pitchFamily="18" charset="0"/>
                                      </a:rPr>
                                      <m:t>𝜑</m:t>
                                    </m:r>
                                  </m:e>
                                  <m:sub>
                                    <m:r>
                                      <a:rPr lang="en-GB" i="1">
                                        <a:latin typeface="Cambria Math" panose="02040503050406030204" pitchFamily="18" charset="0"/>
                                      </a:rPr>
                                      <m:t>𝑟</m:t>
                                    </m:r>
                                  </m:sub>
                                </m:sSub>
                                <m:r>
                                  <a:rPr lang="en-GB" i="0">
                                    <a:latin typeface="Cambria Math" panose="02040503050406030204" pitchFamily="18" charset="0"/>
                                  </a:rPr>
                                  <m:t>−</m:t>
                                </m:r>
                                <m:r>
                                  <a:rPr lang="en-GB" i="1">
                                    <a:latin typeface="Cambria Math" panose="02040503050406030204" pitchFamily="18" charset="0"/>
                                  </a:rPr>
                                  <m:t>𝜑</m:t>
                                </m:r>
                              </m:e>
                            </m:mr>
                          </m:m>
                        </m:e>
                      </m:d>
                    </m:oMath>
                  </m:oMathPara>
                </a14:m>
                <a:endParaRPr lang="en-GB" dirty="0"/>
              </a:p>
            </p:txBody>
          </p:sp>
        </mc:Choice>
        <mc:Fallback xmlns="">
          <p:sp>
            <p:nvSpPr>
              <p:cNvPr id="7" name="Rectangle 6">
                <a:extLst>
                  <a:ext uri="{FF2B5EF4-FFF2-40B4-BE49-F238E27FC236}">
                    <a16:creationId xmlns:a16="http://schemas.microsoft.com/office/drawing/2014/main" id="{5CDC07FC-35C1-4902-9D8C-086178D48624}"/>
                  </a:ext>
                </a:extLst>
              </p:cNvPr>
              <p:cNvSpPr>
                <a:spLocks noRot="1" noChangeAspect="1" noMove="1" noResize="1" noEditPoints="1" noAdjustHandles="1" noChangeArrowheads="1" noChangeShapeType="1" noTextEdit="1"/>
              </p:cNvSpPr>
              <p:nvPr/>
            </p:nvSpPr>
            <p:spPr>
              <a:xfrm>
                <a:off x="1262268" y="3354344"/>
                <a:ext cx="3851182" cy="839525"/>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1747668D-2734-4ED6-85DC-E0E44802DC3D}"/>
              </a:ext>
            </a:extLst>
          </p:cNvPr>
          <p:cNvSpPr txBox="1"/>
          <p:nvPr/>
        </p:nvSpPr>
        <p:spPr>
          <a:xfrm>
            <a:off x="1262268" y="2859487"/>
            <a:ext cx="6678574" cy="374270"/>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We define our tracking errors as: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274EB09-41F2-4CAE-B451-443B8AF65A14}"/>
                  </a:ext>
                </a:extLst>
              </p:cNvPr>
              <p:cNvSpPr/>
              <p:nvPr/>
            </p:nvSpPr>
            <p:spPr>
              <a:xfrm>
                <a:off x="6180070" y="3354343"/>
                <a:ext cx="5034520" cy="8395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R</m:t>
                      </m:r>
                      <m:d>
                        <m:dPr>
                          <m:ctrlPr>
                            <a:rPr lang="en-GB" b="0" i="1" smtClean="0">
                              <a:latin typeface="Cambria Math" panose="02040503050406030204" pitchFamily="18" charset="0"/>
                            </a:rPr>
                          </m:ctrlPr>
                        </m:dPr>
                        <m:e>
                          <m:r>
                            <a:rPr lang="en-GB" b="0" i="1" smtClean="0">
                              <a:latin typeface="Cambria Math" panose="02040503050406030204" pitchFamily="18" charset="0"/>
                            </a:rPr>
                            <m:t>𝜑</m:t>
                          </m:r>
                        </m:e>
                      </m:d>
                      <m:r>
                        <a:rPr lang="en-GB" b="0" i="0" smtClean="0">
                          <a:latin typeface="Cambria Math" panose="02040503050406030204" pitchFamily="18" charset="0"/>
                        </a:rPr>
                        <m:t>=</m:t>
                      </m:r>
                      <m:d>
                        <m:dPr>
                          <m:begChr m:val="["/>
                          <m:endChr m:val="]"/>
                          <m:ctrlPr>
                            <a:rPr lang="en-GB" i="1" smtClean="0">
                              <a:latin typeface="Cambria Math" panose="02040503050406030204" pitchFamily="18" charset="0"/>
                            </a:rPr>
                          </m:ctrlPr>
                        </m:dPr>
                        <m:e>
                          <m:m>
                            <m:mPr>
                              <m:plcHide m:val="on"/>
                              <m:mcs>
                                <m:mc>
                                  <m:mcPr>
                                    <m:count m:val="3"/>
                                    <m:mcJc m:val="center"/>
                                  </m:mcPr>
                                </m:mc>
                              </m:mcs>
                              <m:ctrlPr>
                                <a:rPr lang="en-GB" i="1">
                                  <a:latin typeface="Cambria Math" panose="02040503050406030204" pitchFamily="18" charset="0"/>
                                </a:rPr>
                              </m:ctrlPr>
                            </m:mPr>
                            <m:mr>
                              <m:e>
                                <m:func>
                                  <m:funcPr>
                                    <m:ctrlPr>
                                      <a:rPr lang="en-GB" i="1">
                                        <a:latin typeface="Cambria Math" panose="02040503050406030204" pitchFamily="18" charset="0"/>
                                      </a:rPr>
                                    </m:ctrlPr>
                                  </m:funcPr>
                                  <m:fName>
                                    <m:r>
                                      <m:rPr>
                                        <m:sty m:val="p"/>
                                      </m:rPr>
                                      <a:rPr lang="en-GB">
                                        <a:latin typeface="Cambria Math" panose="02040503050406030204" pitchFamily="18" charset="0"/>
                                      </a:rPr>
                                      <m:t>cos</m:t>
                                    </m:r>
                                  </m:fName>
                                  <m:e>
                                    <m:r>
                                      <a:rPr lang="en-GB" i="1">
                                        <a:latin typeface="Cambria Math" panose="02040503050406030204" pitchFamily="18" charset="0"/>
                                      </a:rPr>
                                      <m:t>𝜑</m:t>
                                    </m:r>
                                  </m:e>
                                </m:func>
                              </m:e>
                              <m:e>
                                <m:func>
                                  <m:funcPr>
                                    <m:ctrlPr>
                                      <a:rPr lang="en-GB" i="1">
                                        <a:latin typeface="Cambria Math" panose="02040503050406030204" pitchFamily="18" charset="0"/>
                                      </a:rPr>
                                    </m:ctrlPr>
                                  </m:funcPr>
                                  <m:fName>
                                    <m:r>
                                      <m:rPr>
                                        <m:sty m:val="p"/>
                                      </m:rPr>
                                      <a:rPr lang="en-GB" i="0">
                                        <a:latin typeface="Cambria Math" panose="02040503050406030204" pitchFamily="18" charset="0"/>
                                      </a:rPr>
                                      <m:t>sin</m:t>
                                    </m:r>
                                  </m:fName>
                                  <m:e>
                                    <m:r>
                                      <a:rPr lang="en-GB" i="1">
                                        <a:latin typeface="Cambria Math" panose="02040503050406030204" pitchFamily="18" charset="0"/>
                                      </a:rPr>
                                      <m:t>𝜑</m:t>
                                    </m:r>
                                  </m:e>
                                </m:func>
                              </m:e>
                              <m:e>
                                <m:r>
                                  <a:rPr lang="en-GB" i="0">
                                    <a:latin typeface="Cambria Math" panose="02040503050406030204" pitchFamily="18" charset="0"/>
                                  </a:rPr>
                                  <m:t>0</m:t>
                                </m:r>
                              </m:e>
                            </m:mr>
                            <m:mr>
                              <m:e>
                                <m:r>
                                  <a:rPr lang="en-GB" i="0">
                                    <a:latin typeface="Cambria Math" panose="02040503050406030204" pitchFamily="18" charset="0"/>
                                  </a:rPr>
                                  <m:t>−</m:t>
                                </m:r>
                                <m:func>
                                  <m:funcPr>
                                    <m:ctrlPr>
                                      <a:rPr lang="en-GB" i="1">
                                        <a:latin typeface="Cambria Math" panose="02040503050406030204" pitchFamily="18" charset="0"/>
                                      </a:rPr>
                                    </m:ctrlPr>
                                  </m:funcPr>
                                  <m:fName>
                                    <m:r>
                                      <m:rPr>
                                        <m:sty m:val="p"/>
                                      </m:rPr>
                                      <a:rPr lang="en-GB" i="0">
                                        <a:latin typeface="Cambria Math" panose="02040503050406030204" pitchFamily="18" charset="0"/>
                                      </a:rPr>
                                      <m:t>sin</m:t>
                                    </m:r>
                                  </m:fName>
                                  <m:e>
                                    <m:r>
                                      <a:rPr lang="en-GB" i="1">
                                        <a:latin typeface="Cambria Math" panose="02040503050406030204" pitchFamily="18" charset="0"/>
                                      </a:rPr>
                                      <m:t>𝜑</m:t>
                                    </m:r>
                                  </m:e>
                                </m:func>
                              </m:e>
                              <m:e>
                                <m:func>
                                  <m:funcPr>
                                    <m:ctrlPr>
                                      <a:rPr lang="en-GB" i="1">
                                        <a:latin typeface="Cambria Math" panose="02040503050406030204" pitchFamily="18" charset="0"/>
                                      </a:rPr>
                                    </m:ctrlPr>
                                  </m:funcPr>
                                  <m:fName>
                                    <m:r>
                                      <m:rPr>
                                        <m:sty m:val="p"/>
                                      </m:rPr>
                                      <a:rPr lang="en-GB" i="0">
                                        <a:latin typeface="Cambria Math" panose="02040503050406030204" pitchFamily="18" charset="0"/>
                                      </a:rPr>
                                      <m:t>cos</m:t>
                                    </m:r>
                                  </m:fName>
                                  <m:e>
                                    <m:r>
                                      <a:rPr lang="en-GB" i="1">
                                        <a:latin typeface="Cambria Math" panose="02040503050406030204" pitchFamily="18" charset="0"/>
                                      </a:rPr>
                                      <m:t>𝜑</m:t>
                                    </m:r>
                                  </m:e>
                                </m:func>
                              </m:e>
                              <m:e>
                                <m:r>
                                  <a:rPr lang="en-GB" i="0">
                                    <a:latin typeface="Cambria Math" panose="02040503050406030204" pitchFamily="18" charset="0"/>
                                  </a:rPr>
                                  <m:t>0</m:t>
                                </m:r>
                              </m:e>
                            </m:mr>
                            <m:mr>
                              <m:e>
                                <m:r>
                                  <a:rPr lang="en-GB" i="0">
                                    <a:latin typeface="Cambria Math" panose="02040503050406030204" pitchFamily="18" charset="0"/>
                                  </a:rPr>
                                  <m:t>0</m:t>
                                </m:r>
                              </m:e>
                              <m:e>
                                <m:r>
                                  <a:rPr lang="en-GB" i="0">
                                    <a:latin typeface="Cambria Math" panose="02040503050406030204" pitchFamily="18" charset="0"/>
                                  </a:rPr>
                                  <m:t>0</m:t>
                                </m:r>
                              </m:e>
                              <m:e>
                                <m:r>
                                  <a:rPr lang="en-GB" i="0">
                                    <a:latin typeface="Cambria Math" panose="02040503050406030204" pitchFamily="18" charset="0"/>
                                  </a:rPr>
                                  <m:t>1</m:t>
                                </m:r>
                              </m:e>
                            </m:mr>
                          </m:m>
                        </m:e>
                      </m:d>
                      <m:r>
                        <a:rPr lang="en-GB" b="0" i="1" smtClean="0">
                          <a:latin typeface="Cambria Math" panose="02040503050406030204" pitchFamily="18" charset="0"/>
                        </a:rPr>
                        <m:t>=</m:t>
                      </m:r>
                      <m:r>
                        <a:rPr lang="en-GB" b="0" i="1" smtClean="0">
                          <a:latin typeface="Cambria Math" panose="02040503050406030204" pitchFamily="18" charset="0"/>
                        </a:rPr>
                        <m:t>𝑅𝑜𝑡𝑎𝑡𝑖𝑜𝑛</m:t>
                      </m:r>
                      <m:r>
                        <a:rPr lang="en-GB" b="0" i="1" smtClean="0">
                          <a:latin typeface="Cambria Math" panose="02040503050406030204" pitchFamily="18" charset="0"/>
                        </a:rPr>
                        <m:t> </m:t>
                      </m:r>
                      <m:r>
                        <a:rPr lang="en-GB" b="0" i="1" smtClean="0">
                          <a:latin typeface="Cambria Math" panose="02040503050406030204" pitchFamily="18" charset="0"/>
                        </a:rPr>
                        <m:t>𝑀𝑎𝑡𝑟𝑖𝑥</m:t>
                      </m:r>
                    </m:oMath>
                  </m:oMathPara>
                </a14:m>
                <a:endParaRPr lang="en-GB" dirty="0"/>
              </a:p>
            </p:txBody>
          </p:sp>
        </mc:Choice>
        <mc:Fallback xmlns="">
          <p:sp>
            <p:nvSpPr>
              <p:cNvPr id="9" name="Rectangle 8">
                <a:extLst>
                  <a:ext uri="{FF2B5EF4-FFF2-40B4-BE49-F238E27FC236}">
                    <a16:creationId xmlns:a16="http://schemas.microsoft.com/office/drawing/2014/main" id="{4274EB09-41F2-4CAE-B451-443B8AF65A14}"/>
                  </a:ext>
                </a:extLst>
              </p:cNvPr>
              <p:cNvSpPr>
                <a:spLocks noRot="1" noChangeAspect="1" noMove="1" noResize="1" noEditPoints="1" noAdjustHandles="1" noChangeArrowheads="1" noChangeShapeType="1" noTextEdit="1"/>
              </p:cNvSpPr>
              <p:nvPr/>
            </p:nvSpPr>
            <p:spPr>
              <a:xfrm>
                <a:off x="6180070" y="3354343"/>
                <a:ext cx="5034520" cy="839525"/>
              </a:xfrm>
              <a:prstGeom prst="rect">
                <a:avLst/>
              </a:prstGeom>
              <a:blipFill>
                <a:blip r:embed="rId5"/>
                <a:stretch>
                  <a:fillRect/>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AD534C22-D0DF-44AF-9CD1-BD84F7DC44F1}"/>
              </a:ext>
            </a:extLst>
          </p:cNvPr>
          <p:cNvSpPr txBox="1"/>
          <p:nvPr/>
        </p:nvSpPr>
        <p:spPr>
          <a:xfrm>
            <a:off x="5438028" y="3560707"/>
            <a:ext cx="905020"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where</a:t>
            </a:r>
          </a:p>
        </p:txBody>
      </p:sp>
      <p:sp>
        <p:nvSpPr>
          <p:cNvPr id="12" name="Arrow: Bent-Up 11">
            <a:extLst>
              <a:ext uri="{FF2B5EF4-FFF2-40B4-BE49-F238E27FC236}">
                <a16:creationId xmlns:a16="http://schemas.microsoft.com/office/drawing/2014/main" id="{683F8D93-EF48-45CE-8861-240775A0C2B8}"/>
              </a:ext>
            </a:extLst>
          </p:cNvPr>
          <p:cNvSpPr/>
          <p:nvPr/>
        </p:nvSpPr>
        <p:spPr>
          <a:xfrm rot="5400000">
            <a:off x="2648115" y="3389262"/>
            <a:ext cx="1027565" cy="2877953"/>
          </a:xfrm>
          <a:prstGeom prst="bentUpArrow">
            <a:avLst>
              <a:gd name="adj1" fmla="val 838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69BCAEE-2764-4289-AC92-FA19500F372F}"/>
                  </a:ext>
                </a:extLst>
              </p:cNvPr>
              <p:cNvSpPr/>
              <p:nvPr/>
            </p:nvSpPr>
            <p:spPr>
              <a:xfrm>
                <a:off x="2020526" y="4436909"/>
                <a:ext cx="21062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𝑣</m:t>
                      </m:r>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𝑟</m:t>
                          </m:r>
                        </m:sub>
                      </m:sSub>
                      <m:func>
                        <m:funcPr>
                          <m:ctrlPr>
                            <a:rPr lang="en-GB" i="1">
                              <a:latin typeface="Cambria Math" panose="02040503050406030204" pitchFamily="18" charset="0"/>
                            </a:rPr>
                          </m:ctrlPr>
                        </m:funcPr>
                        <m:fName>
                          <m:r>
                            <m:rPr>
                              <m:sty m:val="p"/>
                            </m:rPr>
                            <a:rPr lang="en-GB" i="0">
                              <a:latin typeface="Cambria Math" panose="02040503050406030204" pitchFamily="18" charset="0"/>
                            </a:rPr>
                            <m:t>cos</m:t>
                          </m:r>
                        </m:fName>
                        <m:e>
                          <m:sSub>
                            <m:sSubPr>
                              <m:ctrlPr>
                                <a:rPr lang="en-GB" i="1">
                                  <a:latin typeface="Cambria Math" panose="02040503050406030204" pitchFamily="18" charset="0"/>
                                </a:rPr>
                              </m:ctrlPr>
                            </m:sSubPr>
                            <m:e>
                              <m:r>
                                <a:rPr lang="en-GB" i="1">
                                  <a:latin typeface="Cambria Math" panose="02040503050406030204" pitchFamily="18" charset="0"/>
                                </a:rPr>
                                <m:t>𝑒</m:t>
                              </m:r>
                            </m:e>
                            <m:sub>
                              <m:r>
                                <a:rPr lang="en-GB" i="0">
                                  <a:latin typeface="Cambria Math" panose="02040503050406030204" pitchFamily="18" charset="0"/>
                                </a:rPr>
                                <m:t>3</m:t>
                              </m:r>
                            </m:sub>
                          </m:sSub>
                        </m:e>
                      </m:func>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𝑟</m:t>
                          </m:r>
                          <m:r>
                            <a:rPr lang="en-GB" i="0">
                              <a:latin typeface="Cambria Math" panose="02040503050406030204" pitchFamily="18" charset="0"/>
                            </a:rPr>
                            <m:t>1</m:t>
                          </m:r>
                        </m:sub>
                      </m:sSub>
                    </m:oMath>
                  </m:oMathPara>
                </a14:m>
                <a:endParaRPr lang="en-GB" dirty="0"/>
              </a:p>
            </p:txBody>
          </p:sp>
        </mc:Choice>
        <mc:Fallback xmlns="">
          <p:sp>
            <p:nvSpPr>
              <p:cNvPr id="14" name="Rectangle 13">
                <a:extLst>
                  <a:ext uri="{FF2B5EF4-FFF2-40B4-BE49-F238E27FC236}">
                    <a16:creationId xmlns:a16="http://schemas.microsoft.com/office/drawing/2014/main" id="{169BCAEE-2764-4289-AC92-FA19500F372F}"/>
                  </a:ext>
                </a:extLst>
              </p:cNvPr>
              <p:cNvSpPr>
                <a:spLocks noRot="1" noChangeAspect="1" noMove="1" noResize="1" noEditPoints="1" noAdjustHandles="1" noChangeArrowheads="1" noChangeShapeType="1" noTextEdit="1"/>
              </p:cNvSpPr>
              <p:nvPr/>
            </p:nvSpPr>
            <p:spPr>
              <a:xfrm>
                <a:off x="2020526" y="4436909"/>
                <a:ext cx="2106282"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ADFAFEE-4BD3-4237-8125-661D372D5D82}"/>
                  </a:ext>
                </a:extLst>
              </p:cNvPr>
              <p:cNvSpPr/>
              <p:nvPr/>
            </p:nvSpPr>
            <p:spPr>
              <a:xfrm>
                <a:off x="2020526" y="4689552"/>
                <a:ext cx="16301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𝜔</m:t>
                      </m:r>
                      <m:r>
                        <a:rPr lang="en-GB" i="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𝑟</m:t>
                          </m:r>
                        </m:sub>
                      </m:sSub>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1">
                              <a:latin typeface="Cambria Math" panose="02040503050406030204" pitchFamily="18" charset="0"/>
                            </a:rPr>
                            <m:t>𝑟</m:t>
                          </m:r>
                          <m:r>
                            <a:rPr lang="en-GB" i="0">
                              <a:latin typeface="Cambria Math" panose="02040503050406030204" pitchFamily="18" charset="0"/>
                            </a:rPr>
                            <m:t>2</m:t>
                          </m:r>
                        </m:sub>
                      </m:sSub>
                    </m:oMath>
                  </m:oMathPara>
                </a14:m>
                <a:endParaRPr lang="en-GB" dirty="0"/>
              </a:p>
            </p:txBody>
          </p:sp>
        </mc:Choice>
        <mc:Fallback xmlns="">
          <p:sp>
            <p:nvSpPr>
              <p:cNvPr id="15" name="Rectangle 14">
                <a:extLst>
                  <a:ext uri="{FF2B5EF4-FFF2-40B4-BE49-F238E27FC236}">
                    <a16:creationId xmlns:a16="http://schemas.microsoft.com/office/drawing/2014/main" id="{EADFAFEE-4BD3-4237-8125-661D372D5D82}"/>
                  </a:ext>
                </a:extLst>
              </p:cNvPr>
              <p:cNvSpPr>
                <a:spLocks noRot="1" noChangeAspect="1" noMove="1" noResize="1" noEditPoints="1" noAdjustHandles="1" noChangeArrowheads="1" noChangeShapeType="1" noTextEdit="1"/>
              </p:cNvSpPr>
              <p:nvPr/>
            </p:nvSpPr>
            <p:spPr>
              <a:xfrm>
                <a:off x="2020526" y="4689552"/>
                <a:ext cx="1630190"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1B59505-2B39-43B4-9C3F-16301A62D21A}"/>
                  </a:ext>
                </a:extLst>
              </p:cNvPr>
              <p:cNvSpPr/>
              <p:nvPr/>
            </p:nvSpPr>
            <p:spPr>
              <a:xfrm>
                <a:off x="5113450" y="4689552"/>
                <a:ext cx="3775841" cy="836447"/>
              </a:xfrm>
              <a:prstGeom prst="rect">
                <a:avLst/>
              </a:prstGeom>
              <a:ln w="28575">
                <a:solidFill>
                  <a:srgbClr val="FF0000"/>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𝑒</m:t>
                          </m:r>
                        </m:e>
                      </m:acc>
                      <m:r>
                        <a:rPr lang="en-GB" i="0">
                          <a:latin typeface="Cambria Math" panose="02040503050406030204" pitchFamily="18" charset="0"/>
                        </a:rPr>
                        <m:t>=</m:t>
                      </m:r>
                      <m:d>
                        <m:dPr>
                          <m:begChr m:val="["/>
                          <m:endChr m:val="]"/>
                          <m:ctrlPr>
                            <a:rPr lang="en-GB" i="1">
                              <a:latin typeface="Cambria Math" panose="02040503050406030204" pitchFamily="18" charset="0"/>
                            </a:rPr>
                          </m:ctrlPr>
                        </m:dPr>
                        <m:e>
                          <m:m>
                            <m:mPr>
                              <m:plcHide m:val="on"/>
                              <m:mcs>
                                <m:mc>
                                  <m:mcPr>
                                    <m:count m:val="3"/>
                                    <m:mcJc m:val="center"/>
                                  </m:mcPr>
                                </m:mc>
                              </m:mcs>
                              <m:ctrlPr>
                                <a:rPr lang="en-GB" i="1">
                                  <a:latin typeface="Cambria Math" panose="02040503050406030204" pitchFamily="18" charset="0"/>
                                </a:rPr>
                              </m:ctrlPr>
                            </m:mPr>
                            <m:mr>
                              <m:e>
                                <m:r>
                                  <a:rPr lang="en-GB" i="0">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𝑟</m:t>
                                    </m:r>
                                  </m:sub>
                                </m:sSub>
                              </m:e>
                              <m:e>
                                <m:r>
                                  <a:rPr lang="en-GB" i="0">
                                    <a:latin typeface="Cambria Math" panose="02040503050406030204" pitchFamily="18" charset="0"/>
                                  </a:rPr>
                                  <m:t>0</m:t>
                                </m:r>
                              </m:e>
                            </m:mr>
                            <m:mr>
                              <m:e>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𝑟</m:t>
                                    </m:r>
                                  </m:sub>
                                </m:sSub>
                              </m:e>
                              <m:e>
                                <m:r>
                                  <a:rPr lang="en-GB" i="0">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𝑟</m:t>
                                    </m:r>
                                  </m:sub>
                                </m:sSub>
                              </m:e>
                            </m:mr>
                            <m:mr>
                              <m:e>
                                <m:r>
                                  <a:rPr lang="en-GB" i="0">
                                    <a:latin typeface="Cambria Math" panose="02040503050406030204" pitchFamily="18" charset="0"/>
                                  </a:rPr>
                                  <m:t>0</m:t>
                                </m:r>
                              </m:e>
                              <m:e>
                                <m:r>
                                  <a:rPr lang="en-GB" i="0">
                                    <a:latin typeface="Cambria Math" panose="02040503050406030204" pitchFamily="18" charset="0"/>
                                  </a:rPr>
                                  <m:t>0</m:t>
                                </m:r>
                              </m:e>
                              <m:e>
                                <m:r>
                                  <a:rPr lang="en-GB" i="0">
                                    <a:latin typeface="Cambria Math" panose="02040503050406030204" pitchFamily="18" charset="0"/>
                                  </a:rPr>
                                  <m:t>0</m:t>
                                </m:r>
                              </m:e>
                            </m:mr>
                          </m:m>
                        </m:e>
                      </m:d>
                      <m:r>
                        <a:rPr lang="en-GB" i="1">
                          <a:latin typeface="Cambria Math" panose="02040503050406030204" pitchFamily="18" charset="0"/>
                        </a:rPr>
                        <m:t>𝑒</m:t>
                      </m:r>
                      <m:r>
                        <a:rPr lang="en-GB" i="0">
                          <a:latin typeface="Cambria Math" panose="02040503050406030204" pitchFamily="18" charset="0"/>
                        </a:rPr>
                        <m:t>+</m:t>
                      </m:r>
                      <m:d>
                        <m:dPr>
                          <m:begChr m:val="["/>
                          <m:endChr m:val="]"/>
                          <m:ctrlPr>
                            <a:rPr lang="en-GB" i="1">
                              <a:latin typeface="Cambria Math" panose="02040503050406030204" pitchFamily="18" charset="0"/>
                            </a:rPr>
                          </m:ctrlPr>
                        </m:dPr>
                        <m:e>
                          <m:m>
                            <m:mPr>
                              <m:plcHide m:val="on"/>
                              <m:mcs>
                                <m:mc>
                                  <m:mcPr>
                                    <m:count m:val="2"/>
                                    <m:mcJc m:val="center"/>
                                  </m:mcPr>
                                </m:mc>
                              </m:mcs>
                              <m:ctrlPr>
                                <a:rPr lang="en-GB" i="1">
                                  <a:latin typeface="Cambria Math" panose="02040503050406030204" pitchFamily="18" charset="0"/>
                                </a:rPr>
                              </m:ctrlPr>
                            </m:mPr>
                            <m:mr>
                              <m:e>
                                <m:r>
                                  <a:rPr lang="en-GB" i="0">
                                    <a:latin typeface="Cambria Math" panose="02040503050406030204" pitchFamily="18" charset="0"/>
                                  </a:rPr>
                                  <m:t>1</m:t>
                                </m:r>
                              </m:e>
                              <m:e>
                                <m:r>
                                  <a:rPr lang="en-GB" i="0">
                                    <a:latin typeface="Cambria Math" panose="02040503050406030204" pitchFamily="18" charset="0"/>
                                  </a:rPr>
                                  <m:t>0</m:t>
                                </m:r>
                              </m:e>
                            </m:mr>
                            <m:mr>
                              <m:e>
                                <m:r>
                                  <a:rPr lang="en-GB" i="0">
                                    <a:latin typeface="Cambria Math" panose="02040503050406030204" pitchFamily="18" charset="0"/>
                                  </a:rPr>
                                  <m:t>0</m:t>
                                </m:r>
                              </m:e>
                              <m:e>
                                <m:r>
                                  <a:rPr lang="en-GB" i="0">
                                    <a:latin typeface="Cambria Math" panose="02040503050406030204" pitchFamily="18" charset="0"/>
                                  </a:rPr>
                                  <m:t>0</m:t>
                                </m:r>
                              </m:e>
                            </m:mr>
                            <m:mr>
                              <m:e>
                                <m:r>
                                  <a:rPr lang="en-GB" i="0">
                                    <a:latin typeface="Cambria Math" panose="02040503050406030204" pitchFamily="18" charset="0"/>
                                  </a:rPr>
                                  <m:t>0</m:t>
                                </m:r>
                              </m:e>
                              <m:e>
                                <m:r>
                                  <a:rPr lang="en-GB" i="0">
                                    <a:latin typeface="Cambria Math" panose="02040503050406030204" pitchFamily="18" charset="0"/>
                                  </a:rPr>
                                  <m:t>1</m:t>
                                </m:r>
                              </m:e>
                            </m:mr>
                          </m:m>
                        </m:e>
                      </m:d>
                      <m:d>
                        <m:dPr>
                          <m:begChr m:val="["/>
                          <m:endChr m:val="]"/>
                          <m:ctrlPr>
                            <a:rPr lang="en-GB" i="1">
                              <a:latin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0">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0">
                                        <a:latin typeface="Cambria Math" panose="02040503050406030204" pitchFamily="18" charset="0"/>
                                      </a:rPr>
                                      <m:t>2</m:t>
                                    </m:r>
                                  </m:sub>
                                </m:sSub>
                              </m:e>
                            </m:mr>
                          </m:m>
                        </m:e>
                      </m:d>
                    </m:oMath>
                  </m:oMathPara>
                </a14:m>
                <a:endParaRPr lang="en-GB" dirty="0"/>
              </a:p>
            </p:txBody>
          </p:sp>
        </mc:Choice>
        <mc:Fallback xmlns="">
          <p:sp>
            <p:nvSpPr>
              <p:cNvPr id="17" name="Rectangle 16">
                <a:extLst>
                  <a:ext uri="{FF2B5EF4-FFF2-40B4-BE49-F238E27FC236}">
                    <a16:creationId xmlns:a16="http://schemas.microsoft.com/office/drawing/2014/main" id="{A1B59505-2B39-43B4-9C3F-16301A62D21A}"/>
                  </a:ext>
                </a:extLst>
              </p:cNvPr>
              <p:cNvSpPr>
                <a:spLocks noRot="1" noChangeAspect="1" noMove="1" noResize="1" noEditPoints="1" noAdjustHandles="1" noChangeArrowheads="1" noChangeShapeType="1" noTextEdit="1"/>
              </p:cNvSpPr>
              <p:nvPr/>
            </p:nvSpPr>
            <p:spPr>
              <a:xfrm>
                <a:off x="5113450" y="4689552"/>
                <a:ext cx="3775841" cy="836447"/>
              </a:xfrm>
              <a:prstGeom prst="rect">
                <a:avLst/>
              </a:prstGeom>
              <a:blipFill>
                <a:blip r:embed="rId8"/>
                <a:stretch>
                  <a:fillRect/>
                </a:stretch>
              </a:blipFill>
              <a:ln w="28575">
                <a:solidFill>
                  <a:srgbClr val="FF0000"/>
                </a:solidFill>
              </a:ln>
            </p:spPr>
            <p:txBody>
              <a:bodyPr/>
              <a:lstStyle/>
              <a:p>
                <a:r>
                  <a:rPr lang="en-GB">
                    <a:noFill/>
                  </a:rPr>
                  <a:t> </a:t>
                </a:r>
              </a:p>
            </p:txBody>
          </p:sp>
        </mc:Fallback>
      </mc:AlternateContent>
      <p:sp>
        <p:nvSpPr>
          <p:cNvPr id="18" name="TextBox 17">
            <a:extLst>
              <a:ext uri="{FF2B5EF4-FFF2-40B4-BE49-F238E27FC236}">
                <a16:creationId xmlns:a16="http://schemas.microsoft.com/office/drawing/2014/main" id="{4C7F6DF2-11B0-4FFA-841B-46EF54A5A555}"/>
              </a:ext>
            </a:extLst>
          </p:cNvPr>
          <p:cNvSpPr txBox="1"/>
          <p:nvPr/>
        </p:nvSpPr>
        <p:spPr>
          <a:xfrm>
            <a:off x="5694247" y="5571842"/>
            <a:ext cx="3003083"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Linearized Error Dynamics</a:t>
            </a:r>
          </a:p>
        </p:txBody>
      </p:sp>
      <p:sp>
        <p:nvSpPr>
          <p:cNvPr id="16" name="TextBox 15">
            <a:extLst>
              <a:ext uri="{FF2B5EF4-FFF2-40B4-BE49-F238E27FC236}">
                <a16:creationId xmlns:a16="http://schemas.microsoft.com/office/drawing/2014/main" id="{F7070DF7-228E-4CEE-833D-179FAE937596}"/>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Carlo Karam</a:t>
            </a:r>
          </a:p>
        </p:txBody>
      </p:sp>
    </p:spTree>
    <p:extLst>
      <p:ext uri="{BB962C8B-B14F-4D97-AF65-F5344CB8AC3E}">
        <p14:creationId xmlns:p14="http://schemas.microsoft.com/office/powerpoint/2010/main" val="2981124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7126" y="257578"/>
            <a:ext cx="1842966" cy="1365160"/>
          </a:xfrm>
          <a:prstGeom prst="rect">
            <a:avLst/>
          </a:prstGeom>
        </p:spPr>
      </p:pic>
      <p:sp>
        <p:nvSpPr>
          <p:cNvPr id="2" name="Slide Number Placeholder 1"/>
          <p:cNvSpPr>
            <a:spLocks noGrp="1"/>
          </p:cNvSpPr>
          <p:nvPr>
            <p:ph type="sldNum" sz="quarter" idx="12"/>
          </p:nvPr>
        </p:nvSpPr>
        <p:spPr>
          <a:xfrm>
            <a:off x="8610600" y="6356350"/>
            <a:ext cx="2743200" cy="365125"/>
          </a:xfrm>
        </p:spPr>
        <p:txBody>
          <a:bodyPr/>
          <a:lstStyle/>
          <a:p>
            <a:fld id="{34116321-598D-4AD9-8364-236E39916F16}" type="slidenum">
              <a:rPr lang="en-US" smtClean="0"/>
              <a:pPr/>
              <a:t>9</a:t>
            </a:fld>
            <a:endParaRPr lang="en-US" dirty="0"/>
          </a:p>
        </p:txBody>
      </p:sp>
      <p:sp>
        <p:nvSpPr>
          <p:cNvPr id="3" name="TextBox 2"/>
          <p:cNvSpPr txBox="1"/>
          <p:nvPr/>
        </p:nvSpPr>
        <p:spPr>
          <a:xfrm>
            <a:off x="3837905" y="1037963"/>
            <a:ext cx="430154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Control System Design</a:t>
            </a:r>
          </a:p>
        </p:txBody>
      </p:sp>
      <p:sp>
        <p:nvSpPr>
          <p:cNvPr id="6" name="TextBox 5">
            <a:extLst>
              <a:ext uri="{FF2B5EF4-FFF2-40B4-BE49-F238E27FC236}">
                <a16:creationId xmlns:a16="http://schemas.microsoft.com/office/drawing/2014/main" id="{27D39536-A911-44CF-AA40-5081A5E7487C}"/>
              </a:ext>
            </a:extLst>
          </p:cNvPr>
          <p:cNvSpPr txBox="1"/>
          <p:nvPr/>
        </p:nvSpPr>
        <p:spPr>
          <a:xfrm>
            <a:off x="1262268" y="1769165"/>
            <a:ext cx="3425235" cy="400110"/>
          </a:xfrm>
          <a:prstGeom prst="rect">
            <a:avLst/>
          </a:prstGeom>
          <a:noFill/>
        </p:spPr>
        <p:txBody>
          <a:bodyPr wrap="square" rtlCol="0">
            <a:spAutoFit/>
          </a:bodyPr>
          <a:lstStyle/>
          <a:p>
            <a:r>
              <a:rPr lang="en-GB" sz="2000" b="1" u="sng" dirty="0">
                <a:latin typeface="Times New Roman" panose="02020603050405020304" pitchFamily="18" charset="0"/>
                <a:cs typeface="Times New Roman" panose="02020603050405020304" pitchFamily="18" charset="0"/>
              </a:rPr>
              <a:t>Kinematic Controller</a:t>
            </a:r>
            <a:r>
              <a:rPr lang="en-GB" sz="2000" b="1" dirty="0">
                <a:latin typeface="Times New Roman" panose="02020603050405020304" pitchFamily="18" charset="0"/>
                <a:cs typeface="Times New Roman" panose="02020603050405020304" pitchFamily="18" charset="0"/>
              </a:rPr>
              <a:t> (2/2)</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43E8C9F6-E180-4EAE-B3AB-5D19E6AE589C}"/>
                  </a:ext>
                </a:extLst>
              </p:cNvPr>
              <p:cNvSpPr/>
              <p:nvPr/>
            </p:nvSpPr>
            <p:spPr>
              <a:xfrm>
                <a:off x="1262268" y="2592553"/>
                <a:ext cx="3775841" cy="836447"/>
              </a:xfrm>
              <a:prstGeom prst="rect">
                <a:avLst/>
              </a:prstGeom>
              <a:ln w="28575">
                <a:no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GB" i="1" smtClean="0">
                              <a:latin typeface="Cambria Math" panose="02040503050406030204" pitchFamily="18" charset="0"/>
                            </a:rPr>
                          </m:ctrlPr>
                        </m:accPr>
                        <m:e>
                          <m:r>
                            <a:rPr lang="en-GB" i="1">
                              <a:latin typeface="Cambria Math" panose="02040503050406030204" pitchFamily="18" charset="0"/>
                            </a:rPr>
                            <m:t>𝑒</m:t>
                          </m:r>
                        </m:e>
                      </m:acc>
                      <m:r>
                        <a:rPr lang="en-GB" i="0">
                          <a:latin typeface="Cambria Math" panose="02040503050406030204" pitchFamily="18" charset="0"/>
                        </a:rPr>
                        <m:t>=</m:t>
                      </m:r>
                      <m:d>
                        <m:dPr>
                          <m:begChr m:val="["/>
                          <m:endChr m:val="]"/>
                          <m:ctrlPr>
                            <a:rPr lang="en-GB" i="1">
                              <a:latin typeface="Cambria Math" panose="02040503050406030204" pitchFamily="18" charset="0"/>
                            </a:rPr>
                          </m:ctrlPr>
                        </m:dPr>
                        <m:e>
                          <m:m>
                            <m:mPr>
                              <m:plcHide m:val="on"/>
                              <m:mcs>
                                <m:mc>
                                  <m:mcPr>
                                    <m:count m:val="3"/>
                                    <m:mcJc m:val="center"/>
                                  </m:mcPr>
                                </m:mc>
                              </m:mcs>
                              <m:ctrlPr>
                                <a:rPr lang="en-GB" i="1">
                                  <a:latin typeface="Cambria Math" panose="02040503050406030204" pitchFamily="18" charset="0"/>
                                </a:rPr>
                              </m:ctrlPr>
                            </m:mPr>
                            <m:mr>
                              <m:e>
                                <m:r>
                                  <a:rPr lang="en-GB" i="0">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𝑟</m:t>
                                    </m:r>
                                  </m:sub>
                                </m:sSub>
                              </m:e>
                              <m:e>
                                <m:r>
                                  <a:rPr lang="en-GB" i="0">
                                    <a:latin typeface="Cambria Math" panose="02040503050406030204" pitchFamily="18" charset="0"/>
                                  </a:rPr>
                                  <m:t>0</m:t>
                                </m:r>
                              </m:e>
                            </m:mr>
                            <m:mr>
                              <m:e>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𝜔</m:t>
                                    </m:r>
                                  </m:e>
                                  <m:sub>
                                    <m:r>
                                      <a:rPr lang="en-GB" i="1">
                                        <a:latin typeface="Cambria Math" panose="02040503050406030204" pitchFamily="18" charset="0"/>
                                      </a:rPr>
                                      <m:t>𝑟</m:t>
                                    </m:r>
                                  </m:sub>
                                </m:sSub>
                              </m:e>
                              <m:e>
                                <m:r>
                                  <a:rPr lang="en-GB" i="0">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𝑟</m:t>
                                    </m:r>
                                  </m:sub>
                                </m:sSub>
                              </m:e>
                            </m:mr>
                            <m:mr>
                              <m:e>
                                <m:r>
                                  <a:rPr lang="en-GB" i="0">
                                    <a:latin typeface="Cambria Math" panose="02040503050406030204" pitchFamily="18" charset="0"/>
                                  </a:rPr>
                                  <m:t>0</m:t>
                                </m:r>
                              </m:e>
                              <m:e>
                                <m:r>
                                  <a:rPr lang="en-GB" i="0">
                                    <a:latin typeface="Cambria Math" panose="02040503050406030204" pitchFamily="18" charset="0"/>
                                  </a:rPr>
                                  <m:t>0</m:t>
                                </m:r>
                              </m:e>
                              <m:e>
                                <m:r>
                                  <a:rPr lang="en-GB" i="0">
                                    <a:latin typeface="Cambria Math" panose="02040503050406030204" pitchFamily="18" charset="0"/>
                                  </a:rPr>
                                  <m:t>0</m:t>
                                </m:r>
                              </m:e>
                            </m:mr>
                          </m:m>
                        </m:e>
                      </m:d>
                      <m:r>
                        <a:rPr lang="en-GB" i="1">
                          <a:latin typeface="Cambria Math" panose="02040503050406030204" pitchFamily="18" charset="0"/>
                        </a:rPr>
                        <m:t>𝑒</m:t>
                      </m:r>
                      <m:r>
                        <a:rPr lang="en-GB" i="0">
                          <a:latin typeface="Cambria Math" panose="02040503050406030204" pitchFamily="18" charset="0"/>
                        </a:rPr>
                        <m:t>+</m:t>
                      </m:r>
                      <m:d>
                        <m:dPr>
                          <m:begChr m:val="["/>
                          <m:endChr m:val="]"/>
                          <m:ctrlPr>
                            <a:rPr lang="en-GB" i="1">
                              <a:latin typeface="Cambria Math" panose="02040503050406030204" pitchFamily="18" charset="0"/>
                            </a:rPr>
                          </m:ctrlPr>
                        </m:dPr>
                        <m:e>
                          <m:m>
                            <m:mPr>
                              <m:plcHide m:val="on"/>
                              <m:mcs>
                                <m:mc>
                                  <m:mcPr>
                                    <m:count m:val="2"/>
                                    <m:mcJc m:val="center"/>
                                  </m:mcPr>
                                </m:mc>
                              </m:mcs>
                              <m:ctrlPr>
                                <a:rPr lang="en-GB" i="1">
                                  <a:latin typeface="Cambria Math" panose="02040503050406030204" pitchFamily="18" charset="0"/>
                                </a:rPr>
                              </m:ctrlPr>
                            </m:mPr>
                            <m:mr>
                              <m:e>
                                <m:r>
                                  <a:rPr lang="en-GB" i="0">
                                    <a:latin typeface="Cambria Math" panose="02040503050406030204" pitchFamily="18" charset="0"/>
                                  </a:rPr>
                                  <m:t>1</m:t>
                                </m:r>
                              </m:e>
                              <m:e>
                                <m:r>
                                  <a:rPr lang="en-GB" i="0">
                                    <a:latin typeface="Cambria Math" panose="02040503050406030204" pitchFamily="18" charset="0"/>
                                  </a:rPr>
                                  <m:t>0</m:t>
                                </m:r>
                              </m:e>
                            </m:mr>
                            <m:mr>
                              <m:e>
                                <m:r>
                                  <a:rPr lang="en-GB" i="0">
                                    <a:latin typeface="Cambria Math" panose="02040503050406030204" pitchFamily="18" charset="0"/>
                                  </a:rPr>
                                  <m:t>0</m:t>
                                </m:r>
                              </m:e>
                              <m:e>
                                <m:r>
                                  <a:rPr lang="en-GB" i="0">
                                    <a:latin typeface="Cambria Math" panose="02040503050406030204" pitchFamily="18" charset="0"/>
                                  </a:rPr>
                                  <m:t>0</m:t>
                                </m:r>
                              </m:e>
                            </m:mr>
                            <m:mr>
                              <m:e>
                                <m:r>
                                  <a:rPr lang="en-GB" i="0">
                                    <a:latin typeface="Cambria Math" panose="02040503050406030204" pitchFamily="18" charset="0"/>
                                  </a:rPr>
                                  <m:t>0</m:t>
                                </m:r>
                              </m:e>
                              <m:e>
                                <m:r>
                                  <a:rPr lang="en-GB" i="0">
                                    <a:latin typeface="Cambria Math" panose="02040503050406030204" pitchFamily="18" charset="0"/>
                                  </a:rPr>
                                  <m:t>1</m:t>
                                </m:r>
                              </m:e>
                            </m:mr>
                          </m:m>
                        </m:e>
                      </m:d>
                      <m:d>
                        <m:dPr>
                          <m:begChr m:val="["/>
                          <m:endChr m:val="]"/>
                          <m:ctrlPr>
                            <a:rPr lang="en-GB" i="1">
                              <a:latin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0">
                                        <a:latin typeface="Cambria Math" panose="02040503050406030204" pitchFamily="18" charset="0"/>
                                      </a:rPr>
                                      <m:t>1</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𝑢</m:t>
                                    </m:r>
                                  </m:e>
                                  <m:sub>
                                    <m:r>
                                      <a:rPr lang="en-GB" i="0">
                                        <a:latin typeface="Cambria Math" panose="02040503050406030204" pitchFamily="18" charset="0"/>
                                      </a:rPr>
                                      <m:t>2</m:t>
                                    </m:r>
                                  </m:sub>
                                </m:sSub>
                              </m:e>
                            </m:mr>
                          </m:m>
                        </m:e>
                      </m:d>
                    </m:oMath>
                  </m:oMathPara>
                </a14:m>
                <a:endParaRPr lang="en-GB" dirty="0"/>
              </a:p>
            </p:txBody>
          </p:sp>
        </mc:Choice>
        <mc:Fallback xmlns="">
          <p:sp>
            <p:nvSpPr>
              <p:cNvPr id="16" name="Rectangle 15">
                <a:extLst>
                  <a:ext uri="{FF2B5EF4-FFF2-40B4-BE49-F238E27FC236}">
                    <a16:creationId xmlns:a16="http://schemas.microsoft.com/office/drawing/2014/main" id="{43E8C9F6-E180-4EAE-B3AB-5D19E6AE589C}"/>
                  </a:ext>
                </a:extLst>
              </p:cNvPr>
              <p:cNvSpPr>
                <a:spLocks noRot="1" noChangeAspect="1" noMove="1" noResize="1" noEditPoints="1" noAdjustHandles="1" noChangeArrowheads="1" noChangeShapeType="1" noTextEdit="1"/>
              </p:cNvSpPr>
              <p:nvPr/>
            </p:nvSpPr>
            <p:spPr>
              <a:xfrm>
                <a:off x="1262268" y="2592553"/>
                <a:ext cx="3775841" cy="836447"/>
              </a:xfrm>
              <a:prstGeom prst="rect">
                <a:avLst/>
              </a:prstGeom>
              <a:blipFill>
                <a:blip r:embed="rId3"/>
                <a:stretch>
                  <a:fillRect/>
                </a:stretch>
              </a:blipFill>
              <a:ln w="28575">
                <a:noFill/>
              </a:ln>
            </p:spPr>
            <p:txBody>
              <a:bodyPr/>
              <a:lstStyle/>
              <a:p>
                <a:r>
                  <a:rPr lang="en-GB">
                    <a:noFill/>
                  </a:rPr>
                  <a:t> </a:t>
                </a:r>
              </a:p>
            </p:txBody>
          </p:sp>
        </mc:Fallback>
      </mc:AlternateContent>
      <p:grpSp>
        <p:nvGrpSpPr>
          <p:cNvPr id="22" name="Group 21">
            <a:extLst>
              <a:ext uri="{FF2B5EF4-FFF2-40B4-BE49-F238E27FC236}">
                <a16:creationId xmlns:a16="http://schemas.microsoft.com/office/drawing/2014/main" id="{B624F2AA-AA15-47D5-8745-527E33A431CF}"/>
              </a:ext>
            </a:extLst>
          </p:cNvPr>
          <p:cNvGrpSpPr/>
          <p:nvPr/>
        </p:nvGrpSpPr>
        <p:grpSpPr>
          <a:xfrm>
            <a:off x="2088083" y="4064266"/>
            <a:ext cx="2392385" cy="786215"/>
            <a:chOff x="6703287" y="2642785"/>
            <a:chExt cx="2392385" cy="786215"/>
          </a:xfrm>
        </p:grpSpPr>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309A70B-1BBE-4A77-9C1B-5ED0DCE11BBF}"/>
                    </a:ext>
                  </a:extLst>
                </p:cNvPr>
                <p:cNvSpPr/>
                <p:nvPr/>
              </p:nvSpPr>
              <p:spPr>
                <a:xfrm>
                  <a:off x="7048907" y="2642785"/>
                  <a:ext cx="1436162" cy="369332"/>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𝑢</m:t>
                            </m:r>
                          </m:e>
                          <m:sub>
                            <m:r>
                              <a:rPr lang="en-GB" i="0">
                                <a:latin typeface="Cambria Math" panose="02040503050406030204" pitchFamily="18" charset="0"/>
                              </a:rPr>
                              <m:t>1</m:t>
                            </m:r>
                          </m:sub>
                        </m:sSub>
                        <m:r>
                          <a:rPr lang="en-GB" i="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0">
                                <a:latin typeface="Cambria Math" panose="02040503050406030204" pitchFamily="18" charset="0"/>
                              </a:rPr>
                              <m:t>1</m:t>
                            </m:r>
                          </m:sub>
                        </m:sSub>
                        <m:sSub>
                          <m:sSubPr>
                            <m:ctrlPr>
                              <a:rPr lang="en-GB" i="1">
                                <a:latin typeface="Cambria Math" panose="02040503050406030204" pitchFamily="18" charset="0"/>
                              </a:rPr>
                            </m:ctrlPr>
                          </m:sSubPr>
                          <m:e>
                            <m:r>
                              <a:rPr lang="en-GB" i="1">
                                <a:latin typeface="Cambria Math" panose="02040503050406030204" pitchFamily="18" charset="0"/>
                              </a:rPr>
                              <m:t>𝑒</m:t>
                            </m:r>
                          </m:e>
                          <m:sub>
                            <m:r>
                              <a:rPr lang="en-GB" i="0">
                                <a:latin typeface="Cambria Math" panose="02040503050406030204" pitchFamily="18" charset="0"/>
                              </a:rPr>
                              <m:t>1</m:t>
                            </m:r>
                          </m:sub>
                        </m:sSub>
                      </m:oMath>
                    </m:oMathPara>
                  </a14:m>
                  <a:endParaRPr lang="en-GB" dirty="0"/>
                </a:p>
              </p:txBody>
            </p:sp>
          </mc:Choice>
          <mc:Fallback xmlns="">
            <p:sp>
              <p:nvSpPr>
                <p:cNvPr id="20" name="Rectangle 19">
                  <a:extLst>
                    <a:ext uri="{FF2B5EF4-FFF2-40B4-BE49-F238E27FC236}">
                      <a16:creationId xmlns:a16="http://schemas.microsoft.com/office/drawing/2014/main" id="{E309A70B-1BBE-4A77-9C1B-5ED0DCE11BBF}"/>
                    </a:ext>
                  </a:extLst>
                </p:cNvPr>
                <p:cNvSpPr>
                  <a:spLocks noRot="1" noChangeAspect="1" noMove="1" noResize="1" noEditPoints="1" noAdjustHandles="1" noChangeArrowheads="1" noChangeShapeType="1" noTextEdit="1"/>
                </p:cNvSpPr>
                <p:nvPr/>
              </p:nvSpPr>
              <p:spPr>
                <a:xfrm>
                  <a:off x="7048907" y="2642785"/>
                  <a:ext cx="1436162"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7EFA300-3F49-44B9-911D-3F19A4CDAABB}"/>
                    </a:ext>
                  </a:extLst>
                </p:cNvPr>
                <p:cNvSpPr/>
                <p:nvPr/>
              </p:nvSpPr>
              <p:spPr>
                <a:xfrm>
                  <a:off x="6703287" y="3059668"/>
                  <a:ext cx="2392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𝑢</m:t>
                            </m:r>
                          </m:e>
                          <m:sub>
                            <m:r>
                              <a:rPr lang="en-GB" i="0">
                                <a:latin typeface="Cambria Math" panose="02040503050406030204" pitchFamily="18" charset="0"/>
                              </a:rPr>
                              <m:t>2</m:t>
                            </m:r>
                          </m:sub>
                        </m:sSub>
                        <m:r>
                          <a:rPr lang="en-GB" i="0">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0">
                                <a:latin typeface="Cambria Math" panose="02040503050406030204" pitchFamily="18" charset="0"/>
                              </a:rPr>
                              <m:t>2</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𝑟</m:t>
                            </m:r>
                          </m:sub>
                        </m:sSub>
                        <m:sSub>
                          <m:sSubPr>
                            <m:ctrlPr>
                              <a:rPr lang="en-GB" i="1">
                                <a:latin typeface="Cambria Math" panose="02040503050406030204" pitchFamily="18" charset="0"/>
                              </a:rPr>
                            </m:ctrlPr>
                          </m:sSubPr>
                          <m:e>
                            <m:r>
                              <a:rPr lang="en-GB" i="1">
                                <a:latin typeface="Cambria Math" panose="02040503050406030204" pitchFamily="18" charset="0"/>
                              </a:rPr>
                              <m:t>𝑒</m:t>
                            </m:r>
                          </m:e>
                          <m:sub>
                            <m:r>
                              <a:rPr lang="en-GB" i="0">
                                <a:latin typeface="Cambria Math" panose="02040503050406030204" pitchFamily="18" charset="0"/>
                              </a:rPr>
                              <m:t>2</m:t>
                            </m:r>
                          </m:sub>
                        </m:sSub>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0">
                                <a:latin typeface="Cambria Math" panose="02040503050406030204" pitchFamily="18" charset="0"/>
                              </a:rPr>
                              <m:t>3</m:t>
                            </m:r>
                          </m:sub>
                        </m:sSub>
                        <m:sSub>
                          <m:sSubPr>
                            <m:ctrlPr>
                              <a:rPr lang="en-GB" i="1">
                                <a:latin typeface="Cambria Math" panose="02040503050406030204" pitchFamily="18" charset="0"/>
                              </a:rPr>
                            </m:ctrlPr>
                          </m:sSubPr>
                          <m:e>
                            <m:r>
                              <a:rPr lang="en-GB" i="1">
                                <a:latin typeface="Cambria Math" panose="02040503050406030204" pitchFamily="18" charset="0"/>
                              </a:rPr>
                              <m:t>𝑒</m:t>
                            </m:r>
                          </m:e>
                          <m:sub>
                            <m:r>
                              <a:rPr lang="en-GB" i="0">
                                <a:latin typeface="Cambria Math" panose="02040503050406030204" pitchFamily="18" charset="0"/>
                              </a:rPr>
                              <m:t>3</m:t>
                            </m:r>
                          </m:sub>
                        </m:sSub>
                      </m:oMath>
                    </m:oMathPara>
                  </a14:m>
                  <a:endParaRPr lang="en-GB" dirty="0"/>
                </a:p>
              </p:txBody>
            </p:sp>
          </mc:Choice>
          <mc:Fallback xmlns="">
            <p:sp>
              <p:nvSpPr>
                <p:cNvPr id="21" name="Rectangle 20">
                  <a:extLst>
                    <a:ext uri="{FF2B5EF4-FFF2-40B4-BE49-F238E27FC236}">
                      <a16:creationId xmlns:a16="http://schemas.microsoft.com/office/drawing/2014/main" id="{C7EFA300-3F49-44B9-911D-3F19A4CDAABB}"/>
                    </a:ext>
                  </a:extLst>
                </p:cNvPr>
                <p:cNvSpPr>
                  <a:spLocks noRot="1" noChangeAspect="1" noMove="1" noResize="1" noEditPoints="1" noAdjustHandles="1" noChangeArrowheads="1" noChangeShapeType="1" noTextEdit="1"/>
                </p:cNvSpPr>
                <p:nvPr/>
              </p:nvSpPr>
              <p:spPr>
                <a:xfrm>
                  <a:off x="6703287" y="3059668"/>
                  <a:ext cx="2392385" cy="369332"/>
                </a:xfrm>
                <a:prstGeom prst="rect">
                  <a:avLst/>
                </a:prstGeom>
                <a:blipFill>
                  <a:blip r:embed="rId5"/>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961FDD5-5666-4EF5-A1E1-8E29FF40D4DC}"/>
                  </a:ext>
                </a:extLst>
              </p:cNvPr>
              <p:cNvSpPr/>
              <p:nvPr/>
            </p:nvSpPr>
            <p:spPr>
              <a:xfrm>
                <a:off x="2401284" y="5590315"/>
                <a:ext cx="1632434" cy="6934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𝑘</m:t>
                          </m:r>
                        </m:e>
                        <m:sub>
                          <m:r>
                            <a:rPr lang="en-GB" i="0">
                              <a:latin typeface="Cambria Math" panose="02040503050406030204" pitchFamily="18" charset="0"/>
                            </a:rPr>
                            <m:t>2</m:t>
                          </m:r>
                        </m:sub>
                      </m:sSub>
                      <m:r>
                        <a:rPr lang="en-GB" i="0">
                          <a:latin typeface="Cambria Math" panose="02040503050406030204" pitchFamily="18" charset="0"/>
                        </a:rPr>
                        <m:t>= </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𝑎</m:t>
                              </m:r>
                            </m:e>
                            <m:sup>
                              <m:r>
                                <a:rPr lang="en-GB" i="0">
                                  <a:latin typeface="Cambria Math" panose="02040503050406030204" pitchFamily="18" charset="0"/>
                                </a:rPr>
                                <m:t>2</m:t>
                              </m:r>
                            </m:sup>
                          </m:sSup>
                          <m:r>
                            <a:rPr lang="en-GB" i="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𝑤</m:t>
                              </m:r>
                            </m:e>
                            <m:sub>
                              <m:r>
                                <a:rPr lang="en-GB" i="1">
                                  <a:latin typeface="Cambria Math" panose="02040503050406030204" pitchFamily="18" charset="0"/>
                                </a:rPr>
                                <m:t>𝑟</m:t>
                              </m:r>
                            </m:sub>
                            <m:sup>
                              <m:r>
                                <a:rPr lang="en-GB" i="0">
                                  <a:latin typeface="Cambria Math" panose="02040503050406030204" pitchFamily="18" charset="0"/>
                                </a:rPr>
                                <m:t>2</m:t>
                              </m:r>
                            </m:sup>
                          </m:sSubSup>
                        </m:num>
                        <m:den>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𝑟</m:t>
                                  </m:r>
                                </m:sub>
                              </m:sSub>
                            </m:e>
                          </m:d>
                        </m:den>
                      </m:f>
                    </m:oMath>
                  </m:oMathPara>
                </a14:m>
                <a:endParaRPr lang="en-GB" dirty="0"/>
              </a:p>
            </p:txBody>
          </p:sp>
        </mc:Choice>
        <mc:Fallback xmlns="">
          <p:sp>
            <p:nvSpPr>
              <p:cNvPr id="24" name="Rectangle 23">
                <a:extLst>
                  <a:ext uri="{FF2B5EF4-FFF2-40B4-BE49-F238E27FC236}">
                    <a16:creationId xmlns:a16="http://schemas.microsoft.com/office/drawing/2014/main" id="{7961FDD5-5666-4EF5-A1E1-8E29FF40D4DC}"/>
                  </a:ext>
                </a:extLst>
              </p:cNvPr>
              <p:cNvSpPr>
                <a:spLocks noRot="1" noChangeAspect="1" noMove="1" noResize="1" noEditPoints="1" noAdjustHandles="1" noChangeArrowheads="1" noChangeShapeType="1" noTextEdit="1"/>
              </p:cNvSpPr>
              <p:nvPr/>
            </p:nvSpPr>
            <p:spPr>
              <a:xfrm>
                <a:off x="2401284" y="5590315"/>
                <a:ext cx="1632434" cy="693460"/>
              </a:xfrm>
              <a:prstGeom prst="rect">
                <a:avLst/>
              </a:prstGeom>
              <a:blipFill>
                <a:blip r:embed="rId6"/>
                <a:stretch>
                  <a:fillRect/>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9F171CA2-BB13-4829-B04E-B53DA771408C}"/>
              </a:ext>
            </a:extLst>
          </p:cNvPr>
          <p:cNvGrpSpPr/>
          <p:nvPr/>
        </p:nvGrpSpPr>
        <p:grpSpPr>
          <a:xfrm>
            <a:off x="1406649" y="3295379"/>
            <a:ext cx="3631459" cy="836447"/>
            <a:chOff x="1406649" y="3295379"/>
            <a:chExt cx="3631459" cy="1005688"/>
          </a:xfrm>
        </p:grpSpPr>
        <p:cxnSp>
          <p:nvCxnSpPr>
            <p:cNvPr id="13" name="Straight Arrow Connector 12">
              <a:extLst>
                <a:ext uri="{FF2B5EF4-FFF2-40B4-BE49-F238E27FC236}">
                  <a16:creationId xmlns:a16="http://schemas.microsoft.com/office/drawing/2014/main" id="{477EA2C6-F580-49A6-8B5A-261A2ED0686E}"/>
                </a:ext>
              </a:extLst>
            </p:cNvPr>
            <p:cNvCxnSpPr>
              <a:cxnSpLocks/>
            </p:cNvCxnSpPr>
            <p:nvPr/>
          </p:nvCxnSpPr>
          <p:spPr>
            <a:xfrm>
              <a:off x="3217501" y="3996214"/>
              <a:ext cx="0" cy="304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ight Brace 25">
              <a:extLst>
                <a:ext uri="{FF2B5EF4-FFF2-40B4-BE49-F238E27FC236}">
                  <a16:creationId xmlns:a16="http://schemas.microsoft.com/office/drawing/2014/main" id="{E995CF9D-BC2B-4D48-A20E-07E20ACBE6BE}"/>
                </a:ext>
              </a:extLst>
            </p:cNvPr>
            <p:cNvSpPr/>
            <p:nvPr/>
          </p:nvSpPr>
          <p:spPr>
            <a:xfrm rot="5400000">
              <a:off x="2943929" y="1758099"/>
              <a:ext cx="556900" cy="3631459"/>
            </a:xfrm>
            <a:prstGeom prst="rightBrace">
              <a:avLst>
                <a:gd name="adj1" fmla="val 68826"/>
                <a:gd name="adj2" fmla="val 50117"/>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37" name="Group 36">
            <a:extLst>
              <a:ext uri="{FF2B5EF4-FFF2-40B4-BE49-F238E27FC236}">
                <a16:creationId xmlns:a16="http://schemas.microsoft.com/office/drawing/2014/main" id="{65044F4B-700B-45C0-80FD-DC778194930A}"/>
              </a:ext>
            </a:extLst>
          </p:cNvPr>
          <p:cNvGrpSpPr/>
          <p:nvPr/>
        </p:nvGrpSpPr>
        <p:grpSpPr>
          <a:xfrm>
            <a:off x="2213749" y="4818667"/>
            <a:ext cx="2141052" cy="675036"/>
            <a:chOff x="1406649" y="3295379"/>
            <a:chExt cx="3631459" cy="1005688"/>
          </a:xfrm>
        </p:grpSpPr>
        <p:cxnSp>
          <p:nvCxnSpPr>
            <p:cNvPr id="38" name="Straight Arrow Connector 37">
              <a:extLst>
                <a:ext uri="{FF2B5EF4-FFF2-40B4-BE49-F238E27FC236}">
                  <a16:creationId xmlns:a16="http://schemas.microsoft.com/office/drawing/2014/main" id="{7118BA59-FAF9-4DB2-BEE0-C7666F957070}"/>
                </a:ext>
              </a:extLst>
            </p:cNvPr>
            <p:cNvCxnSpPr>
              <a:cxnSpLocks/>
            </p:cNvCxnSpPr>
            <p:nvPr/>
          </p:nvCxnSpPr>
          <p:spPr>
            <a:xfrm>
              <a:off x="3217501" y="3996214"/>
              <a:ext cx="0" cy="3048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Right Brace 38">
              <a:extLst>
                <a:ext uri="{FF2B5EF4-FFF2-40B4-BE49-F238E27FC236}">
                  <a16:creationId xmlns:a16="http://schemas.microsoft.com/office/drawing/2014/main" id="{5815F4C1-B6EF-4A0E-A4AE-2613E68CBC26}"/>
                </a:ext>
              </a:extLst>
            </p:cNvPr>
            <p:cNvSpPr/>
            <p:nvPr/>
          </p:nvSpPr>
          <p:spPr>
            <a:xfrm rot="5400000">
              <a:off x="2943929" y="1758099"/>
              <a:ext cx="556900" cy="3631459"/>
            </a:xfrm>
            <a:prstGeom prst="rightBrace">
              <a:avLst>
                <a:gd name="adj1" fmla="val 68826"/>
                <a:gd name="adj2" fmla="val 50117"/>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41" name="Rectangle 40">
            <a:extLst>
              <a:ext uri="{FF2B5EF4-FFF2-40B4-BE49-F238E27FC236}">
                <a16:creationId xmlns:a16="http://schemas.microsoft.com/office/drawing/2014/main" id="{0D5E2B42-8D1F-4F36-8E36-BAB0D2F2EC86}"/>
              </a:ext>
            </a:extLst>
          </p:cNvPr>
          <p:cNvSpPr/>
          <p:nvPr/>
        </p:nvSpPr>
        <p:spPr>
          <a:xfrm>
            <a:off x="3294099" y="5988049"/>
            <a:ext cx="414301" cy="289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3" name="Straight Connector 42">
            <a:extLst>
              <a:ext uri="{FF2B5EF4-FFF2-40B4-BE49-F238E27FC236}">
                <a16:creationId xmlns:a16="http://schemas.microsoft.com/office/drawing/2014/main" id="{D40F1A5E-5D16-41F1-B1E4-96C270FAEBC4}"/>
              </a:ext>
            </a:extLst>
          </p:cNvPr>
          <p:cNvCxnSpPr>
            <a:cxnSpLocks/>
          </p:cNvCxnSpPr>
          <p:nvPr/>
        </p:nvCxnSpPr>
        <p:spPr>
          <a:xfrm>
            <a:off x="6096000" y="2305877"/>
            <a:ext cx="0" cy="3971547"/>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3D02DCB-5B20-4903-B705-9D3A0FD8529F}"/>
              </a:ext>
            </a:extLst>
          </p:cNvPr>
          <p:cNvSpPr txBox="1"/>
          <p:nvPr/>
        </p:nvSpPr>
        <p:spPr>
          <a:xfrm>
            <a:off x="6275527" y="2810721"/>
            <a:ext cx="2053632"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Gain Scheduling:</a:t>
            </a:r>
          </a:p>
        </p:txBody>
      </p: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B124FE99-0895-4F05-9570-C20E69DC6FDC}"/>
                  </a:ext>
                </a:extLst>
              </p:cNvPr>
              <p:cNvSpPr/>
              <p:nvPr/>
            </p:nvSpPr>
            <p:spPr>
              <a:xfrm>
                <a:off x="8411815" y="2482714"/>
                <a:ext cx="2653226" cy="656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𝑘</m:t>
                          </m:r>
                        </m:e>
                        <m:sub>
                          <m:r>
                            <a:rPr lang="en-GB" i="0">
                              <a:latin typeface="Cambria Math" panose="02040503050406030204" pitchFamily="18" charset="0"/>
                            </a:rPr>
                            <m:t>1</m:t>
                          </m:r>
                        </m:sub>
                      </m:sSub>
                      <m:r>
                        <a:rPr lang="en-GB" i="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𝑘</m:t>
                          </m:r>
                        </m:e>
                        <m:sub>
                          <m:r>
                            <a:rPr lang="en-GB" i="0">
                              <a:latin typeface="Cambria Math" panose="02040503050406030204" pitchFamily="18" charset="0"/>
                            </a:rPr>
                            <m:t>3</m:t>
                          </m:r>
                        </m:sub>
                      </m:sSub>
                      <m:r>
                        <a:rPr lang="en-GB" i="0">
                          <a:latin typeface="Cambria Math" panose="02040503050406030204" pitchFamily="18" charset="0"/>
                        </a:rPr>
                        <m:t>=2</m:t>
                      </m:r>
                      <m:r>
                        <a:rPr lang="en-GB" i="1">
                          <a:latin typeface="Cambria Math" panose="02040503050406030204" pitchFamily="18" charset="0"/>
                        </a:rPr>
                        <m:t>𝜁</m:t>
                      </m:r>
                      <m:rad>
                        <m:radPr>
                          <m:degHide m:val="on"/>
                          <m:ctrlPr>
                            <a:rPr lang="en-GB" i="1">
                              <a:latin typeface="Cambria Math" panose="02040503050406030204" pitchFamily="18" charset="0"/>
                            </a:rPr>
                          </m:ctrlPr>
                        </m:radPr>
                        <m:deg/>
                        <m:e>
                          <m:sSubSup>
                            <m:sSubSupPr>
                              <m:ctrlPr>
                                <a:rPr lang="en-GB" i="1">
                                  <a:latin typeface="Cambria Math" panose="02040503050406030204" pitchFamily="18" charset="0"/>
                                </a:rPr>
                              </m:ctrlPr>
                            </m:sSubSupPr>
                            <m:e>
                              <m:r>
                                <a:rPr lang="en-GB" i="1">
                                  <a:latin typeface="Cambria Math" panose="02040503050406030204" pitchFamily="18" charset="0"/>
                                </a:rPr>
                                <m:t>𝜔</m:t>
                              </m:r>
                            </m:e>
                            <m:sub>
                              <m:r>
                                <a:rPr lang="en-GB" i="1">
                                  <a:latin typeface="Cambria Math" panose="02040503050406030204" pitchFamily="18" charset="0"/>
                                </a:rPr>
                                <m:t>𝑟</m:t>
                              </m:r>
                            </m:sub>
                            <m:sup>
                              <m:r>
                                <a:rPr lang="en-GB" i="0">
                                  <a:latin typeface="Cambria Math" panose="02040503050406030204" pitchFamily="18" charset="0"/>
                                </a:rPr>
                                <m:t>2</m:t>
                              </m:r>
                            </m:sup>
                          </m:sSubSup>
                          <m:r>
                            <a:rPr lang="en-GB" i="0">
                              <a:latin typeface="Cambria Math" panose="02040503050406030204" pitchFamily="18" charset="0"/>
                            </a:rPr>
                            <m:t>+</m:t>
                          </m:r>
                          <m:r>
                            <a:rPr lang="en-GB" i="1">
                              <a:latin typeface="Cambria Math" panose="02040503050406030204" pitchFamily="18" charset="0"/>
                            </a:rPr>
                            <m:t>𝑏</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𝑟</m:t>
                              </m:r>
                            </m:sub>
                            <m:sup>
                              <m:r>
                                <a:rPr lang="en-GB" i="0">
                                  <a:latin typeface="Cambria Math" panose="02040503050406030204" pitchFamily="18" charset="0"/>
                                </a:rPr>
                                <m:t>2</m:t>
                              </m:r>
                            </m:sup>
                          </m:sSubSup>
                        </m:e>
                      </m:rad>
                    </m:oMath>
                  </m:oMathPara>
                </a14:m>
                <a:endParaRPr lang="en-GB" dirty="0"/>
              </a:p>
            </p:txBody>
          </p:sp>
        </mc:Choice>
        <mc:Fallback xmlns="">
          <p:sp>
            <p:nvSpPr>
              <p:cNvPr id="46" name="Rectangle 45">
                <a:extLst>
                  <a:ext uri="{FF2B5EF4-FFF2-40B4-BE49-F238E27FC236}">
                    <a16:creationId xmlns:a16="http://schemas.microsoft.com/office/drawing/2014/main" id="{B124FE99-0895-4F05-9570-C20E69DC6FDC}"/>
                  </a:ext>
                </a:extLst>
              </p:cNvPr>
              <p:cNvSpPr>
                <a:spLocks noRot="1" noChangeAspect="1" noMove="1" noResize="1" noEditPoints="1" noAdjustHandles="1" noChangeArrowheads="1" noChangeShapeType="1" noTextEdit="1"/>
              </p:cNvSpPr>
              <p:nvPr/>
            </p:nvSpPr>
            <p:spPr>
              <a:xfrm>
                <a:off x="8411815" y="2482714"/>
                <a:ext cx="2653226" cy="656013"/>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2297070E-D1AB-44BC-9387-23C64928FF91}"/>
                  </a:ext>
                </a:extLst>
              </p:cNvPr>
              <p:cNvSpPr/>
              <p:nvPr/>
            </p:nvSpPr>
            <p:spPr>
              <a:xfrm>
                <a:off x="8411815" y="3059668"/>
                <a:ext cx="12652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𝑘</m:t>
                          </m:r>
                        </m:e>
                        <m:sub>
                          <m:r>
                            <a:rPr lang="en-GB" i="0">
                              <a:latin typeface="Cambria Math" panose="02040503050406030204" pitchFamily="18" charset="0"/>
                            </a:rPr>
                            <m:t>2</m:t>
                          </m:r>
                        </m:sub>
                      </m:sSub>
                      <m:r>
                        <a:rPr lang="en-GB" i="0">
                          <a:latin typeface="Cambria Math" panose="02040503050406030204" pitchFamily="18" charset="0"/>
                        </a:rPr>
                        <m:t>=</m:t>
                      </m:r>
                      <m:r>
                        <a:rPr lang="en-GB" i="1">
                          <a:latin typeface="Cambria Math" panose="02040503050406030204" pitchFamily="18" charset="0"/>
                        </a:rPr>
                        <m:t>𝑏</m:t>
                      </m:r>
                      <m:d>
                        <m:dPr>
                          <m:begChr m:val="|"/>
                          <m:endChr m:val="|"/>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𝑣</m:t>
                              </m:r>
                            </m:e>
                            <m:sub>
                              <m:r>
                                <a:rPr lang="en-GB" i="1">
                                  <a:latin typeface="Cambria Math" panose="02040503050406030204" pitchFamily="18" charset="0"/>
                                </a:rPr>
                                <m:t>𝑟</m:t>
                              </m:r>
                            </m:sub>
                          </m:sSub>
                        </m:e>
                      </m:d>
                    </m:oMath>
                  </m:oMathPara>
                </a14:m>
                <a:endParaRPr lang="en-GB" dirty="0"/>
              </a:p>
            </p:txBody>
          </p:sp>
        </mc:Choice>
        <mc:Fallback xmlns="">
          <p:sp>
            <p:nvSpPr>
              <p:cNvPr id="47" name="Rectangle 46">
                <a:extLst>
                  <a:ext uri="{FF2B5EF4-FFF2-40B4-BE49-F238E27FC236}">
                    <a16:creationId xmlns:a16="http://schemas.microsoft.com/office/drawing/2014/main" id="{2297070E-D1AB-44BC-9387-23C64928FF91}"/>
                  </a:ext>
                </a:extLst>
              </p:cNvPr>
              <p:cNvSpPr>
                <a:spLocks noRot="1" noChangeAspect="1" noMove="1" noResize="1" noEditPoints="1" noAdjustHandles="1" noChangeArrowheads="1" noChangeShapeType="1" noTextEdit="1"/>
              </p:cNvSpPr>
              <p:nvPr/>
            </p:nvSpPr>
            <p:spPr>
              <a:xfrm>
                <a:off x="8411815" y="3059668"/>
                <a:ext cx="1265218" cy="369332"/>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579A21A8-95E6-43A4-B373-1D314321AD3D}"/>
                  </a:ext>
                </a:extLst>
              </p:cNvPr>
              <p:cNvSpPr/>
              <p:nvPr/>
            </p:nvSpPr>
            <p:spPr>
              <a:xfrm>
                <a:off x="6366444" y="4798993"/>
                <a:ext cx="4987351" cy="36933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For our initial CLCE: </a:t>
                </a:r>
                <a14:m>
                  <m:oMath xmlns:m="http://schemas.openxmlformats.org/officeDocument/2006/math">
                    <m:d>
                      <m:dPr>
                        <m:ctrlPr>
                          <a:rPr lang="en-GB" i="1" smtClean="0">
                            <a:latin typeface="Cambria Math" panose="02040503050406030204" pitchFamily="18" charset="0"/>
                          </a:rPr>
                        </m:ctrlPr>
                      </m:dPr>
                      <m:e>
                        <m:r>
                          <a:rPr lang="en-GB" i="1">
                            <a:latin typeface="Cambria Math" panose="02040503050406030204" pitchFamily="18" charset="0"/>
                          </a:rPr>
                          <m:t>𝑠</m:t>
                        </m:r>
                        <m:r>
                          <a:rPr lang="en-GB" i="0">
                            <a:latin typeface="Cambria Math" panose="02040503050406030204" pitchFamily="18" charset="0"/>
                          </a:rPr>
                          <m:t>+2</m:t>
                        </m:r>
                        <m:r>
                          <a:rPr lang="en-GB" i="1">
                            <a:latin typeface="Cambria Math" panose="02040503050406030204" pitchFamily="18" charset="0"/>
                          </a:rPr>
                          <m:t>𝜁</m:t>
                        </m:r>
                        <m:r>
                          <a:rPr lang="en-GB" i="1">
                            <a:latin typeface="Cambria Math" panose="02040503050406030204" pitchFamily="18" charset="0"/>
                          </a:rPr>
                          <m:t>𝑎</m:t>
                        </m:r>
                        <m:r>
                          <a:rPr lang="en-GB" i="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𝑠</m:t>
                            </m:r>
                          </m:e>
                          <m:sup>
                            <m:r>
                              <a:rPr lang="en-GB" i="0">
                                <a:latin typeface="Cambria Math" panose="02040503050406030204" pitchFamily="18" charset="0"/>
                              </a:rPr>
                              <m:t>2</m:t>
                            </m:r>
                          </m:sup>
                        </m:sSup>
                        <m:r>
                          <a:rPr lang="en-GB" i="0">
                            <a:latin typeface="Cambria Math" panose="02040503050406030204" pitchFamily="18" charset="0"/>
                          </a:rPr>
                          <m:t>+2</m:t>
                        </m:r>
                        <m:r>
                          <a:rPr lang="en-GB" i="1">
                            <a:latin typeface="Cambria Math" panose="02040503050406030204" pitchFamily="18" charset="0"/>
                          </a:rPr>
                          <m:t>𝜁</m:t>
                        </m:r>
                        <m:r>
                          <a:rPr lang="en-GB" i="1">
                            <a:latin typeface="Cambria Math" panose="02040503050406030204" pitchFamily="18" charset="0"/>
                          </a:rPr>
                          <m:t>𝑎𝑠</m:t>
                        </m:r>
                        <m:r>
                          <a:rPr lang="en-GB" i="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𝑎</m:t>
                            </m:r>
                          </m:e>
                          <m:sup>
                            <m:r>
                              <a:rPr lang="en-GB" i="0">
                                <a:latin typeface="Cambria Math" panose="02040503050406030204" pitchFamily="18" charset="0"/>
                              </a:rPr>
                              <m:t>2</m:t>
                            </m:r>
                          </m:sup>
                        </m:sSup>
                      </m:e>
                    </m:d>
                  </m:oMath>
                </a14:m>
                <a:endParaRPr lang="en-GB" dirty="0">
                  <a:latin typeface="Times New Roman" panose="02020603050405020304" pitchFamily="18" charset="0"/>
                  <a:cs typeface="Times New Roman" panose="02020603050405020304" pitchFamily="18" charset="0"/>
                </a:endParaRPr>
              </a:p>
            </p:txBody>
          </p:sp>
        </mc:Choice>
        <mc:Fallback xmlns="">
          <p:sp>
            <p:nvSpPr>
              <p:cNvPr id="48" name="Rectangle 47">
                <a:extLst>
                  <a:ext uri="{FF2B5EF4-FFF2-40B4-BE49-F238E27FC236}">
                    <a16:creationId xmlns:a16="http://schemas.microsoft.com/office/drawing/2014/main" id="{579A21A8-95E6-43A4-B373-1D314321AD3D}"/>
                  </a:ext>
                </a:extLst>
              </p:cNvPr>
              <p:cNvSpPr>
                <a:spLocks noRot="1" noChangeAspect="1" noMove="1" noResize="1" noEditPoints="1" noAdjustHandles="1" noChangeArrowheads="1" noChangeShapeType="1" noTextEdit="1"/>
              </p:cNvSpPr>
              <p:nvPr/>
            </p:nvSpPr>
            <p:spPr>
              <a:xfrm>
                <a:off x="6366444" y="4798993"/>
                <a:ext cx="4987351" cy="369332"/>
              </a:xfrm>
              <a:prstGeom prst="rect">
                <a:avLst/>
              </a:prstGeom>
              <a:blipFill>
                <a:blip r:embed="rId9"/>
                <a:stretch>
                  <a:fillRect l="-978"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379A9B53-3EBC-4EE0-B875-E04F63F2E4C6}"/>
                  </a:ext>
                </a:extLst>
              </p:cNvPr>
              <p:cNvSpPr/>
              <p:nvPr/>
            </p:nvSpPr>
            <p:spPr>
              <a:xfrm>
                <a:off x="6366445" y="3791177"/>
                <a:ext cx="4748288" cy="427746"/>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Where </a:t>
                </a:r>
                <a14:m>
                  <m:oMath xmlns:m="http://schemas.openxmlformats.org/officeDocument/2006/math">
                    <m:r>
                      <a:rPr lang="en-GB" i="1" smtClean="0">
                        <a:latin typeface="Cambria Math" panose="02040503050406030204" pitchFamily="18" charset="0"/>
                      </a:rPr>
                      <m:t>𝑎</m:t>
                    </m:r>
                    <m:r>
                      <a:rPr lang="en-GB" i="0">
                        <a:latin typeface="Cambria Math" panose="02040503050406030204" pitchFamily="18" charset="0"/>
                      </a:rPr>
                      <m:t>= </m:t>
                    </m:r>
                    <m:rad>
                      <m:radPr>
                        <m:degHide m:val="on"/>
                        <m:ctrlPr>
                          <a:rPr lang="en-GB" i="1">
                            <a:latin typeface="Cambria Math" panose="02040503050406030204" pitchFamily="18" charset="0"/>
                          </a:rPr>
                        </m:ctrlPr>
                      </m:radPr>
                      <m:deg/>
                      <m:e>
                        <m:sSubSup>
                          <m:sSubSupPr>
                            <m:ctrlPr>
                              <a:rPr lang="en-GB" i="1">
                                <a:latin typeface="Cambria Math" panose="02040503050406030204" pitchFamily="18" charset="0"/>
                              </a:rPr>
                            </m:ctrlPr>
                          </m:sSubSupPr>
                          <m:e>
                            <m:r>
                              <a:rPr lang="en-GB" i="1">
                                <a:latin typeface="Cambria Math" panose="02040503050406030204" pitchFamily="18" charset="0"/>
                              </a:rPr>
                              <m:t>𝜔</m:t>
                            </m:r>
                          </m:e>
                          <m:sub>
                            <m:r>
                              <a:rPr lang="en-GB" i="1">
                                <a:latin typeface="Cambria Math" panose="02040503050406030204" pitchFamily="18" charset="0"/>
                              </a:rPr>
                              <m:t>𝑟</m:t>
                            </m:r>
                          </m:sub>
                          <m:sup>
                            <m:r>
                              <a:rPr lang="en-GB" i="0">
                                <a:latin typeface="Cambria Math" panose="02040503050406030204" pitchFamily="18" charset="0"/>
                              </a:rPr>
                              <m:t>2</m:t>
                            </m:r>
                          </m:sup>
                        </m:sSubSup>
                        <m:r>
                          <a:rPr lang="en-GB" i="0">
                            <a:latin typeface="Cambria Math" panose="02040503050406030204" pitchFamily="18" charset="0"/>
                          </a:rPr>
                          <m:t>+</m:t>
                        </m:r>
                        <m:r>
                          <a:rPr lang="en-GB" i="1">
                            <a:latin typeface="Cambria Math" panose="02040503050406030204" pitchFamily="18" charset="0"/>
                          </a:rPr>
                          <m:t>𝑏</m:t>
                        </m:r>
                        <m:sSubSup>
                          <m:sSubSupPr>
                            <m:ctrlPr>
                              <a:rPr lang="en-GB" i="1">
                                <a:latin typeface="Cambria Math" panose="02040503050406030204" pitchFamily="18" charset="0"/>
                              </a:rPr>
                            </m:ctrlPr>
                          </m:sSubSupPr>
                          <m:e>
                            <m:r>
                              <a:rPr lang="en-GB" i="1">
                                <a:latin typeface="Cambria Math" panose="02040503050406030204" pitchFamily="18" charset="0"/>
                              </a:rPr>
                              <m:t>𝑣</m:t>
                            </m:r>
                          </m:e>
                          <m:sub>
                            <m:r>
                              <a:rPr lang="en-GB" i="1">
                                <a:latin typeface="Cambria Math" panose="02040503050406030204" pitchFamily="18" charset="0"/>
                              </a:rPr>
                              <m:t>𝑟</m:t>
                            </m:r>
                          </m:sub>
                          <m:sup>
                            <m:r>
                              <a:rPr lang="en-GB" i="0">
                                <a:latin typeface="Cambria Math" panose="02040503050406030204" pitchFamily="18" charset="0"/>
                              </a:rPr>
                              <m:t>2</m:t>
                            </m:r>
                          </m:sup>
                        </m:sSubSup>
                      </m:e>
                    </m:rad>
                  </m:oMath>
                </a14:m>
                <a:r>
                  <a:rPr lang="en-GB" dirty="0">
                    <a:latin typeface="Times New Roman" panose="02020603050405020304" pitchFamily="18" charset="0"/>
                    <a:cs typeface="Times New Roman" panose="02020603050405020304" pitchFamily="18" charset="0"/>
                  </a:rPr>
                  <a:t>, </a:t>
                </a:r>
                <a14:m>
                  <m:oMath xmlns:m="http://schemas.openxmlformats.org/officeDocument/2006/math">
                    <m:r>
                      <a:rPr lang="en-US" i="1">
                        <a:latin typeface="Cambria Math" panose="02040503050406030204" pitchFamily="18" charset="0"/>
                      </a:rPr>
                      <m:t>𝜁</m:t>
                    </m:r>
                    <m:r>
                      <a:rPr lang="en-US" i="1">
                        <a:latin typeface="Cambria Math" panose="02040503050406030204" pitchFamily="18" charset="0"/>
                      </a:rPr>
                      <m:t>=0.707</m:t>
                    </m:r>
                  </m:oMath>
                </a14:m>
                <a:r>
                  <a:rPr lang="en-US" dirty="0"/>
                  <a:t> and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=10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49" name="Rectangle 48">
                <a:extLst>
                  <a:ext uri="{FF2B5EF4-FFF2-40B4-BE49-F238E27FC236}">
                    <a16:creationId xmlns:a16="http://schemas.microsoft.com/office/drawing/2014/main" id="{379A9B53-3EBC-4EE0-B875-E04F63F2E4C6}"/>
                  </a:ext>
                </a:extLst>
              </p:cNvPr>
              <p:cNvSpPr>
                <a:spLocks noRot="1" noChangeAspect="1" noMove="1" noResize="1" noEditPoints="1" noAdjustHandles="1" noChangeArrowheads="1" noChangeShapeType="1" noTextEdit="1"/>
              </p:cNvSpPr>
              <p:nvPr/>
            </p:nvSpPr>
            <p:spPr>
              <a:xfrm>
                <a:off x="6366445" y="3791177"/>
                <a:ext cx="4748288" cy="427746"/>
              </a:xfrm>
              <a:prstGeom prst="rect">
                <a:avLst/>
              </a:prstGeom>
              <a:blipFill>
                <a:blip r:embed="rId10"/>
                <a:stretch>
                  <a:fillRect l="-1027" b="-22857"/>
                </a:stretch>
              </a:blipFill>
            </p:spPr>
            <p:txBody>
              <a:bodyPr/>
              <a:lstStyle/>
              <a:p>
                <a:r>
                  <a:rPr lang="en-GB">
                    <a:noFill/>
                  </a:rPr>
                  <a:t> </a:t>
                </a:r>
              </a:p>
            </p:txBody>
          </p:sp>
        </mc:Fallback>
      </mc:AlternateContent>
      <p:sp>
        <p:nvSpPr>
          <p:cNvPr id="25" name="TextBox 24">
            <a:extLst>
              <a:ext uri="{FF2B5EF4-FFF2-40B4-BE49-F238E27FC236}">
                <a16:creationId xmlns:a16="http://schemas.microsoft.com/office/drawing/2014/main" id="{E7216138-480D-4513-A6A4-7199AA56CD21}"/>
              </a:ext>
            </a:extLst>
          </p:cNvPr>
          <p:cNvSpPr txBox="1"/>
          <p:nvPr/>
        </p:nvSpPr>
        <p:spPr>
          <a:xfrm>
            <a:off x="10205200" y="248874"/>
            <a:ext cx="1986800" cy="369332"/>
          </a:xfrm>
          <a:prstGeom prst="rect">
            <a:avLst/>
          </a:prstGeom>
          <a:noFill/>
        </p:spPr>
        <p:txBody>
          <a:bodyPr wrap="square" rtlCol="0">
            <a:spAutoFit/>
          </a:bodyPr>
          <a:lstStyle/>
          <a:p>
            <a:r>
              <a:rPr lang="en-GB" dirty="0">
                <a:latin typeface="Times" panose="02020603050405020304" pitchFamily="18" charset="0"/>
                <a:cs typeface="Times" panose="02020603050405020304" pitchFamily="18" charset="0"/>
              </a:rPr>
              <a:t>Carlo Karam</a:t>
            </a:r>
          </a:p>
        </p:txBody>
      </p:sp>
    </p:spTree>
    <p:extLst>
      <p:ext uri="{BB962C8B-B14F-4D97-AF65-F5344CB8AC3E}">
        <p14:creationId xmlns:p14="http://schemas.microsoft.com/office/powerpoint/2010/main" val="1645705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887</Words>
  <Application>Microsoft Macintosh PowerPoint</Application>
  <PresentationFormat>Widescreen</PresentationFormat>
  <Paragraphs>249</Paragraphs>
  <Slides>25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Nadim Khairallah (Student)</cp:lastModifiedBy>
  <cp:revision>26</cp:revision>
  <dcterms:created xsi:type="dcterms:W3CDTF">2020-05-03T13:27:11Z</dcterms:created>
  <dcterms:modified xsi:type="dcterms:W3CDTF">2020-05-04T08:45:27Z</dcterms:modified>
</cp:coreProperties>
</file>