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3c977745f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3c977745f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c977745fa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3c977745fa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3c977745fa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3c977745f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3c977745fa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3c977745fa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3c977745fa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3c977745fa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3c977745f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3c977745f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3c977745fa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3c977745fa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3c977745fa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3c977745fa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3c977745fa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3c977745fa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3c977745fa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3c977745fa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3c977745f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3c977745f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dc8441c1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3dc8441c1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3c977745fa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3c977745fa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3c977745fa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3c977745fa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3c977745fa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3c977745fa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3c977745fa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3c977745fa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3c977745fa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3c977745fa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3c977745fa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3c977745fa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3c977745fa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3c977745fa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3dc8441c1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3dc8441c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3dc8441c1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3dc8441c1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3dc8441c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3dc8441c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dc8441c1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3dc8441c1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3dc8441c1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3dc8441c1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3dc8441c1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3dc8441c1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c977745f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3c977745f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3c977745f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3c977745f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3c977745f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3c977745f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c977745f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3c977745f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3c977745fa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3c977745fa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92350" y="19417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0745"/>
              <a:buNone/>
            </a:pPr>
            <a:r>
              <a:rPr b="0" lang="it" sz="3220"/>
              <a:t>Rapporto Gas Serra ed Energie Rinnovabili -</a:t>
            </a:r>
            <a:endParaRPr b="0" sz="32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0745"/>
              <a:buNone/>
            </a:pPr>
            <a:r>
              <a:rPr b="0" lang="it" sz="3220"/>
              <a:t>Obiettivo 2030</a:t>
            </a:r>
            <a:endParaRPr b="0" sz="322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012" y="505324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0" name="Google Shape;280;p13"/>
          <p:cNvSpPr txBox="1"/>
          <p:nvPr/>
        </p:nvSpPr>
        <p:spPr>
          <a:xfrm>
            <a:off x="290575" y="4262800"/>
            <a:ext cx="24816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cura di </a:t>
            </a:r>
            <a:r>
              <a:rPr i="1"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Carlo Maselli</a:t>
            </a:r>
            <a:endParaRPr i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62" name="Google Shape;362;p22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Storico della produzione di NOx dal 1990 al 2023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3" name="Google Shape;36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600" y="1246688"/>
            <a:ext cx="7354800" cy="34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369" name="Google Shape;3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71" name="Google Shape;371;p23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Storico della produzione di NOx dal 1990 al 2023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2" name="Google Shape;372;p23"/>
          <p:cNvPicPr preferRelativeResize="0"/>
          <p:nvPr/>
        </p:nvPicPr>
        <p:blipFill rotWithShape="1">
          <a:blip r:embed="rId4">
            <a:alphaModFix/>
          </a:blip>
          <a:srcRect b="0" l="387" r="377" t="0"/>
          <a:stretch/>
        </p:blipFill>
        <p:spPr>
          <a:xfrm>
            <a:off x="365788" y="1319899"/>
            <a:ext cx="8412425" cy="341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378" name="Google Shape;3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80" name="Google Shape;380;p24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Storico della produzione di N2O dal 1990 al 2023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1" name="Google Shape;38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600" y="1246688"/>
            <a:ext cx="7354800" cy="34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387" name="Google Shape;3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89" name="Google Shape;389;p25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Storico della produzione di N2O dal 1990 al 2023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0" name="Google Shape;390;p25"/>
          <p:cNvPicPr preferRelativeResize="0"/>
          <p:nvPr/>
        </p:nvPicPr>
        <p:blipFill rotWithShape="1">
          <a:blip r:embed="rId4">
            <a:alphaModFix/>
          </a:blip>
          <a:srcRect b="0" l="119" r="119" t="0"/>
          <a:stretch/>
        </p:blipFill>
        <p:spPr>
          <a:xfrm>
            <a:off x="365788" y="1319899"/>
            <a:ext cx="8412425" cy="341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396" name="Google Shape;3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98" name="Google Shape;398;p26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Storico della produzione di SO2 dal 1990 al 2023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9" name="Google Shape;39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600" y="1246688"/>
            <a:ext cx="7354800" cy="34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405" name="Google Shape;4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07" name="Google Shape;407;p27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Storico della produzione di SO2 dal 1990 al 2023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8" name="Google Shape;408;p27"/>
          <p:cNvPicPr preferRelativeResize="0"/>
          <p:nvPr/>
        </p:nvPicPr>
        <p:blipFill rotWithShape="1">
          <a:blip r:embed="rId4">
            <a:alphaModFix/>
          </a:blip>
          <a:srcRect b="0" l="387" r="377" t="0"/>
          <a:stretch/>
        </p:blipFill>
        <p:spPr>
          <a:xfrm>
            <a:off x="365788" y="1319899"/>
            <a:ext cx="8412425" cy="341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414" name="Google Shape;4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16" name="Google Shape;416;p28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Produzione di Energia Rinnovabile nel</a:t>
            </a: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2023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7" name="Google Shape;4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304" y="1167499"/>
            <a:ext cx="6409393" cy="382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423" name="Google Shape;4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25" name="Google Shape;425;p29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Storico della produzione di Energia Rinnovabile dal 2005 al 2023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6" name="Google Shape;426;p29"/>
          <p:cNvPicPr preferRelativeResize="0"/>
          <p:nvPr/>
        </p:nvPicPr>
        <p:blipFill rotWithShape="1">
          <a:blip r:embed="rId4">
            <a:alphaModFix/>
          </a:blip>
          <a:srcRect b="119" l="0" r="0" t="119"/>
          <a:stretch/>
        </p:blipFill>
        <p:spPr>
          <a:xfrm>
            <a:off x="365788" y="1319899"/>
            <a:ext cx="8412424" cy="341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432" name="Google Shape;4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34" name="Google Shape;434;p30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Rapporto quantitativo tra produzione di Gas Serra ed Energie Rinnovabili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5" name="Google Shape;4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5" y="1439812"/>
            <a:ext cx="4419600" cy="329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1437175"/>
            <a:ext cx="4419599" cy="330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1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442" name="Google Shape;4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44" name="Google Shape;444;p31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Previsione di produzione di CO2 al 2035 - esempio Germania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5" name="Google Shape;4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226" y="1196074"/>
            <a:ext cx="6357547" cy="382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0745"/>
              <a:buNone/>
            </a:pPr>
            <a:r>
              <a:rPr b="0" lang="it" sz="3220"/>
              <a:t>Rapporto Gas Serra ed Energie Rinnovabili</a:t>
            </a:r>
            <a:endParaRPr b="0" sz="2720"/>
          </a:p>
        </p:txBody>
      </p:sp>
      <p:sp>
        <p:nvSpPr>
          <p:cNvPr id="286" name="Google Shape;286;p14"/>
          <p:cNvSpPr txBox="1"/>
          <p:nvPr>
            <p:ph idx="1" type="subTitle"/>
          </p:nvPr>
        </p:nvSpPr>
        <p:spPr>
          <a:xfrm>
            <a:off x="185400" y="1015100"/>
            <a:ext cx="8773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Il comportamento degli Stati membri in relazione all’agenda climatica europea e gli obiettivi per il 2030</a:t>
            </a:r>
            <a:endParaRPr sz="1400"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9" name="Google Shape;289;p14"/>
          <p:cNvSpPr txBox="1"/>
          <p:nvPr/>
        </p:nvSpPr>
        <p:spPr>
          <a:xfrm>
            <a:off x="489075" y="1691050"/>
            <a:ext cx="79137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Obiettivi dell’UE: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Riduzione dei Gas Serra del 55% entro il 2030 rispetto ai livelli del 1990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Raggiungimento del 42.5% di consumo lordo di Energia Rinnovabile entro il 2030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451" name="Google Shape;4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53" name="Google Shape;453;p32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Previsione di produzione di CO2 al 2035 - esempio Francia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4" name="Google Shape;454;p32"/>
          <p:cNvPicPr preferRelativeResize="0"/>
          <p:nvPr/>
        </p:nvPicPr>
        <p:blipFill rotWithShape="1">
          <a:blip r:embed="rId4">
            <a:alphaModFix/>
          </a:blip>
          <a:srcRect b="0" l="455" r="455" t="0"/>
          <a:stretch/>
        </p:blipFill>
        <p:spPr>
          <a:xfrm>
            <a:off x="1393226" y="1196074"/>
            <a:ext cx="6357547" cy="382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3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460" name="Google Shape;4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62" name="Google Shape;462;p33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Previsione di produzione di CO2 al 2035 - esempio Spagna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3" name="Google Shape;463;p33"/>
          <p:cNvPicPr preferRelativeResize="0"/>
          <p:nvPr/>
        </p:nvPicPr>
        <p:blipFill rotWithShape="1">
          <a:blip r:embed="rId4">
            <a:alphaModFix/>
          </a:blip>
          <a:srcRect b="0" l="455" r="455" t="0"/>
          <a:stretch/>
        </p:blipFill>
        <p:spPr>
          <a:xfrm>
            <a:off x="1393226" y="1196074"/>
            <a:ext cx="6357547" cy="382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469" name="Google Shape;4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71" name="Google Shape;471;p34"/>
          <p:cNvSpPr txBox="1"/>
          <p:nvPr/>
        </p:nvSpPr>
        <p:spPr>
          <a:xfrm>
            <a:off x="0" y="748400"/>
            <a:ext cx="739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Previsione di produzione di Energia Rinnovabile al 2035 - esempio Germania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2" name="Google Shape;472;p34"/>
          <p:cNvPicPr preferRelativeResize="0"/>
          <p:nvPr/>
        </p:nvPicPr>
        <p:blipFill rotWithShape="1">
          <a:blip r:embed="rId4">
            <a:alphaModFix/>
          </a:blip>
          <a:srcRect b="0" l="406" r="406" t="0"/>
          <a:stretch/>
        </p:blipFill>
        <p:spPr>
          <a:xfrm>
            <a:off x="1393226" y="1196074"/>
            <a:ext cx="6357547" cy="382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5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478" name="Google Shape;4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80" name="Google Shape;480;p35"/>
          <p:cNvSpPr txBox="1"/>
          <p:nvPr/>
        </p:nvSpPr>
        <p:spPr>
          <a:xfrm>
            <a:off x="0" y="748400"/>
            <a:ext cx="739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Previsione di produzione di Energia Rinnovabile al 2035 - esempio Francia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81" name="Google Shape;481;p35"/>
          <p:cNvPicPr preferRelativeResize="0"/>
          <p:nvPr/>
        </p:nvPicPr>
        <p:blipFill rotWithShape="1">
          <a:blip r:embed="rId4">
            <a:alphaModFix/>
          </a:blip>
          <a:srcRect b="0" l="406" r="406" t="0"/>
          <a:stretch/>
        </p:blipFill>
        <p:spPr>
          <a:xfrm>
            <a:off x="1393226" y="1196074"/>
            <a:ext cx="6357547" cy="382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487" name="Google Shape;4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89" name="Google Shape;489;p36"/>
          <p:cNvSpPr txBox="1"/>
          <p:nvPr/>
        </p:nvSpPr>
        <p:spPr>
          <a:xfrm>
            <a:off x="0" y="748400"/>
            <a:ext cx="739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Previsione di produzione di Energia Rinnovabile al 2035 - esempio Spagna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0" name="Google Shape;490;p36"/>
          <p:cNvPicPr preferRelativeResize="0"/>
          <p:nvPr/>
        </p:nvPicPr>
        <p:blipFill rotWithShape="1">
          <a:blip r:embed="rId4">
            <a:alphaModFix/>
          </a:blip>
          <a:srcRect b="0" l="406" r="406" t="0"/>
          <a:stretch/>
        </p:blipFill>
        <p:spPr>
          <a:xfrm>
            <a:off x="1393226" y="1196074"/>
            <a:ext cx="6357547" cy="382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496" name="Google Shape;4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0" y="748400"/>
            <a:ext cx="739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Analisi della situazione Italia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9" name="Google Shape;499;p37"/>
          <p:cNvPicPr preferRelativeResize="0"/>
          <p:nvPr/>
        </p:nvPicPr>
        <p:blipFill rotWithShape="1">
          <a:blip r:embed="rId4">
            <a:alphaModFix/>
          </a:blip>
          <a:srcRect b="76563" l="0" r="0" t="0"/>
          <a:stretch/>
        </p:blipFill>
        <p:spPr>
          <a:xfrm>
            <a:off x="498875" y="3900426"/>
            <a:ext cx="8146249" cy="83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7"/>
          <p:cNvPicPr preferRelativeResize="0"/>
          <p:nvPr/>
        </p:nvPicPr>
        <p:blipFill rotWithShape="1">
          <a:blip r:embed="rId5">
            <a:alphaModFix/>
          </a:blip>
          <a:srcRect b="76377" l="0" r="0" t="0"/>
          <a:stretch/>
        </p:blipFill>
        <p:spPr>
          <a:xfrm>
            <a:off x="498875" y="1422288"/>
            <a:ext cx="8146251" cy="9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7"/>
          <p:cNvPicPr preferRelativeResize="0"/>
          <p:nvPr/>
        </p:nvPicPr>
        <p:blipFill rotWithShape="1">
          <a:blip r:embed="rId6">
            <a:alphaModFix/>
          </a:blip>
          <a:srcRect b="77073" l="0" r="0" t="-2689"/>
          <a:stretch/>
        </p:blipFill>
        <p:spPr>
          <a:xfrm>
            <a:off x="498875" y="2556925"/>
            <a:ext cx="8146251" cy="1015101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7"/>
          <p:cNvSpPr txBox="1"/>
          <p:nvPr/>
        </p:nvSpPr>
        <p:spPr>
          <a:xfrm>
            <a:off x="498875" y="1059275"/>
            <a:ext cx="2445300" cy="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emissioni in tonnellate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508" name="Google Shape;5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10" name="Google Shape;510;p38"/>
          <p:cNvSpPr txBox="1"/>
          <p:nvPr/>
        </p:nvSpPr>
        <p:spPr>
          <a:xfrm>
            <a:off x="0" y="748400"/>
            <a:ext cx="739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Analisi della situazione Italia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1" name="Google Shape;511;p38"/>
          <p:cNvPicPr preferRelativeResize="0"/>
          <p:nvPr/>
        </p:nvPicPr>
        <p:blipFill rotWithShape="1">
          <a:blip r:embed="rId4">
            <a:alphaModFix/>
          </a:blip>
          <a:srcRect b="76558" l="0" r="0" t="0"/>
          <a:stretch/>
        </p:blipFill>
        <p:spPr>
          <a:xfrm>
            <a:off x="498875" y="1429350"/>
            <a:ext cx="8146251" cy="9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38"/>
          <p:cNvPicPr preferRelativeResize="0"/>
          <p:nvPr/>
        </p:nvPicPr>
        <p:blipFill rotWithShape="1">
          <a:blip r:embed="rId5">
            <a:alphaModFix/>
          </a:blip>
          <a:srcRect b="76929" l="0" r="0" t="0"/>
          <a:stretch/>
        </p:blipFill>
        <p:spPr>
          <a:xfrm>
            <a:off x="498875" y="2680388"/>
            <a:ext cx="8146251" cy="871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8"/>
          <p:cNvPicPr preferRelativeResize="0"/>
          <p:nvPr/>
        </p:nvPicPr>
        <p:blipFill rotWithShape="1">
          <a:blip r:embed="rId6">
            <a:alphaModFix/>
          </a:blip>
          <a:srcRect b="76974" l="0" r="0" t="0"/>
          <a:stretch/>
        </p:blipFill>
        <p:spPr>
          <a:xfrm>
            <a:off x="482900" y="3865075"/>
            <a:ext cx="8162226" cy="8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8"/>
          <p:cNvSpPr txBox="1"/>
          <p:nvPr/>
        </p:nvSpPr>
        <p:spPr>
          <a:xfrm>
            <a:off x="498875" y="1062800"/>
            <a:ext cx="2571900" cy="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emissioni in tonnellate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9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520" name="Google Shape;5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22" name="Google Shape;522;p39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Analisi della situazione Italia - </a:t>
            </a: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Previsione di produzione di CO2 al 2035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3" name="Google Shape;523;p39"/>
          <p:cNvPicPr preferRelativeResize="0"/>
          <p:nvPr/>
        </p:nvPicPr>
        <p:blipFill rotWithShape="1">
          <a:blip r:embed="rId4">
            <a:alphaModFix/>
          </a:blip>
          <a:srcRect b="1839" l="0" r="0" t="1839"/>
          <a:stretch/>
        </p:blipFill>
        <p:spPr>
          <a:xfrm>
            <a:off x="2771776" y="1203775"/>
            <a:ext cx="5993375" cy="36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300" y="1203775"/>
            <a:ext cx="2469076" cy="17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530" name="Google Shape;5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32" name="Google Shape;532;p40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Produzione di Energia Rinnovabile nel 2023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33" name="Google Shape;53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304" y="1167499"/>
            <a:ext cx="6409393" cy="382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1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539" name="Google Shape;5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41" name="Google Shape;541;p41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Storico della produzione di Energia Rinnovabile dal 2005 al 2023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4">
            <a:alphaModFix/>
          </a:blip>
          <a:srcRect b="119" l="0" r="0" t="119"/>
          <a:stretch/>
        </p:blipFill>
        <p:spPr>
          <a:xfrm>
            <a:off x="365788" y="1319899"/>
            <a:ext cx="8412424" cy="341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0745"/>
              <a:buNone/>
            </a:pPr>
            <a:r>
              <a:rPr b="0" lang="it" sz="3220"/>
              <a:t>Rapporto Gas Serra ed Energie Rinnovabili</a:t>
            </a:r>
            <a:endParaRPr b="0" sz="2720"/>
          </a:p>
        </p:txBody>
      </p:sp>
      <p:sp>
        <p:nvSpPr>
          <p:cNvPr id="295" name="Google Shape;295;p15"/>
          <p:cNvSpPr txBox="1"/>
          <p:nvPr>
            <p:ph idx="1" type="subTitle"/>
          </p:nvPr>
        </p:nvSpPr>
        <p:spPr>
          <a:xfrm>
            <a:off x="185400" y="1015100"/>
            <a:ext cx="8773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Il comportamento degli Stati membri in relazione all’agenda climatica europea e gli obiettivi per il 2030</a:t>
            </a:r>
            <a:endParaRPr sz="1400"/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/>
        </p:nvSpPr>
        <p:spPr>
          <a:xfrm>
            <a:off x="306700" y="1565900"/>
            <a:ext cx="23241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FASE DESCRITTIVA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Andamento dei gas serra dal 1990 al 2023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visualizzazioni grafiche per identificare pattern e trend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correlazione tra energie rinnovabili e riduzione dei gas serra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3409950" y="1565900"/>
            <a:ext cx="23241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FASE PREDITTIVA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Modelli predittivi di riduzione dei valori di CO2v al 2035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Modelli predittivi per l’incremento di energie da fonti rinnovabili al 2035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6374125" y="1565900"/>
            <a:ext cx="23241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FOCUS SULL’ITALIA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Esame delle prestazioni in Italia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Andamento dei Gas Serra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Utilizzo di fonti rinnovabili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Modelli predittivi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548" name="Google Shape;5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50" name="Google Shape;550;p42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Analisi della situazione Italia - Previsione di produzione E.R. al 2035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51" name="Google Shape;55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775" y="1203775"/>
            <a:ext cx="5724669" cy="36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300" y="1203775"/>
            <a:ext cx="2396711" cy="18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3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558" name="Google Shape;5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60" name="Google Shape;560;p43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Conclusioni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1" name="Google Shape;561;p43"/>
          <p:cNvSpPr txBox="1"/>
          <p:nvPr/>
        </p:nvSpPr>
        <p:spPr>
          <a:xfrm>
            <a:off x="462025" y="1627875"/>
            <a:ext cx="79593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 paesi più inquinanti, Germania, Francia e Italia, appaiono tutte in linea con gli obiettivi dell’ agenda climatica; il dato più preoccupante resta  la produzione di CO2 tedesca poiché la flessione dei dati non pare repentina come gli altri paesi a lei simili.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L’utilizzo di fonti rinnovabili sembra sempre più alla portata anche dei paesi più inquinanti, i quali sembrano tutti in prospettiva capaci di raggiungere l’obiettivo preposto.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-"/>
            </a:pPr>
            <a:r>
              <a:rPr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 situazione italiana dimostra un buon adattamento del paese all’agenda europea, in quanto i dati di riduzione dei gas serra, in particolare la CO2 risulta soddisfacente, così come l’approvvigionamento da fonti rinnovabili.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306" name="Google Shape;3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08" name="Google Shape;308;p16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Storico della produzione di Gas Serra dal 1990 al 2023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9" name="Google Shape;3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600" y="1246688"/>
            <a:ext cx="7354800" cy="34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315" name="Google Shape;3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17" name="Google Shape;317;p17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Storico della produzione di Gas Serra dal 1990 al 2023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8" name="Google Shape;3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88" y="1319899"/>
            <a:ext cx="8412424" cy="341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324" name="Google Shape;3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26" name="Google Shape;326;p18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Storico della produzione di CO2 dal 1990 al 2023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7" name="Google Shape;32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600" y="1246688"/>
            <a:ext cx="7354800" cy="34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333" name="Google Shape;3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35" name="Google Shape;335;p19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Storico della produzione di CO2 dal 1990 al 2023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6" name="Google Shape;33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88" y="1319899"/>
            <a:ext cx="8412424" cy="341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342" name="Google Shape;3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44" name="Google Shape;344;p20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Storico della produzione di CH4 dal 1990 al 2023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" name="Google Shape;345;p20"/>
          <p:cNvPicPr preferRelativeResize="0"/>
          <p:nvPr/>
        </p:nvPicPr>
        <p:blipFill rotWithShape="1">
          <a:blip r:embed="rId4">
            <a:alphaModFix/>
          </a:blip>
          <a:srcRect b="0" l="396" r="386" t="0"/>
          <a:stretch/>
        </p:blipFill>
        <p:spPr>
          <a:xfrm>
            <a:off x="894600" y="1246688"/>
            <a:ext cx="7354799" cy="34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ctrTitle"/>
          </p:nvPr>
        </p:nvSpPr>
        <p:spPr>
          <a:xfrm>
            <a:off x="0" y="192550"/>
            <a:ext cx="79593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it" sz="2400"/>
              <a:t>Rapporto Gas Serra ed Energie Rinnovabili</a:t>
            </a:r>
            <a:endParaRPr b="0" sz="2400"/>
          </a:p>
        </p:txBody>
      </p:sp>
      <p:pic>
        <p:nvPicPr>
          <p:cNvPr id="351" name="Google Shape;3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24" y="-1"/>
            <a:ext cx="1949975" cy="10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53" name="Google Shape;353;p21"/>
          <p:cNvSpPr txBox="1"/>
          <p:nvPr/>
        </p:nvSpPr>
        <p:spPr>
          <a:xfrm>
            <a:off x="0" y="748400"/>
            <a:ext cx="7058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Storico della produzione di CH4 dal 1990 al 2023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4" name="Google Shape;354;p21"/>
          <p:cNvPicPr preferRelativeResize="0"/>
          <p:nvPr/>
        </p:nvPicPr>
        <p:blipFill rotWithShape="1">
          <a:blip r:embed="rId4">
            <a:alphaModFix/>
          </a:blip>
          <a:srcRect b="0" l="387" r="377" t="0"/>
          <a:stretch/>
        </p:blipFill>
        <p:spPr>
          <a:xfrm>
            <a:off x="365788" y="1319899"/>
            <a:ext cx="8412425" cy="341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