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32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EBBC9-4181-44DD-94D0-008FA97CADFC}" type="doc">
      <dgm:prSet loTypeId="urn:microsoft.com/office/officeart/2005/8/layout/cycle7" loCatId="cycl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GB"/>
        </a:p>
      </dgm:t>
    </dgm:pt>
    <dgm:pt modelId="{1A514405-DAEA-456E-8233-430ADFD5E03A}">
      <dgm:prSet phldrT="[Text]" custT="1"/>
      <dgm:spPr/>
      <dgm:t>
        <a:bodyPr/>
        <a:lstStyle/>
        <a:p>
          <a:r>
            <a:rPr lang="en-GB" sz="2400" b="1"/>
            <a:t>Enhancing Community Engagement</a:t>
          </a:r>
        </a:p>
      </dgm:t>
    </dgm:pt>
    <dgm:pt modelId="{3C087FD6-8249-4124-9227-AB5B49DFD973}" type="parTrans" cxnId="{9620B498-63B5-4CE4-BC2C-0EDD25D89685}">
      <dgm:prSet/>
      <dgm:spPr/>
      <dgm:t>
        <a:bodyPr/>
        <a:lstStyle/>
        <a:p>
          <a:endParaRPr lang="en-GB"/>
        </a:p>
      </dgm:t>
    </dgm:pt>
    <dgm:pt modelId="{75A13EBF-05AD-4307-82D1-4EA26C839129}" type="sibTrans" cxnId="{9620B498-63B5-4CE4-BC2C-0EDD25D89685}">
      <dgm:prSet/>
      <dgm:spPr/>
      <dgm:t>
        <a:bodyPr/>
        <a:lstStyle/>
        <a:p>
          <a:endParaRPr lang="en-GB"/>
        </a:p>
      </dgm:t>
    </dgm:pt>
    <dgm:pt modelId="{31A16BD3-D7A3-40EE-8DBA-2CFC424A2B6C}">
      <dgm:prSet phldrT="[Text]" custT="1"/>
      <dgm:spPr/>
      <dgm:t>
        <a:bodyPr/>
        <a:lstStyle/>
        <a:p>
          <a:r>
            <a:rPr lang="en-GB" sz="2400" b="1"/>
            <a:t>Implement Analytical Tools to Process Data</a:t>
          </a:r>
        </a:p>
      </dgm:t>
    </dgm:pt>
    <dgm:pt modelId="{7B99BAD5-65D5-4466-B3E9-317C42E0488D}" type="parTrans" cxnId="{CF9975B8-FC34-4B79-A7E6-462FDC649DCF}">
      <dgm:prSet/>
      <dgm:spPr/>
      <dgm:t>
        <a:bodyPr/>
        <a:lstStyle/>
        <a:p>
          <a:endParaRPr lang="en-GB"/>
        </a:p>
      </dgm:t>
    </dgm:pt>
    <dgm:pt modelId="{5F937EE3-A8A6-4762-91CB-81E8D1D6B523}" type="sibTrans" cxnId="{CF9975B8-FC34-4B79-A7E6-462FDC649DCF}">
      <dgm:prSet/>
      <dgm:spPr/>
      <dgm:t>
        <a:bodyPr/>
        <a:lstStyle/>
        <a:p>
          <a:endParaRPr lang="en-GB"/>
        </a:p>
      </dgm:t>
    </dgm:pt>
    <dgm:pt modelId="{21746297-DA56-4F4D-8D43-D84B0950BFF9}">
      <dgm:prSet phldrT="[Text]" custT="1"/>
      <dgm:spPr/>
      <dgm:t>
        <a:bodyPr/>
        <a:lstStyle/>
        <a:p>
          <a:r>
            <a:rPr lang="en-GB" sz="2400" b="1"/>
            <a:t>Offer Resources to promote Eco-Friendly Behaviour</a:t>
          </a:r>
        </a:p>
      </dgm:t>
    </dgm:pt>
    <dgm:pt modelId="{DDD8D014-2056-4B80-A597-0FD21F954D4D}" type="parTrans" cxnId="{43323A04-32A4-499B-8606-88F0AF5FA76C}">
      <dgm:prSet/>
      <dgm:spPr/>
      <dgm:t>
        <a:bodyPr/>
        <a:lstStyle/>
        <a:p>
          <a:endParaRPr lang="en-GB"/>
        </a:p>
      </dgm:t>
    </dgm:pt>
    <dgm:pt modelId="{01F1F26D-98EA-497E-BCCF-CE384F3A2DA6}" type="sibTrans" cxnId="{43323A04-32A4-499B-8606-88F0AF5FA76C}">
      <dgm:prSet/>
      <dgm:spPr/>
      <dgm:t>
        <a:bodyPr/>
        <a:lstStyle/>
        <a:p>
          <a:endParaRPr lang="en-GB"/>
        </a:p>
      </dgm:t>
    </dgm:pt>
    <dgm:pt modelId="{15715C8C-EB04-4F3E-A946-0F7A7A357A5D}" type="pres">
      <dgm:prSet presAssocID="{FEFEBBC9-4181-44DD-94D0-008FA97CADFC}" presName="Name0" presStyleCnt="0">
        <dgm:presLayoutVars>
          <dgm:dir/>
          <dgm:resizeHandles val="exact"/>
        </dgm:presLayoutVars>
      </dgm:prSet>
      <dgm:spPr/>
    </dgm:pt>
    <dgm:pt modelId="{51B8E82C-E874-4A94-A905-CB1BD38E37A3}" type="pres">
      <dgm:prSet presAssocID="{1A514405-DAEA-456E-8233-430ADFD5E03A}" presName="node" presStyleLbl="node1" presStyleIdx="0" presStyleCnt="3" custScaleX="120152" custScaleY="136070">
        <dgm:presLayoutVars>
          <dgm:bulletEnabled val="1"/>
        </dgm:presLayoutVars>
      </dgm:prSet>
      <dgm:spPr/>
    </dgm:pt>
    <dgm:pt modelId="{6D88DB74-046D-4980-BDB6-8974B89061FA}" type="pres">
      <dgm:prSet presAssocID="{75A13EBF-05AD-4307-82D1-4EA26C839129}" presName="sibTrans" presStyleLbl="sibTrans2D1" presStyleIdx="0" presStyleCnt="3"/>
      <dgm:spPr/>
    </dgm:pt>
    <dgm:pt modelId="{8EA189B0-7136-4D52-9AD3-83FDA7AB0F90}" type="pres">
      <dgm:prSet presAssocID="{75A13EBF-05AD-4307-82D1-4EA26C839129}" presName="connectorText" presStyleLbl="sibTrans2D1" presStyleIdx="0" presStyleCnt="3"/>
      <dgm:spPr/>
    </dgm:pt>
    <dgm:pt modelId="{ADF9ED81-058D-4510-93BD-D1110DA23649}" type="pres">
      <dgm:prSet presAssocID="{31A16BD3-D7A3-40EE-8DBA-2CFC424A2B6C}" presName="node" presStyleLbl="node1" presStyleIdx="1" presStyleCnt="3" custScaleX="124872" custScaleY="135025">
        <dgm:presLayoutVars>
          <dgm:bulletEnabled val="1"/>
        </dgm:presLayoutVars>
      </dgm:prSet>
      <dgm:spPr/>
    </dgm:pt>
    <dgm:pt modelId="{56FEE5FD-FC1F-42DE-A1CF-12AE9BD96040}" type="pres">
      <dgm:prSet presAssocID="{5F937EE3-A8A6-4762-91CB-81E8D1D6B523}" presName="sibTrans" presStyleLbl="sibTrans2D1" presStyleIdx="1" presStyleCnt="3"/>
      <dgm:spPr/>
    </dgm:pt>
    <dgm:pt modelId="{7EC17DC5-B279-45DB-879A-1BC4FE1A3800}" type="pres">
      <dgm:prSet presAssocID="{5F937EE3-A8A6-4762-91CB-81E8D1D6B523}" presName="connectorText" presStyleLbl="sibTrans2D1" presStyleIdx="1" presStyleCnt="3"/>
      <dgm:spPr/>
    </dgm:pt>
    <dgm:pt modelId="{90671F07-A489-4C17-8217-4E70A5E74657}" type="pres">
      <dgm:prSet presAssocID="{21746297-DA56-4F4D-8D43-D84B0950BFF9}" presName="node" presStyleLbl="node1" presStyleIdx="2" presStyleCnt="3" custScaleX="127343" custScaleY="126951">
        <dgm:presLayoutVars>
          <dgm:bulletEnabled val="1"/>
        </dgm:presLayoutVars>
      </dgm:prSet>
      <dgm:spPr/>
    </dgm:pt>
    <dgm:pt modelId="{738F6FE7-9191-45B0-8C3D-A26025287539}" type="pres">
      <dgm:prSet presAssocID="{01F1F26D-98EA-497E-BCCF-CE384F3A2DA6}" presName="sibTrans" presStyleLbl="sibTrans2D1" presStyleIdx="2" presStyleCnt="3"/>
      <dgm:spPr/>
    </dgm:pt>
    <dgm:pt modelId="{32C5781A-C3E4-4448-9236-4ED77E918B68}" type="pres">
      <dgm:prSet presAssocID="{01F1F26D-98EA-497E-BCCF-CE384F3A2DA6}" presName="connectorText" presStyleLbl="sibTrans2D1" presStyleIdx="2" presStyleCnt="3"/>
      <dgm:spPr/>
    </dgm:pt>
  </dgm:ptLst>
  <dgm:cxnLst>
    <dgm:cxn modelId="{43323A04-32A4-499B-8606-88F0AF5FA76C}" srcId="{FEFEBBC9-4181-44DD-94D0-008FA97CADFC}" destId="{21746297-DA56-4F4D-8D43-D84B0950BFF9}" srcOrd="2" destOrd="0" parTransId="{DDD8D014-2056-4B80-A597-0FD21F954D4D}" sibTransId="{01F1F26D-98EA-497E-BCCF-CE384F3A2DA6}"/>
    <dgm:cxn modelId="{E9EF5A0B-1640-45A9-A9BB-B5A2EE04EA36}" type="presOf" srcId="{75A13EBF-05AD-4307-82D1-4EA26C839129}" destId="{6D88DB74-046D-4980-BDB6-8974B89061FA}" srcOrd="0" destOrd="0" presId="urn:microsoft.com/office/officeart/2005/8/layout/cycle7"/>
    <dgm:cxn modelId="{6AE61B22-2D0F-423B-BB3C-84977D3F817B}" type="presOf" srcId="{75A13EBF-05AD-4307-82D1-4EA26C839129}" destId="{8EA189B0-7136-4D52-9AD3-83FDA7AB0F90}" srcOrd="1" destOrd="0" presId="urn:microsoft.com/office/officeart/2005/8/layout/cycle7"/>
    <dgm:cxn modelId="{F162A360-878E-41F8-9C32-C3B10CC46BF9}" type="presOf" srcId="{1A514405-DAEA-456E-8233-430ADFD5E03A}" destId="{51B8E82C-E874-4A94-A905-CB1BD38E37A3}" srcOrd="0" destOrd="0" presId="urn:microsoft.com/office/officeart/2005/8/layout/cycle7"/>
    <dgm:cxn modelId="{99831798-2DCC-4774-A1F7-8C4DD7CD511B}" type="presOf" srcId="{01F1F26D-98EA-497E-BCCF-CE384F3A2DA6}" destId="{32C5781A-C3E4-4448-9236-4ED77E918B68}" srcOrd="1" destOrd="0" presId="urn:microsoft.com/office/officeart/2005/8/layout/cycle7"/>
    <dgm:cxn modelId="{9620B498-63B5-4CE4-BC2C-0EDD25D89685}" srcId="{FEFEBBC9-4181-44DD-94D0-008FA97CADFC}" destId="{1A514405-DAEA-456E-8233-430ADFD5E03A}" srcOrd="0" destOrd="0" parTransId="{3C087FD6-8249-4124-9227-AB5B49DFD973}" sibTransId="{75A13EBF-05AD-4307-82D1-4EA26C839129}"/>
    <dgm:cxn modelId="{CF9975B8-FC34-4B79-A7E6-462FDC649DCF}" srcId="{FEFEBBC9-4181-44DD-94D0-008FA97CADFC}" destId="{31A16BD3-D7A3-40EE-8DBA-2CFC424A2B6C}" srcOrd="1" destOrd="0" parTransId="{7B99BAD5-65D5-4466-B3E9-317C42E0488D}" sibTransId="{5F937EE3-A8A6-4762-91CB-81E8D1D6B523}"/>
    <dgm:cxn modelId="{0CC092C8-2566-4DDF-A141-1642F2C65A00}" type="presOf" srcId="{31A16BD3-D7A3-40EE-8DBA-2CFC424A2B6C}" destId="{ADF9ED81-058D-4510-93BD-D1110DA23649}" srcOrd="0" destOrd="0" presId="urn:microsoft.com/office/officeart/2005/8/layout/cycle7"/>
    <dgm:cxn modelId="{C424C1CB-C245-49BF-A339-E42B66A1A7AB}" type="presOf" srcId="{5F937EE3-A8A6-4762-91CB-81E8D1D6B523}" destId="{7EC17DC5-B279-45DB-879A-1BC4FE1A3800}" srcOrd="1" destOrd="0" presId="urn:microsoft.com/office/officeart/2005/8/layout/cycle7"/>
    <dgm:cxn modelId="{380C1BDE-6E43-4A85-AA69-84D7A82C4E29}" type="presOf" srcId="{21746297-DA56-4F4D-8D43-D84B0950BFF9}" destId="{90671F07-A489-4C17-8217-4E70A5E74657}" srcOrd="0" destOrd="0" presId="urn:microsoft.com/office/officeart/2005/8/layout/cycle7"/>
    <dgm:cxn modelId="{541E24DE-B7DD-449D-8A4A-BE1E024090BD}" type="presOf" srcId="{01F1F26D-98EA-497E-BCCF-CE384F3A2DA6}" destId="{738F6FE7-9191-45B0-8C3D-A26025287539}" srcOrd="0" destOrd="0" presId="urn:microsoft.com/office/officeart/2005/8/layout/cycle7"/>
    <dgm:cxn modelId="{58B075DF-70F9-4886-91FC-5F70EFAB1115}" type="presOf" srcId="{FEFEBBC9-4181-44DD-94D0-008FA97CADFC}" destId="{15715C8C-EB04-4F3E-A946-0F7A7A357A5D}" srcOrd="0" destOrd="0" presId="urn:microsoft.com/office/officeart/2005/8/layout/cycle7"/>
    <dgm:cxn modelId="{D9BDB9EB-45FE-4DA1-ABED-172A15CBD529}" type="presOf" srcId="{5F937EE3-A8A6-4762-91CB-81E8D1D6B523}" destId="{56FEE5FD-FC1F-42DE-A1CF-12AE9BD96040}" srcOrd="0" destOrd="0" presId="urn:microsoft.com/office/officeart/2005/8/layout/cycle7"/>
    <dgm:cxn modelId="{EBB00B63-640E-4F9E-8FCD-82C4BF86BBF0}" type="presParOf" srcId="{15715C8C-EB04-4F3E-A946-0F7A7A357A5D}" destId="{51B8E82C-E874-4A94-A905-CB1BD38E37A3}" srcOrd="0" destOrd="0" presId="urn:microsoft.com/office/officeart/2005/8/layout/cycle7"/>
    <dgm:cxn modelId="{6C3F23E8-8924-405D-8EBB-1E2A182B97AE}" type="presParOf" srcId="{15715C8C-EB04-4F3E-A946-0F7A7A357A5D}" destId="{6D88DB74-046D-4980-BDB6-8974B89061FA}" srcOrd="1" destOrd="0" presId="urn:microsoft.com/office/officeart/2005/8/layout/cycle7"/>
    <dgm:cxn modelId="{20ED0EAF-B558-45C5-872E-FCA7005B4063}" type="presParOf" srcId="{6D88DB74-046D-4980-BDB6-8974B89061FA}" destId="{8EA189B0-7136-4D52-9AD3-83FDA7AB0F90}" srcOrd="0" destOrd="0" presId="urn:microsoft.com/office/officeart/2005/8/layout/cycle7"/>
    <dgm:cxn modelId="{C3B97744-5502-475A-9CDE-9847A3C934B5}" type="presParOf" srcId="{15715C8C-EB04-4F3E-A946-0F7A7A357A5D}" destId="{ADF9ED81-058D-4510-93BD-D1110DA23649}" srcOrd="2" destOrd="0" presId="urn:microsoft.com/office/officeart/2005/8/layout/cycle7"/>
    <dgm:cxn modelId="{87F32AD5-F706-44CF-A247-F4765C5C287B}" type="presParOf" srcId="{15715C8C-EB04-4F3E-A946-0F7A7A357A5D}" destId="{56FEE5FD-FC1F-42DE-A1CF-12AE9BD96040}" srcOrd="3" destOrd="0" presId="urn:microsoft.com/office/officeart/2005/8/layout/cycle7"/>
    <dgm:cxn modelId="{25F114BA-6149-4DF8-B9F2-001564B37699}" type="presParOf" srcId="{56FEE5FD-FC1F-42DE-A1CF-12AE9BD96040}" destId="{7EC17DC5-B279-45DB-879A-1BC4FE1A3800}" srcOrd="0" destOrd="0" presId="urn:microsoft.com/office/officeart/2005/8/layout/cycle7"/>
    <dgm:cxn modelId="{2D8B391D-7B55-4DCF-BC89-06F3795D899A}" type="presParOf" srcId="{15715C8C-EB04-4F3E-A946-0F7A7A357A5D}" destId="{90671F07-A489-4C17-8217-4E70A5E74657}" srcOrd="4" destOrd="0" presId="urn:microsoft.com/office/officeart/2005/8/layout/cycle7"/>
    <dgm:cxn modelId="{1CA5F53B-9A38-4100-BFD7-6A02A64CEDAF}" type="presParOf" srcId="{15715C8C-EB04-4F3E-A946-0F7A7A357A5D}" destId="{738F6FE7-9191-45B0-8C3D-A26025287539}" srcOrd="5" destOrd="0" presId="urn:microsoft.com/office/officeart/2005/8/layout/cycle7"/>
    <dgm:cxn modelId="{D717D9BD-777C-4726-84D8-DB7EED328A9D}" type="presParOf" srcId="{738F6FE7-9191-45B0-8C3D-A26025287539}" destId="{32C5781A-C3E4-4448-9236-4ED77E918B68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8E82C-E874-4A94-A905-CB1BD38E37A3}">
      <dsp:nvSpPr>
        <dsp:cNvPr id="0" name=""/>
        <dsp:cNvSpPr/>
      </dsp:nvSpPr>
      <dsp:spPr>
        <a:xfrm>
          <a:off x="1643382" y="-150138"/>
          <a:ext cx="2698063" cy="152775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Enhancing Community Engagement</a:t>
          </a:r>
        </a:p>
      </dsp:txBody>
      <dsp:txXfrm>
        <a:off x="1688128" y="-105392"/>
        <a:ext cx="2608571" cy="1438262"/>
      </dsp:txXfrm>
    </dsp:sp>
    <dsp:sp modelId="{6D88DB74-046D-4980-BDB6-8974B89061FA}">
      <dsp:nvSpPr>
        <dsp:cNvPr id="0" name=""/>
        <dsp:cNvSpPr/>
      </dsp:nvSpPr>
      <dsp:spPr>
        <a:xfrm rot="3600000">
          <a:off x="3570519" y="2026109"/>
          <a:ext cx="701535" cy="39296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3688410" y="2104703"/>
        <a:ext cx="465753" cy="235781"/>
      </dsp:txXfrm>
    </dsp:sp>
    <dsp:sp modelId="{ADF9ED81-058D-4510-93BD-D1110DA23649}">
      <dsp:nvSpPr>
        <dsp:cNvPr id="0" name=""/>
        <dsp:cNvSpPr/>
      </dsp:nvSpPr>
      <dsp:spPr>
        <a:xfrm>
          <a:off x="3444746" y="3067571"/>
          <a:ext cx="2804053" cy="1516021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-177661"/>
            <a:satOff val="-38386"/>
            <a:lumOff val="366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Implement Analytical Tools to Process Data</a:t>
          </a:r>
        </a:p>
      </dsp:txBody>
      <dsp:txXfrm>
        <a:off x="3489149" y="3111974"/>
        <a:ext cx="2715247" cy="1427215"/>
      </dsp:txXfrm>
    </dsp:sp>
    <dsp:sp modelId="{56FEE5FD-FC1F-42DE-A1CF-12AE9BD96040}">
      <dsp:nvSpPr>
        <dsp:cNvPr id="0" name=""/>
        <dsp:cNvSpPr/>
      </dsp:nvSpPr>
      <dsp:spPr>
        <a:xfrm rot="10800000">
          <a:off x="2655518" y="3629097"/>
          <a:ext cx="701535" cy="39296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178547"/>
            <a:satOff val="-35794"/>
            <a:lumOff val="343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2773409" y="3707691"/>
        <a:ext cx="465753" cy="235781"/>
      </dsp:txXfrm>
    </dsp:sp>
    <dsp:sp modelId="{90671F07-A489-4C17-8217-4E70A5E74657}">
      <dsp:nvSpPr>
        <dsp:cNvPr id="0" name=""/>
        <dsp:cNvSpPr/>
      </dsp:nvSpPr>
      <dsp:spPr>
        <a:xfrm>
          <a:off x="-291714" y="3112897"/>
          <a:ext cx="2859540" cy="1425369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-177661"/>
            <a:satOff val="-38386"/>
            <a:lumOff val="366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Offer Resources to promote Eco-Friendly Behaviour</a:t>
          </a:r>
        </a:p>
      </dsp:txBody>
      <dsp:txXfrm>
        <a:off x="-249966" y="3154645"/>
        <a:ext cx="2776044" cy="1341873"/>
      </dsp:txXfrm>
    </dsp:sp>
    <dsp:sp modelId="{738F6FE7-9191-45B0-8C3D-A26025287539}">
      <dsp:nvSpPr>
        <dsp:cNvPr id="0" name=""/>
        <dsp:cNvSpPr/>
      </dsp:nvSpPr>
      <dsp:spPr>
        <a:xfrm rot="18000000">
          <a:off x="1699689" y="2048772"/>
          <a:ext cx="701535" cy="39296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178547"/>
            <a:satOff val="-35794"/>
            <a:lumOff val="343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1817580" y="2127366"/>
        <a:ext cx="465753" cy="235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BF68-4BB4-4163-816E-E99A39CBAFEA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CA6A-8FBA-4261-B5A9-ABF69B3F2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8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BF68-4BB4-4163-816E-E99A39CBAFEA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CA6A-8FBA-4261-B5A9-ABF69B3F2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03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BF68-4BB4-4163-816E-E99A39CBAFEA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CA6A-8FBA-4261-B5A9-ABF69B3F2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42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BF68-4BB4-4163-816E-E99A39CBAFEA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CA6A-8FBA-4261-B5A9-ABF69B3F2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68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>
                    <a:tint val="82000"/>
                  </a:schemeClr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82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BF68-4BB4-4163-816E-E99A39CBAFEA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CA6A-8FBA-4261-B5A9-ABF69B3F2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21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BF68-4BB4-4163-816E-E99A39CBAFEA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CA6A-8FBA-4261-B5A9-ABF69B3F2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71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BF68-4BB4-4163-816E-E99A39CBAFEA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CA6A-8FBA-4261-B5A9-ABF69B3F2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01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BF68-4BB4-4163-816E-E99A39CBAFEA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CA6A-8FBA-4261-B5A9-ABF69B3F2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48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BF68-4BB4-4163-816E-E99A39CBAFEA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CA6A-8FBA-4261-B5A9-ABF69B3F2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6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BF68-4BB4-4163-816E-E99A39CBAFEA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CA6A-8FBA-4261-B5A9-ABF69B3F2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8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BF68-4BB4-4163-816E-E99A39CBAFEA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CA6A-8FBA-4261-B5A9-ABF69B3F2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85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80BF68-4BB4-4163-816E-E99A39CBAFEA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9CA6A-8FBA-4261-B5A9-ABF69B3F2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70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B07912-7B1C-87DC-C6D9-F4EE4CF4F0B3}"/>
              </a:ext>
            </a:extLst>
          </p:cNvPr>
          <p:cNvSpPr/>
          <p:nvPr/>
        </p:nvSpPr>
        <p:spPr>
          <a:xfrm>
            <a:off x="-3176" y="1685924"/>
            <a:ext cx="15132427" cy="203868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D7DD5-6845-1552-ED97-88A6922C4CDB}"/>
              </a:ext>
            </a:extLst>
          </p:cNvPr>
          <p:cNvSpPr/>
          <p:nvPr/>
        </p:nvSpPr>
        <p:spPr>
          <a:xfrm>
            <a:off x="7559675" y="1685922"/>
            <a:ext cx="7569576" cy="8164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GB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D6B772-DBAF-EA59-BB7B-D22C1A53FAE9}"/>
              </a:ext>
            </a:extLst>
          </p:cNvPr>
          <p:cNvSpPr/>
          <p:nvPr/>
        </p:nvSpPr>
        <p:spPr>
          <a:xfrm>
            <a:off x="0" y="0"/>
            <a:ext cx="15119350" cy="1685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TRESA">
            <a:extLst>
              <a:ext uri="{FF2B5EF4-FFF2-40B4-BE49-F238E27FC236}">
                <a16:creationId xmlns:a16="http://schemas.microsoft.com/office/drawing/2014/main" id="{0846A63A-7992-C1A8-DBA0-C07BFB4D6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" t="1" r="1391" b="3728"/>
          <a:stretch/>
        </p:blipFill>
        <p:spPr bwMode="auto">
          <a:xfrm>
            <a:off x="-19429" y="-45273"/>
            <a:ext cx="2114007" cy="140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5FD952-4EF6-ED04-2073-CD83B613C880}"/>
              </a:ext>
            </a:extLst>
          </p:cNvPr>
          <p:cNvSpPr txBox="1"/>
          <p:nvPr/>
        </p:nvSpPr>
        <p:spPr>
          <a:xfrm>
            <a:off x="9445615" y="144860"/>
            <a:ext cx="7553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solidFill>
                  <a:schemeClr val="bg1"/>
                </a:solidFill>
                <a:latin typeface="Aptos" panose="020B0004020202020204" pitchFamily="34" charset="0"/>
              </a:rPr>
              <a:t>T R E S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F7777-6A67-001E-F3EA-E83A9E486240}"/>
              </a:ext>
            </a:extLst>
          </p:cNvPr>
          <p:cNvSpPr/>
          <p:nvPr/>
        </p:nvSpPr>
        <p:spPr>
          <a:xfrm>
            <a:off x="7527167" y="9850668"/>
            <a:ext cx="7618336" cy="66732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8C3E7C-2CE3-3D01-7FC3-398049C8A6B7}"/>
              </a:ext>
            </a:extLst>
          </p:cNvPr>
          <p:cNvSpPr/>
          <p:nvPr/>
        </p:nvSpPr>
        <p:spPr>
          <a:xfrm>
            <a:off x="13078" y="16501306"/>
            <a:ext cx="15119350" cy="46784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7EE59-5F06-82FF-D257-8AB896E33043}"/>
              </a:ext>
            </a:extLst>
          </p:cNvPr>
          <p:cNvSpPr txBox="1"/>
          <p:nvPr/>
        </p:nvSpPr>
        <p:spPr>
          <a:xfrm>
            <a:off x="0" y="2066330"/>
            <a:ext cx="7527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>
                <a:solidFill>
                  <a:schemeClr val="accent6">
                    <a:lumMod val="75000"/>
                  </a:schemeClr>
                </a:solidFill>
                <a:latin typeface="Aptos" panose="020B0004020202020204" pitchFamily="34" charset="0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4B6B4-1D6B-1489-F7BC-6AF8C08CC5FB}"/>
              </a:ext>
            </a:extLst>
          </p:cNvPr>
          <p:cNvSpPr txBox="1"/>
          <p:nvPr/>
        </p:nvSpPr>
        <p:spPr>
          <a:xfrm>
            <a:off x="7548882" y="2066330"/>
            <a:ext cx="7527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>
                <a:solidFill>
                  <a:schemeClr val="accent6">
                    <a:lumMod val="75000"/>
                  </a:schemeClr>
                </a:solidFill>
                <a:latin typeface="Aptos" panose="020B0004020202020204" pitchFamily="34" charset="0"/>
              </a:rPr>
              <a:t>DELIVERABLES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CE8E1-179F-5148-7C38-23B0BF8C8241}"/>
              </a:ext>
            </a:extLst>
          </p:cNvPr>
          <p:cNvSpPr txBox="1"/>
          <p:nvPr/>
        </p:nvSpPr>
        <p:spPr>
          <a:xfrm>
            <a:off x="-19428" y="1361866"/>
            <a:ext cx="1513242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>
                <a:solidFill>
                  <a:schemeClr val="bg1"/>
                </a:solidFill>
              </a:rPr>
              <a:t>Improving</a:t>
            </a:r>
            <a:r>
              <a:rPr lang="en-GB">
                <a:solidFill>
                  <a:schemeClr val="bg1"/>
                </a:solidFill>
              </a:rPr>
              <a:t> and </a:t>
            </a:r>
            <a:r>
              <a:rPr lang="en-GB" b="1">
                <a:solidFill>
                  <a:schemeClr val="bg1"/>
                </a:solidFill>
              </a:rPr>
              <a:t>Protecting</a:t>
            </a:r>
            <a:r>
              <a:rPr lang="en-GB">
                <a:solidFill>
                  <a:schemeClr val="bg1"/>
                </a:solidFill>
              </a:rPr>
              <a:t> the Local Environment in Totterdown as a Community and to Promote a Vibrant Cultural Life!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C43EACC-425F-9E97-0222-D0BCA58C42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6996814"/>
              </p:ext>
            </p:extLst>
          </p:nvPr>
        </p:nvGraphicFramePr>
        <p:xfrm>
          <a:off x="785041" y="8487128"/>
          <a:ext cx="5957086" cy="4433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D43C6DE-E644-D923-6981-44B43C7A4B8C}"/>
              </a:ext>
            </a:extLst>
          </p:cNvPr>
          <p:cNvSpPr txBox="1"/>
          <p:nvPr/>
        </p:nvSpPr>
        <p:spPr>
          <a:xfrm>
            <a:off x="104947" y="7461905"/>
            <a:ext cx="7527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>
                <a:solidFill>
                  <a:schemeClr val="accent6">
                    <a:lumMod val="75000"/>
                  </a:schemeClr>
                </a:solidFill>
                <a:latin typeface="Aptos" panose="020B0004020202020204" pitchFamily="34" charset="0"/>
              </a:rPr>
              <a:t>IMPACT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E90D1-81D3-B65E-C6D9-4458D0E3091D}"/>
              </a:ext>
            </a:extLst>
          </p:cNvPr>
          <p:cNvSpPr txBox="1"/>
          <p:nvPr/>
        </p:nvSpPr>
        <p:spPr>
          <a:xfrm>
            <a:off x="7688940" y="9899439"/>
            <a:ext cx="7527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>
                <a:solidFill>
                  <a:schemeClr val="accent6">
                    <a:lumMod val="75000"/>
                  </a:schemeClr>
                </a:solidFill>
                <a:latin typeface="Aptos" panose="020B0004020202020204" pitchFamily="34" charset="0"/>
              </a:rPr>
              <a:t>PROJECT FUTURE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3A51A-EFFD-EB2F-4996-B8F3BF7581B8}"/>
              </a:ext>
            </a:extLst>
          </p:cNvPr>
          <p:cNvSpPr txBox="1"/>
          <p:nvPr/>
        </p:nvSpPr>
        <p:spPr>
          <a:xfrm>
            <a:off x="3727903" y="16762440"/>
            <a:ext cx="7527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>
                <a:solidFill>
                  <a:schemeClr val="accent6">
                    <a:lumMod val="75000"/>
                  </a:schemeClr>
                </a:solidFill>
                <a:latin typeface="Aptos" panose="020B0004020202020204" pitchFamily="34" charset="0"/>
              </a:rPr>
              <a:t>PROJECT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8C50A-7888-13F8-8792-D04A56372D57}"/>
              </a:ext>
            </a:extLst>
          </p:cNvPr>
          <p:cNvSpPr txBox="1"/>
          <p:nvPr/>
        </p:nvSpPr>
        <p:spPr>
          <a:xfrm>
            <a:off x="8898929" y="-16831"/>
            <a:ext cx="2426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err="1">
                <a:solidFill>
                  <a:schemeClr val="bg1"/>
                </a:solidFill>
                <a:latin typeface="Aptos" panose="020B0004020202020204" pitchFamily="34" charset="0"/>
              </a:rPr>
              <a:t>Totterdown</a:t>
            </a:r>
            <a:r>
              <a:rPr lang="en-GB" sz="2000" b="1" dirty="0">
                <a:solidFill>
                  <a:schemeClr val="bg1"/>
                </a:solidFill>
                <a:latin typeface="Aptos" panose="020B0004020202020204" pitchFamily="34" charset="0"/>
              </a:rPr>
              <a:t> Residents Environmental &amp; Social Action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AEC3324-D71D-5809-E2BF-998D61B5BEA4}"/>
              </a:ext>
            </a:extLst>
          </p:cNvPr>
          <p:cNvSpPr/>
          <p:nvPr/>
        </p:nvSpPr>
        <p:spPr>
          <a:xfrm>
            <a:off x="9052560" y="2949111"/>
            <a:ext cx="4553712" cy="11916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bg1"/>
                </a:solidFill>
              </a:rPr>
              <a:t>Urban Nature Mapping Tool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FF8F7A-7A41-53DC-C4CD-C49048B987D4}"/>
              </a:ext>
            </a:extLst>
          </p:cNvPr>
          <p:cNvSpPr/>
          <p:nvPr/>
        </p:nvSpPr>
        <p:spPr>
          <a:xfrm>
            <a:off x="9111417" y="5586004"/>
            <a:ext cx="4553712" cy="11916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bg1"/>
                </a:solidFill>
              </a:rPr>
              <a:t>Social Media Strategy Document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5811688-8154-2A02-15BD-DA85B0754D83}"/>
              </a:ext>
            </a:extLst>
          </p:cNvPr>
          <p:cNvSpPr/>
          <p:nvPr/>
        </p:nvSpPr>
        <p:spPr>
          <a:xfrm>
            <a:off x="9121966" y="8205414"/>
            <a:ext cx="4553712" cy="119025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bg1"/>
                </a:solidFill>
              </a:rPr>
              <a:t>Project Integration, Maintainability and Future Possibilities Documents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C3C0559-FB28-010F-5786-4B09BC56F9E7}"/>
              </a:ext>
            </a:extLst>
          </p:cNvPr>
          <p:cNvSpPr/>
          <p:nvPr/>
        </p:nvSpPr>
        <p:spPr>
          <a:xfrm>
            <a:off x="9111417" y="4410589"/>
            <a:ext cx="4553712" cy="923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An Urban Mapping tool so that TRESA could map out local green spaces in the  area.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1858785-F45B-F810-4692-0B88B0BAB615}"/>
              </a:ext>
            </a:extLst>
          </p:cNvPr>
          <p:cNvSpPr/>
          <p:nvPr/>
        </p:nvSpPr>
        <p:spPr>
          <a:xfrm>
            <a:off x="9111417" y="7024593"/>
            <a:ext cx="4553712" cy="923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A document to help improve social media reach to the local area.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AE9F6C-79D4-4E01-3C32-E088F06632AF}"/>
              </a:ext>
            </a:extLst>
          </p:cNvPr>
          <p:cNvGrpSpPr/>
          <p:nvPr/>
        </p:nvGrpSpPr>
        <p:grpSpPr>
          <a:xfrm>
            <a:off x="859790" y="17542749"/>
            <a:ext cx="13904666" cy="456169"/>
            <a:chOff x="1022095" y="19186270"/>
            <a:chExt cx="13904666" cy="49614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9875C9-9E9E-B536-69E2-7A0401828BC4}"/>
                </a:ext>
              </a:extLst>
            </p:cNvPr>
            <p:cNvSpPr txBox="1"/>
            <p:nvPr/>
          </p:nvSpPr>
          <p:spPr>
            <a:xfrm>
              <a:off x="1022095" y="19280716"/>
              <a:ext cx="1939771" cy="401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err="1">
                  <a:solidFill>
                    <a:schemeClr val="bg1"/>
                  </a:solidFill>
                </a:rPr>
                <a:t>Abdihakim</a:t>
              </a:r>
              <a:r>
                <a:rPr lang="en-GB" b="1">
                  <a:solidFill>
                    <a:schemeClr val="bg1"/>
                  </a:solidFill>
                </a:rPr>
                <a:t> Omar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8626DB-772A-A26B-2FF8-4A282CD9BCAD}"/>
                </a:ext>
              </a:extLst>
            </p:cNvPr>
            <p:cNvSpPr txBox="1"/>
            <p:nvPr/>
          </p:nvSpPr>
          <p:spPr>
            <a:xfrm>
              <a:off x="4389022" y="19270574"/>
              <a:ext cx="1112821" cy="401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err="1">
                  <a:solidFill>
                    <a:schemeClr val="bg1"/>
                  </a:solidFill>
                </a:rPr>
                <a:t>Airen</a:t>
              </a:r>
              <a:r>
                <a:rPr lang="en-GB" b="1">
                  <a:solidFill>
                    <a:schemeClr val="bg1"/>
                  </a:solidFill>
                </a:rPr>
                <a:t> 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C6FC31-ADB4-5740-3C22-B4A6CDEDB911}"/>
                </a:ext>
              </a:extLst>
            </p:cNvPr>
            <p:cNvSpPr txBox="1"/>
            <p:nvPr/>
          </p:nvSpPr>
          <p:spPr>
            <a:xfrm>
              <a:off x="6766596" y="19186270"/>
              <a:ext cx="2225691" cy="401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</a:rPr>
                <a:t>Carlo Milosavljevic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DC2BD6-6E66-0DCF-FE63-87BD73744666}"/>
                </a:ext>
              </a:extLst>
            </p:cNvPr>
            <p:cNvSpPr txBox="1"/>
            <p:nvPr/>
          </p:nvSpPr>
          <p:spPr>
            <a:xfrm>
              <a:off x="10117989" y="19270575"/>
              <a:ext cx="1705801" cy="40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</a:rPr>
                <a:t>Joe Holloway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F01FB4-4476-6026-6178-42A04FBF4142}"/>
                </a:ext>
              </a:extLst>
            </p:cNvPr>
            <p:cNvSpPr txBox="1"/>
            <p:nvPr/>
          </p:nvSpPr>
          <p:spPr>
            <a:xfrm>
              <a:off x="12860306" y="19209331"/>
              <a:ext cx="2066455" cy="401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</a:rPr>
                <a:t>Rayan </a:t>
              </a:r>
              <a:r>
                <a:rPr lang="en-GB" b="1" err="1">
                  <a:solidFill>
                    <a:schemeClr val="bg1"/>
                  </a:solidFill>
                </a:rPr>
                <a:t>Louahche</a:t>
              </a:r>
              <a:endParaRPr lang="en-GB" b="1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4C13F7B-5A81-615E-CC1D-0C2ABD00267D}"/>
              </a:ext>
            </a:extLst>
          </p:cNvPr>
          <p:cNvSpPr txBox="1"/>
          <p:nvPr/>
        </p:nvSpPr>
        <p:spPr>
          <a:xfrm>
            <a:off x="955908" y="21245450"/>
            <a:ext cx="14908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bg1"/>
                </a:solidFill>
                <a:latin typeface="Aptos" panose="020B0004020202020204" pitchFamily="34" charset="0"/>
              </a:rPr>
              <a:t>TEAM 2 				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D189250-11EF-542F-6CD1-C70C47C31CF8}"/>
              </a:ext>
            </a:extLst>
          </p:cNvPr>
          <p:cNvSpPr/>
          <p:nvPr/>
        </p:nvSpPr>
        <p:spPr>
          <a:xfrm>
            <a:off x="368687" y="17980701"/>
            <a:ext cx="2599642" cy="296727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Role: </a:t>
            </a:r>
            <a:r>
              <a:rPr lang="en-GB" b="1">
                <a:solidFill>
                  <a:schemeClr val="bg1"/>
                </a:solidFill>
                <a:ea typeface="+mn-lt"/>
                <a:cs typeface="+mn-lt"/>
              </a:rPr>
              <a:t>Content Creation Supervisor</a:t>
            </a:r>
            <a:endParaRPr lang="en-GB" b="1">
              <a:solidFill>
                <a:schemeClr val="bg1"/>
              </a:solidFill>
            </a:endParaRPr>
          </a:p>
          <a:p>
            <a:pPr algn="ctr"/>
            <a:r>
              <a:rPr lang="en-GB" sz="1600"/>
              <a:t>"</a:t>
            </a:r>
            <a:r>
              <a:rPr lang="en-GB" sz="1600">
                <a:ea typeface="+mn-lt"/>
                <a:cs typeface="+mn-lt"/>
              </a:rPr>
              <a:t>The project enhanced my ability to develop specific social media strategies that successfully reach community audiences, as well as my client interaction and overall project team working skills.</a:t>
            </a:r>
            <a:r>
              <a:rPr lang="en-GB" sz="1600"/>
              <a:t>"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257754-9A3F-2D46-F6CA-98572E64752A}"/>
              </a:ext>
            </a:extLst>
          </p:cNvPr>
          <p:cNvSpPr/>
          <p:nvPr/>
        </p:nvSpPr>
        <p:spPr>
          <a:xfrm>
            <a:off x="-26156" y="13355524"/>
            <a:ext cx="15132428" cy="34296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GB" b="1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3BD41F4-F403-F1E0-7671-1B16F8F3A2B8}"/>
              </a:ext>
            </a:extLst>
          </p:cNvPr>
          <p:cNvSpPr/>
          <p:nvPr/>
        </p:nvSpPr>
        <p:spPr>
          <a:xfrm>
            <a:off x="430387" y="3063175"/>
            <a:ext cx="6876288" cy="413079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TRESA is a non-profit organisation based in Totterdown aimed at improving and protecting the local environment in Totterdown.</a:t>
            </a:r>
            <a:br>
              <a:rPr lang="en-GB" sz="2400"/>
            </a:br>
            <a:br>
              <a:rPr lang="en-GB" sz="2400"/>
            </a:br>
            <a:r>
              <a:rPr lang="en-GB" sz="2400"/>
              <a:t>They approached the team with a project to help them identify all the public and private green spaces in the Totterdown area using an IT solution. </a:t>
            </a:r>
            <a:br>
              <a:rPr lang="en-GB" sz="2400"/>
            </a:br>
            <a:br>
              <a:rPr lang="en-GB" sz="2400"/>
            </a:br>
            <a:r>
              <a:rPr lang="en-GB" sz="2400"/>
              <a:t>TRESA aims for 30% of the Totterdown area to be designated to nature.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3E01CE2-56D5-EEBD-E3F3-492E9A985616}"/>
              </a:ext>
            </a:extLst>
          </p:cNvPr>
          <p:cNvSpPr/>
          <p:nvPr/>
        </p:nvSpPr>
        <p:spPr>
          <a:xfrm>
            <a:off x="7632115" y="10776760"/>
            <a:ext cx="7347303" cy="236942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>
                <a:solidFill>
                  <a:schemeClr val="bg1"/>
                </a:solidFill>
              </a:rPr>
              <a:t>There is a lot of potential for the future of this project: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bg1"/>
                </a:solidFill>
              </a:rPr>
              <a:t>Find a database in their budget.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bg1"/>
                </a:solidFill>
              </a:rPr>
              <a:t>Implement the Social Media strategy.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bg1"/>
                </a:solidFill>
              </a:rPr>
              <a:t>Create a local forum around the Urban Mapping Tool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6B14B-A119-9592-C9A4-DFEAD4DC934E}"/>
              </a:ext>
            </a:extLst>
          </p:cNvPr>
          <p:cNvSpPr/>
          <p:nvPr/>
        </p:nvSpPr>
        <p:spPr>
          <a:xfrm>
            <a:off x="3321954" y="17953805"/>
            <a:ext cx="2599642" cy="296727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GB" b="1"/>
              <a:t>Role: Content Creation Supervisor</a:t>
            </a:r>
          </a:p>
          <a:p>
            <a:pPr algn="ctr"/>
            <a:endParaRPr lang="en-GB" b="1"/>
          </a:p>
          <a:p>
            <a:pPr algn="ctr"/>
            <a:r>
              <a:rPr lang="en-GB"/>
              <a:t>“The project was great for me to practice my communication, working with stakeholders, Social Media Marketing and teamwork”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EFD709-2FCD-766A-425B-549673D7A80B}"/>
              </a:ext>
            </a:extLst>
          </p:cNvPr>
          <p:cNvSpPr/>
          <p:nvPr/>
        </p:nvSpPr>
        <p:spPr>
          <a:xfrm>
            <a:off x="6389119" y="17933280"/>
            <a:ext cx="2599642" cy="296727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Role: Communications Officer/Developer</a:t>
            </a:r>
            <a:br>
              <a:rPr lang="en-GB" b="1"/>
            </a:br>
            <a:br>
              <a:rPr lang="en-GB" sz="1600" b="1"/>
            </a:br>
            <a:r>
              <a:rPr lang="en-GB"/>
              <a:t>“I learned practical skills like building client relationships and understanding their needs. This helped make the project a success”</a:t>
            </a:r>
            <a:endParaRPr lang="en-GB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366B1F-138D-ADB8-00C3-3A4BBE8A8B01}"/>
              </a:ext>
            </a:extLst>
          </p:cNvPr>
          <p:cNvSpPr/>
          <p:nvPr/>
        </p:nvSpPr>
        <p:spPr>
          <a:xfrm>
            <a:off x="9412040" y="17933281"/>
            <a:ext cx="2599642" cy="296727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AAC663-581D-E6CE-432D-79EB260B9B25}"/>
              </a:ext>
            </a:extLst>
          </p:cNvPr>
          <p:cNvSpPr/>
          <p:nvPr/>
        </p:nvSpPr>
        <p:spPr>
          <a:xfrm>
            <a:off x="12258126" y="17932367"/>
            <a:ext cx="2599642" cy="296727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/>
              <a:t>Role: Project Manager/ Communication Officer/Developer</a:t>
            </a:r>
          </a:p>
          <a:p>
            <a:pPr algn="ctr"/>
            <a:r>
              <a:rPr lang="en-GB" sz="1600" b="1"/>
              <a:t>"</a:t>
            </a:r>
            <a:r>
              <a:rPr lang="en-GB" sz="1600">
                <a:solidFill>
                  <a:srgbClr val="ECECEC"/>
                </a:solidFill>
                <a:ea typeface="+mn-lt"/>
                <a:cs typeface="+mn-lt"/>
              </a:rPr>
              <a:t>I've grown as a leader and communicator, equipped with the skills needed to navigate complex projects successfully.</a:t>
            </a:r>
          </a:p>
          <a:p>
            <a:pPr algn="ctr"/>
            <a:r>
              <a:rPr lang="en-GB" sz="1600">
                <a:solidFill>
                  <a:srgbClr val="ECECEC"/>
                </a:solidFill>
                <a:ea typeface="+mn-lt"/>
                <a:cs typeface="+mn-lt"/>
              </a:rPr>
              <a:t>This experience has honed my ability to multitask, prioritise tasks, and adapt to changing circumstances</a:t>
            </a:r>
            <a:endParaRPr lang="en-GB" sz="16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512A1C-96F6-01D0-9428-956DEB5159DC}"/>
              </a:ext>
            </a:extLst>
          </p:cNvPr>
          <p:cNvSpPr/>
          <p:nvPr/>
        </p:nvSpPr>
        <p:spPr>
          <a:xfrm>
            <a:off x="88342" y="13482822"/>
            <a:ext cx="2694614" cy="31560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u="sng">
                <a:solidFill>
                  <a:schemeClr val="bg1"/>
                </a:solidFill>
              </a:rPr>
              <a:t>Timebox 1</a:t>
            </a:r>
          </a:p>
          <a:p>
            <a:pPr algn="ctr"/>
            <a:endParaRPr lang="en-GB" b="1" u="sng">
              <a:solidFill>
                <a:schemeClr val="bg1"/>
              </a:solidFill>
            </a:endParaRPr>
          </a:p>
          <a:p>
            <a:pPr algn="ctr"/>
            <a:r>
              <a:rPr lang="en-GB" b="1">
                <a:solidFill>
                  <a:schemeClr val="bg1"/>
                </a:solidFill>
              </a:rPr>
              <a:t>Initiation</a:t>
            </a:r>
          </a:p>
          <a:p>
            <a:pPr algn="ctr"/>
            <a:endParaRPr lang="en-GB" b="1" u="sng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Decided on the client and our team roles based on our strengths and weaknesses</a:t>
            </a:r>
            <a:br>
              <a:rPr lang="en-GB" b="1" u="sng">
                <a:solidFill>
                  <a:schemeClr val="bg1"/>
                </a:solidFill>
              </a:rPr>
            </a:br>
            <a:endParaRPr lang="en-GB" b="1" u="sng">
              <a:solidFill>
                <a:schemeClr val="bg1"/>
              </a:solidFill>
            </a:endParaRPr>
          </a:p>
          <a:p>
            <a:pPr algn="ctr"/>
            <a:endParaRPr lang="en-GB" b="1" u="sng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7D19408-1A66-0AD3-6D89-F110F64433F1}"/>
              </a:ext>
            </a:extLst>
          </p:cNvPr>
          <p:cNvSpPr/>
          <p:nvPr/>
        </p:nvSpPr>
        <p:spPr>
          <a:xfrm>
            <a:off x="3182521" y="13482822"/>
            <a:ext cx="2694614" cy="31560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u="sng">
                <a:solidFill>
                  <a:schemeClr val="bg1"/>
                </a:solidFill>
              </a:rPr>
              <a:t>Timebox 2</a:t>
            </a:r>
            <a:br>
              <a:rPr lang="en-GB" b="1" u="sng">
                <a:solidFill>
                  <a:schemeClr val="bg1"/>
                </a:solidFill>
              </a:rPr>
            </a:br>
            <a:br>
              <a:rPr lang="en-GB" b="1" u="sng">
                <a:solidFill>
                  <a:schemeClr val="bg1"/>
                </a:solidFill>
              </a:rPr>
            </a:br>
            <a:r>
              <a:rPr lang="en-GB" b="1">
                <a:solidFill>
                  <a:schemeClr val="bg1"/>
                </a:solidFill>
              </a:rPr>
              <a:t>Client</a:t>
            </a:r>
          </a:p>
          <a:p>
            <a:pPr algn="ctr"/>
            <a:endParaRPr lang="en-GB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Met the client and established a relationship.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Completed a Project Initiation Document (PID)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B47C03-091F-D4E7-E7CC-89498DF021CB}"/>
              </a:ext>
            </a:extLst>
          </p:cNvPr>
          <p:cNvSpPr/>
          <p:nvPr/>
        </p:nvSpPr>
        <p:spPr>
          <a:xfrm>
            <a:off x="6276699" y="13460466"/>
            <a:ext cx="2694614" cy="31783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u="sng">
                <a:solidFill>
                  <a:schemeClr val="bg1"/>
                </a:solidFill>
              </a:rPr>
              <a:t>Timebox 3</a:t>
            </a:r>
          </a:p>
          <a:p>
            <a:pPr algn="ctr"/>
            <a:endParaRPr lang="en-GB" b="1" u="sng">
              <a:solidFill>
                <a:schemeClr val="bg1"/>
              </a:solidFill>
            </a:endParaRPr>
          </a:p>
          <a:p>
            <a:pPr algn="ctr"/>
            <a:r>
              <a:rPr lang="en-GB" b="1">
                <a:solidFill>
                  <a:schemeClr val="bg1"/>
                </a:solidFill>
              </a:rPr>
              <a:t>Research</a:t>
            </a:r>
          </a:p>
          <a:p>
            <a:pPr algn="ctr"/>
            <a:endParaRPr lang="en-GB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Understand the functional and technical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Explore software options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0232162-E146-39C9-57A3-77D4EF860AE7}"/>
              </a:ext>
            </a:extLst>
          </p:cNvPr>
          <p:cNvSpPr/>
          <p:nvPr/>
        </p:nvSpPr>
        <p:spPr>
          <a:xfrm>
            <a:off x="9370877" y="13438825"/>
            <a:ext cx="2694614" cy="32087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u="sng">
                <a:solidFill>
                  <a:schemeClr val="bg1"/>
                </a:solidFill>
              </a:rPr>
              <a:t>Timebox 4</a:t>
            </a:r>
          </a:p>
          <a:p>
            <a:pPr algn="ctr"/>
            <a:endParaRPr lang="en-GB" b="1" u="sng">
              <a:solidFill>
                <a:schemeClr val="bg1"/>
              </a:solidFill>
            </a:endParaRPr>
          </a:p>
          <a:p>
            <a:pPr algn="ctr"/>
            <a:r>
              <a:rPr lang="en-GB" b="1">
                <a:solidFill>
                  <a:schemeClr val="bg1"/>
                </a:solidFill>
              </a:rPr>
              <a:t>Development</a:t>
            </a:r>
          </a:p>
          <a:p>
            <a:pPr algn="ctr"/>
            <a:endParaRPr lang="en-GB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Begin development of the social media strategy document and the Urban Mapping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Inc. Database and Urban 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E6B2F04-740D-4278-F4BC-9E0EC1898E23}"/>
              </a:ext>
            </a:extLst>
          </p:cNvPr>
          <p:cNvSpPr/>
          <p:nvPr/>
        </p:nvSpPr>
        <p:spPr>
          <a:xfrm>
            <a:off x="12323122" y="13425425"/>
            <a:ext cx="2694614" cy="32221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u="sng">
                <a:solidFill>
                  <a:schemeClr val="bg1"/>
                </a:solidFill>
              </a:rPr>
              <a:t>Timebox 5</a:t>
            </a:r>
          </a:p>
          <a:p>
            <a:pPr algn="ctr"/>
            <a:endParaRPr lang="en-GB" b="1" u="sng">
              <a:solidFill>
                <a:schemeClr val="bg1"/>
              </a:solidFill>
            </a:endParaRPr>
          </a:p>
          <a:p>
            <a:pPr algn="ctr"/>
            <a:r>
              <a:rPr lang="en-GB" b="1">
                <a:solidFill>
                  <a:schemeClr val="bg1"/>
                </a:solidFill>
              </a:rPr>
              <a:t>Finalisation</a:t>
            </a:r>
          </a:p>
          <a:p>
            <a:pPr algn="ctr"/>
            <a:endParaRPr lang="en-GB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Finalise the development of the  Social Media Strategy and the Urban Mapping tool.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CCB4C8F-5E31-0DF0-8A99-0D3110B732E7}"/>
              </a:ext>
            </a:extLst>
          </p:cNvPr>
          <p:cNvSpPr/>
          <p:nvPr/>
        </p:nvSpPr>
        <p:spPr>
          <a:xfrm>
            <a:off x="9406062" y="17933293"/>
            <a:ext cx="2599642" cy="296727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/>
              <a:t>Role: Quality Assurance/Developer</a:t>
            </a:r>
            <a:br>
              <a:rPr lang="en-GB" b="1"/>
            </a:br>
            <a:br>
              <a:rPr lang="en-GB" sz="1600" b="1"/>
            </a:br>
            <a:r>
              <a:rPr lang="en-GB"/>
              <a:t>“Throughout the project I learned to evaluate requirements and functionality to help ensure a successful project for clients and users"</a:t>
            </a:r>
          </a:p>
        </p:txBody>
      </p:sp>
    </p:spTree>
    <p:extLst>
      <p:ext uri="{BB962C8B-B14F-4D97-AF65-F5344CB8AC3E}">
        <p14:creationId xmlns:p14="http://schemas.microsoft.com/office/powerpoint/2010/main" val="370964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B8691AA6A8134FB9AF42F537F81261" ma:contentTypeVersion="6" ma:contentTypeDescription="Create a new document." ma:contentTypeScope="" ma:versionID="870845b2882ae1ffc5987cdb78a0005e">
  <xsd:schema xmlns:xsd="http://www.w3.org/2001/XMLSchema" xmlns:xs="http://www.w3.org/2001/XMLSchema" xmlns:p="http://schemas.microsoft.com/office/2006/metadata/properties" xmlns:ns2="2fcbdc8b-4849-42c6-9b75-d7ffdf4af519" xmlns:ns3="a49f464f-5dfe-42e7-ac55-63b7f388dc64" targetNamespace="http://schemas.microsoft.com/office/2006/metadata/properties" ma:root="true" ma:fieldsID="824e4dcae77ff2f9c7fe758943dab755" ns2:_="" ns3:_="">
    <xsd:import namespace="2fcbdc8b-4849-42c6-9b75-d7ffdf4af519"/>
    <xsd:import namespace="a49f464f-5dfe-42e7-ac55-63b7f388dc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cbdc8b-4849-42c6-9b75-d7ffdf4af5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9f464f-5dfe-42e7-ac55-63b7f388dc6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DA1BF8-28C3-4D1F-9DE7-CD2D1DD770D6}">
  <ds:schemaRefs>
    <ds:schemaRef ds:uri="http://purl.org/dc/dcmitype/"/>
    <ds:schemaRef ds:uri="http://purl.org/dc/terms/"/>
    <ds:schemaRef ds:uri="http://schemas.microsoft.com/office/2006/documentManagement/types"/>
    <ds:schemaRef ds:uri="a49f464f-5dfe-42e7-ac55-63b7f388dc64"/>
    <ds:schemaRef ds:uri="http://schemas.microsoft.com/office/infopath/2007/PartnerControls"/>
    <ds:schemaRef ds:uri="http://schemas.openxmlformats.org/package/2006/metadata/core-properties"/>
    <ds:schemaRef ds:uri="2fcbdc8b-4849-42c6-9b75-d7ffdf4af519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8962C75-19DA-4A1C-944E-EF42667F6172}">
  <ds:schemaRefs>
    <ds:schemaRef ds:uri="2fcbdc8b-4849-42c6-9b75-d7ffdf4af519"/>
    <ds:schemaRef ds:uri="a49f464f-5dfe-42e7-ac55-63b7f388dc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50A2E91-ADF7-4221-97FF-0B95359810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474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Airen Ng</dc:creator>
  <cp:lastModifiedBy>Rayan Louahche (Student)</cp:lastModifiedBy>
  <cp:revision>4</cp:revision>
  <dcterms:created xsi:type="dcterms:W3CDTF">2024-05-07T12:46:31Z</dcterms:created>
  <dcterms:modified xsi:type="dcterms:W3CDTF">2024-08-30T11:11:39Z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0x010100AEB8691AA6A8134FB9AF42F537F81261</vt:lpwstr>
  </property>
</Properties>
</file>