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charts/chart4.xml" ContentType="application/vnd.openxmlformats-officedocument.drawingml.char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charts/chart7.xml" ContentType="application/vnd.openxmlformats-officedocument.drawingml.char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5.xml" ContentType="application/vnd.openxmlformats-officedocument.drawingml.char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agosta:Documents:MATLAB:pazienti:tracking:immagini_track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agosta:Documents:MATLAB:pazienti:tracking:immagini_track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agosta:Documents:MATLAB:pazienti:tracking:immagini_track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agosta:Documents:MATLAB:pazienti:tracking:immagini_tracking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agosta:Documents:MATLAB:pazienti:tracking:immagini_tracking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agosta:Documents:MATLAB:pazienti:tracking:immagini_tracking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agosta:Documents:MATLAB:pazienti:tracking:immagini_tracking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agosta:Documents:MATLAB:pazienti:tracking:immagini_trac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"/>
  <c:chart>
    <c:title>
      <c:tx>
        <c:rich>
          <a:bodyPr/>
          <a:lstStyle/>
          <a:p>
            <a:pPr>
              <a:defRPr/>
            </a:pPr>
            <a:r>
              <a:rPr lang="it-IT" dirty="0" err="1" smtClean="0"/>
              <a:t>Tracking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thresholds</a:t>
            </a:r>
            <a:endParaRPr lang="it-IT" dirty="0"/>
          </a:p>
        </c:rich>
      </c:tx>
      <c:layout>
        <c:manualLayout>
          <c:xMode val="edge"/>
          <c:yMode val="edge"/>
          <c:x val="0.111880489938758"/>
          <c:y val="0.0155763239875389"/>
        </c:manualLayout>
      </c:layout>
    </c:title>
    <c:plotArea>
      <c:layout>
        <c:manualLayout>
          <c:layoutTarget val="inner"/>
          <c:xMode val="edge"/>
          <c:yMode val="edge"/>
          <c:x val="0.114250043744532"/>
          <c:y val="0.144444444444444"/>
          <c:w val="0.835704286964129"/>
          <c:h val="0.743486712598425"/>
        </c:manualLayout>
      </c:layout>
      <c:barChart>
        <c:barDir val="col"/>
        <c:grouping val="clustered"/>
        <c:ser>
          <c:idx val="0"/>
          <c:order val="0"/>
          <c:tx>
            <c:strRef>
              <c:f>average!$A$2</c:f>
              <c:strCache>
                <c:ptCount val="1"/>
                <c:pt idx="0">
                  <c:v>Right parietal patients</c:v>
                </c:pt>
              </c:strCache>
            </c:strRef>
          </c:tx>
          <c:spPr>
            <a:solidFill>
              <a:schemeClr val="tx1"/>
            </a:solidFill>
          </c:spPr>
          <c:errBars>
            <c:errBarType val="both"/>
            <c:errValType val="cust"/>
            <c:plus>
              <c:numRef>
                <c:f>average!$B$8:$C$8</c:f>
                <c:numCache>
                  <c:formatCode>General</c:formatCode>
                  <c:ptCount val="2"/>
                  <c:pt idx="0">
                    <c:v>1.67</c:v>
                  </c:pt>
                  <c:pt idx="1">
                    <c:v>0.97</c:v>
                  </c:pt>
                </c:numCache>
              </c:numRef>
            </c:plus>
            <c:minus>
              <c:numRef>
                <c:f>average!$B$8:$C$8</c:f>
                <c:numCache>
                  <c:formatCode>General</c:formatCode>
                  <c:ptCount val="2"/>
                  <c:pt idx="0">
                    <c:v>1.67</c:v>
                  </c:pt>
                  <c:pt idx="1">
                    <c:v>0.97</c:v>
                  </c:pt>
                </c:numCache>
              </c:numRef>
            </c:minus>
          </c:errBars>
          <c:cat>
            <c:strRef>
              <c:f>average!$B$1:$C$1</c:f>
              <c:strCache>
                <c:ptCount val="2"/>
                <c:pt idx="0">
                  <c:v>Unilateral Threshold</c:v>
                </c:pt>
                <c:pt idx="1">
                  <c:v>Bilateral Threshold</c:v>
                </c:pt>
              </c:strCache>
            </c:strRef>
          </c:cat>
          <c:val>
            <c:numRef>
              <c:f>average!$B$2:$C$2</c:f>
              <c:numCache>
                <c:formatCode>General</c:formatCode>
                <c:ptCount val="2"/>
                <c:pt idx="0">
                  <c:v>13.24</c:v>
                </c:pt>
                <c:pt idx="1">
                  <c:v>7.76</c:v>
                </c:pt>
              </c:numCache>
            </c:numRef>
          </c:val>
        </c:ser>
        <c:ser>
          <c:idx val="1"/>
          <c:order val="1"/>
          <c:tx>
            <c:strRef>
              <c:f>average!$A$3</c:f>
              <c:strCache>
                <c:ptCount val="1"/>
                <c:pt idx="0">
                  <c:v>Age-matched controls</c:v>
                </c:pt>
              </c:strCache>
            </c:strRef>
          </c:tx>
          <c:errBars>
            <c:errBarType val="both"/>
            <c:errValType val="cust"/>
            <c:plus>
              <c:numRef>
                <c:f>average!$B$9:$C$9</c:f>
                <c:numCache>
                  <c:formatCode>General</c:formatCode>
                  <c:ptCount val="2"/>
                  <c:pt idx="0">
                    <c:v>2.38</c:v>
                  </c:pt>
                  <c:pt idx="1">
                    <c:v>2.12</c:v>
                  </c:pt>
                </c:numCache>
              </c:numRef>
            </c:plus>
            <c:minus>
              <c:numRef>
                <c:f>average!$B$9:$C$9</c:f>
                <c:numCache>
                  <c:formatCode>General</c:formatCode>
                  <c:ptCount val="2"/>
                  <c:pt idx="0">
                    <c:v>2.38</c:v>
                  </c:pt>
                  <c:pt idx="1">
                    <c:v>2.12</c:v>
                  </c:pt>
                </c:numCache>
              </c:numRef>
            </c:minus>
          </c:errBars>
          <c:cat>
            <c:strRef>
              <c:f>average!$B$1:$C$1</c:f>
              <c:strCache>
                <c:ptCount val="2"/>
                <c:pt idx="0">
                  <c:v>Unilateral Threshold</c:v>
                </c:pt>
                <c:pt idx="1">
                  <c:v>Bilateral Threshold</c:v>
                </c:pt>
              </c:strCache>
            </c:strRef>
          </c:cat>
          <c:val>
            <c:numRef>
              <c:f>average!$B$3:$C$3</c:f>
              <c:numCache>
                <c:formatCode>General</c:formatCode>
                <c:ptCount val="2"/>
                <c:pt idx="0">
                  <c:v>20.88</c:v>
                </c:pt>
                <c:pt idx="1">
                  <c:v>13.48</c:v>
                </c:pt>
              </c:numCache>
            </c:numRef>
          </c:val>
        </c:ser>
        <c:ser>
          <c:idx val="2"/>
          <c:order val="2"/>
          <c:tx>
            <c:strRef>
              <c:f>average!$A$4</c:f>
              <c:strCache>
                <c:ptCount val="1"/>
                <c:pt idx="0">
                  <c:v>Left parietal patients</c:v>
                </c:pt>
              </c:strCache>
            </c:strRef>
          </c:tx>
          <c:errBars>
            <c:errBarType val="both"/>
            <c:errValType val="cust"/>
            <c:plus>
              <c:numRef>
                <c:f>average!$B$10:$C$10</c:f>
                <c:numCache>
                  <c:formatCode>General</c:formatCode>
                  <c:ptCount val="2"/>
                  <c:pt idx="0">
                    <c:v>3.03</c:v>
                  </c:pt>
                  <c:pt idx="1">
                    <c:v>2.66</c:v>
                  </c:pt>
                </c:numCache>
              </c:numRef>
            </c:plus>
            <c:minus>
              <c:numRef>
                <c:f>average!$B$10:$C$10</c:f>
                <c:numCache>
                  <c:formatCode>General</c:formatCode>
                  <c:ptCount val="2"/>
                  <c:pt idx="0">
                    <c:v>3.03</c:v>
                  </c:pt>
                  <c:pt idx="1">
                    <c:v>2.66</c:v>
                  </c:pt>
                </c:numCache>
              </c:numRef>
            </c:minus>
          </c:errBars>
          <c:cat>
            <c:strRef>
              <c:f>average!$B$1:$C$1</c:f>
              <c:strCache>
                <c:ptCount val="2"/>
                <c:pt idx="0">
                  <c:v>Unilateral Threshold</c:v>
                </c:pt>
                <c:pt idx="1">
                  <c:v>Bilateral Threshold</c:v>
                </c:pt>
              </c:strCache>
            </c:strRef>
          </c:cat>
          <c:val>
            <c:numRef>
              <c:f>average!$B$4:$C$4</c:f>
              <c:numCache>
                <c:formatCode>General</c:formatCode>
                <c:ptCount val="2"/>
                <c:pt idx="0">
                  <c:v>20.0</c:v>
                </c:pt>
                <c:pt idx="1">
                  <c:v>14.52</c:v>
                </c:pt>
              </c:numCache>
            </c:numRef>
          </c:val>
        </c:ser>
        <c:axId val="541245768"/>
        <c:axId val="541249080"/>
      </c:barChart>
      <c:catAx>
        <c:axId val="541245768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it-IT"/>
          </a:p>
        </c:txPr>
        <c:crossAx val="541249080"/>
        <c:crosses val="autoZero"/>
        <c:auto val="1"/>
        <c:lblAlgn val="ctr"/>
        <c:lblOffset val="100"/>
      </c:catAx>
      <c:valAx>
        <c:axId val="54124908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it-IT" sz="1400"/>
                  <a:t>Speed (deg/sec)</a:t>
                </a:r>
              </a:p>
            </c:rich>
          </c:tx>
          <c:layout/>
        </c:title>
        <c:numFmt formatCode="General" sourceLinked="1"/>
        <c:tickLblPos val="nextTo"/>
        <c:crossAx val="541245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884321959755"/>
          <c:y val="0.0133627689062232"/>
          <c:w val="0.282623272090989"/>
          <c:h val="0.191574803149606"/>
        </c:manualLayout>
      </c:layout>
      <c:txPr>
        <a:bodyPr/>
        <a:lstStyle/>
        <a:p>
          <a:pPr>
            <a:defRPr sz="1200"/>
          </a:pPr>
          <a:endParaRPr lang="it-IT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"/>
  <c:chart>
    <c:title>
      <c:tx>
        <c:rich>
          <a:bodyPr/>
          <a:lstStyle/>
          <a:p>
            <a:pPr>
              <a:defRPr/>
            </a:pPr>
            <a:r>
              <a:rPr lang="it-IT"/>
              <a:t>Right parietal patients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average!$M$1</c:f>
              <c:strCache>
                <c:ptCount val="1"/>
                <c:pt idx="0">
                  <c:v>Left VF</c:v>
                </c:pt>
              </c:strCache>
            </c:strRef>
          </c:tx>
          <c:errBars>
            <c:errBarType val="both"/>
            <c:errValType val="cust"/>
            <c:plus>
              <c:numRef>
                <c:f>average!$M$7:$N$7</c:f>
                <c:numCache>
                  <c:formatCode>General</c:formatCode>
                  <c:ptCount val="2"/>
                  <c:pt idx="0">
                    <c:v>3.26</c:v>
                  </c:pt>
                  <c:pt idx="1">
                    <c:v>4.819999999999998</c:v>
                  </c:pt>
                </c:numCache>
              </c:numRef>
            </c:plus>
            <c:minus>
              <c:numRef>
                <c:f>average!$M$7:$N$7</c:f>
                <c:numCache>
                  <c:formatCode>General</c:formatCode>
                  <c:ptCount val="2"/>
                  <c:pt idx="0">
                    <c:v>3.26</c:v>
                  </c:pt>
                  <c:pt idx="1">
                    <c:v>4.819999999999998</c:v>
                  </c:pt>
                </c:numCache>
              </c:numRef>
            </c:minus>
          </c:errBars>
          <c:cat>
            <c:strRef>
              <c:f>average!$L$2:$L$3</c:f>
              <c:strCache>
                <c:ptCount val="2"/>
                <c:pt idx="0">
                  <c:v>Unilateral</c:v>
                </c:pt>
                <c:pt idx="1">
                  <c:v>Bilateral</c:v>
                </c:pt>
              </c:strCache>
            </c:strRef>
          </c:cat>
          <c:val>
            <c:numRef>
              <c:f>average!$M$2:$M$3</c:f>
              <c:numCache>
                <c:formatCode>General</c:formatCode>
                <c:ptCount val="2"/>
                <c:pt idx="0">
                  <c:v>79.92</c:v>
                </c:pt>
                <c:pt idx="1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average!$N$1</c:f>
              <c:strCache>
                <c:ptCount val="1"/>
                <c:pt idx="0">
                  <c:v>Right VF</c:v>
                </c:pt>
              </c:strCache>
            </c:strRef>
          </c:tx>
          <c:errBars>
            <c:errBarType val="both"/>
            <c:errValType val="cust"/>
            <c:plus>
              <c:numRef>
                <c:f>average!$M$8:$N$8</c:f>
                <c:numCache>
                  <c:formatCode>General</c:formatCode>
                  <c:ptCount val="2"/>
                  <c:pt idx="0">
                    <c:v>4.8</c:v>
                  </c:pt>
                  <c:pt idx="1">
                    <c:v>5.4</c:v>
                  </c:pt>
                </c:numCache>
              </c:numRef>
            </c:plus>
            <c:minus>
              <c:numRef>
                <c:f>average!$M$8:$N$8</c:f>
                <c:numCache>
                  <c:formatCode>General</c:formatCode>
                  <c:ptCount val="2"/>
                  <c:pt idx="0">
                    <c:v>4.8</c:v>
                  </c:pt>
                  <c:pt idx="1">
                    <c:v>5.4</c:v>
                  </c:pt>
                </c:numCache>
              </c:numRef>
            </c:minus>
          </c:errBars>
          <c:cat>
            <c:strRef>
              <c:f>average!$L$2:$L$3</c:f>
              <c:strCache>
                <c:ptCount val="2"/>
                <c:pt idx="0">
                  <c:v>Unilateral</c:v>
                </c:pt>
                <c:pt idx="1">
                  <c:v>Bilateral</c:v>
                </c:pt>
              </c:strCache>
            </c:strRef>
          </c:cat>
          <c:val>
            <c:numRef>
              <c:f>average!$N$2:$N$3</c:f>
              <c:numCache>
                <c:formatCode>General</c:formatCode>
                <c:ptCount val="2"/>
                <c:pt idx="0">
                  <c:v>78.5</c:v>
                </c:pt>
                <c:pt idx="1">
                  <c:v>73.06</c:v>
                </c:pt>
              </c:numCache>
            </c:numRef>
          </c:val>
        </c:ser>
        <c:axId val="541176008"/>
        <c:axId val="541170856"/>
      </c:barChart>
      <c:catAx>
        <c:axId val="5411760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it-IT"/>
          </a:p>
        </c:txPr>
        <c:crossAx val="541170856"/>
        <c:crosses val="autoZero"/>
        <c:auto val="1"/>
        <c:lblAlgn val="ctr"/>
        <c:lblOffset val="100"/>
      </c:catAx>
      <c:valAx>
        <c:axId val="541170856"/>
        <c:scaling>
          <c:orientation val="minMax"/>
          <c:max val="100.0"/>
        </c:scaling>
        <c:axPos val="l"/>
        <c:title>
          <c:tx>
            <c:rich>
              <a:bodyPr/>
              <a:lstStyle/>
              <a:p>
                <a:pPr>
                  <a:defRPr sz="1200"/>
                </a:pPr>
                <a:r>
                  <a:rPr lang="it-IT" sz="1200"/>
                  <a:t>Accuracy at baseline (%)</a:t>
                </a:r>
              </a:p>
            </c:rich>
          </c:tx>
          <c:layout/>
        </c:title>
        <c:numFmt formatCode="General" sourceLinked="1"/>
        <c:tickLblPos val="nextTo"/>
        <c:crossAx val="541176008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"/>
  <c:chart>
    <c:title>
      <c:tx>
        <c:rich>
          <a:bodyPr/>
          <a:lstStyle/>
          <a:p>
            <a:pPr>
              <a:defRPr/>
            </a:pPr>
            <a:r>
              <a:rPr lang="it-IT"/>
              <a:t>Age-matched controls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average!$Y$1</c:f>
              <c:strCache>
                <c:ptCount val="1"/>
                <c:pt idx="0">
                  <c:v>Left VF</c:v>
                </c:pt>
              </c:strCache>
            </c:strRef>
          </c:tx>
          <c:errBars>
            <c:errBarType val="both"/>
            <c:errValType val="cust"/>
            <c:plus>
              <c:numRef>
                <c:f>average!$Y$8:$Y$9</c:f>
                <c:numCache>
                  <c:formatCode>General</c:formatCode>
                  <c:ptCount val="2"/>
                  <c:pt idx="0">
                    <c:v>3.41</c:v>
                  </c:pt>
                  <c:pt idx="1">
                    <c:v>7.05</c:v>
                  </c:pt>
                </c:numCache>
              </c:numRef>
            </c:plus>
            <c:minus>
              <c:numRef>
                <c:f>average!$Y$8:$Y$9</c:f>
                <c:numCache>
                  <c:formatCode>General</c:formatCode>
                  <c:ptCount val="2"/>
                  <c:pt idx="0">
                    <c:v>3.41</c:v>
                  </c:pt>
                  <c:pt idx="1">
                    <c:v>7.05</c:v>
                  </c:pt>
                </c:numCache>
              </c:numRef>
            </c:minus>
          </c:errBars>
          <c:cat>
            <c:strRef>
              <c:f>average!$X$2:$X$3</c:f>
              <c:strCache>
                <c:ptCount val="2"/>
                <c:pt idx="0">
                  <c:v>Unilateral</c:v>
                </c:pt>
                <c:pt idx="1">
                  <c:v>Bilateral</c:v>
                </c:pt>
              </c:strCache>
            </c:strRef>
          </c:cat>
          <c:val>
            <c:numRef>
              <c:f>average!$Y$2:$Y$3</c:f>
              <c:numCache>
                <c:formatCode>General</c:formatCode>
                <c:ptCount val="2"/>
                <c:pt idx="0">
                  <c:v>85.0</c:v>
                </c:pt>
                <c:pt idx="1">
                  <c:v>64.16999999999998</c:v>
                </c:pt>
              </c:numCache>
            </c:numRef>
          </c:val>
        </c:ser>
        <c:ser>
          <c:idx val="1"/>
          <c:order val="1"/>
          <c:tx>
            <c:strRef>
              <c:f>average!$Z$1</c:f>
              <c:strCache>
                <c:ptCount val="1"/>
                <c:pt idx="0">
                  <c:v>Right VF</c:v>
                </c:pt>
              </c:strCache>
            </c:strRef>
          </c:tx>
          <c:errBars>
            <c:errBarType val="both"/>
            <c:errValType val="cust"/>
            <c:plus>
              <c:numRef>
                <c:f>average!$Z$8:$Z$9</c:f>
                <c:numCache>
                  <c:formatCode>General</c:formatCode>
                  <c:ptCount val="2"/>
                  <c:pt idx="0">
                    <c:v>6.41</c:v>
                  </c:pt>
                  <c:pt idx="1">
                    <c:v>9.54</c:v>
                  </c:pt>
                </c:numCache>
              </c:numRef>
            </c:plus>
            <c:minus>
              <c:numRef>
                <c:f>average!$Z$8:$Z$9</c:f>
                <c:numCache>
                  <c:formatCode>General</c:formatCode>
                  <c:ptCount val="2"/>
                  <c:pt idx="0">
                    <c:v>6.41</c:v>
                  </c:pt>
                  <c:pt idx="1">
                    <c:v>9.54</c:v>
                  </c:pt>
                </c:numCache>
              </c:numRef>
            </c:minus>
          </c:errBars>
          <c:cat>
            <c:strRef>
              <c:f>average!$X$2:$X$3</c:f>
              <c:strCache>
                <c:ptCount val="2"/>
                <c:pt idx="0">
                  <c:v>Unilateral</c:v>
                </c:pt>
                <c:pt idx="1">
                  <c:v>Bilateral</c:v>
                </c:pt>
              </c:strCache>
            </c:strRef>
          </c:cat>
          <c:val>
            <c:numRef>
              <c:f>average!$Z$2:$Z$3</c:f>
              <c:numCache>
                <c:formatCode>General</c:formatCode>
                <c:ptCount val="2"/>
                <c:pt idx="0">
                  <c:v>83.5</c:v>
                </c:pt>
                <c:pt idx="1">
                  <c:v>68.33</c:v>
                </c:pt>
              </c:numCache>
            </c:numRef>
          </c:val>
        </c:ser>
        <c:axId val="445017288"/>
        <c:axId val="445009288"/>
      </c:barChart>
      <c:catAx>
        <c:axId val="4450172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it-IT"/>
          </a:p>
        </c:txPr>
        <c:crossAx val="445009288"/>
        <c:crosses val="autoZero"/>
        <c:auto val="1"/>
        <c:lblAlgn val="ctr"/>
        <c:lblOffset val="100"/>
      </c:catAx>
      <c:valAx>
        <c:axId val="445009288"/>
        <c:scaling>
          <c:orientation val="minMax"/>
          <c:max val="100.0"/>
        </c:scaling>
        <c:delete val="1"/>
        <c:axPos val="l"/>
        <c:numFmt formatCode="General" sourceLinked="1"/>
        <c:tickLblPos val="nextTo"/>
        <c:crossAx val="4450172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"/>
  <c:chart>
    <c:title>
      <c:tx>
        <c:rich>
          <a:bodyPr/>
          <a:lstStyle/>
          <a:p>
            <a:pPr>
              <a:defRPr sz="1200"/>
            </a:pPr>
            <a:r>
              <a:rPr lang="it-IT" sz="1200"/>
              <a:t>LEFT PARIETAL STIMULATION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average!$A$31</c:f>
              <c:strCache>
                <c:ptCount val="1"/>
                <c:pt idx="0">
                  <c:v>Left VF</c:v>
                </c:pt>
              </c:strCache>
            </c:strRef>
          </c:tx>
          <c:errBars>
            <c:errBarType val="both"/>
            <c:errValType val="cust"/>
            <c:plus>
              <c:numRef>
                <c:f>average!$B$74:$E$74</c:f>
                <c:numCache>
                  <c:formatCode>General</c:formatCode>
                  <c:ptCount val="4"/>
                  <c:pt idx="0">
                    <c:v>6.29</c:v>
                  </c:pt>
                  <c:pt idx="1">
                    <c:v>6.98</c:v>
                  </c:pt>
                  <c:pt idx="2">
                    <c:v>6.37</c:v>
                  </c:pt>
                  <c:pt idx="3">
                    <c:v>3.54</c:v>
                  </c:pt>
                </c:numCache>
              </c:numRef>
            </c:plus>
            <c:minus>
              <c:numRef>
                <c:f>average!$B$74:$E$74</c:f>
                <c:numCache>
                  <c:formatCode>General</c:formatCode>
                  <c:ptCount val="4"/>
                  <c:pt idx="0">
                    <c:v>6.29</c:v>
                  </c:pt>
                  <c:pt idx="1">
                    <c:v>6.98</c:v>
                  </c:pt>
                  <c:pt idx="2">
                    <c:v>6.37</c:v>
                  </c:pt>
                  <c:pt idx="3">
                    <c:v>3.54</c:v>
                  </c:pt>
                </c:numCache>
              </c:numRef>
            </c:minus>
          </c:errBars>
          <c:cat>
            <c:strRef>
              <c:f>average!$B$30:$E$30</c:f>
              <c:strCache>
                <c:ptCount val="4"/>
                <c:pt idx="0">
                  <c:v>Post TMS - Unilateral</c:v>
                </c:pt>
                <c:pt idx="1">
                  <c:v>30 min post TMS - Unilateral</c:v>
                </c:pt>
                <c:pt idx="2">
                  <c:v>Post TMS - Bilateral</c:v>
                </c:pt>
                <c:pt idx="3">
                  <c:v>30 min post TMS - Bilateral</c:v>
                </c:pt>
              </c:strCache>
            </c:strRef>
          </c:cat>
          <c:val>
            <c:numRef>
              <c:f>average!$B$31:$E$31</c:f>
              <c:numCache>
                <c:formatCode>General</c:formatCode>
                <c:ptCount val="4"/>
                <c:pt idx="0">
                  <c:v>5.67</c:v>
                </c:pt>
                <c:pt idx="1">
                  <c:v>7.33</c:v>
                </c:pt>
                <c:pt idx="2">
                  <c:v>-2.83</c:v>
                </c:pt>
                <c:pt idx="3">
                  <c:v>19.67</c:v>
                </c:pt>
              </c:numCache>
            </c:numRef>
          </c:val>
        </c:ser>
        <c:ser>
          <c:idx val="1"/>
          <c:order val="1"/>
          <c:tx>
            <c:strRef>
              <c:f>average!$A$32</c:f>
              <c:strCache>
                <c:ptCount val="1"/>
                <c:pt idx="0">
                  <c:v>Right VF</c:v>
                </c:pt>
              </c:strCache>
            </c:strRef>
          </c:tx>
          <c:errBars>
            <c:errBarType val="both"/>
            <c:errValType val="cust"/>
            <c:plus>
              <c:numRef>
                <c:f>average!$B$75:$E$75</c:f>
                <c:numCache>
                  <c:formatCode>General</c:formatCode>
                  <c:ptCount val="4"/>
                  <c:pt idx="0">
                    <c:v>7.07</c:v>
                  </c:pt>
                  <c:pt idx="1">
                    <c:v>3.11</c:v>
                  </c:pt>
                  <c:pt idx="2">
                    <c:v>9.639999999999998</c:v>
                  </c:pt>
                  <c:pt idx="3">
                    <c:v>7.35</c:v>
                  </c:pt>
                </c:numCache>
              </c:numRef>
            </c:plus>
            <c:minus>
              <c:numRef>
                <c:f>average!$B$75:$E$75</c:f>
                <c:numCache>
                  <c:formatCode>General</c:formatCode>
                  <c:ptCount val="4"/>
                  <c:pt idx="0">
                    <c:v>7.07</c:v>
                  </c:pt>
                  <c:pt idx="1">
                    <c:v>3.11</c:v>
                  </c:pt>
                  <c:pt idx="2">
                    <c:v>9.639999999999998</c:v>
                  </c:pt>
                  <c:pt idx="3">
                    <c:v>7.35</c:v>
                  </c:pt>
                </c:numCache>
              </c:numRef>
            </c:minus>
          </c:errBars>
          <c:cat>
            <c:strRef>
              <c:f>average!$B$30:$E$30</c:f>
              <c:strCache>
                <c:ptCount val="4"/>
                <c:pt idx="0">
                  <c:v>Post TMS - Unilateral</c:v>
                </c:pt>
                <c:pt idx="1">
                  <c:v>30 min post TMS - Unilateral</c:v>
                </c:pt>
                <c:pt idx="2">
                  <c:v>Post TMS - Bilateral</c:v>
                </c:pt>
                <c:pt idx="3">
                  <c:v>30 min post TMS - Bilateral</c:v>
                </c:pt>
              </c:strCache>
            </c:strRef>
          </c:cat>
          <c:val>
            <c:numRef>
              <c:f>average!$B$32:$E$32</c:f>
              <c:numCache>
                <c:formatCode>General</c:formatCode>
                <c:ptCount val="4"/>
                <c:pt idx="0">
                  <c:v>12.83</c:v>
                </c:pt>
                <c:pt idx="1">
                  <c:v>8.33</c:v>
                </c:pt>
                <c:pt idx="2">
                  <c:v>0.0</c:v>
                </c:pt>
                <c:pt idx="3">
                  <c:v>5.67</c:v>
                </c:pt>
              </c:numCache>
            </c:numRef>
          </c:val>
        </c:ser>
        <c:axId val="445115432"/>
        <c:axId val="445123000"/>
      </c:barChart>
      <c:catAx>
        <c:axId val="445115432"/>
        <c:scaling>
          <c:orientation val="minMax"/>
        </c:scaling>
        <c:axPos val="b"/>
        <c:tickLblPos val="low"/>
        <c:txPr>
          <a:bodyPr/>
          <a:lstStyle/>
          <a:p>
            <a:pPr>
              <a:defRPr sz="1100"/>
            </a:pPr>
            <a:endParaRPr lang="it-IT"/>
          </a:p>
        </c:txPr>
        <c:crossAx val="445123000"/>
        <c:crosses val="autoZero"/>
        <c:auto val="1"/>
        <c:lblAlgn val="ctr"/>
        <c:lblOffset val="100"/>
      </c:catAx>
      <c:valAx>
        <c:axId val="445123000"/>
        <c:scaling>
          <c:orientation val="minMax"/>
          <c:max val="25.0"/>
          <c:min val="-20.0"/>
        </c:scaling>
        <c:axPos val="l"/>
        <c:title>
          <c:tx>
            <c:rich>
              <a:bodyPr/>
              <a:lstStyle/>
              <a:p>
                <a:pPr>
                  <a:defRPr sz="1200"/>
                </a:pPr>
                <a:r>
                  <a:rPr lang="it-IT" sz="1200" dirty="0" err="1" smtClean="0"/>
                  <a:t>Accuracy</a:t>
                </a:r>
                <a:r>
                  <a:rPr lang="it-IT" sz="1200" dirty="0" smtClean="0"/>
                  <a:t> </a:t>
                </a:r>
                <a:r>
                  <a:rPr lang="it-IT" sz="1200" dirty="0" err="1" smtClean="0"/>
                  <a:t>difference</a:t>
                </a:r>
                <a:r>
                  <a:rPr lang="it-IT" sz="1200" dirty="0" smtClean="0"/>
                  <a:t> </a:t>
                </a:r>
                <a:r>
                  <a:rPr lang="it-IT" sz="1200" dirty="0" err="1"/>
                  <a:t>from</a:t>
                </a:r>
                <a:r>
                  <a:rPr lang="it-IT" sz="1200" dirty="0"/>
                  <a:t> </a:t>
                </a:r>
                <a:r>
                  <a:rPr lang="it-IT" sz="1200" dirty="0" err="1"/>
                  <a:t>baseline</a:t>
                </a:r>
                <a:r>
                  <a:rPr lang="it-IT" sz="1200" dirty="0"/>
                  <a:t> (%)</a:t>
                </a:r>
              </a:p>
            </c:rich>
          </c:tx>
          <c:layout/>
        </c:title>
        <c:numFmt formatCode="General" sourceLinked="1"/>
        <c:tickLblPos val="nextTo"/>
        <c:crossAx val="44511543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it-IT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"/>
  <c:chart>
    <c:title>
      <c:tx>
        <c:rich>
          <a:bodyPr/>
          <a:lstStyle/>
          <a:p>
            <a:pPr>
              <a:defRPr sz="1200"/>
            </a:pPr>
            <a:r>
              <a:rPr lang="it-IT" sz="1200"/>
              <a:t>SHAM STIMULATION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average!$G$31</c:f>
              <c:strCache>
                <c:ptCount val="1"/>
                <c:pt idx="0">
                  <c:v>Left VF</c:v>
                </c:pt>
              </c:strCache>
            </c:strRef>
          </c:tx>
          <c:errBars>
            <c:errBarType val="both"/>
            <c:errValType val="cust"/>
            <c:plus>
              <c:numRef>
                <c:f>average!$K$74:$N$74</c:f>
                <c:numCache>
                  <c:formatCode>General</c:formatCode>
                  <c:ptCount val="4"/>
                  <c:pt idx="0">
                    <c:v>4.17</c:v>
                  </c:pt>
                  <c:pt idx="1">
                    <c:v>7.25</c:v>
                  </c:pt>
                  <c:pt idx="2">
                    <c:v>6.46</c:v>
                  </c:pt>
                  <c:pt idx="3">
                    <c:v>7.94</c:v>
                  </c:pt>
                </c:numCache>
              </c:numRef>
            </c:plus>
            <c:minus>
              <c:numRef>
                <c:f>average!$K$75:$N$75</c:f>
                <c:numCache>
                  <c:formatCode>General</c:formatCode>
                  <c:ptCount val="4"/>
                  <c:pt idx="0">
                    <c:v>3.73</c:v>
                  </c:pt>
                  <c:pt idx="1">
                    <c:v>6.189999999999999</c:v>
                  </c:pt>
                  <c:pt idx="2">
                    <c:v>3.88</c:v>
                  </c:pt>
                  <c:pt idx="3">
                    <c:v>4.33</c:v>
                  </c:pt>
                </c:numCache>
              </c:numRef>
            </c:minus>
          </c:errBars>
          <c:cat>
            <c:strRef>
              <c:f>average!$H$30:$K$30</c:f>
              <c:strCache>
                <c:ptCount val="4"/>
                <c:pt idx="0">
                  <c:v>Post TMS - Unilateral</c:v>
                </c:pt>
                <c:pt idx="1">
                  <c:v>30 min post TMS - Unilateral</c:v>
                </c:pt>
                <c:pt idx="2">
                  <c:v>Post TMS - Bilateral</c:v>
                </c:pt>
                <c:pt idx="3">
                  <c:v>30 min post TMS - Bilateral</c:v>
                </c:pt>
              </c:strCache>
            </c:strRef>
          </c:cat>
          <c:val>
            <c:numRef>
              <c:f>average!$H$31:$K$31</c:f>
              <c:numCache>
                <c:formatCode>General</c:formatCode>
                <c:ptCount val="4"/>
                <c:pt idx="0">
                  <c:v>-12.5</c:v>
                </c:pt>
                <c:pt idx="1">
                  <c:v>-5.83</c:v>
                </c:pt>
                <c:pt idx="2">
                  <c:v>-8.17</c:v>
                </c:pt>
                <c:pt idx="3">
                  <c:v>-2.83</c:v>
                </c:pt>
              </c:numCache>
            </c:numRef>
          </c:val>
        </c:ser>
        <c:ser>
          <c:idx val="1"/>
          <c:order val="1"/>
          <c:tx>
            <c:strRef>
              <c:f>average!$G$32</c:f>
              <c:strCache>
                <c:ptCount val="1"/>
                <c:pt idx="0">
                  <c:v>Right VF</c:v>
                </c:pt>
              </c:strCache>
            </c:strRef>
          </c:tx>
          <c:errBars>
            <c:errBarType val="both"/>
            <c:errValType val="cust"/>
            <c:plus>
              <c:numRef>
                <c:f>average!$K$75:$N$75</c:f>
                <c:numCache>
                  <c:formatCode>General</c:formatCode>
                  <c:ptCount val="4"/>
                  <c:pt idx="0">
                    <c:v>3.73</c:v>
                  </c:pt>
                  <c:pt idx="1">
                    <c:v>6.189999999999999</c:v>
                  </c:pt>
                  <c:pt idx="2">
                    <c:v>3.88</c:v>
                  </c:pt>
                  <c:pt idx="3">
                    <c:v>4.33</c:v>
                  </c:pt>
                </c:numCache>
              </c:numRef>
            </c:plus>
            <c:minus>
              <c:numRef>
                <c:f>average!$K$75:$N$75</c:f>
                <c:numCache>
                  <c:formatCode>General</c:formatCode>
                  <c:ptCount val="4"/>
                  <c:pt idx="0">
                    <c:v>3.73</c:v>
                  </c:pt>
                  <c:pt idx="1">
                    <c:v>6.189999999999999</c:v>
                  </c:pt>
                  <c:pt idx="2">
                    <c:v>3.88</c:v>
                  </c:pt>
                  <c:pt idx="3">
                    <c:v>4.33</c:v>
                  </c:pt>
                </c:numCache>
              </c:numRef>
            </c:minus>
          </c:errBars>
          <c:cat>
            <c:strRef>
              <c:f>average!$H$30:$K$30</c:f>
              <c:strCache>
                <c:ptCount val="4"/>
                <c:pt idx="0">
                  <c:v>Post TMS - Unilateral</c:v>
                </c:pt>
                <c:pt idx="1">
                  <c:v>30 min post TMS - Unilateral</c:v>
                </c:pt>
                <c:pt idx="2">
                  <c:v>Post TMS - Bilateral</c:v>
                </c:pt>
                <c:pt idx="3">
                  <c:v>30 min post TMS - Bilateral</c:v>
                </c:pt>
              </c:strCache>
            </c:strRef>
          </c:cat>
          <c:val>
            <c:numRef>
              <c:f>average!$H$32:$K$32</c:f>
              <c:numCache>
                <c:formatCode>General</c:formatCode>
                <c:ptCount val="4"/>
                <c:pt idx="0">
                  <c:v>-0.17</c:v>
                </c:pt>
                <c:pt idx="1">
                  <c:v>-7.0</c:v>
                </c:pt>
                <c:pt idx="2">
                  <c:v>1.5</c:v>
                </c:pt>
                <c:pt idx="3">
                  <c:v>0.0</c:v>
                </c:pt>
              </c:numCache>
            </c:numRef>
          </c:val>
        </c:ser>
        <c:axId val="445155496"/>
        <c:axId val="445163112"/>
      </c:barChart>
      <c:catAx>
        <c:axId val="445155496"/>
        <c:scaling>
          <c:orientation val="minMax"/>
        </c:scaling>
        <c:axPos val="b"/>
        <c:tickLblPos val="low"/>
        <c:txPr>
          <a:bodyPr/>
          <a:lstStyle/>
          <a:p>
            <a:pPr>
              <a:defRPr sz="1100"/>
            </a:pPr>
            <a:endParaRPr lang="it-IT"/>
          </a:p>
        </c:txPr>
        <c:crossAx val="445163112"/>
        <c:crosses val="autoZero"/>
        <c:auto val="1"/>
        <c:lblAlgn val="ctr"/>
        <c:lblOffset val="100"/>
      </c:catAx>
      <c:valAx>
        <c:axId val="445163112"/>
        <c:scaling>
          <c:orientation val="minMax"/>
          <c:max val="25.0"/>
          <c:min val="-20.0"/>
        </c:scaling>
        <c:axPos val="l"/>
        <c:title>
          <c:tx>
            <c:rich>
              <a:bodyPr/>
              <a:lstStyle/>
              <a:p>
                <a:pPr>
                  <a:defRPr sz="1200"/>
                </a:pPr>
                <a:r>
                  <a:rPr lang="it-IT" sz="1200" dirty="0" err="1" smtClean="0"/>
                  <a:t>Accuracy</a:t>
                </a:r>
                <a:r>
                  <a:rPr lang="it-IT" sz="1200" dirty="0" smtClean="0"/>
                  <a:t> </a:t>
                </a:r>
                <a:r>
                  <a:rPr lang="it-IT" sz="1200" dirty="0" err="1" smtClean="0"/>
                  <a:t>difference</a:t>
                </a:r>
                <a:r>
                  <a:rPr lang="it-IT" sz="1200" dirty="0" smtClean="0"/>
                  <a:t> </a:t>
                </a:r>
                <a:r>
                  <a:rPr lang="it-IT" sz="1200" dirty="0" err="1"/>
                  <a:t>from</a:t>
                </a:r>
                <a:r>
                  <a:rPr lang="it-IT" sz="1200" dirty="0"/>
                  <a:t> </a:t>
                </a:r>
                <a:r>
                  <a:rPr lang="it-IT" sz="1200" dirty="0" err="1"/>
                  <a:t>baseline</a:t>
                </a:r>
                <a:r>
                  <a:rPr lang="it-IT" sz="1200" dirty="0"/>
                  <a:t> (%)</a:t>
                </a:r>
              </a:p>
            </c:rich>
          </c:tx>
          <c:layout/>
        </c:title>
        <c:numFmt formatCode="General" sourceLinked="1"/>
        <c:tickLblPos val="nextTo"/>
        <c:crossAx val="4451554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it-IT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"/>
  <c:chart>
    <c:title>
      <c:tx>
        <c:rich>
          <a:bodyPr/>
          <a:lstStyle/>
          <a:p>
            <a:pPr>
              <a:defRPr/>
            </a:pPr>
            <a:r>
              <a:rPr lang="it-IT"/>
              <a:t>LEFT VISUAL FIELD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average!$S$38</c:f>
              <c:strCache>
                <c:ptCount val="1"/>
                <c:pt idx="0">
                  <c:v>LEFT PARIETAL STIMULATION</c:v>
                </c:pt>
              </c:strCache>
            </c:strRef>
          </c:tx>
          <c:errBars>
            <c:errBarType val="both"/>
            <c:errValType val="cust"/>
            <c:plus>
              <c:numRef>
                <c:f>average!$S$43:$T$43</c:f>
                <c:numCache>
                  <c:formatCode>General</c:formatCode>
                  <c:ptCount val="2"/>
                  <c:pt idx="0">
                    <c:v>4.13</c:v>
                  </c:pt>
                  <c:pt idx="1">
                    <c:v>4.64</c:v>
                  </c:pt>
                </c:numCache>
              </c:numRef>
            </c:plus>
            <c:minus>
              <c:numRef>
                <c:f>average!$S$43:$T$43</c:f>
                <c:numCache>
                  <c:formatCode>General</c:formatCode>
                  <c:ptCount val="2"/>
                  <c:pt idx="0">
                    <c:v>4.13</c:v>
                  </c:pt>
                  <c:pt idx="1">
                    <c:v>4.64</c:v>
                  </c:pt>
                </c:numCache>
              </c:numRef>
            </c:minus>
          </c:errBars>
          <c:cat>
            <c:strRef>
              <c:f>average!$R$39:$R$40</c:f>
              <c:strCache>
                <c:ptCount val="2"/>
                <c:pt idx="0">
                  <c:v>Unilateral condition</c:v>
                </c:pt>
                <c:pt idx="1">
                  <c:v>Bilateral condition</c:v>
                </c:pt>
              </c:strCache>
            </c:strRef>
          </c:cat>
          <c:val>
            <c:numRef>
              <c:f>average!$S$39:$S$40</c:f>
              <c:numCache>
                <c:formatCode>General</c:formatCode>
                <c:ptCount val="2"/>
                <c:pt idx="0">
                  <c:v>6.5</c:v>
                </c:pt>
                <c:pt idx="1">
                  <c:v>8.4</c:v>
                </c:pt>
              </c:numCache>
            </c:numRef>
          </c:val>
        </c:ser>
        <c:ser>
          <c:idx val="1"/>
          <c:order val="1"/>
          <c:tx>
            <c:strRef>
              <c:f>average!$T$38</c:f>
              <c:strCache>
                <c:ptCount val="1"/>
                <c:pt idx="0">
                  <c:v>SHAM</c:v>
                </c:pt>
              </c:strCache>
            </c:strRef>
          </c:tx>
          <c:errBars>
            <c:errBarType val="both"/>
            <c:errValType val="cust"/>
            <c:plus>
              <c:numRef>
                <c:f>average!$S$44:$T$44</c:f>
                <c:numCache>
                  <c:formatCode>General</c:formatCode>
                  <c:ptCount val="2"/>
                  <c:pt idx="0">
                    <c:v>2.13</c:v>
                  </c:pt>
                  <c:pt idx="1">
                    <c:v>4.99</c:v>
                  </c:pt>
                </c:numCache>
              </c:numRef>
            </c:plus>
            <c:minus>
              <c:numRef>
                <c:f>average!$S$44:$T$44</c:f>
                <c:numCache>
                  <c:formatCode>General</c:formatCode>
                  <c:ptCount val="2"/>
                  <c:pt idx="0">
                    <c:v>2.13</c:v>
                  </c:pt>
                  <c:pt idx="1">
                    <c:v>4.99</c:v>
                  </c:pt>
                </c:numCache>
              </c:numRef>
            </c:minus>
          </c:errBars>
          <c:cat>
            <c:strRef>
              <c:f>average!$R$39:$R$40</c:f>
              <c:strCache>
                <c:ptCount val="2"/>
                <c:pt idx="0">
                  <c:v>Unilateral condition</c:v>
                </c:pt>
                <c:pt idx="1">
                  <c:v>Bilateral condition</c:v>
                </c:pt>
              </c:strCache>
            </c:strRef>
          </c:cat>
          <c:val>
            <c:numRef>
              <c:f>average!$T$39:$T$40</c:f>
              <c:numCache>
                <c:formatCode>General</c:formatCode>
                <c:ptCount val="2"/>
                <c:pt idx="0">
                  <c:v>-9.17</c:v>
                </c:pt>
                <c:pt idx="1">
                  <c:v>-5.5</c:v>
                </c:pt>
              </c:numCache>
            </c:numRef>
          </c:val>
        </c:ser>
        <c:axId val="69482072"/>
        <c:axId val="69836264"/>
      </c:barChart>
      <c:catAx>
        <c:axId val="69482072"/>
        <c:scaling>
          <c:orientation val="minMax"/>
        </c:scaling>
        <c:axPos val="b"/>
        <c:tickLblPos val="low"/>
        <c:crossAx val="69836264"/>
        <c:crosses val="autoZero"/>
        <c:auto val="1"/>
        <c:lblAlgn val="ctr"/>
        <c:lblOffset val="100"/>
      </c:catAx>
      <c:valAx>
        <c:axId val="69836264"/>
        <c:scaling>
          <c:orientation val="minMax"/>
          <c:max val="20.0"/>
          <c:min val="-20.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it-IT"/>
                  <a:t>Accuracy difference from baseline (%)</a:t>
                </a:r>
              </a:p>
            </c:rich>
          </c:tx>
          <c:layout/>
        </c:title>
        <c:numFmt formatCode="General" sourceLinked="1"/>
        <c:tickLblPos val="nextTo"/>
        <c:crossAx val="694820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"/>
  <c:chart>
    <c:title>
      <c:tx>
        <c:rich>
          <a:bodyPr/>
          <a:lstStyle/>
          <a:p>
            <a:pPr>
              <a:defRPr/>
            </a:pPr>
            <a:r>
              <a:rPr lang="it-IT"/>
              <a:t>RIGHT VISUAL FIELD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average!$AC$38</c:f>
              <c:strCache>
                <c:ptCount val="1"/>
                <c:pt idx="0">
                  <c:v>LEFT PARIETAL STIMULATION</c:v>
                </c:pt>
              </c:strCache>
            </c:strRef>
          </c:tx>
          <c:errBars>
            <c:errBarType val="both"/>
            <c:errValType val="cust"/>
            <c:plus>
              <c:numRef>
                <c:f>average!$AC$43:$AD$43</c:f>
                <c:numCache>
                  <c:formatCode>General</c:formatCode>
                  <c:ptCount val="2"/>
                  <c:pt idx="0">
                    <c:v>3.224</c:v>
                  </c:pt>
                  <c:pt idx="1">
                    <c:v>4.337</c:v>
                  </c:pt>
                </c:numCache>
              </c:numRef>
            </c:plus>
            <c:minus>
              <c:numRef>
                <c:f>average!$AC$43:$AD$43</c:f>
                <c:numCache>
                  <c:formatCode>General</c:formatCode>
                  <c:ptCount val="2"/>
                  <c:pt idx="0">
                    <c:v>3.224</c:v>
                  </c:pt>
                  <c:pt idx="1">
                    <c:v>4.337</c:v>
                  </c:pt>
                </c:numCache>
              </c:numRef>
            </c:minus>
          </c:errBars>
          <c:cat>
            <c:strRef>
              <c:f>average!$AB$39:$AB$40</c:f>
              <c:strCache>
                <c:ptCount val="2"/>
                <c:pt idx="0">
                  <c:v>Unilateral condition</c:v>
                </c:pt>
                <c:pt idx="1">
                  <c:v>Bilateral condition</c:v>
                </c:pt>
              </c:strCache>
            </c:strRef>
          </c:cat>
          <c:val>
            <c:numRef>
              <c:f>average!$AC$39:$AC$40</c:f>
              <c:numCache>
                <c:formatCode>General</c:formatCode>
                <c:ptCount val="2"/>
                <c:pt idx="0">
                  <c:v>11.25</c:v>
                </c:pt>
                <c:pt idx="1">
                  <c:v>-5.583</c:v>
                </c:pt>
              </c:numCache>
            </c:numRef>
          </c:val>
        </c:ser>
        <c:ser>
          <c:idx val="1"/>
          <c:order val="1"/>
          <c:tx>
            <c:strRef>
              <c:f>average!$AD$38</c:f>
              <c:strCache>
                <c:ptCount val="1"/>
                <c:pt idx="0">
                  <c:v>SHAM</c:v>
                </c:pt>
              </c:strCache>
            </c:strRef>
          </c:tx>
          <c:errBars>
            <c:errBarType val="both"/>
            <c:errValType val="cust"/>
            <c:plus>
              <c:numRef>
                <c:f>average!$AC$44:$AD$44</c:f>
                <c:numCache>
                  <c:formatCode>General</c:formatCode>
                  <c:ptCount val="2"/>
                  <c:pt idx="0">
                    <c:v>5.213</c:v>
                  </c:pt>
                  <c:pt idx="1">
                    <c:v>3.413</c:v>
                  </c:pt>
                </c:numCache>
              </c:numRef>
            </c:plus>
            <c:minus>
              <c:numRef>
                <c:f>average!$AC$44:$AD$44</c:f>
                <c:numCache>
                  <c:formatCode>General</c:formatCode>
                  <c:ptCount val="2"/>
                  <c:pt idx="0">
                    <c:v>5.213</c:v>
                  </c:pt>
                  <c:pt idx="1">
                    <c:v>3.413</c:v>
                  </c:pt>
                </c:numCache>
              </c:numRef>
            </c:minus>
          </c:errBars>
          <c:cat>
            <c:strRef>
              <c:f>average!$AB$39:$AB$40</c:f>
              <c:strCache>
                <c:ptCount val="2"/>
                <c:pt idx="0">
                  <c:v>Unilateral condition</c:v>
                </c:pt>
                <c:pt idx="1">
                  <c:v>Bilateral condition</c:v>
                </c:pt>
              </c:strCache>
            </c:strRef>
          </c:cat>
          <c:val>
            <c:numRef>
              <c:f>average!$AD$39:$AD$40</c:f>
              <c:numCache>
                <c:formatCode>General</c:formatCode>
                <c:ptCount val="2"/>
                <c:pt idx="0">
                  <c:v>-3.583</c:v>
                </c:pt>
                <c:pt idx="1">
                  <c:v>0.75</c:v>
                </c:pt>
              </c:numCache>
            </c:numRef>
          </c:val>
        </c:ser>
        <c:axId val="69714136"/>
        <c:axId val="69716584"/>
      </c:barChart>
      <c:catAx>
        <c:axId val="69714136"/>
        <c:scaling>
          <c:orientation val="minMax"/>
        </c:scaling>
        <c:axPos val="b"/>
        <c:tickLblPos val="low"/>
        <c:crossAx val="69716584"/>
        <c:crosses val="autoZero"/>
        <c:auto val="1"/>
        <c:lblAlgn val="ctr"/>
        <c:lblOffset val="100"/>
      </c:catAx>
      <c:valAx>
        <c:axId val="69716584"/>
        <c:scaling>
          <c:orientation val="minMax"/>
          <c:min val="-20.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it-IT"/>
                  <a:t>Accuracy difference from baseline (%)</a:t>
                </a:r>
              </a:p>
            </c:rich>
          </c:tx>
          <c:layout/>
        </c:title>
        <c:numFmt formatCode="General" sourceLinked="1"/>
        <c:tickLblPos val="nextTo"/>
        <c:crossAx val="697141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"/>
  <c:chart>
    <c:title>
      <c:tx>
        <c:rich>
          <a:bodyPr/>
          <a:lstStyle/>
          <a:p>
            <a:pPr>
              <a:defRPr/>
            </a:pPr>
            <a:r>
              <a:rPr lang="it-IT"/>
              <a:t>STIMULATION*TARGET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average!$S$75</c:f>
              <c:strCache>
                <c:ptCount val="1"/>
                <c:pt idx="0">
                  <c:v>Left Parietal stimulation</c:v>
                </c:pt>
              </c:strCache>
            </c:strRef>
          </c:tx>
          <c:errBars>
            <c:errBarType val="both"/>
            <c:errValType val="cust"/>
            <c:plus>
              <c:numRef>
                <c:f>average!$V$69:$V$70</c:f>
                <c:numCache>
                  <c:formatCode>General</c:formatCode>
                  <c:ptCount val="2"/>
                  <c:pt idx="0">
                    <c:v>2.141</c:v>
                  </c:pt>
                  <c:pt idx="1">
                    <c:v>2.738</c:v>
                  </c:pt>
                </c:numCache>
              </c:numRef>
            </c:plus>
            <c:minus>
              <c:numRef>
                <c:f>average!$V$69:$V$70</c:f>
                <c:numCache>
                  <c:formatCode>General</c:formatCode>
                  <c:ptCount val="2"/>
                  <c:pt idx="0">
                    <c:v>2.141</c:v>
                  </c:pt>
                  <c:pt idx="1">
                    <c:v>2.738</c:v>
                  </c:pt>
                </c:numCache>
              </c:numRef>
            </c:minus>
          </c:errBars>
          <c:cat>
            <c:strRef>
              <c:f>average!$T$74:$U$74</c:f>
              <c:strCache>
                <c:ptCount val="2"/>
                <c:pt idx="0">
                  <c:v>Unilateral</c:v>
                </c:pt>
                <c:pt idx="1">
                  <c:v>Bilateral</c:v>
                </c:pt>
              </c:strCache>
            </c:strRef>
          </c:cat>
          <c:val>
            <c:numRef>
              <c:f>average!$T$75:$U$75</c:f>
              <c:numCache>
                <c:formatCode>General</c:formatCode>
                <c:ptCount val="2"/>
                <c:pt idx="0">
                  <c:v>8.875</c:v>
                </c:pt>
                <c:pt idx="1">
                  <c:v>1.417</c:v>
                </c:pt>
              </c:numCache>
            </c:numRef>
          </c:val>
        </c:ser>
        <c:ser>
          <c:idx val="1"/>
          <c:order val="1"/>
          <c:tx>
            <c:strRef>
              <c:f>average!$S$76</c:f>
              <c:strCache>
                <c:ptCount val="1"/>
                <c:pt idx="0">
                  <c:v>Sham</c:v>
                </c:pt>
              </c:strCache>
            </c:strRef>
          </c:tx>
          <c:errBars>
            <c:errBarType val="both"/>
            <c:errValType val="cust"/>
            <c:plus>
              <c:numRef>
                <c:f>average!$V$71:$V$72</c:f>
                <c:numCache>
                  <c:formatCode>General</c:formatCode>
                  <c:ptCount val="2"/>
                  <c:pt idx="0">
                    <c:v>3.948</c:v>
                  </c:pt>
                  <c:pt idx="1">
                    <c:v>2.692</c:v>
                  </c:pt>
                </c:numCache>
              </c:numRef>
            </c:plus>
            <c:minus>
              <c:numRef>
                <c:f>average!$V$71:$V$72</c:f>
                <c:numCache>
                  <c:formatCode>General</c:formatCode>
                  <c:ptCount val="2"/>
                  <c:pt idx="0">
                    <c:v>3.948</c:v>
                  </c:pt>
                  <c:pt idx="1">
                    <c:v>2.692</c:v>
                  </c:pt>
                </c:numCache>
              </c:numRef>
            </c:minus>
          </c:errBars>
          <c:cat>
            <c:strRef>
              <c:f>average!$T$74:$U$74</c:f>
              <c:strCache>
                <c:ptCount val="2"/>
                <c:pt idx="0">
                  <c:v>Unilateral</c:v>
                </c:pt>
                <c:pt idx="1">
                  <c:v>Bilateral</c:v>
                </c:pt>
              </c:strCache>
            </c:strRef>
          </c:cat>
          <c:val>
            <c:numRef>
              <c:f>average!$T$76:$U$76</c:f>
              <c:numCache>
                <c:formatCode>General</c:formatCode>
                <c:ptCount val="2"/>
                <c:pt idx="0">
                  <c:v>-6.375</c:v>
                </c:pt>
                <c:pt idx="1">
                  <c:v>-2.375</c:v>
                </c:pt>
              </c:numCache>
            </c:numRef>
          </c:val>
        </c:ser>
        <c:axId val="445249640"/>
        <c:axId val="445238344"/>
      </c:barChart>
      <c:catAx>
        <c:axId val="445249640"/>
        <c:scaling>
          <c:orientation val="minMax"/>
        </c:scaling>
        <c:axPos val="b"/>
        <c:tickLblPos val="low"/>
        <c:crossAx val="445238344"/>
        <c:crosses val="autoZero"/>
        <c:auto val="1"/>
        <c:lblAlgn val="ctr"/>
        <c:lblOffset val="100"/>
      </c:catAx>
      <c:valAx>
        <c:axId val="44523834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it-IT"/>
                  <a:t>Accuracy difference from baseline (%)</a:t>
                </a:r>
              </a:p>
            </c:rich>
          </c:tx>
          <c:layout/>
        </c:title>
        <c:numFmt formatCode="General" sourceLinked="1"/>
        <c:tickLblPos val="nextTo"/>
        <c:crossAx val="4452496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02522-8F64-EE43-A06A-48FE34433D11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04A4D-D00E-6D42-93AC-3124864E9A17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04A4D-D00E-6D42-93AC-3124864E9A17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AFCB-BDC1-5443-AC8B-07385F3FBAAD}" type="datetimeFigureOut">
              <a:rPr lang="it-IT" smtClean="0"/>
              <a:pPr/>
              <a:t>7-02-2013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35F2-2CDD-ED49-A983-3734617DFAD8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797526" y="201113"/>
            <a:ext cx="6118704" cy="2444750"/>
            <a:chOff x="1510" y="429"/>
            <a:chExt cx="3565" cy="1266"/>
          </a:xfrm>
        </p:grpSpPr>
        <p:sp>
          <p:nvSpPr>
            <p:cNvPr id="6" name="Text Box 79"/>
            <p:cNvSpPr txBox="1">
              <a:spLocks noChangeArrowheads="1"/>
            </p:cNvSpPr>
            <p:nvPr/>
          </p:nvSpPr>
          <p:spPr bwMode="auto">
            <a:xfrm>
              <a:off x="1831" y="1508"/>
              <a:ext cx="1103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buFont typeface="Wingdings" charset="2"/>
                <a:buNone/>
                <a:defRPr/>
              </a:pP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Blinking</a:t>
              </a:r>
              <a:r>
                <a:rPr lang="en-US" sz="1600" dirty="0" smtClean="0">
                  <a:latin typeface="+mn-lt"/>
                  <a:ea typeface="ＭＳ Ｐゴシック" charset="-128"/>
                  <a:cs typeface="ＭＳ Ｐゴシック" charset="-128"/>
                </a:rPr>
                <a:t> </a:t>
              </a:r>
              <a:r>
                <a:rPr lang="en-US" sz="1600" dirty="0">
                  <a:latin typeface="+mn-lt"/>
                  <a:ea typeface="ＭＳ Ｐゴシック" charset="-128"/>
                  <a:cs typeface="ＭＳ Ｐゴシック" charset="-128"/>
                </a:rPr>
                <a:t>items</a:t>
              </a:r>
            </a:p>
          </p:txBody>
        </p:sp>
        <p:grpSp>
          <p:nvGrpSpPr>
            <p:cNvPr id="7" name="Group 80"/>
            <p:cNvGrpSpPr>
              <a:grpSpLocks noChangeAspect="1"/>
            </p:cNvGrpSpPr>
            <p:nvPr/>
          </p:nvGrpSpPr>
          <p:grpSpPr bwMode="auto">
            <a:xfrm>
              <a:off x="1563" y="653"/>
              <a:ext cx="3512" cy="923"/>
              <a:chOff x="3811" y="760"/>
              <a:chExt cx="1758" cy="462"/>
            </a:xfrm>
          </p:grpSpPr>
          <p:sp>
            <p:nvSpPr>
              <p:cNvPr id="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719" y="760"/>
                <a:ext cx="850" cy="41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" name="Oval 82"/>
              <p:cNvSpPr>
                <a:spLocks noChangeAspect="1" noChangeArrowheads="1"/>
              </p:cNvSpPr>
              <p:nvPr/>
            </p:nvSpPr>
            <p:spPr bwMode="auto">
              <a:xfrm>
                <a:off x="4807" y="831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3" name="Oval 83"/>
              <p:cNvSpPr>
                <a:spLocks noChangeAspect="1" noChangeArrowheads="1"/>
              </p:cNvSpPr>
              <p:nvPr/>
            </p:nvSpPr>
            <p:spPr bwMode="auto">
              <a:xfrm>
                <a:off x="5008" y="837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4" name="Oval 84"/>
              <p:cNvSpPr>
                <a:spLocks noChangeAspect="1" noChangeArrowheads="1"/>
              </p:cNvSpPr>
              <p:nvPr/>
            </p:nvSpPr>
            <p:spPr bwMode="auto">
              <a:xfrm>
                <a:off x="4964" y="988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5" name="Oval 85"/>
              <p:cNvSpPr>
                <a:spLocks noChangeAspect="1" noChangeArrowheads="1"/>
              </p:cNvSpPr>
              <p:nvPr/>
            </p:nvSpPr>
            <p:spPr bwMode="auto">
              <a:xfrm>
                <a:off x="4784" y="1080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6" name="Oval 86"/>
              <p:cNvSpPr>
                <a:spLocks noChangeAspect="1" noChangeArrowheads="1"/>
              </p:cNvSpPr>
              <p:nvPr/>
            </p:nvSpPr>
            <p:spPr bwMode="auto">
              <a:xfrm>
                <a:off x="5411" y="890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7" name="Oval 87"/>
              <p:cNvSpPr>
                <a:spLocks noChangeAspect="1" noChangeArrowheads="1"/>
              </p:cNvSpPr>
              <p:nvPr/>
            </p:nvSpPr>
            <p:spPr bwMode="auto">
              <a:xfrm>
                <a:off x="5295" y="938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8" name="Oval 88"/>
              <p:cNvSpPr>
                <a:spLocks noChangeAspect="1" noChangeArrowheads="1"/>
              </p:cNvSpPr>
              <p:nvPr/>
            </p:nvSpPr>
            <p:spPr bwMode="auto">
              <a:xfrm>
                <a:off x="5282" y="815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9" name="Oval 89"/>
              <p:cNvSpPr>
                <a:spLocks noChangeAspect="1" noChangeArrowheads="1"/>
              </p:cNvSpPr>
              <p:nvPr/>
            </p:nvSpPr>
            <p:spPr bwMode="auto">
              <a:xfrm>
                <a:off x="5431" y="1033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20" name="Oval 90"/>
              <p:cNvSpPr>
                <a:spLocks noChangeAspect="1" noChangeArrowheads="1"/>
              </p:cNvSpPr>
              <p:nvPr/>
            </p:nvSpPr>
            <p:spPr bwMode="auto">
              <a:xfrm>
                <a:off x="5125" y="945"/>
                <a:ext cx="29" cy="2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21" name="Line 9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013" y="1062"/>
                <a:ext cx="104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22" name="Line 9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873" y="1102"/>
                <a:ext cx="148" cy="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23" name="Line 93"/>
              <p:cNvSpPr>
                <a:spLocks noChangeAspect="1" noChangeShapeType="1"/>
              </p:cNvSpPr>
              <p:nvPr/>
            </p:nvSpPr>
            <p:spPr bwMode="auto">
              <a:xfrm flipV="1">
                <a:off x="5201" y="1002"/>
                <a:ext cx="84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24" name="Line 94"/>
              <p:cNvSpPr>
                <a:spLocks noChangeAspect="1" noChangeShapeType="1"/>
              </p:cNvSpPr>
              <p:nvPr/>
            </p:nvSpPr>
            <p:spPr bwMode="auto">
              <a:xfrm flipV="1">
                <a:off x="5273" y="934"/>
                <a:ext cx="14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33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3811" y="764"/>
                <a:ext cx="850" cy="41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34" name="Oval 104"/>
              <p:cNvSpPr>
                <a:spLocks noChangeAspect="1" noChangeArrowheads="1"/>
              </p:cNvSpPr>
              <p:nvPr/>
            </p:nvSpPr>
            <p:spPr bwMode="auto">
              <a:xfrm>
                <a:off x="3899" y="835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35" name="Oval 105"/>
              <p:cNvSpPr>
                <a:spLocks noChangeAspect="1" noChangeArrowheads="1"/>
              </p:cNvSpPr>
              <p:nvPr/>
            </p:nvSpPr>
            <p:spPr bwMode="auto">
              <a:xfrm>
                <a:off x="4100" y="841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36" name="Oval 106"/>
              <p:cNvSpPr>
                <a:spLocks noChangeAspect="1" noChangeArrowheads="1"/>
              </p:cNvSpPr>
              <p:nvPr/>
            </p:nvSpPr>
            <p:spPr bwMode="auto">
              <a:xfrm>
                <a:off x="4056" y="992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37" name="Oval 107"/>
              <p:cNvSpPr>
                <a:spLocks noChangeAspect="1" noChangeArrowheads="1"/>
              </p:cNvSpPr>
              <p:nvPr/>
            </p:nvSpPr>
            <p:spPr bwMode="auto">
              <a:xfrm>
                <a:off x="3876" y="1084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38" name="Oval 108"/>
              <p:cNvSpPr>
                <a:spLocks noChangeAspect="1" noChangeArrowheads="1"/>
              </p:cNvSpPr>
              <p:nvPr/>
            </p:nvSpPr>
            <p:spPr bwMode="auto">
              <a:xfrm>
                <a:off x="4503" y="894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39" name="Oval 109"/>
              <p:cNvSpPr>
                <a:spLocks noChangeAspect="1" noChangeArrowheads="1"/>
              </p:cNvSpPr>
              <p:nvPr/>
            </p:nvSpPr>
            <p:spPr bwMode="auto">
              <a:xfrm>
                <a:off x="4387" y="942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40" name="Oval 110"/>
              <p:cNvSpPr>
                <a:spLocks noChangeAspect="1" noChangeArrowheads="1"/>
              </p:cNvSpPr>
              <p:nvPr/>
            </p:nvSpPr>
            <p:spPr bwMode="auto">
              <a:xfrm>
                <a:off x="4374" y="819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41" name="Oval 111"/>
              <p:cNvSpPr>
                <a:spLocks noChangeAspect="1" noChangeArrowheads="1"/>
              </p:cNvSpPr>
              <p:nvPr/>
            </p:nvSpPr>
            <p:spPr bwMode="auto">
              <a:xfrm>
                <a:off x="4523" y="1037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42" name="Oval 112"/>
              <p:cNvSpPr>
                <a:spLocks noChangeAspect="1" noChangeArrowheads="1"/>
              </p:cNvSpPr>
              <p:nvPr/>
            </p:nvSpPr>
            <p:spPr bwMode="auto">
              <a:xfrm>
                <a:off x="4217" y="949"/>
                <a:ext cx="29" cy="2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43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4293" y="1006"/>
                <a:ext cx="84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44" name="Line 114"/>
              <p:cNvSpPr>
                <a:spLocks noChangeAspect="1" noChangeShapeType="1"/>
              </p:cNvSpPr>
              <p:nvPr/>
            </p:nvSpPr>
            <p:spPr bwMode="auto">
              <a:xfrm flipV="1">
                <a:off x="4365" y="938"/>
                <a:ext cx="14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</p:grpSp>
        <p:sp>
          <p:nvSpPr>
            <p:cNvPr id="8" name="Text Box 123"/>
            <p:cNvSpPr txBox="1">
              <a:spLocks noChangeArrowheads="1"/>
            </p:cNvSpPr>
            <p:nvPr/>
          </p:nvSpPr>
          <p:spPr bwMode="auto">
            <a:xfrm>
              <a:off x="1510" y="429"/>
              <a:ext cx="121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buFont typeface="Wingdings" charset="2"/>
                <a:buNone/>
                <a:defRPr/>
              </a:pPr>
              <a:r>
                <a:rPr lang="en-US" sz="1600" b="1" dirty="0" smtClean="0">
                  <a:latin typeface="+mn-lt"/>
                  <a:ea typeface="ＭＳ Ｐゴシック" charset="-128"/>
                  <a:cs typeface="ＭＳ Ｐゴシック" charset="-128"/>
                </a:rPr>
                <a:t>Unilateral condition</a:t>
              </a:r>
              <a:endParaRPr lang="en-US" sz="1600" b="1" dirty="0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Text Box 124"/>
            <p:cNvSpPr txBox="1">
              <a:spLocks noChangeArrowheads="1"/>
            </p:cNvSpPr>
            <p:nvPr/>
          </p:nvSpPr>
          <p:spPr bwMode="auto">
            <a:xfrm>
              <a:off x="3071" y="434"/>
              <a:ext cx="1467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buFont typeface="Wingdings" charset="2"/>
                <a:buNone/>
                <a:defRPr/>
              </a:pPr>
              <a:r>
                <a:rPr lang="en-US" sz="1600" b="1" dirty="0" smtClean="0">
                  <a:latin typeface="+mn-lt"/>
                  <a:ea typeface="ＭＳ Ｐゴシック" charset="-128"/>
                  <a:cs typeface="ＭＳ Ｐゴシック" charset="-128"/>
                </a:rPr>
                <a:t>Bilateral condition</a:t>
              </a:r>
              <a:endParaRPr lang="en-US" sz="1600" b="1" dirty="0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Text Box 125"/>
            <p:cNvSpPr txBox="1">
              <a:spLocks noChangeArrowheads="1"/>
            </p:cNvSpPr>
            <p:nvPr/>
          </p:nvSpPr>
          <p:spPr bwMode="auto">
            <a:xfrm>
              <a:off x="3709" y="1519"/>
              <a:ext cx="110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buFont typeface="Wingdings" charset="2"/>
                <a:buNone/>
                <a:defRPr/>
              </a:pPr>
              <a:r>
                <a:rPr lang="en-US" sz="1600" dirty="0" smtClean="0">
                  <a:latin typeface="+mn-lt"/>
                  <a:ea typeface="ＭＳ Ｐゴシック" charset="-128"/>
                  <a:cs typeface="ＭＳ Ｐゴシック" charset="-128"/>
                </a:rPr>
                <a:t>Blinking items</a:t>
              </a:r>
              <a:endParaRPr lang="en-US" sz="1600" dirty="0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4" name="Group 132"/>
          <p:cNvGrpSpPr>
            <a:grpSpLocks/>
          </p:cNvGrpSpPr>
          <p:nvPr/>
        </p:nvGrpSpPr>
        <p:grpSpPr bwMode="auto">
          <a:xfrm>
            <a:off x="1997509" y="2700735"/>
            <a:ext cx="6027737" cy="2012188"/>
            <a:chOff x="1563" y="653"/>
            <a:chExt cx="3512" cy="1042"/>
          </a:xfrm>
        </p:grpSpPr>
        <p:sp>
          <p:nvSpPr>
            <p:cNvPr id="55" name="Text Box 79"/>
            <p:cNvSpPr txBox="1">
              <a:spLocks noChangeArrowheads="1"/>
            </p:cNvSpPr>
            <p:nvPr/>
          </p:nvSpPr>
          <p:spPr bwMode="auto">
            <a:xfrm>
              <a:off x="1831" y="1508"/>
              <a:ext cx="1103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buFont typeface="Wingdings" charset="2"/>
                <a:buNone/>
                <a:defRPr/>
              </a:pP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Tracking</a:t>
              </a:r>
              <a:r>
                <a:rPr lang="en-US" sz="1600" dirty="0" smtClean="0">
                  <a:latin typeface="+mn-lt"/>
                  <a:ea typeface="ＭＳ Ｐゴシック" charset="-128"/>
                  <a:cs typeface="ＭＳ Ｐゴシック" charset="-128"/>
                </a:rPr>
                <a:t> </a:t>
              </a:r>
              <a:r>
                <a:rPr lang="en-US" sz="1600" dirty="0">
                  <a:latin typeface="+mn-lt"/>
                  <a:ea typeface="ＭＳ Ｐゴシック" charset="-128"/>
                  <a:cs typeface="ＭＳ Ｐゴシック" charset="-128"/>
                </a:rPr>
                <a:t>items</a:t>
              </a:r>
            </a:p>
          </p:txBody>
        </p:sp>
        <p:grpSp>
          <p:nvGrpSpPr>
            <p:cNvPr id="56" name="Group 80"/>
            <p:cNvGrpSpPr>
              <a:grpSpLocks noChangeAspect="1"/>
            </p:cNvGrpSpPr>
            <p:nvPr/>
          </p:nvGrpSpPr>
          <p:grpSpPr bwMode="auto">
            <a:xfrm>
              <a:off x="1563" y="653"/>
              <a:ext cx="3512" cy="923"/>
              <a:chOff x="3811" y="760"/>
              <a:chExt cx="1758" cy="462"/>
            </a:xfrm>
          </p:grpSpPr>
          <p:sp>
            <p:nvSpPr>
              <p:cNvPr id="60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719" y="760"/>
                <a:ext cx="850" cy="41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1" name="Oval 82"/>
              <p:cNvSpPr>
                <a:spLocks noChangeAspect="1" noChangeArrowheads="1"/>
              </p:cNvSpPr>
              <p:nvPr/>
            </p:nvSpPr>
            <p:spPr bwMode="auto">
              <a:xfrm>
                <a:off x="4807" y="831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2" name="Oval 83"/>
              <p:cNvSpPr>
                <a:spLocks noChangeAspect="1" noChangeArrowheads="1"/>
              </p:cNvSpPr>
              <p:nvPr/>
            </p:nvSpPr>
            <p:spPr bwMode="auto">
              <a:xfrm>
                <a:off x="5008" y="837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3" name="Oval 84"/>
              <p:cNvSpPr>
                <a:spLocks noChangeAspect="1" noChangeArrowheads="1"/>
              </p:cNvSpPr>
              <p:nvPr/>
            </p:nvSpPr>
            <p:spPr bwMode="auto">
              <a:xfrm>
                <a:off x="4964" y="988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4" name="Oval 85"/>
              <p:cNvSpPr>
                <a:spLocks noChangeAspect="1" noChangeArrowheads="1"/>
              </p:cNvSpPr>
              <p:nvPr/>
            </p:nvSpPr>
            <p:spPr bwMode="auto">
              <a:xfrm>
                <a:off x="4784" y="1080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5" name="Oval 86"/>
              <p:cNvSpPr>
                <a:spLocks noChangeAspect="1" noChangeArrowheads="1"/>
              </p:cNvSpPr>
              <p:nvPr/>
            </p:nvSpPr>
            <p:spPr bwMode="auto">
              <a:xfrm>
                <a:off x="5411" y="890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6" name="Oval 87"/>
              <p:cNvSpPr>
                <a:spLocks noChangeAspect="1" noChangeArrowheads="1"/>
              </p:cNvSpPr>
              <p:nvPr/>
            </p:nvSpPr>
            <p:spPr bwMode="auto">
              <a:xfrm>
                <a:off x="5295" y="938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7" name="Oval 88"/>
              <p:cNvSpPr>
                <a:spLocks noChangeAspect="1" noChangeArrowheads="1"/>
              </p:cNvSpPr>
              <p:nvPr/>
            </p:nvSpPr>
            <p:spPr bwMode="auto">
              <a:xfrm>
                <a:off x="5282" y="815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8" name="Oval 89"/>
              <p:cNvSpPr>
                <a:spLocks noChangeAspect="1" noChangeArrowheads="1"/>
              </p:cNvSpPr>
              <p:nvPr/>
            </p:nvSpPr>
            <p:spPr bwMode="auto">
              <a:xfrm>
                <a:off x="5431" y="1033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9" name="Oval 90"/>
              <p:cNvSpPr>
                <a:spLocks noChangeAspect="1" noChangeArrowheads="1"/>
              </p:cNvSpPr>
              <p:nvPr/>
            </p:nvSpPr>
            <p:spPr bwMode="auto">
              <a:xfrm>
                <a:off x="5125" y="945"/>
                <a:ext cx="29" cy="2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0" name="Line 9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013" y="1062"/>
                <a:ext cx="104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1" name="Line 9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873" y="1102"/>
                <a:ext cx="148" cy="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2" name="Line 93"/>
              <p:cNvSpPr>
                <a:spLocks noChangeAspect="1" noChangeShapeType="1"/>
              </p:cNvSpPr>
              <p:nvPr/>
            </p:nvSpPr>
            <p:spPr bwMode="auto">
              <a:xfrm flipV="1">
                <a:off x="5201" y="1002"/>
                <a:ext cx="84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3" name="Line 94"/>
              <p:cNvSpPr>
                <a:spLocks noChangeAspect="1" noChangeShapeType="1"/>
              </p:cNvSpPr>
              <p:nvPr/>
            </p:nvSpPr>
            <p:spPr bwMode="auto">
              <a:xfrm flipV="1">
                <a:off x="5273" y="934"/>
                <a:ext cx="14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4" name="Freeform 95"/>
              <p:cNvSpPr>
                <a:spLocks noChangeAspect="1"/>
              </p:cNvSpPr>
              <p:nvPr/>
            </p:nvSpPr>
            <p:spPr bwMode="auto">
              <a:xfrm>
                <a:off x="4837" y="820"/>
                <a:ext cx="80" cy="74"/>
              </a:xfrm>
              <a:custGeom>
                <a:avLst/>
                <a:gdLst>
                  <a:gd name="T0" fmla="*/ 0 w 198"/>
                  <a:gd name="T1" fmla="*/ 0 h 187"/>
                  <a:gd name="T2" fmla="*/ 0 w 198"/>
                  <a:gd name="T3" fmla="*/ 0 h 187"/>
                  <a:gd name="T4" fmla="*/ 0 w 198"/>
                  <a:gd name="T5" fmla="*/ 0 h 187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187"/>
                  <a:gd name="T11" fmla="*/ 198 w 198"/>
                  <a:gd name="T12" fmla="*/ 187 h 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187">
                    <a:moveTo>
                      <a:pt x="0" y="27"/>
                    </a:moveTo>
                    <a:cubicBezTo>
                      <a:pt x="71" y="13"/>
                      <a:pt x="142" y="0"/>
                      <a:pt x="170" y="27"/>
                    </a:cubicBezTo>
                    <a:cubicBezTo>
                      <a:pt x="198" y="54"/>
                      <a:pt x="170" y="160"/>
                      <a:pt x="170" y="1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5" name="Freeform 96"/>
              <p:cNvSpPr>
                <a:spLocks noChangeAspect="1"/>
              </p:cNvSpPr>
              <p:nvPr/>
            </p:nvSpPr>
            <p:spPr bwMode="auto">
              <a:xfrm flipH="1">
                <a:off x="4881" y="979"/>
                <a:ext cx="103" cy="95"/>
              </a:xfrm>
              <a:custGeom>
                <a:avLst/>
                <a:gdLst>
                  <a:gd name="T0" fmla="*/ 0 w 198"/>
                  <a:gd name="T1" fmla="*/ 1 h 187"/>
                  <a:gd name="T2" fmla="*/ 1 w 198"/>
                  <a:gd name="T3" fmla="*/ 1 h 187"/>
                  <a:gd name="T4" fmla="*/ 1 w 198"/>
                  <a:gd name="T5" fmla="*/ 1 h 187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187"/>
                  <a:gd name="T11" fmla="*/ 198 w 198"/>
                  <a:gd name="T12" fmla="*/ 187 h 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187">
                    <a:moveTo>
                      <a:pt x="0" y="27"/>
                    </a:moveTo>
                    <a:cubicBezTo>
                      <a:pt x="71" y="13"/>
                      <a:pt x="142" y="0"/>
                      <a:pt x="170" y="27"/>
                    </a:cubicBezTo>
                    <a:cubicBezTo>
                      <a:pt x="198" y="54"/>
                      <a:pt x="170" y="160"/>
                      <a:pt x="170" y="1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6" name="Freeform 97"/>
              <p:cNvSpPr>
                <a:spLocks noChangeAspect="1"/>
              </p:cNvSpPr>
              <p:nvPr/>
            </p:nvSpPr>
            <p:spPr bwMode="auto">
              <a:xfrm>
                <a:off x="4941" y="862"/>
                <a:ext cx="143" cy="88"/>
              </a:xfrm>
              <a:custGeom>
                <a:avLst/>
                <a:gdLst>
                  <a:gd name="T0" fmla="*/ 0 w 357"/>
                  <a:gd name="T1" fmla="*/ 0 h 220"/>
                  <a:gd name="T2" fmla="*/ 0 w 357"/>
                  <a:gd name="T3" fmla="*/ 0 h 220"/>
                  <a:gd name="T4" fmla="*/ 0 w 357"/>
                  <a:gd name="T5" fmla="*/ 0 h 220"/>
                  <a:gd name="T6" fmla="*/ 0 w 357"/>
                  <a:gd name="T7" fmla="*/ 0 h 220"/>
                  <a:gd name="T8" fmla="*/ 0 w 357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7"/>
                  <a:gd name="T16" fmla="*/ 0 h 220"/>
                  <a:gd name="T17" fmla="*/ 357 w 357"/>
                  <a:gd name="T18" fmla="*/ 220 h 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7" h="220">
                    <a:moveTo>
                      <a:pt x="230" y="0"/>
                    </a:moveTo>
                    <a:cubicBezTo>
                      <a:pt x="293" y="51"/>
                      <a:pt x="357" y="103"/>
                      <a:pt x="350" y="140"/>
                    </a:cubicBezTo>
                    <a:cubicBezTo>
                      <a:pt x="343" y="177"/>
                      <a:pt x="230" y="220"/>
                      <a:pt x="190" y="220"/>
                    </a:cubicBezTo>
                    <a:cubicBezTo>
                      <a:pt x="150" y="220"/>
                      <a:pt x="142" y="150"/>
                      <a:pt x="110" y="140"/>
                    </a:cubicBezTo>
                    <a:cubicBezTo>
                      <a:pt x="78" y="130"/>
                      <a:pt x="39" y="145"/>
                      <a:pt x="0" y="1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7" name="Freeform 98"/>
              <p:cNvSpPr>
                <a:spLocks noChangeAspect="1"/>
              </p:cNvSpPr>
              <p:nvPr/>
            </p:nvSpPr>
            <p:spPr bwMode="auto">
              <a:xfrm>
                <a:off x="4742" y="902"/>
                <a:ext cx="90" cy="180"/>
              </a:xfrm>
              <a:custGeom>
                <a:avLst/>
                <a:gdLst>
                  <a:gd name="T0" fmla="*/ 1 w 135"/>
                  <a:gd name="T1" fmla="*/ 1 h 270"/>
                  <a:gd name="T2" fmla="*/ 1 w 135"/>
                  <a:gd name="T3" fmla="*/ 1 h 270"/>
                  <a:gd name="T4" fmla="*/ 1 w 135"/>
                  <a:gd name="T5" fmla="*/ 1 h 270"/>
                  <a:gd name="T6" fmla="*/ 1 w 135"/>
                  <a:gd name="T7" fmla="*/ 0 h 2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5"/>
                  <a:gd name="T13" fmla="*/ 0 h 270"/>
                  <a:gd name="T14" fmla="*/ 135 w 135"/>
                  <a:gd name="T15" fmla="*/ 270 h 2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5" h="270">
                    <a:moveTo>
                      <a:pt x="68" y="270"/>
                    </a:moveTo>
                    <a:cubicBezTo>
                      <a:pt x="34" y="212"/>
                      <a:pt x="0" y="155"/>
                      <a:pt x="8" y="130"/>
                    </a:cubicBezTo>
                    <a:cubicBezTo>
                      <a:pt x="16" y="105"/>
                      <a:pt x="101" y="142"/>
                      <a:pt x="118" y="120"/>
                    </a:cubicBezTo>
                    <a:cubicBezTo>
                      <a:pt x="135" y="98"/>
                      <a:pt x="121" y="49"/>
                      <a:pt x="1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8" name="Freeform 99"/>
              <p:cNvSpPr>
                <a:spLocks noChangeAspect="1"/>
              </p:cNvSpPr>
              <p:nvPr/>
            </p:nvSpPr>
            <p:spPr bwMode="auto">
              <a:xfrm>
                <a:off x="5425" y="798"/>
                <a:ext cx="96" cy="108"/>
              </a:xfrm>
              <a:custGeom>
                <a:avLst/>
                <a:gdLst>
                  <a:gd name="T0" fmla="*/ 0 w 270"/>
                  <a:gd name="T1" fmla="*/ 1 h 210"/>
                  <a:gd name="T2" fmla="*/ 0 w 270"/>
                  <a:gd name="T3" fmla="*/ 1 h 210"/>
                  <a:gd name="T4" fmla="*/ 0 w 270"/>
                  <a:gd name="T5" fmla="*/ 1 h 210"/>
                  <a:gd name="T6" fmla="*/ 0 w 270"/>
                  <a:gd name="T7" fmla="*/ 0 h 2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10"/>
                  <a:gd name="T14" fmla="*/ 270 w 270"/>
                  <a:gd name="T15" fmla="*/ 210 h 2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10">
                    <a:moveTo>
                      <a:pt x="0" y="210"/>
                    </a:moveTo>
                    <a:cubicBezTo>
                      <a:pt x="7" y="148"/>
                      <a:pt x="15" y="87"/>
                      <a:pt x="50" y="70"/>
                    </a:cubicBezTo>
                    <a:cubicBezTo>
                      <a:pt x="85" y="53"/>
                      <a:pt x="173" y="122"/>
                      <a:pt x="210" y="110"/>
                    </a:cubicBezTo>
                    <a:cubicBezTo>
                      <a:pt x="247" y="98"/>
                      <a:pt x="260" y="18"/>
                      <a:pt x="27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9" name="Freeform 100"/>
              <p:cNvSpPr>
                <a:spLocks noChangeAspect="1"/>
              </p:cNvSpPr>
              <p:nvPr/>
            </p:nvSpPr>
            <p:spPr bwMode="auto">
              <a:xfrm>
                <a:off x="5445" y="1050"/>
                <a:ext cx="47" cy="92"/>
              </a:xfrm>
              <a:custGeom>
                <a:avLst/>
                <a:gdLst>
                  <a:gd name="T0" fmla="*/ 0 w 117"/>
                  <a:gd name="T1" fmla="*/ 0 h 230"/>
                  <a:gd name="T2" fmla="*/ 0 w 117"/>
                  <a:gd name="T3" fmla="*/ 0 h 230"/>
                  <a:gd name="T4" fmla="*/ 0 w 117"/>
                  <a:gd name="T5" fmla="*/ 0 h 230"/>
                  <a:gd name="T6" fmla="*/ 0 w 117"/>
                  <a:gd name="T7" fmla="*/ 0 h 2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230"/>
                  <a:gd name="T14" fmla="*/ 117 w 117"/>
                  <a:gd name="T15" fmla="*/ 230 h 2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230">
                    <a:moveTo>
                      <a:pt x="10" y="0"/>
                    </a:moveTo>
                    <a:cubicBezTo>
                      <a:pt x="56" y="36"/>
                      <a:pt x="103" y="72"/>
                      <a:pt x="110" y="100"/>
                    </a:cubicBezTo>
                    <a:cubicBezTo>
                      <a:pt x="117" y="128"/>
                      <a:pt x="68" y="148"/>
                      <a:pt x="50" y="170"/>
                    </a:cubicBezTo>
                    <a:cubicBezTo>
                      <a:pt x="32" y="192"/>
                      <a:pt x="16" y="211"/>
                      <a:pt x="0" y="2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0" name="Freeform 101"/>
              <p:cNvSpPr>
                <a:spLocks noChangeAspect="1"/>
              </p:cNvSpPr>
              <p:nvPr/>
            </p:nvSpPr>
            <p:spPr bwMode="auto">
              <a:xfrm>
                <a:off x="5293" y="796"/>
                <a:ext cx="100" cy="34"/>
              </a:xfrm>
              <a:custGeom>
                <a:avLst/>
                <a:gdLst>
                  <a:gd name="T0" fmla="*/ 0 w 250"/>
                  <a:gd name="T1" fmla="*/ 0 h 85"/>
                  <a:gd name="T2" fmla="*/ 0 w 250"/>
                  <a:gd name="T3" fmla="*/ 0 h 85"/>
                  <a:gd name="T4" fmla="*/ 0 w 250"/>
                  <a:gd name="T5" fmla="*/ 0 h 85"/>
                  <a:gd name="T6" fmla="*/ 0 w 250"/>
                  <a:gd name="T7" fmla="*/ 0 h 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0"/>
                  <a:gd name="T13" fmla="*/ 0 h 85"/>
                  <a:gd name="T14" fmla="*/ 250 w 250"/>
                  <a:gd name="T15" fmla="*/ 85 h 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0" h="85">
                    <a:moveTo>
                      <a:pt x="0" y="85"/>
                    </a:moveTo>
                    <a:cubicBezTo>
                      <a:pt x="18" y="47"/>
                      <a:pt x="37" y="10"/>
                      <a:pt x="60" y="5"/>
                    </a:cubicBezTo>
                    <a:cubicBezTo>
                      <a:pt x="83" y="0"/>
                      <a:pt x="108" y="52"/>
                      <a:pt x="140" y="55"/>
                    </a:cubicBezTo>
                    <a:cubicBezTo>
                      <a:pt x="172" y="58"/>
                      <a:pt x="211" y="41"/>
                      <a:pt x="250" y="2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1" name="Freeform 102"/>
              <p:cNvSpPr>
                <a:spLocks noChangeAspect="1"/>
              </p:cNvSpPr>
              <p:nvPr/>
            </p:nvSpPr>
            <p:spPr bwMode="auto">
              <a:xfrm>
                <a:off x="5221" y="910"/>
                <a:ext cx="92" cy="44"/>
              </a:xfrm>
              <a:custGeom>
                <a:avLst/>
                <a:gdLst>
                  <a:gd name="T0" fmla="*/ 0 w 230"/>
                  <a:gd name="T1" fmla="*/ 0 h 110"/>
                  <a:gd name="T2" fmla="*/ 0 w 230"/>
                  <a:gd name="T3" fmla="*/ 0 h 110"/>
                  <a:gd name="T4" fmla="*/ 0 w 230"/>
                  <a:gd name="T5" fmla="*/ 0 h 110"/>
                  <a:gd name="T6" fmla="*/ 0 w 230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0"/>
                  <a:gd name="T14" fmla="*/ 230 w 230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0">
                    <a:moveTo>
                      <a:pt x="230" y="110"/>
                    </a:moveTo>
                    <a:cubicBezTo>
                      <a:pt x="223" y="66"/>
                      <a:pt x="217" y="22"/>
                      <a:pt x="190" y="20"/>
                    </a:cubicBezTo>
                    <a:cubicBezTo>
                      <a:pt x="163" y="18"/>
                      <a:pt x="102" y="103"/>
                      <a:pt x="70" y="100"/>
                    </a:cubicBezTo>
                    <a:cubicBezTo>
                      <a:pt x="38" y="97"/>
                      <a:pt x="19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2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3811" y="764"/>
                <a:ext cx="850" cy="41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3" name="Oval 104"/>
              <p:cNvSpPr>
                <a:spLocks noChangeAspect="1" noChangeArrowheads="1"/>
              </p:cNvSpPr>
              <p:nvPr/>
            </p:nvSpPr>
            <p:spPr bwMode="auto">
              <a:xfrm>
                <a:off x="3899" y="835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4" name="Oval 105"/>
              <p:cNvSpPr>
                <a:spLocks noChangeAspect="1" noChangeArrowheads="1"/>
              </p:cNvSpPr>
              <p:nvPr/>
            </p:nvSpPr>
            <p:spPr bwMode="auto">
              <a:xfrm>
                <a:off x="4100" y="841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5" name="Oval 106"/>
              <p:cNvSpPr>
                <a:spLocks noChangeAspect="1" noChangeArrowheads="1"/>
              </p:cNvSpPr>
              <p:nvPr/>
            </p:nvSpPr>
            <p:spPr bwMode="auto">
              <a:xfrm>
                <a:off x="4056" y="992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6" name="Oval 107"/>
              <p:cNvSpPr>
                <a:spLocks noChangeAspect="1" noChangeArrowheads="1"/>
              </p:cNvSpPr>
              <p:nvPr/>
            </p:nvSpPr>
            <p:spPr bwMode="auto">
              <a:xfrm>
                <a:off x="3876" y="1084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7" name="Oval 108"/>
              <p:cNvSpPr>
                <a:spLocks noChangeAspect="1" noChangeArrowheads="1"/>
              </p:cNvSpPr>
              <p:nvPr/>
            </p:nvSpPr>
            <p:spPr bwMode="auto">
              <a:xfrm>
                <a:off x="4503" y="894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8" name="Oval 109"/>
              <p:cNvSpPr>
                <a:spLocks noChangeAspect="1" noChangeArrowheads="1"/>
              </p:cNvSpPr>
              <p:nvPr/>
            </p:nvSpPr>
            <p:spPr bwMode="auto">
              <a:xfrm>
                <a:off x="4387" y="942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9" name="Oval 110"/>
              <p:cNvSpPr>
                <a:spLocks noChangeAspect="1" noChangeArrowheads="1"/>
              </p:cNvSpPr>
              <p:nvPr/>
            </p:nvSpPr>
            <p:spPr bwMode="auto">
              <a:xfrm>
                <a:off x="4374" y="819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0" name="Oval 111"/>
              <p:cNvSpPr>
                <a:spLocks noChangeAspect="1" noChangeArrowheads="1"/>
              </p:cNvSpPr>
              <p:nvPr/>
            </p:nvSpPr>
            <p:spPr bwMode="auto">
              <a:xfrm>
                <a:off x="4523" y="1037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1" name="Oval 112"/>
              <p:cNvSpPr>
                <a:spLocks noChangeAspect="1" noChangeArrowheads="1"/>
              </p:cNvSpPr>
              <p:nvPr/>
            </p:nvSpPr>
            <p:spPr bwMode="auto">
              <a:xfrm>
                <a:off x="4217" y="949"/>
                <a:ext cx="29" cy="2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2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4293" y="1006"/>
                <a:ext cx="84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3" name="Line 114"/>
              <p:cNvSpPr>
                <a:spLocks noChangeAspect="1" noChangeShapeType="1"/>
              </p:cNvSpPr>
              <p:nvPr/>
            </p:nvSpPr>
            <p:spPr bwMode="auto">
              <a:xfrm flipV="1">
                <a:off x="4365" y="938"/>
                <a:ext cx="14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4" name="Freeform 115"/>
              <p:cNvSpPr>
                <a:spLocks noChangeAspect="1"/>
              </p:cNvSpPr>
              <p:nvPr/>
            </p:nvSpPr>
            <p:spPr bwMode="auto">
              <a:xfrm>
                <a:off x="3929" y="824"/>
                <a:ext cx="80" cy="74"/>
              </a:xfrm>
              <a:custGeom>
                <a:avLst/>
                <a:gdLst>
                  <a:gd name="T0" fmla="*/ 0 w 198"/>
                  <a:gd name="T1" fmla="*/ 0 h 187"/>
                  <a:gd name="T2" fmla="*/ 0 w 198"/>
                  <a:gd name="T3" fmla="*/ 0 h 187"/>
                  <a:gd name="T4" fmla="*/ 0 w 198"/>
                  <a:gd name="T5" fmla="*/ 0 h 187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187"/>
                  <a:gd name="T11" fmla="*/ 198 w 198"/>
                  <a:gd name="T12" fmla="*/ 187 h 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187">
                    <a:moveTo>
                      <a:pt x="0" y="27"/>
                    </a:moveTo>
                    <a:cubicBezTo>
                      <a:pt x="71" y="13"/>
                      <a:pt x="142" y="0"/>
                      <a:pt x="170" y="27"/>
                    </a:cubicBezTo>
                    <a:cubicBezTo>
                      <a:pt x="198" y="54"/>
                      <a:pt x="170" y="160"/>
                      <a:pt x="170" y="1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5" name="Freeform 116"/>
              <p:cNvSpPr>
                <a:spLocks noChangeAspect="1"/>
              </p:cNvSpPr>
              <p:nvPr/>
            </p:nvSpPr>
            <p:spPr bwMode="auto">
              <a:xfrm flipH="1">
                <a:off x="3973" y="983"/>
                <a:ext cx="103" cy="95"/>
              </a:xfrm>
              <a:custGeom>
                <a:avLst/>
                <a:gdLst>
                  <a:gd name="T0" fmla="*/ 0 w 198"/>
                  <a:gd name="T1" fmla="*/ 1 h 187"/>
                  <a:gd name="T2" fmla="*/ 1 w 198"/>
                  <a:gd name="T3" fmla="*/ 1 h 187"/>
                  <a:gd name="T4" fmla="*/ 1 w 198"/>
                  <a:gd name="T5" fmla="*/ 1 h 187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187"/>
                  <a:gd name="T11" fmla="*/ 198 w 198"/>
                  <a:gd name="T12" fmla="*/ 187 h 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187">
                    <a:moveTo>
                      <a:pt x="0" y="27"/>
                    </a:moveTo>
                    <a:cubicBezTo>
                      <a:pt x="71" y="13"/>
                      <a:pt x="142" y="0"/>
                      <a:pt x="170" y="27"/>
                    </a:cubicBezTo>
                    <a:cubicBezTo>
                      <a:pt x="198" y="54"/>
                      <a:pt x="170" y="160"/>
                      <a:pt x="170" y="1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6" name="Freeform 117"/>
              <p:cNvSpPr>
                <a:spLocks noChangeAspect="1"/>
              </p:cNvSpPr>
              <p:nvPr/>
            </p:nvSpPr>
            <p:spPr bwMode="auto">
              <a:xfrm>
                <a:off x="4033" y="866"/>
                <a:ext cx="143" cy="88"/>
              </a:xfrm>
              <a:custGeom>
                <a:avLst/>
                <a:gdLst>
                  <a:gd name="T0" fmla="*/ 0 w 357"/>
                  <a:gd name="T1" fmla="*/ 0 h 220"/>
                  <a:gd name="T2" fmla="*/ 0 w 357"/>
                  <a:gd name="T3" fmla="*/ 0 h 220"/>
                  <a:gd name="T4" fmla="*/ 0 w 357"/>
                  <a:gd name="T5" fmla="*/ 0 h 220"/>
                  <a:gd name="T6" fmla="*/ 0 w 357"/>
                  <a:gd name="T7" fmla="*/ 0 h 220"/>
                  <a:gd name="T8" fmla="*/ 0 w 357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7"/>
                  <a:gd name="T16" fmla="*/ 0 h 220"/>
                  <a:gd name="T17" fmla="*/ 357 w 357"/>
                  <a:gd name="T18" fmla="*/ 220 h 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7" h="220">
                    <a:moveTo>
                      <a:pt x="230" y="0"/>
                    </a:moveTo>
                    <a:cubicBezTo>
                      <a:pt x="293" y="51"/>
                      <a:pt x="357" y="103"/>
                      <a:pt x="350" y="140"/>
                    </a:cubicBezTo>
                    <a:cubicBezTo>
                      <a:pt x="343" y="177"/>
                      <a:pt x="230" y="220"/>
                      <a:pt x="190" y="220"/>
                    </a:cubicBezTo>
                    <a:cubicBezTo>
                      <a:pt x="150" y="220"/>
                      <a:pt x="142" y="150"/>
                      <a:pt x="110" y="140"/>
                    </a:cubicBezTo>
                    <a:cubicBezTo>
                      <a:pt x="78" y="130"/>
                      <a:pt x="39" y="145"/>
                      <a:pt x="0" y="1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7" name="Freeform 118"/>
              <p:cNvSpPr>
                <a:spLocks noChangeAspect="1"/>
              </p:cNvSpPr>
              <p:nvPr/>
            </p:nvSpPr>
            <p:spPr bwMode="auto">
              <a:xfrm>
                <a:off x="3834" y="906"/>
                <a:ext cx="90" cy="180"/>
              </a:xfrm>
              <a:custGeom>
                <a:avLst/>
                <a:gdLst>
                  <a:gd name="T0" fmla="*/ 1 w 135"/>
                  <a:gd name="T1" fmla="*/ 1 h 270"/>
                  <a:gd name="T2" fmla="*/ 1 w 135"/>
                  <a:gd name="T3" fmla="*/ 1 h 270"/>
                  <a:gd name="T4" fmla="*/ 1 w 135"/>
                  <a:gd name="T5" fmla="*/ 1 h 270"/>
                  <a:gd name="T6" fmla="*/ 1 w 135"/>
                  <a:gd name="T7" fmla="*/ 0 h 2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5"/>
                  <a:gd name="T13" fmla="*/ 0 h 270"/>
                  <a:gd name="T14" fmla="*/ 135 w 135"/>
                  <a:gd name="T15" fmla="*/ 270 h 2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5" h="270">
                    <a:moveTo>
                      <a:pt x="68" y="270"/>
                    </a:moveTo>
                    <a:cubicBezTo>
                      <a:pt x="34" y="212"/>
                      <a:pt x="0" y="155"/>
                      <a:pt x="8" y="130"/>
                    </a:cubicBezTo>
                    <a:cubicBezTo>
                      <a:pt x="16" y="105"/>
                      <a:pt x="101" y="142"/>
                      <a:pt x="118" y="120"/>
                    </a:cubicBezTo>
                    <a:cubicBezTo>
                      <a:pt x="135" y="98"/>
                      <a:pt x="121" y="49"/>
                      <a:pt x="1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8" name="Freeform 119"/>
              <p:cNvSpPr>
                <a:spLocks noChangeAspect="1"/>
              </p:cNvSpPr>
              <p:nvPr/>
            </p:nvSpPr>
            <p:spPr bwMode="auto">
              <a:xfrm>
                <a:off x="4517" y="802"/>
                <a:ext cx="96" cy="108"/>
              </a:xfrm>
              <a:custGeom>
                <a:avLst/>
                <a:gdLst>
                  <a:gd name="T0" fmla="*/ 0 w 270"/>
                  <a:gd name="T1" fmla="*/ 1 h 210"/>
                  <a:gd name="T2" fmla="*/ 0 w 270"/>
                  <a:gd name="T3" fmla="*/ 1 h 210"/>
                  <a:gd name="T4" fmla="*/ 0 w 270"/>
                  <a:gd name="T5" fmla="*/ 1 h 210"/>
                  <a:gd name="T6" fmla="*/ 0 w 270"/>
                  <a:gd name="T7" fmla="*/ 0 h 2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10"/>
                  <a:gd name="T14" fmla="*/ 270 w 270"/>
                  <a:gd name="T15" fmla="*/ 210 h 2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10">
                    <a:moveTo>
                      <a:pt x="0" y="210"/>
                    </a:moveTo>
                    <a:cubicBezTo>
                      <a:pt x="7" y="148"/>
                      <a:pt x="15" y="87"/>
                      <a:pt x="50" y="70"/>
                    </a:cubicBezTo>
                    <a:cubicBezTo>
                      <a:pt x="85" y="53"/>
                      <a:pt x="173" y="122"/>
                      <a:pt x="210" y="110"/>
                    </a:cubicBezTo>
                    <a:cubicBezTo>
                      <a:pt x="247" y="98"/>
                      <a:pt x="260" y="18"/>
                      <a:pt x="27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9" name="Freeform 120"/>
              <p:cNvSpPr>
                <a:spLocks noChangeAspect="1"/>
              </p:cNvSpPr>
              <p:nvPr/>
            </p:nvSpPr>
            <p:spPr bwMode="auto">
              <a:xfrm>
                <a:off x="4537" y="1054"/>
                <a:ext cx="47" cy="92"/>
              </a:xfrm>
              <a:custGeom>
                <a:avLst/>
                <a:gdLst>
                  <a:gd name="T0" fmla="*/ 0 w 117"/>
                  <a:gd name="T1" fmla="*/ 0 h 230"/>
                  <a:gd name="T2" fmla="*/ 0 w 117"/>
                  <a:gd name="T3" fmla="*/ 0 h 230"/>
                  <a:gd name="T4" fmla="*/ 0 w 117"/>
                  <a:gd name="T5" fmla="*/ 0 h 230"/>
                  <a:gd name="T6" fmla="*/ 0 w 117"/>
                  <a:gd name="T7" fmla="*/ 0 h 2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230"/>
                  <a:gd name="T14" fmla="*/ 117 w 117"/>
                  <a:gd name="T15" fmla="*/ 230 h 2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230">
                    <a:moveTo>
                      <a:pt x="10" y="0"/>
                    </a:moveTo>
                    <a:cubicBezTo>
                      <a:pt x="56" y="36"/>
                      <a:pt x="103" y="72"/>
                      <a:pt x="110" y="100"/>
                    </a:cubicBezTo>
                    <a:cubicBezTo>
                      <a:pt x="117" y="128"/>
                      <a:pt x="68" y="148"/>
                      <a:pt x="50" y="170"/>
                    </a:cubicBezTo>
                    <a:cubicBezTo>
                      <a:pt x="32" y="192"/>
                      <a:pt x="16" y="211"/>
                      <a:pt x="0" y="2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00" name="Freeform 121"/>
              <p:cNvSpPr>
                <a:spLocks noChangeAspect="1"/>
              </p:cNvSpPr>
              <p:nvPr/>
            </p:nvSpPr>
            <p:spPr bwMode="auto">
              <a:xfrm>
                <a:off x="4385" y="800"/>
                <a:ext cx="100" cy="34"/>
              </a:xfrm>
              <a:custGeom>
                <a:avLst/>
                <a:gdLst>
                  <a:gd name="T0" fmla="*/ 0 w 250"/>
                  <a:gd name="T1" fmla="*/ 0 h 85"/>
                  <a:gd name="T2" fmla="*/ 0 w 250"/>
                  <a:gd name="T3" fmla="*/ 0 h 85"/>
                  <a:gd name="T4" fmla="*/ 0 w 250"/>
                  <a:gd name="T5" fmla="*/ 0 h 85"/>
                  <a:gd name="T6" fmla="*/ 0 w 250"/>
                  <a:gd name="T7" fmla="*/ 0 h 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0"/>
                  <a:gd name="T13" fmla="*/ 0 h 85"/>
                  <a:gd name="T14" fmla="*/ 250 w 250"/>
                  <a:gd name="T15" fmla="*/ 85 h 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0" h="85">
                    <a:moveTo>
                      <a:pt x="0" y="85"/>
                    </a:moveTo>
                    <a:cubicBezTo>
                      <a:pt x="18" y="47"/>
                      <a:pt x="37" y="10"/>
                      <a:pt x="60" y="5"/>
                    </a:cubicBezTo>
                    <a:cubicBezTo>
                      <a:pt x="83" y="0"/>
                      <a:pt x="108" y="52"/>
                      <a:pt x="140" y="55"/>
                    </a:cubicBezTo>
                    <a:cubicBezTo>
                      <a:pt x="172" y="58"/>
                      <a:pt x="211" y="41"/>
                      <a:pt x="250" y="2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01" name="Freeform 122"/>
              <p:cNvSpPr>
                <a:spLocks noChangeAspect="1"/>
              </p:cNvSpPr>
              <p:nvPr/>
            </p:nvSpPr>
            <p:spPr bwMode="auto">
              <a:xfrm>
                <a:off x="4313" y="914"/>
                <a:ext cx="92" cy="44"/>
              </a:xfrm>
              <a:custGeom>
                <a:avLst/>
                <a:gdLst>
                  <a:gd name="T0" fmla="*/ 0 w 230"/>
                  <a:gd name="T1" fmla="*/ 0 h 110"/>
                  <a:gd name="T2" fmla="*/ 0 w 230"/>
                  <a:gd name="T3" fmla="*/ 0 h 110"/>
                  <a:gd name="T4" fmla="*/ 0 w 230"/>
                  <a:gd name="T5" fmla="*/ 0 h 110"/>
                  <a:gd name="T6" fmla="*/ 0 w 230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0"/>
                  <a:gd name="T14" fmla="*/ 230 w 230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0">
                    <a:moveTo>
                      <a:pt x="230" y="110"/>
                    </a:moveTo>
                    <a:cubicBezTo>
                      <a:pt x="223" y="66"/>
                      <a:pt x="217" y="22"/>
                      <a:pt x="190" y="20"/>
                    </a:cubicBezTo>
                    <a:cubicBezTo>
                      <a:pt x="163" y="18"/>
                      <a:pt x="102" y="103"/>
                      <a:pt x="70" y="100"/>
                    </a:cubicBezTo>
                    <a:cubicBezTo>
                      <a:pt x="38" y="97"/>
                      <a:pt x="19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</p:grpSp>
        <p:sp>
          <p:nvSpPr>
            <p:cNvPr id="59" name="Text Box 125"/>
            <p:cNvSpPr txBox="1">
              <a:spLocks noChangeArrowheads="1"/>
            </p:cNvSpPr>
            <p:nvPr/>
          </p:nvSpPr>
          <p:spPr bwMode="auto">
            <a:xfrm>
              <a:off x="3709" y="1519"/>
              <a:ext cx="110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buFont typeface="Wingdings" charset="2"/>
                <a:buNone/>
                <a:defRPr/>
              </a:pP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Tracking</a:t>
              </a:r>
              <a:r>
                <a:rPr lang="en-US" sz="1600" dirty="0" smtClean="0">
                  <a:latin typeface="+mn-lt"/>
                  <a:ea typeface="ＭＳ Ｐゴシック" charset="-128"/>
                  <a:cs typeface="ＭＳ Ｐゴシック" charset="-128"/>
                </a:rPr>
                <a:t> items</a:t>
              </a:r>
              <a:endParaRPr lang="en-US" sz="1600" dirty="0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02" name="Group 132"/>
          <p:cNvGrpSpPr>
            <a:grpSpLocks/>
          </p:cNvGrpSpPr>
          <p:nvPr/>
        </p:nvGrpSpPr>
        <p:grpSpPr bwMode="auto">
          <a:xfrm>
            <a:off x="2905469" y="4855033"/>
            <a:ext cx="6055200" cy="2002533"/>
            <a:chOff x="1547" y="653"/>
            <a:chExt cx="3528" cy="1037"/>
          </a:xfrm>
        </p:grpSpPr>
        <p:sp>
          <p:nvSpPr>
            <p:cNvPr id="103" name="Text Box 79"/>
            <p:cNvSpPr txBox="1">
              <a:spLocks noChangeArrowheads="1"/>
            </p:cNvSpPr>
            <p:nvPr/>
          </p:nvSpPr>
          <p:spPr bwMode="auto">
            <a:xfrm>
              <a:off x="1547" y="1508"/>
              <a:ext cx="171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buFont typeface="Wingdings" charset="2"/>
                <a:buNone/>
                <a:defRPr/>
              </a:pP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Is this a target or a </a:t>
              </a:r>
              <a:r>
                <a:rPr lang="en-US" sz="1600" dirty="0" err="1">
                  <a:ea typeface="ＭＳ Ｐゴシック" charset="-128"/>
                  <a:cs typeface="ＭＳ Ｐゴシック" charset="-128"/>
                </a:rPr>
                <a:t>d</a:t>
              </a:r>
              <a:r>
                <a:rPr lang="en-US" sz="1600" dirty="0" err="1" smtClean="0">
                  <a:ea typeface="ＭＳ Ｐゴシック" charset="-128"/>
                  <a:cs typeface="ＭＳ Ｐゴシック" charset="-128"/>
                </a:rPr>
                <a:t>istractor</a:t>
              </a: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?</a:t>
              </a:r>
              <a:endParaRPr lang="en-US" sz="1600" dirty="0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04" name="Group 80"/>
            <p:cNvGrpSpPr>
              <a:grpSpLocks noChangeAspect="1"/>
            </p:cNvGrpSpPr>
            <p:nvPr/>
          </p:nvGrpSpPr>
          <p:grpSpPr bwMode="auto">
            <a:xfrm>
              <a:off x="1563" y="653"/>
              <a:ext cx="3512" cy="881"/>
              <a:chOff x="3811" y="760"/>
              <a:chExt cx="1758" cy="441"/>
            </a:xfrm>
          </p:grpSpPr>
          <p:sp>
            <p:nvSpPr>
              <p:cNvPr id="10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719" y="760"/>
                <a:ext cx="850" cy="41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09" name="Oval 82"/>
              <p:cNvSpPr>
                <a:spLocks noChangeAspect="1" noChangeArrowheads="1"/>
              </p:cNvSpPr>
              <p:nvPr/>
            </p:nvSpPr>
            <p:spPr bwMode="auto">
              <a:xfrm>
                <a:off x="4782" y="871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0" name="Oval 83"/>
              <p:cNvSpPr>
                <a:spLocks noChangeAspect="1" noChangeArrowheads="1"/>
              </p:cNvSpPr>
              <p:nvPr/>
            </p:nvSpPr>
            <p:spPr bwMode="auto">
              <a:xfrm>
                <a:off x="5008" y="921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1" name="Oval 84"/>
              <p:cNvSpPr>
                <a:spLocks noChangeAspect="1" noChangeArrowheads="1"/>
              </p:cNvSpPr>
              <p:nvPr/>
            </p:nvSpPr>
            <p:spPr bwMode="auto">
              <a:xfrm>
                <a:off x="4935" y="1021"/>
                <a:ext cx="28" cy="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2" name="Oval 85"/>
              <p:cNvSpPr>
                <a:spLocks noChangeAspect="1" noChangeArrowheads="1"/>
              </p:cNvSpPr>
              <p:nvPr/>
            </p:nvSpPr>
            <p:spPr bwMode="auto">
              <a:xfrm>
                <a:off x="4870" y="948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3" name="Oval 86"/>
              <p:cNvSpPr>
                <a:spLocks noChangeAspect="1" noChangeArrowheads="1"/>
              </p:cNvSpPr>
              <p:nvPr/>
            </p:nvSpPr>
            <p:spPr bwMode="auto">
              <a:xfrm>
                <a:off x="5411" y="890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4" name="Oval 87"/>
              <p:cNvSpPr>
                <a:spLocks noChangeAspect="1" noChangeArrowheads="1"/>
              </p:cNvSpPr>
              <p:nvPr/>
            </p:nvSpPr>
            <p:spPr bwMode="auto">
              <a:xfrm>
                <a:off x="5295" y="1037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5" name="Oval 88"/>
              <p:cNvSpPr>
                <a:spLocks noChangeAspect="1" noChangeArrowheads="1"/>
              </p:cNvSpPr>
              <p:nvPr/>
            </p:nvSpPr>
            <p:spPr bwMode="auto">
              <a:xfrm>
                <a:off x="5323" y="855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6" name="Oval 89"/>
              <p:cNvSpPr>
                <a:spLocks noChangeAspect="1" noChangeArrowheads="1"/>
              </p:cNvSpPr>
              <p:nvPr/>
            </p:nvSpPr>
            <p:spPr bwMode="auto">
              <a:xfrm>
                <a:off x="5229" y="971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7" name="Oval 90"/>
              <p:cNvSpPr>
                <a:spLocks noChangeAspect="1" noChangeArrowheads="1"/>
              </p:cNvSpPr>
              <p:nvPr/>
            </p:nvSpPr>
            <p:spPr bwMode="auto">
              <a:xfrm>
                <a:off x="5125" y="945"/>
                <a:ext cx="29" cy="2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18" name="Line 9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987" y="1068"/>
                <a:ext cx="99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2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3811" y="764"/>
                <a:ext cx="850" cy="41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3" name="Oval 104"/>
              <p:cNvSpPr>
                <a:spLocks noChangeAspect="1" noChangeArrowheads="1"/>
              </p:cNvSpPr>
              <p:nvPr/>
            </p:nvSpPr>
            <p:spPr bwMode="auto">
              <a:xfrm>
                <a:off x="3957" y="919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4" name="Oval 105"/>
              <p:cNvSpPr>
                <a:spLocks noChangeAspect="1" noChangeArrowheads="1"/>
              </p:cNvSpPr>
              <p:nvPr/>
            </p:nvSpPr>
            <p:spPr bwMode="auto">
              <a:xfrm>
                <a:off x="4022" y="841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5" name="Oval 106"/>
              <p:cNvSpPr>
                <a:spLocks noChangeAspect="1" noChangeArrowheads="1"/>
              </p:cNvSpPr>
              <p:nvPr/>
            </p:nvSpPr>
            <p:spPr bwMode="auto">
              <a:xfrm>
                <a:off x="4110" y="1007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6" name="Oval 107"/>
              <p:cNvSpPr>
                <a:spLocks noChangeAspect="1" noChangeArrowheads="1"/>
              </p:cNvSpPr>
              <p:nvPr/>
            </p:nvSpPr>
            <p:spPr bwMode="auto">
              <a:xfrm>
                <a:off x="3938" y="979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7" name="Oval 108"/>
              <p:cNvSpPr>
                <a:spLocks noChangeAspect="1" noChangeArrowheads="1"/>
              </p:cNvSpPr>
              <p:nvPr/>
            </p:nvSpPr>
            <p:spPr bwMode="auto">
              <a:xfrm>
                <a:off x="4412" y="894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8" name="Oval 109"/>
              <p:cNvSpPr>
                <a:spLocks noChangeAspect="1" noChangeArrowheads="1"/>
              </p:cNvSpPr>
              <p:nvPr/>
            </p:nvSpPr>
            <p:spPr bwMode="auto">
              <a:xfrm>
                <a:off x="4354" y="1015"/>
                <a:ext cx="28" cy="2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29" name="Oval 110"/>
              <p:cNvSpPr>
                <a:spLocks noChangeAspect="1" noChangeArrowheads="1"/>
              </p:cNvSpPr>
              <p:nvPr/>
            </p:nvSpPr>
            <p:spPr bwMode="auto">
              <a:xfrm>
                <a:off x="4456" y="819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30" name="Oval 111"/>
              <p:cNvSpPr>
                <a:spLocks noChangeAspect="1" noChangeArrowheads="1"/>
              </p:cNvSpPr>
              <p:nvPr/>
            </p:nvSpPr>
            <p:spPr bwMode="auto">
              <a:xfrm>
                <a:off x="4523" y="953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31" name="Oval 112"/>
              <p:cNvSpPr>
                <a:spLocks noChangeAspect="1" noChangeArrowheads="1"/>
              </p:cNvSpPr>
              <p:nvPr/>
            </p:nvSpPr>
            <p:spPr bwMode="auto">
              <a:xfrm>
                <a:off x="4217" y="949"/>
                <a:ext cx="29" cy="2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132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4293" y="1069"/>
                <a:ext cx="56" cy="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</p:grpSp>
      </p:grpSp>
      <p:sp>
        <p:nvSpPr>
          <p:cNvPr id="134" name="Text Box 79"/>
          <p:cNvSpPr txBox="1">
            <a:spLocks noChangeArrowheads="1"/>
          </p:cNvSpPr>
          <p:nvPr/>
        </p:nvSpPr>
        <p:spPr bwMode="auto">
          <a:xfrm>
            <a:off x="6046859" y="6529395"/>
            <a:ext cx="2941239" cy="35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buFont typeface="Wingdings" charset="2"/>
              <a:buNone/>
              <a:defRPr/>
            </a:pPr>
            <a:r>
              <a:rPr lang="en-US" sz="1600" dirty="0" smtClean="0">
                <a:ea typeface="ＭＳ Ｐゴシック" charset="-128"/>
                <a:cs typeface="ＭＳ Ｐゴシック" charset="-128"/>
              </a:rPr>
              <a:t>Is this a target or a </a:t>
            </a:r>
            <a:r>
              <a:rPr lang="en-US" sz="1600" dirty="0" err="1">
                <a:ea typeface="ＭＳ Ｐゴシック" charset="-128"/>
                <a:cs typeface="ＭＳ Ｐゴシック" charset="-128"/>
              </a:rPr>
              <a:t>d</a:t>
            </a:r>
            <a:r>
              <a:rPr lang="en-US" sz="1600" dirty="0" err="1" smtClean="0">
                <a:ea typeface="ＭＳ Ｐゴシック" charset="-128"/>
                <a:cs typeface="ＭＳ Ｐゴシック" charset="-128"/>
              </a:rPr>
              <a:t>istractor</a:t>
            </a:r>
            <a:r>
              <a:rPr lang="en-US" sz="1600" dirty="0" smtClean="0">
                <a:ea typeface="ＭＳ Ｐゴシック" charset="-128"/>
                <a:cs typeface="ＭＳ Ｐゴシック" charset="-128"/>
              </a:rPr>
              <a:t>?</a:t>
            </a:r>
            <a:endParaRPr lang="en-US" sz="16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5" name="CasellaDiTesto 134"/>
          <p:cNvSpPr txBox="1"/>
          <p:nvPr/>
        </p:nvSpPr>
        <p:spPr>
          <a:xfrm>
            <a:off x="112888" y="1883662"/>
            <a:ext cx="7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3</a:t>
            </a:r>
            <a:r>
              <a:rPr lang="it-IT" dirty="0" smtClean="0"/>
              <a:t> sec</a:t>
            </a:r>
            <a:endParaRPr lang="it-IT" dirty="0"/>
          </a:p>
        </p:txBody>
      </p:sp>
      <p:sp>
        <p:nvSpPr>
          <p:cNvPr id="136" name="CasellaDiTesto 135"/>
          <p:cNvSpPr txBox="1"/>
          <p:nvPr/>
        </p:nvSpPr>
        <p:spPr>
          <a:xfrm>
            <a:off x="894888" y="3944537"/>
            <a:ext cx="7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3</a:t>
            </a:r>
            <a:r>
              <a:rPr lang="it-IT" dirty="0" smtClean="0"/>
              <a:t> sec</a:t>
            </a:r>
            <a:endParaRPr lang="it-IT" dirty="0"/>
          </a:p>
        </p:txBody>
      </p:sp>
      <p:sp>
        <p:nvSpPr>
          <p:cNvPr id="137" name="CasellaDiTesto 136"/>
          <p:cNvSpPr txBox="1"/>
          <p:nvPr/>
        </p:nvSpPr>
        <p:spPr>
          <a:xfrm>
            <a:off x="1560129" y="6086044"/>
            <a:ext cx="14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Up </a:t>
            </a:r>
            <a:r>
              <a:rPr lang="it-IT" dirty="0" err="1" smtClean="0"/>
              <a:t>to</a:t>
            </a:r>
            <a:r>
              <a:rPr lang="it-IT" dirty="0" smtClean="0"/>
              <a:t> 10 sec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ico 2"/>
          <p:cNvGraphicFramePr/>
          <p:nvPr/>
        </p:nvGraphicFramePr>
        <p:xfrm>
          <a:off x="1714500" y="0"/>
          <a:ext cx="57150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Connettore 1 4"/>
          <p:cNvCxnSpPr/>
          <p:nvPr/>
        </p:nvCxnSpPr>
        <p:spPr>
          <a:xfrm>
            <a:off x="2939780" y="585025"/>
            <a:ext cx="6228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rot="5400000">
            <a:off x="2889606" y="639819"/>
            <a:ext cx="1080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rot="5400000">
            <a:off x="3509917" y="635260"/>
            <a:ext cx="1080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5305803" y="1498238"/>
            <a:ext cx="6228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rot="5400000">
            <a:off x="5255629" y="1551444"/>
            <a:ext cx="1080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rot="5400000">
            <a:off x="5877280" y="1552766"/>
            <a:ext cx="1080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3084078" y="384517"/>
            <a:ext cx="44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**</a:t>
            </a:r>
            <a:endParaRPr lang="it-IT" sz="12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429702" y="1286858"/>
            <a:ext cx="44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**</a:t>
            </a:r>
            <a:endParaRPr lang="it-IT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/>
          <p:cNvGraphicFramePr/>
          <p:nvPr/>
        </p:nvGraphicFramePr>
        <p:xfrm>
          <a:off x="4566" y="686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/>
          <p:cNvGraphicFramePr/>
          <p:nvPr/>
        </p:nvGraphicFramePr>
        <p:xfrm>
          <a:off x="4623627" y="686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3371578" y="101142"/>
            <a:ext cx="218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 at baseline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011942" y="101142"/>
            <a:ext cx="29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 after stimulation</a:t>
            </a:r>
            <a:endParaRPr lang="en-US" b="1" dirty="0"/>
          </a:p>
        </p:txBody>
      </p:sp>
      <p:graphicFrame>
        <p:nvGraphicFramePr>
          <p:cNvPr id="4" name="Grafico 3"/>
          <p:cNvGraphicFramePr/>
          <p:nvPr/>
        </p:nvGraphicFramePr>
        <p:xfrm>
          <a:off x="1090846" y="470474"/>
          <a:ext cx="6427776" cy="3361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1090846" y="3686070"/>
          <a:ext cx="6427776" cy="317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505971" y="470474"/>
            <a:ext cx="359635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505970" y="3645975"/>
            <a:ext cx="359635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/>
          <p:cNvGraphicFramePr/>
          <p:nvPr/>
        </p:nvGraphicFramePr>
        <p:xfrm>
          <a:off x="0" y="1910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fico 14"/>
          <p:cNvGraphicFramePr/>
          <p:nvPr/>
        </p:nvGraphicFramePr>
        <p:xfrm>
          <a:off x="4572000" y="1910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CasellaDiTesto 23"/>
          <p:cNvSpPr txBox="1"/>
          <p:nvPr/>
        </p:nvSpPr>
        <p:spPr>
          <a:xfrm>
            <a:off x="1259520" y="855395"/>
            <a:ext cx="33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**</a:t>
            </a:r>
            <a:endParaRPr lang="it-IT" sz="10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641642" y="855395"/>
            <a:ext cx="33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**</a:t>
            </a:r>
            <a:endParaRPr lang="it-IT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</a:t>
            </a:r>
            <a:r>
              <a:rPr lang="it-IT" dirty="0" err="1" smtClean="0"/>
              <a:t>stimulation*target</a:t>
            </a:r>
            <a:endParaRPr lang="it-IT" dirty="0"/>
          </a:p>
        </p:txBody>
      </p:sp>
      <p:graphicFrame>
        <p:nvGraphicFramePr>
          <p:cNvPr id="3" name="Grafico 2"/>
          <p:cNvGraphicFramePr/>
          <p:nvPr/>
        </p:nvGraphicFramePr>
        <p:xfrm>
          <a:off x="1390650" y="1919111"/>
          <a:ext cx="6362700" cy="435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754283" y="1417638"/>
            <a:ext cx="1998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NB</a:t>
            </a:r>
            <a:r>
              <a:rPr lang="it-IT" dirty="0" smtClean="0"/>
              <a:t>. Non si vede la differenza destra / sinistra, ma riassume bene </a:t>
            </a:r>
            <a:r>
              <a:rPr lang="it-IT" dirty="0" err="1" smtClean="0"/>
              <a:t>improvement</a:t>
            </a:r>
            <a:r>
              <a:rPr lang="it-IT" dirty="0" smtClean="0"/>
              <a:t> in P3 e </a:t>
            </a:r>
            <a:r>
              <a:rPr lang="it-IT" dirty="0" err="1" smtClean="0"/>
              <a:t>impirment</a:t>
            </a:r>
            <a:r>
              <a:rPr lang="it-IT" dirty="0" smtClean="0"/>
              <a:t> in </a:t>
            </a:r>
            <a:r>
              <a:rPr lang="it-IT" dirty="0" err="1" smtClean="0"/>
              <a:t>sham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148</Words>
  <Application>Microsoft Macintosh PowerPoint</Application>
  <PresentationFormat>Presentazione su schermo (4:3)</PresentationFormat>
  <Paragraphs>37</Paragraphs>
  <Slides>6</Slides>
  <Notes>1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Interaction stimulation*target</vt:lpstr>
    </vt:vector>
  </TitlesOfParts>
  <Company>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Sara Agosta</dc:creator>
  <cp:lastModifiedBy>Sara Agosta</cp:lastModifiedBy>
  <cp:revision>14</cp:revision>
  <dcterms:created xsi:type="dcterms:W3CDTF">2013-02-07T09:47:48Z</dcterms:created>
  <dcterms:modified xsi:type="dcterms:W3CDTF">2013-02-07T10:22:34Z</dcterms:modified>
</cp:coreProperties>
</file>