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8" r:id="rId4"/>
    <p:sldId id="257" r:id="rId5"/>
    <p:sldId id="269" r:id="rId6"/>
    <p:sldId id="260" r:id="rId7"/>
    <p:sldId id="270" r:id="rId8"/>
    <p:sldId id="261" r:id="rId9"/>
    <p:sldId id="262" r:id="rId10"/>
    <p:sldId id="271" r:id="rId11"/>
    <p:sldId id="263" r:id="rId12"/>
    <p:sldId id="267" r:id="rId13"/>
    <p:sldId id="272" r:id="rId14"/>
    <p:sldId id="264" r:id="rId15"/>
    <p:sldId id="265" r:id="rId16"/>
    <p:sldId id="273" r:id="rId17"/>
    <p:sldId id="26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4630-AD40-4735-BC27-ACDE6F867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0773-52D4-4285-B1DC-28A584098C0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7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1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30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Spiegare</a:t>
            </a:r>
            <a:r>
              <a:rPr lang="en-GB" dirty="0"/>
              <a:t> </a:t>
            </a:r>
            <a:r>
              <a:rPr lang="en-GB" dirty="0" err="1"/>
              <a:t>all’orale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lo scaling era </a:t>
            </a:r>
            <a:r>
              <a:rPr lang="en-GB" dirty="0" err="1"/>
              <a:t>diverso</a:t>
            </a:r>
            <a:r>
              <a:rPr lang="en-GB" dirty="0"/>
              <a:t> per cui è stato </a:t>
            </a:r>
            <a:r>
              <a:rPr lang="en-GB" dirty="0" err="1"/>
              <a:t>fatto</a:t>
            </a:r>
            <a:r>
              <a:rPr lang="en-GB" dirty="0"/>
              <a:t> a mano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C0773-52D4-4285-B1DC-28A584098C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5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4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17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4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3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3" y="5558841"/>
            <a:ext cx="745763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7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3" y="5558841"/>
            <a:ext cx="745763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5D57A64C-CAEC-40EB-86CD-47529AB211B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984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519AD-4CEB-4C23-8444-FAEBE5578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250000"/>
              </a:lnSpc>
            </a:pPr>
            <a:r>
              <a:rPr lang="en-GB" sz="4400" dirty="0"/>
              <a:t>Discrete Cosine Transform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F63BB1-A771-4802-B93A-322B941E4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7" y="4230533"/>
            <a:ext cx="7688100" cy="1043431"/>
          </a:xfrm>
        </p:spPr>
        <p:txBody>
          <a:bodyPr/>
          <a:lstStyle/>
          <a:p>
            <a:pPr marL="0" indent="0"/>
            <a:r>
              <a:rPr lang="it-IT" sz="1800" dirty="0">
                <a:solidFill>
                  <a:srgbClr val="7E7F80"/>
                </a:solidFill>
                <a:latin typeface="Lato" panose="020B0604020202020204" charset="0"/>
                <a:ea typeface="Raleway"/>
                <a:cs typeface="Raleway"/>
                <a:sym typeface="Raleway"/>
              </a:rPr>
              <a:t>Metodi del calcolo scientifico</a:t>
            </a:r>
          </a:p>
          <a:p>
            <a:pPr marL="0" indent="0"/>
            <a:r>
              <a:rPr lang="it-IT" sz="1800" dirty="0">
                <a:solidFill>
                  <a:srgbClr val="7E7F80"/>
                </a:solidFill>
                <a:latin typeface="Lato" panose="020B0604020202020204" charset="0"/>
                <a:sym typeface="Raleway"/>
              </a:rPr>
              <a:t>A.A. 2018/2019</a:t>
            </a:r>
            <a:endParaRPr lang="it-IT" sz="1800" dirty="0">
              <a:solidFill>
                <a:srgbClr val="7E7F80"/>
              </a:solidFill>
            </a:endParaRPr>
          </a:p>
          <a:p>
            <a:pPr marL="0" indent="0"/>
            <a:r>
              <a:rPr lang="it-IT" sz="1800" dirty="0">
                <a:solidFill>
                  <a:srgbClr val="7E7F80"/>
                </a:solidFill>
              </a:rPr>
              <a:t>Carlo Radice 807159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B29E7-9115-4C42-A672-07DD3302F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dirty="0"/>
              <a:t>Hardware and Software </a:t>
            </a:r>
            <a:r>
              <a:rPr lang="it-IT" sz="1800" dirty="0" err="1"/>
              <a:t>specifications</a:t>
            </a:r>
            <a:endParaRPr lang="it-IT" sz="1800" dirty="0"/>
          </a:p>
          <a:p>
            <a:pPr marL="380990" indent="-380990">
              <a:spcBef>
                <a:spcPts val="1600"/>
              </a:spcBef>
            </a:pPr>
            <a:r>
              <a:rPr lang="it-IT" sz="1800" dirty="0"/>
              <a:t>About Project </a:t>
            </a:r>
            <a:r>
              <a:rPr lang="it-IT" sz="1800" dirty="0" err="1"/>
              <a:t>Nayuki</a:t>
            </a:r>
            <a:endParaRPr lang="it-IT" sz="1800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dirty="0" err="1"/>
              <a:t>Naive</a:t>
            </a:r>
            <a:r>
              <a:rPr lang="it-IT" sz="1800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b="1" u="sng" dirty="0"/>
              <a:t>Design </a:t>
            </a:r>
            <a:r>
              <a:rPr lang="it-IT" sz="1800" b="1" u="sng" dirty="0" err="1"/>
              <a:t>choices</a:t>
            </a:r>
            <a:r>
              <a:rPr lang="it-IT" sz="1800" b="1" u="sng" dirty="0"/>
              <a:t> for the </a:t>
            </a:r>
            <a:r>
              <a:rPr lang="it-IT" sz="1800" b="1" u="sng" dirty="0" err="1"/>
              <a:t>interface</a:t>
            </a:r>
            <a:endParaRPr lang="it-IT" sz="1800" b="1" u="sng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dirty="0" err="1"/>
              <a:t>Examples</a:t>
            </a:r>
            <a:endParaRPr lang="it-IT" sz="18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7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A9D3F164-DE6B-4C23-968E-2FA43E58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760747"/>
            <a:ext cx="7688700" cy="713600"/>
          </a:xfrm>
        </p:spPr>
        <p:txBody>
          <a:bodyPr/>
          <a:lstStyle/>
          <a:p>
            <a:r>
              <a:rPr lang="en-GB" dirty="0"/>
              <a:t>Design choices for the interface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96C15FB-E22D-4C58-AF3D-DE36E254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98132"/>
            <a:ext cx="7688700" cy="4859867"/>
          </a:xfrm>
        </p:spPr>
        <p:txBody>
          <a:bodyPr/>
          <a:lstStyle/>
          <a:p>
            <a:r>
              <a:rPr lang="en-GB" sz="1800" dirty="0"/>
              <a:t>Use of QtCreator</a:t>
            </a:r>
            <a:r>
              <a:rPr lang="en-GB" sz="1800" baseline="30000" dirty="0"/>
              <a:t>1</a:t>
            </a:r>
            <a:r>
              <a:rPr lang="en-GB" sz="1800" dirty="0"/>
              <a:t> ide to design the interface</a:t>
            </a:r>
          </a:p>
          <a:p>
            <a:pPr marL="146047" indent="0">
              <a:buNone/>
            </a:pPr>
            <a:endParaRPr lang="en-GB" sz="1800" dirty="0"/>
          </a:p>
          <a:p>
            <a:r>
              <a:rPr lang="en-GB" sz="1800" dirty="0"/>
              <a:t>Selection of the image, F and b through a pop up window</a:t>
            </a:r>
          </a:p>
          <a:p>
            <a:pPr marL="146047" indent="0">
              <a:buNone/>
            </a:pPr>
            <a:endParaRPr lang="en-GB" sz="1800" dirty="0"/>
          </a:p>
          <a:p>
            <a:r>
              <a:rPr lang="en-GB" sz="1800" dirty="0"/>
              <a:t>Opencv</a:t>
            </a:r>
            <a:r>
              <a:rPr lang="en-GB" sz="1800" baseline="30000" dirty="0"/>
              <a:t>2</a:t>
            </a:r>
            <a:r>
              <a:rPr lang="en-GB" sz="1800" dirty="0"/>
              <a:t> 	 library functions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Loading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Get pixel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Display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146047" indent="0">
              <a:buNone/>
            </a:pPr>
            <a:r>
              <a:rPr lang="en-GB" baseline="30000" dirty="0"/>
              <a:t>1</a:t>
            </a:r>
            <a:r>
              <a:rPr lang="en-GB" dirty="0"/>
              <a:t>QtCreator: </a:t>
            </a:r>
            <a:r>
              <a:rPr lang="en-GB" dirty="0">
                <a:hlinkClick r:id="rId2"/>
              </a:rPr>
              <a:t>https://www.qt.io/</a:t>
            </a:r>
            <a:br>
              <a:rPr lang="en-GB" dirty="0"/>
            </a:br>
            <a:r>
              <a:rPr lang="en-GB" baseline="30000" dirty="0"/>
              <a:t>2</a:t>
            </a:r>
            <a:r>
              <a:rPr lang="en-GB" dirty="0"/>
              <a:t>Opencv: </a:t>
            </a:r>
            <a:r>
              <a:rPr lang="en-GB" dirty="0">
                <a:hlinkClick r:id="rId3"/>
              </a:rPr>
              <a:t>https://opencv.org/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6BCF7B-5610-457E-8FDC-E45060215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11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53E765-4DCB-4579-B736-EDD005DEC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66" y="3311039"/>
            <a:ext cx="363932" cy="3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A32E057E-9DB6-4954-B1FA-9D1C616E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779792"/>
            <a:ext cx="7688700" cy="713600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630C108-B8A7-4917-AC90-6BD65CB5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FC6BFD-485E-404C-800E-B2CB61D24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2" name="prova1">
            <a:hlinkClick r:id="" action="ppaction://media"/>
            <a:extLst>
              <a:ext uri="{FF2B5EF4-FFF2-40B4-BE49-F238E27FC236}">
                <a16:creationId xmlns:a16="http://schemas.microsoft.com/office/drawing/2014/main" id="{B86DFB33-FAF0-4DB9-8A5C-46B9EEA09C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70748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dirty="0"/>
              <a:t>Hardware and Software </a:t>
            </a:r>
            <a:r>
              <a:rPr lang="it-IT" sz="1800" dirty="0" err="1"/>
              <a:t>specifications</a:t>
            </a:r>
            <a:endParaRPr lang="it-IT" sz="1800" dirty="0"/>
          </a:p>
          <a:p>
            <a:pPr marL="380990" indent="-380990">
              <a:spcBef>
                <a:spcPts val="1600"/>
              </a:spcBef>
            </a:pPr>
            <a:r>
              <a:rPr lang="it-IT" sz="1800" dirty="0"/>
              <a:t>About Project </a:t>
            </a:r>
            <a:r>
              <a:rPr lang="it-IT" sz="1800" dirty="0" err="1"/>
              <a:t>Nayuki</a:t>
            </a:r>
            <a:endParaRPr lang="it-IT" sz="1800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dirty="0" err="1"/>
              <a:t>Naive</a:t>
            </a:r>
            <a:r>
              <a:rPr lang="it-IT" sz="1800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dirty="0"/>
              <a:t>Design </a:t>
            </a:r>
            <a:r>
              <a:rPr lang="it-IT" sz="1800" dirty="0" err="1"/>
              <a:t>choices</a:t>
            </a:r>
            <a:r>
              <a:rPr lang="it-IT" sz="1800" dirty="0"/>
              <a:t> for the </a:t>
            </a:r>
            <a:r>
              <a:rPr lang="it-IT" sz="1800" dirty="0" err="1"/>
              <a:t>interface</a:t>
            </a:r>
            <a:endParaRPr lang="it-IT" sz="18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b="1" u="sng" dirty="0" err="1"/>
              <a:t>Examples</a:t>
            </a:r>
            <a:endParaRPr lang="it-IT" sz="1800" b="1" u="sng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0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54C430-920C-4C60-88B3-9F9C974E2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14</a:t>
            </a:fld>
            <a:endParaRPr lang="en-GB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7AEF1D-38F8-4550-9E56-84A3E4B4F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17" y="869579"/>
            <a:ext cx="2642764" cy="176184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1BD06A5-B771-456D-9E9F-31B7AD085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3683386"/>
            <a:ext cx="2642764" cy="175963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BF196C4-B520-43AB-8E7F-138E74A1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50" y="3672332"/>
            <a:ext cx="2642763" cy="177068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D376E9B-2EB5-46F9-BF8A-690A98AC9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96" y="3672332"/>
            <a:ext cx="2642764" cy="176407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A23F60-565B-467B-BBF4-7BB36FE1ECD3}"/>
              </a:ext>
            </a:extLst>
          </p:cNvPr>
          <p:cNvSpPr txBox="1"/>
          <p:nvPr/>
        </p:nvSpPr>
        <p:spPr>
          <a:xfrm>
            <a:off x="2945300" y="255373"/>
            <a:ext cx="317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Image: artificial.bmp</a:t>
            </a:r>
          </a:p>
          <a:p>
            <a:r>
              <a:rPr lang="en-GB" dirty="0"/>
              <a:t>Original dimension: 768 x 512 pixels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49C01F-4433-4132-9C6F-E544E13BC28F}"/>
              </a:ext>
            </a:extLst>
          </p:cNvPr>
          <p:cNvSpPr txBox="1"/>
          <p:nvPr/>
        </p:nvSpPr>
        <p:spPr>
          <a:xfrm>
            <a:off x="166978" y="5641428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8, d = 1</a:t>
            </a:r>
          </a:p>
          <a:p>
            <a:pPr algn="ctr"/>
            <a:r>
              <a:rPr lang="en-GB" dirty="0"/>
              <a:t>Original dimension: 768 x 512 pixels </a:t>
            </a:r>
          </a:p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DBA9ED-ADE4-4040-B585-84C5D8E041DE}"/>
              </a:ext>
            </a:extLst>
          </p:cNvPr>
          <p:cNvSpPr txBox="1"/>
          <p:nvPr/>
        </p:nvSpPr>
        <p:spPr>
          <a:xfrm>
            <a:off x="3176057" y="5641427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8, d = 7</a:t>
            </a:r>
          </a:p>
          <a:p>
            <a:pPr algn="ctr"/>
            <a:r>
              <a:rPr lang="en-GB" dirty="0"/>
              <a:t>Original dimension: 768 x 512 pixels </a:t>
            </a:r>
          </a:p>
          <a:p>
            <a:pPr algn="ctr"/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34B4C62-6221-4AF8-91F9-932125AA90F5}"/>
              </a:ext>
            </a:extLst>
          </p:cNvPr>
          <p:cNvSpPr txBox="1"/>
          <p:nvPr/>
        </p:nvSpPr>
        <p:spPr>
          <a:xfrm>
            <a:off x="6185136" y="5641426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8, d = 14</a:t>
            </a:r>
          </a:p>
          <a:p>
            <a:pPr algn="ctr"/>
            <a:r>
              <a:rPr lang="en-GB" dirty="0"/>
              <a:t>Original dimension: 768 x 512 pixels </a:t>
            </a:r>
          </a:p>
          <a:p>
            <a:pPr algn="ctr"/>
            <a:endParaRPr lang="en-GB" dirty="0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8A3DE085-614A-461D-9703-2DE683E9670F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077960" y="3125459"/>
            <a:ext cx="9880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43F3D9AC-349B-42CE-A372-17896E129D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2541479" y="1652865"/>
            <a:ext cx="1051965" cy="300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5104D80F-E7AF-47D4-9A55-57A9DB0AD82A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rot="16200000" flipH="1">
            <a:off x="5556083" y="1647336"/>
            <a:ext cx="1040911" cy="3009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5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54C430-920C-4C60-88B3-9F9C974E2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15</a:t>
            </a:fld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A23F60-565B-467B-BBF4-7BB36FE1ECD3}"/>
              </a:ext>
            </a:extLst>
          </p:cNvPr>
          <p:cNvSpPr txBox="1"/>
          <p:nvPr/>
        </p:nvSpPr>
        <p:spPr>
          <a:xfrm>
            <a:off x="2945300" y="255373"/>
            <a:ext cx="317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Image: hdr.bmp</a:t>
            </a:r>
          </a:p>
          <a:p>
            <a:r>
              <a:rPr lang="en-GB" dirty="0"/>
              <a:t>Original dimension: 384 x 256 pixels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49C01F-4433-4132-9C6F-E544E13BC28F}"/>
              </a:ext>
            </a:extLst>
          </p:cNvPr>
          <p:cNvSpPr txBox="1"/>
          <p:nvPr/>
        </p:nvSpPr>
        <p:spPr>
          <a:xfrm>
            <a:off x="166982" y="5809915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10, d = 17</a:t>
            </a:r>
          </a:p>
          <a:p>
            <a:pPr algn="ctr"/>
            <a:r>
              <a:rPr lang="en-GB" dirty="0"/>
              <a:t>Original dimension: 380 x 250 pixels </a:t>
            </a:r>
          </a:p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DBA9ED-ADE4-4040-B585-84C5D8E041DE}"/>
              </a:ext>
            </a:extLst>
          </p:cNvPr>
          <p:cNvSpPr txBox="1"/>
          <p:nvPr/>
        </p:nvSpPr>
        <p:spPr>
          <a:xfrm>
            <a:off x="3176058" y="5795612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20, d = 30</a:t>
            </a:r>
          </a:p>
          <a:p>
            <a:pPr algn="ctr"/>
            <a:r>
              <a:rPr lang="en-GB" dirty="0"/>
              <a:t>Original dimension: 380 x 240 pixels </a:t>
            </a:r>
          </a:p>
          <a:p>
            <a:pPr algn="ctr"/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34B4C62-6221-4AF8-91F9-932125AA90F5}"/>
              </a:ext>
            </a:extLst>
          </p:cNvPr>
          <p:cNvSpPr txBox="1"/>
          <p:nvPr/>
        </p:nvSpPr>
        <p:spPr>
          <a:xfrm>
            <a:off x="6185138" y="5795611"/>
            <a:ext cx="271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 = 30, d = 50</a:t>
            </a:r>
          </a:p>
          <a:p>
            <a:pPr algn="ctr"/>
            <a:r>
              <a:rPr lang="en-GB" dirty="0"/>
              <a:t>Original dimension: 360 x 240 pixels </a:t>
            </a:r>
          </a:p>
          <a:p>
            <a:pPr algn="ctr"/>
            <a:endParaRPr lang="en-GB" dirty="0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8A3DE085-614A-461D-9703-2DE683E967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77960" y="3125459"/>
            <a:ext cx="9880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43F3D9AC-349B-42CE-A372-17896E129DD3}"/>
              </a:ext>
            </a:extLst>
          </p:cNvPr>
          <p:cNvCxnSpPr>
            <a:cxnSpLocks/>
          </p:cNvCxnSpPr>
          <p:nvPr/>
        </p:nvCxnSpPr>
        <p:spPr>
          <a:xfrm rot="5400000">
            <a:off x="2541479" y="1652865"/>
            <a:ext cx="1051965" cy="300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5104D80F-E7AF-47D4-9A55-57A9DB0AD8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56083" y="1647336"/>
            <a:ext cx="1040911" cy="3009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D9D2631-5AB3-4043-B784-CE89E3AB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50" y="843165"/>
            <a:ext cx="2642758" cy="176183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D9E9FB4-AF0E-4910-AC2B-2E9DED38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22" y="3695870"/>
            <a:ext cx="2611305" cy="17354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F0985B1-CB1B-404C-A5B2-D4FAFD61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3" y="3717452"/>
            <a:ext cx="2644215" cy="17302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F8F4748-DD9D-4DA6-BDAD-8D4AD9483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49" y="3709805"/>
            <a:ext cx="2637099" cy="17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8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D0977A0-96EE-4A64-930B-75E662D33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50" y="2564800"/>
            <a:ext cx="7688100" cy="864200"/>
          </a:xfrm>
        </p:spPr>
        <p:txBody>
          <a:bodyPr/>
          <a:lstStyle/>
          <a:p>
            <a:pPr algn="ctr"/>
            <a:r>
              <a:rPr lang="en-GB" dirty="0" err="1"/>
              <a:t>Grazie</a:t>
            </a:r>
            <a:r>
              <a:rPr lang="en-GB" dirty="0"/>
              <a:t> per </a:t>
            </a:r>
            <a:r>
              <a:rPr lang="en-GB" dirty="0" err="1"/>
              <a:t>l’attenzione</a:t>
            </a:r>
            <a:r>
              <a:rPr lang="en-GB" dirty="0"/>
              <a:t>!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A0C6011-D37E-4C02-8621-E9485E4F4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5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468A8ED-9C2E-4872-BA96-036AE458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6468"/>
              </p:ext>
            </p:extLst>
          </p:nvPr>
        </p:nvGraphicFramePr>
        <p:xfrm>
          <a:off x="4475039" y="566371"/>
          <a:ext cx="3672000" cy="52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4054394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90020106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75690025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My DCT2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Library DCT2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2766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6.59e-4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7.8e-5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03013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1.84e-3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9.46e-4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9699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3.74e-3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1.12e-4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4300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1.01e-2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1.41e-3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95555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2.04e-2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2.97e-3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37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4.02e-2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3.53e-3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915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8.02e-2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3.27e-3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4773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1.50e-1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8.24e-3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0443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3.22e-1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9.53e-3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77502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51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7.81e-1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1.21e-2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81543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1.85 e+0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1.54e-2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2837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4.30e+0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4.35e-2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0969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9.56e+0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4.84e-2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00596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2.32e+1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4.83e-2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20930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151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4.35e+1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1.13e-1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0769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188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>
                          <a:solidFill>
                            <a:sysClr val="windowText" lastClr="000000"/>
                          </a:solidFill>
                        </a:rPr>
                        <a:t>8.59e</a:t>
                      </a:r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+1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1.47e-1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1597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235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2.17e+2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1.91e-1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42141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5.23e+2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4.85e-1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01539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366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1.29e+3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6.22e-1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40831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457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>
                          <a:solidFill>
                            <a:sysClr val="windowText" lastClr="000000"/>
                          </a:solidFill>
                        </a:rPr>
                        <a:t>3.15e</a:t>
                      </a:r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+3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7.82e-1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0557960"/>
                  </a:ext>
                </a:extLst>
              </a:tr>
            </a:tbl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D7D48D-4667-455B-A6E6-BAFED3333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17</a:t>
            </a:fld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0E2D40-C4C7-4214-960A-AAC2909079BB}"/>
              </a:ext>
            </a:extLst>
          </p:cNvPr>
          <p:cNvSpPr txBox="1"/>
          <p:nvPr/>
        </p:nvSpPr>
        <p:spPr>
          <a:xfrm>
            <a:off x="493776" y="1884666"/>
            <a:ext cx="344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Full table of samples</a:t>
            </a:r>
          </a:p>
        </p:txBody>
      </p:sp>
    </p:spTree>
    <p:extLst>
      <p:ext uri="{BB962C8B-B14F-4D97-AF65-F5344CB8AC3E}">
        <p14:creationId xmlns:p14="http://schemas.microsoft.com/office/powerpoint/2010/main" val="30329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dirty="0"/>
              <a:t>Hardware and Software </a:t>
            </a:r>
            <a:r>
              <a:rPr lang="it-IT" sz="1800" dirty="0" err="1"/>
              <a:t>specifications</a:t>
            </a:r>
            <a:endParaRPr lang="it-IT" sz="1800" dirty="0"/>
          </a:p>
          <a:p>
            <a:pPr marL="380990" indent="-380990">
              <a:spcBef>
                <a:spcPts val="1600"/>
              </a:spcBef>
            </a:pPr>
            <a:r>
              <a:rPr lang="it-IT" sz="1800" dirty="0"/>
              <a:t>About Project </a:t>
            </a:r>
            <a:r>
              <a:rPr lang="it-IT" sz="1800" dirty="0" err="1"/>
              <a:t>Nayuki</a:t>
            </a:r>
            <a:endParaRPr lang="it-IT" sz="1800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dirty="0" err="1"/>
              <a:t>Naive</a:t>
            </a:r>
            <a:r>
              <a:rPr lang="it-IT" sz="1800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dirty="0"/>
              <a:t>Design </a:t>
            </a:r>
            <a:r>
              <a:rPr lang="it-IT" sz="1800" dirty="0" err="1"/>
              <a:t>choices</a:t>
            </a:r>
            <a:r>
              <a:rPr lang="it-IT" sz="1800" dirty="0"/>
              <a:t> for the </a:t>
            </a:r>
            <a:r>
              <a:rPr lang="it-IT" sz="1800" dirty="0" err="1"/>
              <a:t>interface</a:t>
            </a:r>
            <a:endParaRPr lang="it-IT" sz="18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dirty="0" err="1"/>
              <a:t>Examples</a:t>
            </a:r>
            <a:endParaRPr lang="it-IT" sz="18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b="1" u="sng" dirty="0"/>
              <a:t>Hardware and Software </a:t>
            </a:r>
            <a:r>
              <a:rPr lang="it-IT" sz="1800" b="1" u="sng" dirty="0" err="1"/>
              <a:t>specifications</a:t>
            </a:r>
            <a:endParaRPr lang="it-IT" sz="1800" b="1" u="sng" dirty="0"/>
          </a:p>
          <a:p>
            <a:pPr marL="380990" indent="-380990">
              <a:spcBef>
                <a:spcPts val="1600"/>
              </a:spcBef>
            </a:pPr>
            <a:r>
              <a:rPr lang="it-IT" sz="1800" dirty="0"/>
              <a:t>About Project </a:t>
            </a:r>
            <a:r>
              <a:rPr lang="it-IT" sz="1800" dirty="0" err="1"/>
              <a:t>Nayuki</a:t>
            </a:r>
            <a:endParaRPr lang="it-IT" sz="1800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dirty="0" err="1"/>
              <a:t>Naive</a:t>
            </a:r>
            <a:r>
              <a:rPr lang="it-IT" sz="1800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dirty="0"/>
              <a:t>Design </a:t>
            </a:r>
            <a:r>
              <a:rPr lang="it-IT" sz="1800" dirty="0" err="1"/>
              <a:t>choices</a:t>
            </a:r>
            <a:r>
              <a:rPr lang="it-IT" sz="1800" dirty="0"/>
              <a:t> for the </a:t>
            </a:r>
            <a:r>
              <a:rPr lang="it-IT" sz="1800" dirty="0" err="1"/>
              <a:t>interface</a:t>
            </a:r>
            <a:endParaRPr lang="it-IT" sz="18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dirty="0" err="1"/>
              <a:t>Examples</a:t>
            </a:r>
            <a:endParaRPr lang="it-IT" sz="18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97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dirty="0"/>
              <a:t>Hardware and Sof</a:t>
            </a:r>
            <a:r>
              <a:rPr lang="en-GB" dirty="0"/>
              <a:t>ware</a:t>
            </a:r>
            <a:r>
              <a:rPr lang="it" dirty="0"/>
              <a:t> specifications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785728"/>
            <a:ext cx="7688700" cy="50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it" b="1" dirty="0"/>
          </a:p>
          <a:p>
            <a:pPr marL="0" indent="0">
              <a:buNone/>
            </a:pPr>
            <a:r>
              <a:rPr lang="it" sz="1600" b="1" dirty="0"/>
              <a:t>H</a:t>
            </a:r>
            <a:r>
              <a:rPr lang="en-GB" sz="1600" b="1" dirty="0" err="1"/>
              <a:t>ardware</a:t>
            </a:r>
            <a:br>
              <a:rPr lang="it" sz="1600" b="1" dirty="0"/>
            </a:br>
            <a:r>
              <a:rPr lang="it" sz="1600" dirty="0"/>
              <a:t>Lenovo Thinkpad T480 </a:t>
            </a:r>
            <a:endParaRPr sz="1600" dirty="0"/>
          </a:p>
          <a:p>
            <a:pPr>
              <a:spcBef>
                <a:spcPts val="1600"/>
              </a:spcBef>
            </a:pPr>
            <a:r>
              <a:rPr lang="it" sz="1600" dirty="0"/>
              <a:t>Processor :   Intel(R) Core(TM) i7-8550U CPU @ 1.80GHz, 1992 Mhz,</a:t>
            </a:r>
            <a:br>
              <a:rPr lang="it" sz="1600" dirty="0"/>
            </a:br>
            <a:r>
              <a:rPr lang="it" sz="1600" dirty="0"/>
              <a:t>4 Core(s), 8 Logical Processor(s)</a:t>
            </a:r>
            <a:endParaRPr sz="1600" dirty="0"/>
          </a:p>
          <a:p>
            <a:r>
              <a:rPr lang="it" sz="1600" dirty="0"/>
              <a:t>Installed Physical Memory (RAM):    8.00 GB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it" sz="1600" b="1" dirty="0"/>
              <a:t>O.S.</a:t>
            </a:r>
            <a:br>
              <a:rPr lang="it" sz="1600" b="1" dirty="0"/>
            </a:br>
            <a:endParaRPr sz="1600" dirty="0"/>
          </a:p>
          <a:p>
            <a:r>
              <a:rPr lang="en-GB" sz="1600" dirty="0"/>
              <a:t>Gnu/</a:t>
            </a:r>
            <a:r>
              <a:rPr lang="it" sz="1600" dirty="0"/>
              <a:t>Linux Ubuntu 18.04 LTS</a:t>
            </a:r>
          </a:p>
          <a:p>
            <a:pPr marL="146047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Programming language</a:t>
            </a:r>
          </a:p>
          <a:p>
            <a:pPr marL="0" indent="0">
              <a:buNone/>
            </a:pPr>
            <a:endParaRPr lang="en-GB" sz="1600" b="1" dirty="0"/>
          </a:p>
          <a:p>
            <a:r>
              <a:rPr lang="en-GB" sz="1600" dirty="0"/>
              <a:t>C++</a:t>
            </a:r>
            <a:endParaRPr lang="it" sz="1600" dirty="0"/>
          </a:p>
          <a:p>
            <a:pPr marL="146046" indent="0">
              <a:buNone/>
            </a:pPr>
            <a:endParaRPr lang="it" b="1" dirty="0"/>
          </a:p>
          <a:p>
            <a:pPr marL="0" indent="0">
              <a:buNone/>
            </a:pPr>
            <a:r>
              <a:rPr lang="it-IT" sz="1200" dirty="0"/>
              <a:t>	 </a:t>
            </a:r>
            <a:endParaRPr sz="12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D3FC23-413E-4E33-830F-498DB0805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dirty="0"/>
              <a:t>Hardware and Software </a:t>
            </a:r>
            <a:r>
              <a:rPr lang="it-IT" sz="1800" dirty="0" err="1"/>
              <a:t>specifications</a:t>
            </a:r>
            <a:endParaRPr lang="it-IT" sz="1800" dirty="0"/>
          </a:p>
          <a:p>
            <a:pPr marL="380990" indent="-380990">
              <a:spcBef>
                <a:spcPts val="1600"/>
              </a:spcBef>
            </a:pPr>
            <a:r>
              <a:rPr lang="it-IT" sz="1800" b="1" u="sng" dirty="0"/>
              <a:t>About Project </a:t>
            </a:r>
            <a:r>
              <a:rPr lang="it-IT" sz="1800" b="1" u="sng" dirty="0" err="1"/>
              <a:t>Nayuki</a:t>
            </a:r>
            <a:endParaRPr lang="it-IT" sz="1800" b="1" u="sng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dirty="0" err="1"/>
              <a:t>Naive</a:t>
            </a:r>
            <a:r>
              <a:rPr lang="it-IT" sz="1800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dirty="0"/>
              <a:t>Design </a:t>
            </a:r>
            <a:r>
              <a:rPr lang="it-IT" sz="1800" dirty="0" err="1"/>
              <a:t>choices</a:t>
            </a:r>
            <a:r>
              <a:rPr lang="it-IT" sz="1800" dirty="0"/>
              <a:t> for the </a:t>
            </a:r>
            <a:r>
              <a:rPr lang="it-IT" sz="1800" dirty="0" err="1"/>
              <a:t>interface</a:t>
            </a:r>
            <a:endParaRPr lang="it-IT" sz="1800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dirty="0" err="1"/>
              <a:t>Examples</a:t>
            </a:r>
            <a:endParaRPr lang="it-IT" sz="18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3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D4E1B-259E-4B0F-B4FB-6BAB4F40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836180"/>
            <a:ext cx="7688700" cy="713600"/>
          </a:xfrm>
        </p:spPr>
        <p:txBody>
          <a:bodyPr/>
          <a:lstStyle/>
          <a:p>
            <a:r>
              <a:rPr lang="en-GB" dirty="0"/>
              <a:t>About Project </a:t>
            </a:r>
            <a:r>
              <a:rPr lang="en-GB" dirty="0" err="1"/>
              <a:t>Nayuki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68E71E-EB9C-45D4-89D8-0B90B1B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9280"/>
            <a:ext cx="7688700" cy="4998655"/>
          </a:xfrm>
        </p:spPr>
        <p:txBody>
          <a:bodyPr/>
          <a:lstStyle/>
          <a:p>
            <a:pPr marL="146047" indent="0">
              <a:buNone/>
            </a:pPr>
            <a:endParaRPr lang="en-GB" sz="1800" dirty="0"/>
          </a:p>
          <a:p>
            <a:r>
              <a:rPr lang="en-GB" sz="1800" dirty="0" err="1"/>
              <a:t>Nayuki</a:t>
            </a:r>
            <a:r>
              <a:rPr lang="en-GB" sz="1800" dirty="0"/>
              <a:t> is a software developer who lives in Canada</a:t>
            </a:r>
          </a:p>
          <a:p>
            <a:pPr marL="146047" indent="0">
              <a:buNone/>
            </a:pPr>
            <a:endParaRPr lang="en-GB" sz="1800" dirty="0"/>
          </a:p>
          <a:p>
            <a:r>
              <a:rPr lang="en-GB" sz="1800" dirty="0"/>
              <a:t>His web site (Project Nayuki</a:t>
            </a:r>
            <a:r>
              <a:rPr lang="en-GB" sz="1800" baseline="30000" dirty="0"/>
              <a:t>1</a:t>
            </a:r>
            <a:r>
              <a:rPr lang="en-GB" sz="1800" dirty="0"/>
              <a:t>) contains a lot of projects involving mathematics and programming</a:t>
            </a:r>
          </a:p>
          <a:p>
            <a:pPr marL="146047" indent="0">
              <a:buNone/>
            </a:pPr>
            <a:endParaRPr lang="en-GB" sz="1800" dirty="0"/>
          </a:p>
          <a:p>
            <a:r>
              <a:rPr lang="en-GB" sz="1800" dirty="0"/>
              <a:t>The projects are developed in multiple languages like Java, JavaScript, C, C++, C#, Python.</a:t>
            </a:r>
          </a:p>
          <a:p>
            <a:pPr marL="146047" indent="0">
              <a:buNone/>
            </a:pPr>
            <a:endParaRPr lang="en-GB" sz="1800" dirty="0"/>
          </a:p>
          <a:p>
            <a:r>
              <a:rPr lang="en-GB" sz="1800" dirty="0"/>
              <a:t>The provided fast DCT algorithm is implemented from papers linked in the site page</a:t>
            </a:r>
          </a:p>
          <a:p>
            <a:pPr marL="146047" indent="0">
              <a:buNone/>
            </a:pPr>
            <a:endParaRPr lang="en-GB" sz="1800" dirty="0"/>
          </a:p>
          <a:p>
            <a:pPr marL="146047" indent="0">
              <a:buNone/>
            </a:pPr>
            <a:endParaRPr lang="en-GB" dirty="0"/>
          </a:p>
          <a:p>
            <a:pPr marL="146047" indent="0">
              <a:buNone/>
            </a:pPr>
            <a:endParaRPr lang="en-GB" dirty="0"/>
          </a:p>
          <a:p>
            <a:pPr marL="146047" indent="0">
              <a:buNone/>
            </a:pPr>
            <a:endParaRPr lang="en-GB" dirty="0"/>
          </a:p>
          <a:p>
            <a:pPr marL="146047" indent="0">
              <a:buNone/>
            </a:pPr>
            <a:r>
              <a:rPr lang="en-GB" baseline="30000" dirty="0"/>
              <a:t>1</a:t>
            </a:r>
            <a:r>
              <a:rPr lang="en-GB" dirty="0"/>
              <a:t>Project </a:t>
            </a:r>
            <a:r>
              <a:rPr lang="en-GB" dirty="0" err="1"/>
              <a:t>Nayuki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https://www.nayuki.io/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32718D-EF2D-4DEA-9FB6-4C5B13F57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4" y="8493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977773"/>
            <a:ext cx="7688700" cy="435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indent="-380990">
              <a:spcBef>
                <a:spcPts val="1600"/>
              </a:spcBef>
            </a:pPr>
            <a:r>
              <a:rPr lang="it-IT" sz="1800" dirty="0"/>
              <a:t>Hardware and Software </a:t>
            </a:r>
            <a:r>
              <a:rPr lang="it-IT" sz="1800" dirty="0" err="1"/>
              <a:t>specifications</a:t>
            </a:r>
            <a:endParaRPr lang="it-IT" sz="1800" dirty="0"/>
          </a:p>
          <a:p>
            <a:pPr marL="380990" indent="-380990">
              <a:spcBef>
                <a:spcPts val="1600"/>
              </a:spcBef>
            </a:pPr>
            <a:r>
              <a:rPr lang="it-IT" sz="1800" dirty="0"/>
              <a:t>About Project </a:t>
            </a:r>
            <a:r>
              <a:rPr lang="it-IT" sz="1800" dirty="0" err="1"/>
              <a:t>Nayuki</a:t>
            </a:r>
            <a:endParaRPr lang="it-IT" sz="1800" dirty="0"/>
          </a:p>
          <a:p>
            <a:pPr marL="285750" indent="-285750">
              <a:spcBef>
                <a:spcPts val="1600"/>
              </a:spcBef>
            </a:pPr>
            <a:r>
              <a:rPr lang="it-IT" sz="1800" dirty="0"/>
              <a:t> </a:t>
            </a:r>
            <a:r>
              <a:rPr lang="it-IT" sz="1800" b="1" u="sng" dirty="0" err="1"/>
              <a:t>Naive</a:t>
            </a:r>
            <a:r>
              <a:rPr lang="it-IT" sz="1800" b="1" u="sng" dirty="0"/>
              <a:t> DCT2 vs Fast DCT2 (FFT)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Time </a:t>
            </a:r>
            <a:r>
              <a:rPr lang="it-IT" sz="1600" dirty="0" err="1"/>
              <a:t>comparison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/>
            <a:r>
              <a:rPr lang="it-IT" sz="1800" dirty="0"/>
              <a:t>Design </a:t>
            </a:r>
            <a:r>
              <a:rPr lang="it-IT" sz="1800" dirty="0" err="1"/>
              <a:t>choices</a:t>
            </a:r>
            <a:r>
              <a:rPr lang="it-IT" sz="1800" dirty="0"/>
              <a:t> for the </a:t>
            </a:r>
            <a:r>
              <a:rPr lang="it-IT" sz="1800" dirty="0" err="1"/>
              <a:t>interface</a:t>
            </a:r>
            <a:endParaRPr lang="it-IT" sz="1800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Demo</a:t>
            </a:r>
            <a:br>
              <a:rPr lang="it-IT" sz="1600" dirty="0"/>
            </a:br>
            <a:endParaRPr lang="it-IT" sz="1600" dirty="0"/>
          </a:p>
          <a:p>
            <a:pPr marL="285750" indent="-285750"/>
            <a:r>
              <a:rPr lang="it-IT" sz="1800" dirty="0" err="1"/>
              <a:t>Examples</a:t>
            </a:r>
            <a:endParaRPr lang="it-IT" sz="1800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b="1"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D4E1B-259E-4B0F-B4FB-6BAB4F40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836180"/>
            <a:ext cx="7688700" cy="713600"/>
          </a:xfrm>
        </p:spPr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DCT2 vs Fast DCT2 (FFT)</a:t>
            </a:r>
            <a:br>
              <a:rPr lang="it-IT" dirty="0"/>
            </a:b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68E71E-EB9C-45D4-89D8-0B90B1B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9281"/>
            <a:ext cx="3672000" cy="3407664"/>
          </a:xfrm>
        </p:spPr>
        <p:txBody>
          <a:bodyPr/>
          <a:lstStyle/>
          <a:p>
            <a:pPr marL="146047" indent="0">
              <a:buNone/>
            </a:pPr>
            <a:endParaRPr lang="en-GB" sz="1800" dirty="0"/>
          </a:p>
          <a:p>
            <a:pPr marL="146047" indent="0">
              <a:buNone/>
            </a:pPr>
            <a:r>
              <a:rPr lang="en-GB" sz="2000" dirty="0"/>
              <a:t>Time comparison:</a:t>
            </a:r>
          </a:p>
          <a:p>
            <a:pPr marL="146047" indent="0">
              <a:buNone/>
            </a:pPr>
            <a:endParaRPr lang="en-GB" sz="2000" dirty="0"/>
          </a:p>
          <a:p>
            <a:r>
              <a:rPr lang="en-GB" sz="1800" dirty="0"/>
              <a:t>Time expressed in </a:t>
            </a:r>
            <a:br>
              <a:rPr lang="en-GB" sz="1800" dirty="0"/>
            </a:br>
            <a:r>
              <a:rPr lang="en-GB" sz="1800" dirty="0"/>
              <a:t>seconds</a:t>
            </a:r>
          </a:p>
          <a:p>
            <a:pPr marL="146047" indent="0">
              <a:buNone/>
            </a:pPr>
            <a:endParaRPr lang="en-GB" sz="2000" dirty="0"/>
          </a:p>
          <a:p>
            <a:r>
              <a:rPr lang="en-GB" sz="1800" dirty="0"/>
              <a:t>20 samples</a:t>
            </a:r>
          </a:p>
          <a:p>
            <a:endParaRPr lang="en-GB" sz="1800" dirty="0"/>
          </a:p>
          <a:p>
            <a:r>
              <a:rPr lang="en-GB" sz="1800" dirty="0"/>
              <a:t>From an 8x8 to a 457x457 </a:t>
            </a:r>
            <a:br>
              <a:rPr lang="en-GB" sz="1800" dirty="0"/>
            </a:br>
            <a:r>
              <a:rPr lang="en-GB" sz="1800" dirty="0"/>
              <a:t>random quadratic matrix</a:t>
            </a:r>
          </a:p>
          <a:p>
            <a:pPr marL="146047" indent="0">
              <a:buNone/>
            </a:pPr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D7D48D-4667-455B-A6E6-BAFED3333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CD7CD6-D507-4775-93D6-06B386EC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9607"/>
              </p:ext>
            </p:extLst>
          </p:nvPr>
        </p:nvGraphicFramePr>
        <p:xfrm>
          <a:off x="4572000" y="2467705"/>
          <a:ext cx="3672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4054394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90020106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75690025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My DCT2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Library DCT2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2766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6.59e-4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7.8e-5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03013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1.84e-3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9.46e-4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9699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3.74e-3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1.12e-4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4300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95555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3773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915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293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5.23e+2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4.85e-1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01539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366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1.29e+3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6.22e-1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40831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457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>
                          <a:solidFill>
                            <a:sysClr val="windowText" lastClr="000000"/>
                          </a:solidFill>
                        </a:rPr>
                        <a:t>3.15e</a:t>
                      </a:r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+3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7.82e-1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055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EB76E9-F4B9-4385-8F02-FBF8B3BE4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7A64C-CAEC-40EB-86CD-47529AB211B1}" type="slidenum">
              <a:rPr lang="en-GB" smtClean="0"/>
              <a:t>9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485DD5-B597-4D50-BCE9-F313FB0D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93" y="5520397"/>
            <a:ext cx="1432214" cy="4482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57681EE-9B5F-46A9-AAD4-065A1F2F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" y="606704"/>
            <a:ext cx="8739040" cy="45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F928BE85-0FFD-4A8D-A3DE-CE4EEA76B6F7}" vid="{F4B818A3-444D-4C33-AB9A-A9E28DC796C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437</TotalTime>
  <Words>559</Words>
  <Application>Microsoft Office PowerPoint</Application>
  <PresentationFormat>Presentazione su schermo (4:3)</PresentationFormat>
  <Paragraphs>258</Paragraphs>
  <Slides>17</Slides>
  <Notes>8</Notes>
  <HiddenSlides>1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Raleway</vt:lpstr>
      <vt:lpstr>Tema2</vt:lpstr>
      <vt:lpstr>Discrete Cosine Transform</vt:lpstr>
      <vt:lpstr>Outline</vt:lpstr>
      <vt:lpstr>Outline</vt:lpstr>
      <vt:lpstr>Hardware and Sofware specifications</vt:lpstr>
      <vt:lpstr>Outline</vt:lpstr>
      <vt:lpstr>About Project Nayuki</vt:lpstr>
      <vt:lpstr>Outline</vt:lpstr>
      <vt:lpstr>Naive DCT2 vs Fast DCT2 (FFT) </vt:lpstr>
      <vt:lpstr>Presentazione standard di PowerPoint</vt:lpstr>
      <vt:lpstr>Outline</vt:lpstr>
      <vt:lpstr>Design choices for the interface</vt:lpstr>
      <vt:lpstr>Demo</vt:lpstr>
      <vt:lpstr>Outline</vt:lpstr>
      <vt:lpstr>Presentazione standard di PowerPoint</vt:lpstr>
      <vt:lpstr>Presentazione standard di PowerPoint</vt:lpstr>
      <vt:lpstr>Grazie per l’attenzione!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Cosine Transform</dc:title>
  <dc:creator>c.radice@campus.unimib.it</dc:creator>
  <cp:lastModifiedBy>Carlo Radice</cp:lastModifiedBy>
  <cp:revision>61</cp:revision>
  <dcterms:created xsi:type="dcterms:W3CDTF">2019-07-08T15:02:13Z</dcterms:created>
  <dcterms:modified xsi:type="dcterms:W3CDTF">2019-09-15T06:51:22Z</dcterms:modified>
</cp:coreProperties>
</file>