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57" r:id="rId5"/>
    <p:sldId id="261" r:id="rId6"/>
    <p:sldId id="264" r:id="rId7"/>
    <p:sldId id="262" r:id="rId8"/>
    <p:sldId id="258" r:id="rId9"/>
    <p:sldId id="265" r:id="rId10"/>
    <p:sldId id="269" r:id="rId11"/>
    <p:sldId id="272" r:id="rId12"/>
    <p:sldId id="267" r:id="rId13"/>
    <p:sldId id="276" r:id="rId14"/>
    <p:sldId id="268" r:id="rId15"/>
    <p:sldId id="289" r:id="rId16"/>
    <p:sldId id="281" r:id="rId17"/>
    <p:sldId id="273" r:id="rId18"/>
    <p:sldId id="277" r:id="rId19"/>
    <p:sldId id="278" r:id="rId20"/>
    <p:sldId id="279" r:id="rId21"/>
    <p:sldId id="280" r:id="rId22"/>
    <p:sldId id="290" r:id="rId23"/>
    <p:sldId id="285" r:id="rId24"/>
    <p:sldId id="284" r:id="rId25"/>
    <p:sldId id="286" r:id="rId26"/>
  </p:sldIdLst>
  <p:sldSz cx="6858000" cy="5143500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EAEAEA"/>
    <a:srgbClr val="A2A2A2"/>
    <a:srgbClr val="8D8D8D"/>
    <a:srgbClr val="7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6" y="12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63BFA04-3DDC-4C00-A582-A92A4F20F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5ABD05-B1F8-4D18-87AA-6F8C22570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D439A-9462-4EC9-BFC6-99D46FFECD2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52F4A9-4055-41C7-8A62-90CA47BA4E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https://github.com/astrofrog/psrecord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6139E-7683-4891-88E4-B1EF57270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DA8E-4BAB-461A-86A3-63F7D11817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9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5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4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1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Qui errore relativo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48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Conclusions windows vs ubuntu </a:t>
            </a:r>
            <a:r>
              <a:rPr lang="en-GB" sz="1100" dirty="0">
                <a:sym typeface="Wingdings" panose="05000000000000000000" pitchFamily="2" charset="2"/>
              </a:rPr>
              <a:t>,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75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1605611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84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</p:txBody>
      </p:sp>
    </p:spTree>
    <p:extLst>
      <p:ext uri="{BB962C8B-B14F-4D97-AF65-F5344CB8AC3E}">
        <p14:creationId xmlns:p14="http://schemas.microsoft.com/office/powerpoint/2010/main" val="3540130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 err="1"/>
              <a:t>Phyisical</a:t>
            </a:r>
            <a:r>
              <a:rPr lang="en-GB" dirty="0"/>
              <a:t> memory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9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7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Virtual memory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904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</p:txBody>
      </p:sp>
    </p:spTree>
    <p:extLst>
      <p:ext uri="{BB962C8B-B14F-4D97-AF65-F5344CB8AC3E}">
        <p14:creationId xmlns:p14="http://schemas.microsoft.com/office/powerpoint/2010/main" val="285165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2330125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2061353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8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Conclusions windows vs ubuntu </a:t>
            </a:r>
            <a:r>
              <a:rPr lang="en-GB" sz="1100" dirty="0">
                <a:sym typeface="Wingdings" panose="05000000000000000000" pitchFamily="2" charset="2"/>
              </a:rPr>
              <a:t>,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dirty="0">
              <a:solidFill>
                <a:srgbClr val="FF0000"/>
              </a:solidFill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4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6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7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3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1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20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rofrog/psreco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products/matlab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220" y="1785075"/>
            <a:ext cx="5855140" cy="78667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342900"/>
            <a:r>
              <a:rPr lang="it-IT" sz="4000" dirty="0"/>
              <a:t>Linear System Solver</a:t>
            </a:r>
            <a:endParaRPr sz="4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222" y="3172901"/>
            <a:ext cx="5766075" cy="157695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it" sz="1600" dirty="0">
                <a:solidFill>
                  <a:srgbClr val="7E7F80"/>
                </a:solidFill>
                <a:latin typeface="Lato" panose="020B0604020202020204" charset="0"/>
                <a:ea typeface="Raleway"/>
                <a:cs typeface="Raleway"/>
                <a:sym typeface="Raleway"/>
              </a:rPr>
              <a:t>Metodi del calcolo scientifico</a:t>
            </a:r>
          </a:p>
          <a:p>
            <a:pPr marL="0" indent="0"/>
            <a:r>
              <a:rPr lang="it" sz="1600" dirty="0">
                <a:solidFill>
                  <a:srgbClr val="7E7F80"/>
                </a:solidFill>
                <a:latin typeface="Lato" panose="020B0604020202020204" charset="0"/>
                <a:sym typeface="Raleway"/>
              </a:rPr>
              <a:t>A.A. 2018/2019</a:t>
            </a:r>
            <a:endParaRPr dirty="0">
              <a:solidFill>
                <a:srgbClr val="7E7F80"/>
              </a:solidFill>
            </a:endParaRPr>
          </a:p>
          <a:p>
            <a:pPr marL="0" indent="0"/>
            <a:r>
              <a:rPr lang="it" sz="1600" dirty="0">
                <a:solidFill>
                  <a:srgbClr val="7E7F80"/>
                </a:solidFill>
              </a:rPr>
              <a:t>Carlo Radice 807159</a:t>
            </a:r>
            <a:endParaRPr sz="1600" dirty="0">
              <a:solidFill>
                <a:srgbClr val="7E7F80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14B86F-018F-46E7-BC31-A23138EF8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Windows VS </a:t>
            </a:r>
            <a:r>
              <a:rPr lang="it-IT" b="1" u="sng" dirty="0" err="1"/>
              <a:t>Ubuntu</a:t>
            </a:r>
            <a:endParaRPr lang="it-IT" b="1" u="sng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032EF-AC8D-4448-A4D4-E94DCEBEB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4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02ADDDE-DD93-47D6-A2DE-24463DFE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" y="94590"/>
            <a:ext cx="4544784" cy="2474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504BF42-25C3-441A-8A76-ED7BACD6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23" y="2273327"/>
            <a:ext cx="1028789" cy="41913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03E1D1-7359-4BAC-AE3A-2267B589B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03" y="2482895"/>
            <a:ext cx="4651199" cy="2529617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6CAF194-8271-46CC-B1E7-B1C69CC6F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9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8EC64660-2896-4A82-AE54-D5891860D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0" y="2629254"/>
            <a:ext cx="4588058" cy="24875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6E3427-E5BE-4512-9F23-FC4FCCFD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4" y="86236"/>
            <a:ext cx="4624235" cy="24875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D2CB00-A71D-4072-84AA-002BC3DD8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1" y="2350456"/>
            <a:ext cx="1396681" cy="47915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06E416-E87F-407A-B8C2-144BEF7CB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0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E357D34-0389-4D5E-A088-04DE9811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6" y="2639367"/>
            <a:ext cx="4571852" cy="24974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A34D645-8EC7-4B44-AB4D-F2AEF9B0F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9" y="106429"/>
            <a:ext cx="4578191" cy="249746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7D48168-72FA-4DF7-9824-C3A67933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1" y="2350456"/>
            <a:ext cx="1396681" cy="47915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3112ED9-69D6-4EFC-A991-605EB6293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4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E9C47B-06B4-418B-AA19-72D43244F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77933"/>
            <a:ext cx="4599709" cy="250893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4BF739-7333-4B82-825F-FFF49D0B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0" y="2627434"/>
            <a:ext cx="4558150" cy="248101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7499EE-AA41-4337-B064-50EAAC9C1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531" y="2418603"/>
            <a:ext cx="1329312" cy="30629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5B8188E-08CC-4052-AF66-434BB4A88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3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0D9BBBD-1D33-4E7F-B714-51EB431A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7454"/>
              </p:ext>
            </p:extLst>
          </p:nvPr>
        </p:nvGraphicFramePr>
        <p:xfrm>
          <a:off x="284016" y="1586342"/>
          <a:ext cx="6289965" cy="21613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8885">
                  <a:extLst>
                    <a:ext uri="{9D8B030D-6E8A-4147-A177-3AD203B41FA5}">
                      <a16:colId xmlns:a16="http://schemas.microsoft.com/office/drawing/2014/main" val="3733960337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111240761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3203034365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4083285723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389817337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789769888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630513880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124341952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13838831"/>
                    </a:ext>
                  </a:extLst>
                </a:gridCol>
              </a:tblGrid>
              <a:tr h="762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Time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Time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PM</a:t>
                      </a:r>
                      <a:br>
                        <a:rPr lang="en-GB" dirty="0"/>
                      </a:b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PM 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VM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VM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RE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RE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83608"/>
                  </a:ext>
                </a:extLst>
              </a:tr>
              <a:tr h="699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105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80586"/>
                  </a:ext>
                </a:extLst>
              </a:tr>
              <a:tr h="699383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Ubuntu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23665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ADA922ED-BEA9-4490-A02E-581CC28D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16" y="3096907"/>
            <a:ext cx="582418" cy="56989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E4C3D2-8395-42A0-9C27-D58437D7F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16" y="2397629"/>
            <a:ext cx="582418" cy="5803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053326F-7C91-4AFD-AA06-ED21E448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88" y="2404556"/>
            <a:ext cx="582418" cy="5803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ECE66E3-0B24-416B-9E42-F6CD8FA5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88" y="3101749"/>
            <a:ext cx="582418" cy="56989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23DDA82-21C9-456F-8F69-468056C4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052" y="2404556"/>
            <a:ext cx="582418" cy="5803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9C12250-3009-441D-8D97-0D7C57E4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43" y="3107318"/>
            <a:ext cx="582418" cy="569893"/>
          </a:xfrm>
          <a:prstGeom prst="rect">
            <a:avLst/>
          </a:prstGeom>
        </p:spPr>
      </p:pic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23E32CC7-6EA4-43DA-8120-6E502EB9D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6D392D6A-DB4F-4B15-866C-1A87E7853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40" y="2451642"/>
            <a:ext cx="586365" cy="4861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E8FAF93-CC6D-4FC6-B526-E69307F3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40" y="3138787"/>
            <a:ext cx="586365" cy="486131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CCFB366-D4D9-42BE-9742-28424270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15" y="2460690"/>
            <a:ext cx="586365" cy="48613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9F2283DD-A131-4C8A-8E45-EF4EDE73F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15" y="3151637"/>
            <a:ext cx="586365" cy="48613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351E5DC-66E5-49D8-A599-D2FEB859E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726" y="2463420"/>
            <a:ext cx="586365" cy="48613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796C64D-1D2B-4095-B714-C5A4B7458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67" y="3167106"/>
            <a:ext cx="586365" cy="48613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6C5E24FB-0FE4-4DC5-B1E2-78652EAD8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95" y="2460690"/>
            <a:ext cx="586365" cy="48613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BC89DBE8-B0F5-4666-ABF2-77A210E8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94" y="3148445"/>
            <a:ext cx="586365" cy="4861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F69EEA2B-090D-4FC8-BEEA-742B87959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664" y="2444715"/>
            <a:ext cx="586365" cy="486131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15C37950-7B21-40FC-B490-D356853AE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68" y="3136711"/>
            <a:ext cx="586365" cy="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8F9677E-9135-4DFA-8C4A-E12204A4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1427019"/>
            <a:ext cx="5766525" cy="2743200"/>
          </a:xfrm>
        </p:spPr>
        <p:txBody>
          <a:bodyPr/>
          <a:lstStyle/>
          <a:p>
            <a:pPr marL="109537" indent="0">
              <a:buNone/>
            </a:pPr>
            <a:r>
              <a:rPr lang="en-GB" sz="1400" dirty="0"/>
              <a:t>Time</a:t>
            </a:r>
          </a:p>
          <a:p>
            <a:r>
              <a:rPr lang="en-GB" dirty="0"/>
              <a:t>Similar computational times in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Eigen is faster in </a:t>
            </a:r>
            <a:r>
              <a:rPr lang="en-GB" dirty="0">
                <a:solidFill>
                  <a:srgbClr val="0070C0"/>
                </a:solidFill>
              </a:rPr>
              <a:t>Windows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r>
              <a:rPr lang="en-GB" sz="1400" dirty="0"/>
              <a:t>Memory</a:t>
            </a:r>
          </a:p>
          <a:p>
            <a:r>
              <a:rPr lang="en-GB" dirty="0"/>
              <a:t>Less </a:t>
            </a:r>
            <a:r>
              <a:rPr lang="en-GB" dirty="0">
                <a:solidFill>
                  <a:srgbClr val="595959"/>
                </a:solidFill>
              </a:rPr>
              <a:t>physical</a:t>
            </a:r>
            <a:r>
              <a:rPr lang="en-GB" dirty="0"/>
              <a:t> </a:t>
            </a:r>
            <a:r>
              <a:rPr lang="en-GB" dirty="0">
                <a:solidFill>
                  <a:srgbClr val="595959"/>
                </a:solidFill>
              </a:rPr>
              <a:t>memory</a:t>
            </a:r>
            <a:r>
              <a:rPr lang="en-GB" dirty="0"/>
              <a:t> used by </a:t>
            </a:r>
            <a:r>
              <a:rPr lang="en-GB" dirty="0">
                <a:solidFill>
                  <a:srgbClr val="0070C0"/>
                </a:solidFill>
              </a:rPr>
              <a:t>Windows </a:t>
            </a: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Similar physical memory used in Eigen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pPr marL="109537" indent="0">
              <a:buNone/>
            </a:pPr>
            <a:r>
              <a:rPr lang="en-GB" sz="1400" dirty="0">
                <a:solidFill>
                  <a:srgbClr val="595959"/>
                </a:solidFill>
              </a:rPr>
              <a:t>Relative Error</a:t>
            </a:r>
          </a:p>
          <a:p>
            <a:r>
              <a:rPr lang="en-GB" dirty="0">
                <a:solidFill>
                  <a:srgbClr val="595959"/>
                </a:solidFill>
              </a:rPr>
              <a:t>Same degree of precision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38B8EC-40A9-4646-B18C-653C6C614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b="1" u="sng" dirty="0" err="1"/>
              <a:t>Matlab</a:t>
            </a:r>
            <a:r>
              <a:rPr lang="it-IT" b="1" u="sng" dirty="0"/>
              <a:t> VS </a:t>
            </a:r>
            <a:r>
              <a:rPr lang="it-IT" b="1" u="sng" dirty="0" err="1"/>
              <a:t>Eigen</a:t>
            </a:r>
            <a:endParaRPr lang="it-IT" b="1" u="sng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B723A8-2D55-47F6-8CF4-88498D865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3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E134F69-8799-4D56-B29B-C4C427B4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2" y="2592531"/>
            <a:ext cx="4510602" cy="24765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79251C1-8439-406E-B000-578EFA85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54" y="2333780"/>
            <a:ext cx="1196444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6CC3FC6-8287-48AE-A58C-FA6C6AC58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25" y="86470"/>
            <a:ext cx="4547011" cy="247652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ECE3390-FA4B-4CDA-9891-F544BCD22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7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95CF869-EC4C-4C3C-A878-340289B0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2" y="2571750"/>
            <a:ext cx="4609945" cy="25345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AA6FB5C-87CF-408D-B212-70A7B39A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2" y="70813"/>
            <a:ext cx="4557992" cy="24927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80D3D2-5845-46F6-924F-1D9CE23C1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88" y="2341922"/>
            <a:ext cx="1383964" cy="45965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F76838-0441-45D2-B72A-856A7CE25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6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6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D73C49-3FAC-4251-840A-1B28C344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88" y="2341922"/>
            <a:ext cx="1383964" cy="459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17C3FC-A754-45ED-B370-D500547A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0" y="2597727"/>
            <a:ext cx="4544289" cy="25044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BA4387-3BDE-4A63-B8B3-582BA496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7" y="65917"/>
            <a:ext cx="4601417" cy="253181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7422A-DCF4-4904-BCC3-78A7337A9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EDC8008-3565-4A3C-9660-64FA0AA9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" y="49645"/>
            <a:ext cx="4636001" cy="25220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4A1FFDF-EF4E-4824-9301-02E6F6CE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35" y="2571700"/>
            <a:ext cx="4636001" cy="25295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0E9BBB-0770-42A0-928D-01207D48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859" y="2418475"/>
            <a:ext cx="1232327" cy="30654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64BDC8-788E-4EFA-AF50-FA7B6D60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B4A96E4-667E-4586-B3D6-6E61168F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23627"/>
              </p:ext>
            </p:extLst>
          </p:nvPr>
        </p:nvGraphicFramePr>
        <p:xfrm>
          <a:off x="299223" y="1840921"/>
          <a:ext cx="6259554" cy="167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506">
                  <a:extLst>
                    <a:ext uri="{9D8B030D-6E8A-4147-A177-3AD203B41FA5}">
                      <a16:colId xmlns:a16="http://schemas.microsoft.com/office/drawing/2014/main" val="133286172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877131010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81627621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943148723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1916271437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286360880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97582765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550356777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1648761729"/>
                    </a:ext>
                  </a:extLst>
                </a:gridCol>
              </a:tblGrid>
              <a:tr h="57697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616"/>
                  </a:ext>
                </a:extLst>
              </a:tr>
              <a:tr h="5505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Matlab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35188"/>
                  </a:ext>
                </a:extLst>
              </a:tr>
              <a:tr h="5505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74560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A3ABFF81-F8A2-4BB5-8B63-351233BB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0" y="2460973"/>
            <a:ext cx="439625" cy="4380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7DCA7D-4134-499C-B9A7-37313451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10" y="3007797"/>
            <a:ext cx="439625" cy="4301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609C0D-1F4A-45E9-9DE3-1FE10796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65" y="2460973"/>
            <a:ext cx="439625" cy="4380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535098-5D79-415C-AB9F-3746066D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64" y="3007797"/>
            <a:ext cx="439625" cy="4301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15D3E8F-E5BF-4A0F-8A45-F106FDDB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20" y="2467900"/>
            <a:ext cx="439625" cy="4380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EE1E2E8-6406-43B5-8369-1BDBCC1E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37" y="2471303"/>
            <a:ext cx="439625" cy="43802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E0BD427-9E6D-4593-938D-68999038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57" y="2467900"/>
            <a:ext cx="439625" cy="43802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2C1E119-ACB5-4C84-A8B9-9098D8B1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08" y="3007797"/>
            <a:ext cx="439625" cy="43802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318AA48-AF01-4B5D-989D-F33409A2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308" y="2475758"/>
            <a:ext cx="439625" cy="43017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A260B0D-6C36-4B6A-99D4-798B1674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15" y="3015655"/>
            <a:ext cx="439625" cy="43017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8553D34-0458-49AA-B1D6-36628037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366" y="3015655"/>
            <a:ext cx="439625" cy="43017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6E11A49-B415-4491-9D8E-5B0A6436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75" y="3015655"/>
            <a:ext cx="439625" cy="430171"/>
          </a:xfrm>
          <a:prstGeom prst="rect">
            <a:avLst/>
          </a:prstGeom>
        </p:spPr>
      </p:pic>
      <p:sp>
        <p:nvSpPr>
          <p:cNvPr id="30" name="Segnaposto numero diapositiva 29">
            <a:extLst>
              <a:ext uri="{FF2B5EF4-FFF2-40B4-BE49-F238E27FC236}">
                <a16:creationId xmlns:a16="http://schemas.microsoft.com/office/drawing/2014/main" id="{E00D990C-1360-49E2-A075-50F3859B8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3F96C54-71E4-4923-9C50-3CCE5B7B0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94" y="2475758"/>
            <a:ext cx="523101" cy="43368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2F02016B-052F-49F6-B685-5B6AD4467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41" y="3015655"/>
            <a:ext cx="523101" cy="43368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AA01242-AA90-4985-8D39-49D1C7723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92" y="3007797"/>
            <a:ext cx="523101" cy="43368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FD2D19E-5C0E-49EC-B22F-4C7FC2E7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91" y="2475758"/>
            <a:ext cx="523101" cy="4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8F9677E-9135-4DFA-8C4A-E12204A4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1427019"/>
            <a:ext cx="5766525" cy="2743200"/>
          </a:xfrm>
        </p:spPr>
        <p:txBody>
          <a:bodyPr/>
          <a:lstStyle/>
          <a:p>
            <a:pPr marL="109537" indent="0">
              <a:buNone/>
            </a:pPr>
            <a:r>
              <a:rPr lang="en-GB" sz="1400" dirty="0"/>
              <a:t>Time</a:t>
            </a:r>
          </a:p>
          <a:p>
            <a:r>
              <a:rPr lang="en-GB" dirty="0" err="1"/>
              <a:t>Matlab</a:t>
            </a:r>
            <a:r>
              <a:rPr lang="en-GB" dirty="0"/>
              <a:t> is much faster that Eigen both in Windows and Ubuntu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r>
              <a:rPr lang="en-GB" sz="1400" dirty="0"/>
              <a:t>Memory</a:t>
            </a:r>
          </a:p>
          <a:p>
            <a:r>
              <a:rPr lang="en-GB" dirty="0"/>
              <a:t>Less </a:t>
            </a:r>
            <a:r>
              <a:rPr lang="en-GB" dirty="0">
                <a:solidFill>
                  <a:srgbClr val="595959"/>
                </a:solidFill>
              </a:rPr>
              <a:t>physical</a:t>
            </a:r>
            <a:r>
              <a:rPr lang="en-GB" dirty="0"/>
              <a:t> </a:t>
            </a:r>
            <a:r>
              <a:rPr lang="en-GB" dirty="0">
                <a:solidFill>
                  <a:srgbClr val="595959"/>
                </a:solidFill>
              </a:rPr>
              <a:t>memory</a:t>
            </a:r>
            <a:r>
              <a:rPr lang="en-GB" dirty="0"/>
              <a:t> used by </a:t>
            </a:r>
            <a:r>
              <a:rPr lang="en-GB" dirty="0" err="1"/>
              <a:t>Matlab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only with large matrices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in Eigen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pPr marL="109537" indent="0">
              <a:buNone/>
            </a:pPr>
            <a:r>
              <a:rPr lang="en-GB" sz="1400" dirty="0">
                <a:solidFill>
                  <a:srgbClr val="595959"/>
                </a:solidFill>
              </a:rPr>
              <a:t>Relative Error</a:t>
            </a:r>
          </a:p>
          <a:p>
            <a:r>
              <a:rPr lang="en-GB" dirty="0">
                <a:solidFill>
                  <a:srgbClr val="595959"/>
                </a:solidFill>
              </a:rPr>
              <a:t>Same degree of precision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ABA8492-D8CF-4BF4-9E0D-2AAE15068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b="1" u="sng" dirty="0" err="1"/>
              <a:t>Conclusions</a:t>
            </a:r>
            <a:endParaRPr lang="it-IT" b="1" u="sng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4F4724-D953-44D8-B464-D9EF450ED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7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91286"/>
            <a:ext cx="5766525" cy="53520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ABFD0E-E20E-457D-8CAB-11EA9421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37" y="1282478"/>
            <a:ext cx="5766525" cy="3611640"/>
          </a:xfrm>
        </p:spPr>
        <p:txBody>
          <a:bodyPr/>
          <a:lstStyle/>
          <a:p>
            <a:pPr marL="109537" indent="0">
              <a:buNone/>
            </a:pPr>
            <a:r>
              <a:rPr lang="en-GB" dirty="0">
                <a:solidFill>
                  <a:srgbClr val="595959"/>
                </a:solidFill>
              </a:rPr>
              <a:t>Overall: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Windows </a:t>
            </a:r>
            <a:r>
              <a:rPr lang="en-GB" dirty="0">
                <a:solidFill>
                  <a:srgbClr val="595959"/>
                </a:solidFill>
              </a:rPr>
              <a:t>performs better than </a:t>
            </a:r>
            <a:r>
              <a:rPr lang="en-GB" dirty="0">
                <a:solidFill>
                  <a:schemeClr val="accent3"/>
                </a:solidFill>
              </a:rPr>
              <a:t>Ubuntu</a:t>
            </a:r>
            <a:r>
              <a:rPr lang="en-GB" dirty="0">
                <a:solidFill>
                  <a:srgbClr val="595959"/>
                </a:solidFill>
              </a:rPr>
              <a:t> in Eigen computation time and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memory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In the other cases the two </a:t>
            </a:r>
            <a:r>
              <a:rPr lang="en-GB" dirty="0" err="1">
                <a:solidFill>
                  <a:srgbClr val="595959"/>
                </a:solidFill>
              </a:rPr>
              <a:t>o.s.</a:t>
            </a:r>
            <a:r>
              <a:rPr lang="en-GB" dirty="0">
                <a:solidFill>
                  <a:srgbClr val="595959"/>
                </a:solidFill>
              </a:rPr>
              <a:t> have considerable similar performance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outclasses Eigen in the computation time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With big matrices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performs better in memory both in </a:t>
            </a:r>
            <a:r>
              <a:rPr lang="en-GB" dirty="0">
                <a:solidFill>
                  <a:srgbClr val="0070C0"/>
                </a:solidFill>
              </a:rPr>
              <a:t>Windows</a:t>
            </a:r>
            <a:r>
              <a:rPr lang="en-GB" dirty="0">
                <a:solidFill>
                  <a:srgbClr val="595959"/>
                </a:solidFill>
              </a:rPr>
              <a:t> and </a:t>
            </a:r>
            <a:r>
              <a:rPr lang="en-GB" dirty="0">
                <a:solidFill>
                  <a:schemeClr val="accent3"/>
                </a:solidFill>
              </a:rPr>
              <a:t>Ubuntu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With small matrices Eigen has lower memory usage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 have similar relative error values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1EBFBB-0260-42A6-B99E-9208B1788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4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b="1" u="sng" dirty="0"/>
              <a:t>Hardware and Software </a:t>
            </a:r>
            <a:r>
              <a:rPr lang="it-IT" b="1" u="sng" dirty="0" err="1"/>
              <a:t>specifications</a:t>
            </a:r>
            <a:endParaRPr lang="it-IT" b="1" u="sng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C63820-2AAA-4975-8C06-95776A82A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Hardware and Sof</a:t>
            </a:r>
            <a:r>
              <a:rPr lang="en-GB" dirty="0"/>
              <a:t>ware</a:t>
            </a:r>
            <a:r>
              <a:rPr lang="it" dirty="0"/>
              <a:t> specifications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5737" y="1339296"/>
            <a:ext cx="5766525" cy="380415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b="1" dirty="0"/>
              <a:t>H</a:t>
            </a:r>
            <a:r>
              <a:rPr lang="en-GB" b="1" dirty="0" err="1"/>
              <a:t>ardware</a:t>
            </a:r>
            <a:br>
              <a:rPr lang="it" b="1" dirty="0"/>
            </a:br>
            <a:r>
              <a:rPr lang="it" dirty="0"/>
              <a:t>Lenovo Thinkpad T480 </a:t>
            </a:r>
            <a:endParaRPr dirty="0"/>
          </a:p>
          <a:p>
            <a:pPr>
              <a:spcBef>
                <a:spcPts val="1200"/>
              </a:spcBef>
            </a:pPr>
            <a:r>
              <a:rPr lang="it" dirty="0"/>
              <a:t>Processor :   Intel(R) Core(TM) i7-8550U CPU @ 1.80GHz, 1992 Mhz,</a:t>
            </a:r>
            <a:br>
              <a:rPr lang="it" dirty="0"/>
            </a:br>
            <a:r>
              <a:rPr lang="it" dirty="0"/>
              <a:t>4 Core(s), 8 Logical Processor(s)</a:t>
            </a:r>
            <a:endParaRPr dirty="0"/>
          </a:p>
          <a:p>
            <a:r>
              <a:rPr lang="it" dirty="0"/>
              <a:t>Installed Physical Memory (RAM):    8.00 GB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it" b="1" dirty="0"/>
              <a:t>O.S.</a:t>
            </a:r>
            <a:endParaRPr b="1" dirty="0"/>
          </a:p>
          <a:p>
            <a:pPr>
              <a:spcBef>
                <a:spcPts val="1200"/>
              </a:spcBef>
            </a:pPr>
            <a:r>
              <a:rPr lang="it" b="1" dirty="0"/>
              <a:t> </a:t>
            </a:r>
            <a:r>
              <a:rPr lang="it" dirty="0"/>
              <a:t>Microsoft Windows 10 Home</a:t>
            </a:r>
            <a:endParaRPr dirty="0"/>
          </a:p>
          <a:p>
            <a:r>
              <a:rPr lang="en-GB" dirty="0"/>
              <a:t>Gnu/</a:t>
            </a:r>
            <a:r>
              <a:rPr lang="it" dirty="0"/>
              <a:t>Linux Ubuntu 18.04 LTS</a:t>
            </a:r>
          </a:p>
          <a:p>
            <a:pPr marL="109537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Other software</a:t>
            </a:r>
          </a:p>
          <a:p>
            <a:pPr marL="109537" indent="0">
              <a:buNone/>
            </a:pPr>
            <a:endParaRPr lang="it-IT" b="1" dirty="0"/>
          </a:p>
          <a:p>
            <a:r>
              <a:rPr lang="it-IT" dirty="0" err="1"/>
              <a:t>Psrecord</a:t>
            </a:r>
            <a:r>
              <a:rPr lang="it-IT" dirty="0"/>
              <a:t> to record CPU and </a:t>
            </a:r>
            <a:r>
              <a:rPr lang="it-IT" dirty="0" err="1"/>
              <a:t>memory</a:t>
            </a:r>
            <a:r>
              <a:rPr lang="it-IT" dirty="0"/>
              <a:t> activity of a </a:t>
            </a:r>
            <a:r>
              <a:rPr lang="it-IT" dirty="0" err="1"/>
              <a:t>process</a:t>
            </a:r>
            <a:br>
              <a:rPr lang="it-IT" b="1" dirty="0"/>
            </a:br>
            <a:endParaRPr lang="it-IT" b="1" dirty="0"/>
          </a:p>
          <a:p>
            <a:pPr marL="109537" indent="0">
              <a:buNone/>
            </a:pPr>
            <a:r>
              <a:rPr lang="it-IT" sz="900" dirty="0" err="1"/>
              <a:t>psrecord</a:t>
            </a:r>
            <a:r>
              <a:rPr lang="it-IT" sz="900" dirty="0"/>
              <a:t>: </a:t>
            </a:r>
            <a:r>
              <a:rPr lang="it-IT" sz="900" dirty="0">
                <a:hlinkClick r:id="rId3"/>
              </a:rPr>
              <a:t>https://github.com/astrofrog/psrecord</a:t>
            </a:r>
            <a:r>
              <a:rPr lang="it-IT" sz="900" dirty="0"/>
              <a:t>	 </a:t>
            </a:r>
            <a:endParaRPr sz="900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D3FC23-413E-4E33-830F-498DB0805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About </a:t>
            </a:r>
            <a:r>
              <a:rPr lang="it-IT" b="1" u="sng" dirty="0" err="1"/>
              <a:t>Matlab</a:t>
            </a:r>
            <a:endParaRPr lang="it-IT" b="1" u="sng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532ECA-BC39-41C5-94F2-AF2F59B3A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M</a:t>
            </a:r>
            <a:r>
              <a:rPr lang="en-GB" dirty="0" err="1"/>
              <a:t>atlab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40" y="1591707"/>
            <a:ext cx="5766525" cy="355174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M</a:t>
            </a:r>
            <a:r>
              <a:rPr lang="en-GB" sz="1000" dirty="0" err="1"/>
              <a:t>atlab</a:t>
            </a:r>
            <a:r>
              <a:rPr lang="it" sz="1000" dirty="0"/>
              <a:t> is </a:t>
            </a:r>
            <a:r>
              <a:rPr lang="it-IT" sz="1000" dirty="0"/>
              <a:t>a multi-</a:t>
            </a:r>
            <a:r>
              <a:rPr lang="it-IT" sz="1000" dirty="0" err="1"/>
              <a:t>paradigm</a:t>
            </a:r>
            <a:r>
              <a:rPr lang="it-IT" sz="1000" dirty="0"/>
              <a:t> </a:t>
            </a:r>
            <a:r>
              <a:rPr lang="it-IT" sz="1000" dirty="0" err="1"/>
              <a:t>numerical</a:t>
            </a:r>
            <a:r>
              <a:rPr lang="it-IT" sz="1000" dirty="0"/>
              <a:t> computing </a:t>
            </a:r>
            <a:r>
              <a:rPr lang="it-IT" sz="1000" dirty="0" err="1"/>
              <a:t>enviroment</a:t>
            </a:r>
            <a:endParaRPr lang="it-IT" sz="10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-IT" sz="1000" dirty="0" err="1"/>
              <a:t>Uses</a:t>
            </a:r>
            <a:r>
              <a:rPr lang="it-IT" sz="1000" dirty="0"/>
              <a:t> </a:t>
            </a:r>
            <a:r>
              <a:rPr lang="it-IT" sz="1000" dirty="0" err="1"/>
              <a:t>its</a:t>
            </a:r>
            <a:r>
              <a:rPr lang="it-IT" sz="1000" dirty="0"/>
              <a:t> </a:t>
            </a:r>
            <a:r>
              <a:rPr lang="it-IT" sz="1000" dirty="0" err="1"/>
              <a:t>own</a:t>
            </a:r>
            <a:r>
              <a:rPr lang="it-IT" sz="1000" dirty="0"/>
              <a:t> programming language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Allows matrix manipulation with fast and optimized algorithms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 Allows implementation of algorithms and creation of user interfaces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Matlab </a:t>
            </a:r>
            <a:r>
              <a:rPr lang="en-GB" sz="1000" dirty="0" err="1"/>
              <a:t>i</a:t>
            </a:r>
            <a:r>
              <a:rPr lang="it" sz="1000" dirty="0"/>
              <a:t>s </a:t>
            </a:r>
            <a:r>
              <a:rPr lang="it" sz="1000" b="1" dirty="0"/>
              <a:t>proprietary programming language</a:t>
            </a:r>
            <a:r>
              <a:rPr lang="it" sz="1000" dirty="0"/>
              <a:t> developed by MathWor</a:t>
            </a:r>
            <a:r>
              <a:rPr lang="en-GB" sz="1000" dirty="0" err="1"/>
              <a:t>ks</a:t>
            </a:r>
            <a:endParaRPr lang="en-GB" sz="10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 err="1"/>
              <a:t>Matlab</a:t>
            </a:r>
            <a:r>
              <a:rPr lang="en-GB" sz="1000" dirty="0"/>
              <a:t> is </a:t>
            </a:r>
            <a:r>
              <a:rPr lang="en-GB" sz="1000" b="1" dirty="0"/>
              <a:t>documented </a:t>
            </a:r>
            <a:r>
              <a:rPr lang="en-GB" sz="1000" dirty="0"/>
              <a:t>and </a:t>
            </a:r>
            <a:r>
              <a:rPr lang="en-GB" sz="1000" b="1" dirty="0"/>
              <a:t>supported</a:t>
            </a:r>
            <a:r>
              <a:rPr lang="en-GB" sz="1000" dirty="0"/>
              <a:t>, with two software releases every year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Additional toolboxes and packages allow to extend the basics functionalities</a:t>
            </a: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r>
              <a:rPr lang="en-GB" sz="900" dirty="0" err="1"/>
              <a:t>Matlab</a:t>
            </a:r>
            <a:r>
              <a:rPr lang="it" sz="900" dirty="0"/>
              <a:t> main page: </a:t>
            </a:r>
            <a:r>
              <a:rPr lang="en-GB" sz="900" dirty="0">
                <a:hlinkClick r:id="rId3"/>
              </a:rPr>
              <a:t>https://it.mathworks.com/products/matlab.html</a:t>
            </a:r>
            <a:endParaRPr sz="9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3CD5D5-D6EE-4ABB-B604-A6BAAB49E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About </a:t>
            </a:r>
            <a:r>
              <a:rPr lang="it-IT" b="1" u="sng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lang="it-IT"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B4B926-5CA7-4C57-997D-6E68785F8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Eigen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39" y="1465773"/>
            <a:ext cx="5766525" cy="36776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a</a:t>
            </a:r>
            <a:r>
              <a:rPr lang="it" sz="1000" b="1" dirty="0"/>
              <a:t> linear algebra library</a:t>
            </a:r>
            <a:r>
              <a:rPr lang="it" sz="1000" dirty="0"/>
              <a:t> written in C++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It supports all matrix sizes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Provides many specialized features such as non-linear optimization and matrix functions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Algorithms are carefully selected for reliability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For large matrices, special attention is paid to cache-friendliness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free software </a:t>
            </a:r>
            <a:r>
              <a:rPr lang="it" sz="1000" dirty="0"/>
              <a:t>licensed under the MPL2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standard C++98</a:t>
            </a:r>
            <a:r>
              <a:rPr lang="it" sz="1000" dirty="0"/>
              <a:t> 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documented</a:t>
            </a:r>
            <a:r>
              <a:rPr lang="it" sz="1000" dirty="0"/>
              <a:t> and </a:t>
            </a:r>
            <a:r>
              <a:rPr lang="it" sz="1000" b="1" dirty="0"/>
              <a:t>supported</a:t>
            </a:r>
            <a:r>
              <a:rPr lang="it" sz="1000" dirty="0"/>
              <a:t>. Its current version is 3.3.7 released on 11.12.2018.</a:t>
            </a:r>
            <a:br>
              <a:rPr lang="it" sz="1400" b="1" dirty="0"/>
            </a:br>
            <a:endParaRPr lang="it" sz="600" b="1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br>
              <a:rPr lang="it" sz="600" dirty="0"/>
            </a:br>
            <a:br>
              <a:rPr lang="it" sz="600" dirty="0"/>
            </a:br>
            <a:r>
              <a:rPr lang="it" sz="900" dirty="0"/>
              <a:t>Eigen main page: </a:t>
            </a:r>
            <a:r>
              <a:rPr lang="it" sz="900" u="sng" dirty="0">
                <a:solidFill>
                  <a:schemeClr val="hlink"/>
                </a:solidFill>
                <a:hlinkClick r:id="rId3"/>
              </a:rPr>
              <a:t>http://eigen.tuxfamily.org/index.php?title=Main_Page</a:t>
            </a:r>
            <a:endParaRPr sz="9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6FCECB-F034-4432-BCB3-C49B93FC1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Eigen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40" y="1591706"/>
            <a:ext cx="5766525" cy="34808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a</a:t>
            </a:r>
            <a:r>
              <a:rPr lang="it" sz="1000" b="1" dirty="0"/>
              <a:t> linear algebra library</a:t>
            </a:r>
            <a:r>
              <a:rPr lang="it" sz="1000" dirty="0"/>
              <a:t> written in C++.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It supports all matrix sizes, from small fixed-size matrices to arbitrarily large dense matrices, and even sparse matrices.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Its ecosystem of unsupported modules provides many specialized features such as non-linear optimization and matrix functions.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Algorithms are carefully selected for reliability.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For large matrices, special attention is paid to cache-friendliness.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free software </a:t>
            </a:r>
            <a:r>
              <a:rPr lang="it" sz="1000" dirty="0"/>
              <a:t>licensed under the MPL2.</a:t>
            </a:r>
            <a:endParaRPr sz="1000" u="sng" dirty="0"/>
          </a:p>
          <a:p>
            <a:pPr indent="-228600">
              <a:buSzPts val="1200"/>
            </a:pPr>
            <a:r>
              <a:rPr lang="it" sz="1000" dirty="0"/>
              <a:t>Eigen doesn't have any dependencies other than the C++ standard library. 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standard C++98</a:t>
            </a:r>
            <a:r>
              <a:rPr lang="it" sz="1000" dirty="0"/>
              <a:t> and so should theoretically be compatible with any compliant compiler.</a:t>
            </a:r>
            <a:br>
              <a:rPr lang="it" sz="1000" dirty="0"/>
            </a:br>
            <a:r>
              <a:rPr lang="it" sz="1000" dirty="0"/>
              <a:t>It guarantees reliability and work around any compiler bugs.</a:t>
            </a:r>
            <a:endParaRPr sz="1000" dirty="0"/>
          </a:p>
          <a:p>
            <a:r>
              <a:rPr lang="it" sz="1000" dirty="0"/>
              <a:t>Eigen is </a:t>
            </a:r>
            <a:r>
              <a:rPr lang="it" sz="1000" b="1" dirty="0"/>
              <a:t>documented</a:t>
            </a:r>
            <a:r>
              <a:rPr lang="it" sz="1000" dirty="0"/>
              <a:t> and </a:t>
            </a:r>
            <a:r>
              <a:rPr lang="it" sz="1000" b="1" dirty="0"/>
              <a:t>supported</a:t>
            </a:r>
            <a:r>
              <a:rPr lang="it" sz="1000" dirty="0"/>
              <a:t>. Its current version is 3.3.7 released on 11.12.2018.</a:t>
            </a:r>
            <a:br>
              <a:rPr lang="it" sz="1400" b="1" dirty="0"/>
            </a:br>
            <a:r>
              <a:rPr lang="it" sz="1000" dirty="0"/>
              <a:t>The unsupported modules which are contributions from various users are provided "as is", without any support.</a:t>
            </a:r>
            <a:endParaRPr sz="10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600" dirty="0"/>
            </a:br>
            <a:br>
              <a:rPr lang="it" sz="600" dirty="0"/>
            </a:br>
            <a:r>
              <a:rPr lang="it" sz="600" dirty="0"/>
              <a:t>Eigen main page: </a:t>
            </a:r>
            <a:r>
              <a:rPr lang="it" sz="600" u="sng" dirty="0">
                <a:solidFill>
                  <a:schemeClr val="hlink"/>
                </a:solidFill>
                <a:hlinkClick r:id="rId3"/>
              </a:rPr>
              <a:t>http://eigen.tuxfamily.org/index.php?title=Main_Page</a:t>
            </a:r>
            <a:endParaRPr sz="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C93A45-B7DB-4FDE-89C3-6AED2DCFD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759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784</Words>
  <Application>Microsoft Office PowerPoint</Application>
  <PresentationFormat>Personalizzato</PresentationFormat>
  <Paragraphs>239</Paragraphs>
  <Slides>25</Slides>
  <Notes>25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Lato</vt:lpstr>
      <vt:lpstr>Raleway</vt:lpstr>
      <vt:lpstr>Arial</vt:lpstr>
      <vt:lpstr>Wingdings</vt:lpstr>
      <vt:lpstr>Streamline</vt:lpstr>
      <vt:lpstr>Linear System Solver</vt:lpstr>
      <vt:lpstr>Outline</vt:lpstr>
      <vt:lpstr>Outline</vt:lpstr>
      <vt:lpstr>Hardware and Sofware specifications</vt:lpstr>
      <vt:lpstr>Outline</vt:lpstr>
      <vt:lpstr>About Matlab</vt:lpstr>
      <vt:lpstr>Outline</vt:lpstr>
      <vt:lpstr>About Eigen</vt:lpstr>
      <vt:lpstr>About Eigen</vt:lpstr>
      <vt:lpstr>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Results</vt:lpstr>
      <vt:lpstr>Results</vt:lpstr>
      <vt:lpstr>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Results</vt:lpstr>
      <vt:lpstr>Results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Solver</dc:title>
  <cp:lastModifiedBy>Carlo Radice</cp:lastModifiedBy>
  <cp:revision>51</cp:revision>
  <dcterms:modified xsi:type="dcterms:W3CDTF">2019-07-09T09:14:33Z</dcterms:modified>
</cp:coreProperties>
</file>