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
      <p:font typeface="Lor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ora-regular.fntdata"/><Relationship Id="rId50" Type="http://schemas.openxmlformats.org/officeDocument/2006/relationships/font" Target="fonts/Lato-boldItalic.fntdata"/><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Lor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f308f906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308f906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86242115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86242115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f862421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f86242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f86242115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f86242115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f86242115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f86242115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f86242115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f86242115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f86242115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f86242115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f86242115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f86242115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rgbClr val="000000"/>
              </a:buClr>
              <a:buSzPts val="1100"/>
              <a:buFont typeface="Arial"/>
              <a:buNone/>
            </a:pPr>
            <a:r>
              <a:rPr lang="it" sz="1300">
                <a:solidFill>
                  <a:schemeClr val="accent1"/>
                </a:solidFill>
                <a:latin typeface="Lato"/>
                <a:ea typeface="Lato"/>
                <a:cs typeface="Lato"/>
                <a:sym typeface="Lato"/>
              </a:rPr>
              <a:t>Viene quindi ora considerato il punto iniziale. Se è presente un tipo di via in uno dei tre tag allora viene considerato quello come il valore per tutto il percorso.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f8624211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f862421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f86242115_2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f86242115_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f86242115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86242115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f862421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f862421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f308f906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f308f906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f86242115_2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f86242115_2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f308f90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f308f90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f308f90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f308f90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f308f906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f308f906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f308f906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f308f906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f86242115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f86242115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f86242115_2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f86242115_2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f86242115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f86242115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f86242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f86242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f862421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f862421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f86242115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f86242115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f86242115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f86242115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f862421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f862421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f86242115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f86242115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f8624211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f8624211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f86242115_2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f86242115_2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f862421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f862421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f862421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f862421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86242115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86242115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86242115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86242115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f862421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f862421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f86242115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f86242115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f8624211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f8624211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f86242115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f86242115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wnload.microsoft.com/download/F/4/8/F4894AA5-FDBC-481E-9285-D5F8C4C4F039/Geolife%20Trajectories%201.3.zi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Vehicle type prediction on Geolife Trajectories dataset</a:t>
            </a:r>
            <a:endParaRPr/>
          </a:p>
        </p:txBody>
      </p:sp>
      <p:sp>
        <p:nvSpPr>
          <p:cNvPr id="87" name="Google Shape;87;p13"/>
          <p:cNvSpPr txBox="1"/>
          <p:nvPr>
            <p:ph idx="1" type="subTitle"/>
          </p:nvPr>
        </p:nvSpPr>
        <p:spPr>
          <a:xfrm>
            <a:off x="311700" y="2834125"/>
            <a:ext cx="8520600" cy="15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it"/>
              <a:t>Costantino Carta  808417</a:t>
            </a:r>
            <a:endParaRPr/>
          </a:p>
          <a:p>
            <a:pPr indent="0" lvl="0" marL="457200" rtl="0" algn="l">
              <a:spcBef>
                <a:spcPts val="0"/>
              </a:spcBef>
              <a:spcAft>
                <a:spcPts val="0"/>
              </a:spcAft>
              <a:buNone/>
            </a:pPr>
            <a:r>
              <a:rPr lang="it"/>
              <a:t>Pietro Colombo     793679</a:t>
            </a:r>
            <a:endParaRPr/>
          </a:p>
          <a:p>
            <a:pPr indent="0" lvl="0" marL="457200" rtl="0" algn="l">
              <a:spcBef>
                <a:spcPts val="0"/>
              </a:spcBef>
              <a:spcAft>
                <a:spcPts val="0"/>
              </a:spcAft>
              <a:buNone/>
            </a:pPr>
            <a:r>
              <a:rPr lang="it"/>
              <a:t>Carlo Radice            807159</a:t>
            </a:r>
            <a:endParaRPr/>
          </a:p>
        </p:txBody>
      </p:sp>
      <p:pic>
        <p:nvPicPr>
          <p:cNvPr id="88" name="Google Shape;88;p13"/>
          <p:cNvPicPr preferRelativeResize="0"/>
          <p:nvPr/>
        </p:nvPicPr>
        <p:blipFill>
          <a:blip r:embed="rId3">
            <a:alphaModFix/>
          </a:blip>
          <a:stretch>
            <a:fillRect/>
          </a:stretch>
        </p:blipFill>
        <p:spPr>
          <a:xfrm>
            <a:off x="4007450" y="2834125"/>
            <a:ext cx="4410098" cy="2154949"/>
          </a:xfrm>
          <a:prstGeom prst="rect">
            <a:avLst/>
          </a:prstGeom>
          <a:noFill/>
          <a:ln>
            <a:noFill/>
          </a:ln>
        </p:spPr>
      </p:pic>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27650" y="585725"/>
            <a:ext cx="7688700" cy="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sz="3000"/>
              <a:t>Aggiunta di nuovi campi</a:t>
            </a:r>
            <a:endParaRPr sz="3000"/>
          </a:p>
          <a:p>
            <a:pPr indent="0" lvl="0" marL="0" rtl="0" algn="l">
              <a:spcBef>
                <a:spcPts val="0"/>
              </a:spcBef>
              <a:spcAft>
                <a:spcPts val="0"/>
              </a:spcAft>
              <a:buNone/>
            </a:pPr>
            <a:r>
              <a:t/>
            </a:r>
            <a:endParaRPr/>
          </a:p>
        </p:txBody>
      </p:sp>
      <p:sp>
        <p:nvSpPr>
          <p:cNvPr id="162" name="Google Shape;162;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163" name="Google Shape;163;p22"/>
          <p:cNvPicPr preferRelativeResize="0"/>
          <p:nvPr/>
        </p:nvPicPr>
        <p:blipFill>
          <a:blip r:embed="rId3">
            <a:alphaModFix/>
          </a:blip>
          <a:stretch>
            <a:fillRect/>
          </a:stretch>
        </p:blipFill>
        <p:spPr>
          <a:xfrm>
            <a:off x="152400" y="1838925"/>
            <a:ext cx="3276600" cy="2247900"/>
          </a:xfrm>
          <a:prstGeom prst="rect">
            <a:avLst/>
          </a:prstGeom>
          <a:noFill/>
          <a:ln>
            <a:noFill/>
          </a:ln>
        </p:spPr>
      </p:pic>
      <p:pic>
        <p:nvPicPr>
          <p:cNvPr id="164" name="Google Shape;164;p22"/>
          <p:cNvPicPr preferRelativeResize="0"/>
          <p:nvPr/>
        </p:nvPicPr>
        <p:blipFill>
          <a:blip r:embed="rId4">
            <a:alphaModFix/>
          </a:blip>
          <a:stretch>
            <a:fillRect/>
          </a:stretch>
        </p:blipFill>
        <p:spPr>
          <a:xfrm>
            <a:off x="4181075" y="1958325"/>
            <a:ext cx="4457700" cy="1066800"/>
          </a:xfrm>
          <a:prstGeom prst="rect">
            <a:avLst/>
          </a:prstGeom>
          <a:noFill/>
          <a:ln>
            <a:noFill/>
          </a:ln>
        </p:spPr>
      </p:pic>
      <p:sp>
        <p:nvSpPr>
          <p:cNvPr id="165" name="Google Shape;165;p22"/>
          <p:cNvSpPr txBox="1"/>
          <p:nvPr/>
        </p:nvSpPr>
        <p:spPr>
          <a:xfrm>
            <a:off x="403350" y="1499625"/>
            <a:ext cx="3104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accent3"/>
                </a:solidFill>
                <a:latin typeface="Lato"/>
                <a:ea typeface="Lato"/>
                <a:cs typeface="Lato"/>
                <a:sym typeface="Lato"/>
              </a:rPr>
              <a:t>Stop rate</a:t>
            </a:r>
            <a:r>
              <a:rPr lang="it">
                <a:latin typeface="Lato"/>
                <a:ea typeface="Lato"/>
                <a:cs typeface="Lato"/>
                <a:sym typeface="Lato"/>
              </a:rPr>
              <a:t> -&gt; nSlowPoints/DistTot </a:t>
            </a:r>
            <a:endParaRPr>
              <a:latin typeface="Lato"/>
              <a:ea typeface="Lato"/>
              <a:cs typeface="Lato"/>
              <a:sym typeface="Lato"/>
            </a:endParaRPr>
          </a:p>
        </p:txBody>
      </p:sp>
      <p:sp>
        <p:nvSpPr>
          <p:cNvPr id="166" name="Google Shape;166;p22"/>
          <p:cNvSpPr txBox="1"/>
          <p:nvPr/>
        </p:nvSpPr>
        <p:spPr>
          <a:xfrm>
            <a:off x="4181075" y="1499625"/>
            <a:ext cx="4457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accent3"/>
                </a:solidFill>
                <a:latin typeface="Lato"/>
                <a:ea typeface="Lato"/>
                <a:cs typeface="Lato"/>
                <a:sym typeface="Lato"/>
              </a:rPr>
              <a:t>Heading Change Rate</a:t>
            </a:r>
            <a:r>
              <a:rPr lang="it">
                <a:latin typeface="Lato"/>
                <a:ea typeface="Lato"/>
                <a:cs typeface="Lato"/>
                <a:sym typeface="Lato"/>
              </a:rPr>
              <a:t>-&gt; nChangeDir/DistTot </a:t>
            </a:r>
            <a:endParaRPr>
              <a:latin typeface="Lato"/>
              <a:ea typeface="Lato"/>
              <a:cs typeface="Lato"/>
              <a:sym typeface="Lato"/>
            </a:endParaRPr>
          </a:p>
        </p:txBody>
      </p:sp>
      <p:sp>
        <p:nvSpPr>
          <p:cNvPr id="167" name="Google Shape;167;p22"/>
          <p:cNvSpPr txBox="1"/>
          <p:nvPr/>
        </p:nvSpPr>
        <p:spPr>
          <a:xfrm>
            <a:off x="4181075" y="3431975"/>
            <a:ext cx="4457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accent3"/>
                </a:solidFill>
                <a:latin typeface="Lato"/>
                <a:ea typeface="Lato"/>
                <a:cs typeface="Lato"/>
                <a:sym typeface="Lato"/>
              </a:rPr>
              <a:t>Velocity</a:t>
            </a:r>
            <a:r>
              <a:rPr lang="it">
                <a:solidFill>
                  <a:schemeClr val="accent3"/>
                </a:solidFill>
                <a:latin typeface="Lato"/>
                <a:ea typeface="Lato"/>
                <a:cs typeface="Lato"/>
                <a:sym typeface="Lato"/>
              </a:rPr>
              <a:t> Change Rate</a:t>
            </a:r>
            <a:r>
              <a:rPr lang="it">
                <a:latin typeface="Lato"/>
                <a:ea typeface="Lato"/>
                <a:cs typeface="Lato"/>
                <a:sym typeface="Lato"/>
              </a:rPr>
              <a:t>-&gt; nChangeVel/DistTo</a:t>
            </a:r>
            <a:r>
              <a:rPr lang="it">
                <a:latin typeface="Lato"/>
                <a:ea typeface="Lato"/>
                <a:cs typeface="Lato"/>
                <a:sym typeface="Lato"/>
              </a:rPr>
              <a:t>t</a:t>
            </a:r>
            <a:r>
              <a:rPr lang="it">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Modellazione Dataset</a:t>
            </a:r>
            <a:endParaRPr sz="3000"/>
          </a:p>
        </p:txBody>
      </p:sp>
      <p:sp>
        <p:nvSpPr>
          <p:cNvPr id="173" name="Google Shape;173;p23"/>
          <p:cNvSpPr txBox="1"/>
          <p:nvPr>
            <p:ph idx="4294967295" type="subTitle"/>
          </p:nvPr>
        </p:nvSpPr>
        <p:spPr>
          <a:xfrm>
            <a:off x="665250" y="1352625"/>
            <a:ext cx="7752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a:t>A partire dalle n tuple che</a:t>
            </a:r>
            <a:r>
              <a:rPr lang="it"/>
              <a:t> identificano le percorso di un utente, si ottiene una nuova tupla che avrà una serie di nuove feature calcolate a partire dalle n tuple.</a:t>
            </a:r>
            <a:endParaRPr/>
          </a:p>
          <a:p>
            <a:pPr indent="0" lvl="0" marL="0" rtl="0" algn="l">
              <a:lnSpc>
                <a:spcPct val="150000"/>
              </a:lnSpc>
              <a:spcBef>
                <a:spcPts val="1600"/>
              </a:spcBef>
              <a:spcAft>
                <a:spcPts val="0"/>
              </a:spcAft>
              <a:buNone/>
            </a:pPr>
            <a:r>
              <a:rPr lang="it"/>
              <a:t>Così facendo riduciamo notevolmente la dimensione del dataset fino ad avere </a:t>
            </a:r>
            <a:r>
              <a:rPr lang="it">
                <a:solidFill>
                  <a:schemeClr val="accent3"/>
                </a:solidFill>
              </a:rPr>
              <a:t>5.514 tuple </a:t>
            </a:r>
            <a:endParaRPr>
              <a:solidFill>
                <a:schemeClr val="accent3"/>
              </a:solidFill>
            </a:endParaRPr>
          </a:p>
          <a:p>
            <a:pPr indent="0" lvl="0" marL="0" rtl="0" algn="l">
              <a:lnSpc>
                <a:spcPct val="150000"/>
              </a:lnSpc>
              <a:spcBef>
                <a:spcPts val="1600"/>
              </a:spcBef>
              <a:spcAft>
                <a:spcPts val="1600"/>
              </a:spcAft>
              <a:buNone/>
            </a:pPr>
            <a:r>
              <a:t/>
            </a:r>
            <a:endParaRPr/>
          </a:p>
        </p:txBody>
      </p:sp>
      <p:pic>
        <p:nvPicPr>
          <p:cNvPr id="174" name="Google Shape;174;p23"/>
          <p:cNvPicPr preferRelativeResize="0"/>
          <p:nvPr/>
        </p:nvPicPr>
        <p:blipFill>
          <a:blip r:embed="rId3">
            <a:alphaModFix/>
          </a:blip>
          <a:stretch>
            <a:fillRect/>
          </a:stretch>
        </p:blipFill>
        <p:spPr>
          <a:xfrm>
            <a:off x="739352" y="2595648"/>
            <a:ext cx="7665301" cy="2106950"/>
          </a:xfrm>
          <a:prstGeom prst="rect">
            <a:avLst/>
          </a:prstGeom>
          <a:noFill/>
          <a:ln>
            <a:noFill/>
          </a:ln>
        </p:spPr>
      </p:pic>
      <p:sp>
        <p:nvSpPr>
          <p:cNvPr id="175" name="Google Shape;17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729450" y="57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200"/>
              <a:t>Seconda analisi dimensione di qualità: Completezza</a:t>
            </a:r>
            <a:endParaRPr sz="2200"/>
          </a:p>
        </p:txBody>
      </p:sp>
      <p:sp>
        <p:nvSpPr>
          <p:cNvPr id="181" name="Google Shape;181;p24"/>
          <p:cNvSpPr txBox="1"/>
          <p:nvPr>
            <p:ph idx="1" type="body"/>
          </p:nvPr>
        </p:nvSpPr>
        <p:spPr>
          <a:xfrm>
            <a:off x="729450" y="1686225"/>
            <a:ext cx="7688700" cy="22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Risulta importante eliminare tutti i punti il cui valore dell’altitudine media è impostato a  -777, ovvero quei punti senza nessuna informazione riguardante l’altitudine </a:t>
            </a:r>
            <a:r>
              <a:rPr lang="it">
                <a:solidFill>
                  <a:schemeClr val="accent3"/>
                </a:solidFill>
              </a:rPr>
              <a:t>0,0026</a:t>
            </a:r>
            <a:r>
              <a:rPr lang="it">
                <a:solidFill>
                  <a:schemeClr val="accent3"/>
                </a:solidFill>
              </a:rPr>
              <a:t>%</a:t>
            </a:r>
            <a:r>
              <a:rPr lang="it"/>
              <a:t>.</a:t>
            </a:r>
            <a:endParaRPr/>
          </a:p>
          <a:p>
            <a:pPr indent="0" lvl="0" marL="0" rtl="0" algn="l">
              <a:spcBef>
                <a:spcPts val="1600"/>
              </a:spcBef>
              <a:spcAft>
                <a:spcPts val="0"/>
              </a:spcAft>
              <a:buNone/>
            </a:pPr>
            <a:r>
              <a:rPr lang="it"/>
              <a:t>Ora il dataset passa da</a:t>
            </a:r>
            <a:r>
              <a:rPr lang="it">
                <a:solidFill>
                  <a:schemeClr val="accent3"/>
                </a:solidFill>
              </a:rPr>
              <a:t> 5.513 tuple</a:t>
            </a:r>
            <a:r>
              <a:rPr lang="it"/>
              <a:t> a</a:t>
            </a:r>
            <a:r>
              <a:rPr lang="it">
                <a:solidFill>
                  <a:schemeClr val="accent3"/>
                </a:solidFill>
              </a:rPr>
              <a:t> 5500 tuple. </a:t>
            </a:r>
            <a:endParaRPr>
              <a:solidFill>
                <a:srgbClr val="000000"/>
              </a:solidFill>
            </a:endParaRPr>
          </a:p>
          <a:p>
            <a:pPr indent="0" lvl="0" marL="0" rtl="0" algn="l">
              <a:spcBef>
                <a:spcPts val="1600"/>
              </a:spcBef>
              <a:spcAft>
                <a:spcPts val="1600"/>
              </a:spcAft>
              <a:buNone/>
            </a:pPr>
            <a:br>
              <a:rPr lang="it"/>
            </a:br>
            <a:endParaRPr/>
          </a:p>
        </p:txBody>
      </p:sp>
      <p:sp>
        <p:nvSpPr>
          <p:cNvPr id="182" name="Google Shape;182;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Prima</a:t>
            </a:r>
            <a:r>
              <a:rPr lang="it" sz="3000"/>
              <a:t> integrazione - OSM per le city</a:t>
            </a:r>
            <a:endParaRPr sz="3000"/>
          </a:p>
        </p:txBody>
      </p:sp>
      <p:sp>
        <p:nvSpPr>
          <p:cNvPr id="188" name="Google Shape;188;p25"/>
          <p:cNvSpPr txBox="1"/>
          <p:nvPr>
            <p:ph idx="4294967295" type="subTitle"/>
          </p:nvPr>
        </p:nvSpPr>
        <p:spPr>
          <a:xfrm>
            <a:off x="665250" y="1352625"/>
            <a:ext cx="7752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it"/>
              <a:t>Inizialmente si è pensato di integrare il dataset con i dati di OpenStreetMap il quale è stato “interrogato” per ottenere le informazioni di ‘city’, ‘state’, ‘country’. Tuttavia per molte tuple del nostro dataset l’interrogazione non ha prodotto risultati. Infatti su </a:t>
            </a:r>
            <a:r>
              <a:rPr lang="it">
                <a:solidFill>
                  <a:schemeClr val="accent3"/>
                </a:solidFill>
              </a:rPr>
              <a:t>3.081</a:t>
            </a:r>
            <a:r>
              <a:rPr lang="it"/>
              <a:t> tuple di </a:t>
            </a:r>
            <a:r>
              <a:rPr lang="it">
                <a:solidFill>
                  <a:schemeClr val="accent3"/>
                </a:solidFill>
              </a:rPr>
              <a:t>5.514</a:t>
            </a:r>
            <a:r>
              <a:rPr lang="it"/>
              <a:t> (55%) non è stato in grado di trovare o la </a:t>
            </a:r>
            <a:r>
              <a:rPr lang="it">
                <a:solidFill>
                  <a:schemeClr val="accent3"/>
                </a:solidFill>
              </a:rPr>
              <a:t>‘city’</a:t>
            </a:r>
            <a:r>
              <a:rPr lang="it"/>
              <a:t> o ‘</a:t>
            </a:r>
            <a:r>
              <a:rPr lang="it">
                <a:solidFill>
                  <a:schemeClr val="accent3"/>
                </a:solidFill>
              </a:rPr>
              <a:t>state</a:t>
            </a:r>
            <a:r>
              <a:rPr lang="it"/>
              <a:t>’ o ‘</a:t>
            </a:r>
            <a:r>
              <a:rPr lang="it">
                <a:solidFill>
                  <a:schemeClr val="accent3"/>
                </a:solidFill>
              </a:rPr>
              <a:t>country</a:t>
            </a:r>
            <a:r>
              <a:rPr lang="it"/>
              <a:t>’, per questo motivo abbiamo deciso di cambiare dataset.</a:t>
            </a:r>
            <a:endParaRPr/>
          </a:p>
        </p:txBody>
      </p:sp>
      <p:pic>
        <p:nvPicPr>
          <p:cNvPr id="189" name="Google Shape;189;p25"/>
          <p:cNvPicPr preferRelativeResize="0"/>
          <p:nvPr/>
        </p:nvPicPr>
        <p:blipFill>
          <a:blip r:embed="rId3">
            <a:alphaModFix/>
          </a:blip>
          <a:stretch>
            <a:fillRect/>
          </a:stretch>
        </p:blipFill>
        <p:spPr>
          <a:xfrm>
            <a:off x="790025" y="2807900"/>
            <a:ext cx="4557374" cy="1861600"/>
          </a:xfrm>
          <a:prstGeom prst="rect">
            <a:avLst/>
          </a:prstGeom>
          <a:noFill/>
          <a:ln>
            <a:noFill/>
          </a:ln>
        </p:spPr>
      </p:pic>
      <p:sp>
        <p:nvSpPr>
          <p:cNvPr id="190" name="Google Shape;190;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Prima integrazione - Google/Bing city</a:t>
            </a:r>
            <a:endParaRPr sz="3000"/>
          </a:p>
        </p:txBody>
      </p:sp>
      <p:sp>
        <p:nvSpPr>
          <p:cNvPr id="196" name="Google Shape;196;p26"/>
          <p:cNvSpPr txBox="1"/>
          <p:nvPr>
            <p:ph idx="4294967295" type="subTitle"/>
          </p:nvPr>
        </p:nvSpPr>
        <p:spPr>
          <a:xfrm>
            <a:off x="665250" y="1352625"/>
            <a:ext cx="7752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a:t>Il secondo dataset che abbiamo provato ad utilizzare è stato quello di Google Maps, ma il suo utilizzo è limitato ad un numero massimo di 2.500 query al giorno.</a:t>
            </a:r>
            <a:endParaRPr/>
          </a:p>
          <a:p>
            <a:pPr indent="0" lvl="0" marL="0" rtl="0" algn="l">
              <a:lnSpc>
                <a:spcPct val="150000"/>
              </a:lnSpc>
              <a:spcBef>
                <a:spcPts val="1600"/>
              </a:spcBef>
              <a:spcAft>
                <a:spcPts val="1600"/>
              </a:spcAft>
              <a:buNone/>
            </a:pPr>
            <a:r>
              <a:rPr lang="it"/>
              <a:t>In fine abbiamo utilizzato Bing il quale ha un limite di 50.000 query al giorno (sufficienti per il nostro caso) e ha un’accuratezza dei dati maggiore rispetto a OpenStreetMap. Infatti delle 5.514 tuple del dataset solo 5 (</a:t>
            </a:r>
            <a:r>
              <a:rPr lang="it">
                <a:solidFill>
                  <a:schemeClr val="accent3"/>
                </a:solidFill>
              </a:rPr>
              <a:t>0.0009%</a:t>
            </a:r>
            <a:r>
              <a:rPr lang="it"/>
              <a:t>) </a:t>
            </a:r>
            <a:r>
              <a:rPr lang="it"/>
              <a:t> hanno avuto problemi di riconoscimento di ‘city’, ‘state’ e ‘country’, casi per i quali si è reso quindi necessario un processi di integrazione manuale.</a:t>
            </a:r>
            <a:endParaRPr/>
          </a:p>
        </p:txBody>
      </p:sp>
      <p:sp>
        <p:nvSpPr>
          <p:cNvPr id="197" name="Google Shape;19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98" name="Google Shape;198;p26"/>
          <p:cNvPicPr preferRelativeResize="0"/>
          <p:nvPr/>
        </p:nvPicPr>
        <p:blipFill>
          <a:blip r:embed="rId3">
            <a:alphaModFix/>
          </a:blip>
          <a:stretch>
            <a:fillRect/>
          </a:stretch>
        </p:blipFill>
        <p:spPr>
          <a:xfrm>
            <a:off x="1590850" y="3555950"/>
            <a:ext cx="5901701" cy="119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Seconda</a:t>
            </a:r>
            <a:r>
              <a:rPr lang="it" sz="3000"/>
              <a:t> integrazione - OSM tag road</a:t>
            </a:r>
            <a:endParaRPr sz="3000"/>
          </a:p>
        </p:txBody>
      </p:sp>
      <p:sp>
        <p:nvSpPr>
          <p:cNvPr id="204" name="Google Shape;204;p27"/>
          <p:cNvSpPr txBox="1"/>
          <p:nvPr>
            <p:ph idx="4294967295" type="subTitle"/>
          </p:nvPr>
        </p:nvSpPr>
        <p:spPr>
          <a:xfrm>
            <a:off x="665250" y="1352625"/>
            <a:ext cx="7752900" cy="3484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it"/>
              <a:t>Query a OSM per ottenere la mappa per ogni punto con sole strade (tutti i tipi), ferrovie e aeroporti per capire su che strada si trova l’utente.</a:t>
            </a:r>
            <a:endParaRPr/>
          </a:p>
          <a:p>
            <a:pPr indent="-311150" lvl="0" marL="457200" rtl="0" algn="l">
              <a:lnSpc>
                <a:spcPct val="150000"/>
              </a:lnSpc>
              <a:spcBef>
                <a:spcPts val="0"/>
              </a:spcBef>
              <a:spcAft>
                <a:spcPts val="0"/>
              </a:spcAft>
              <a:buSzPts val="1300"/>
              <a:buChar char="●"/>
            </a:pPr>
            <a:r>
              <a:rPr lang="it"/>
              <a:t>La mappa viene caricata su </a:t>
            </a:r>
            <a:r>
              <a:rPr lang="it"/>
              <a:t>ira_open_street_map (software sviluppato dal laboratorio </a:t>
            </a:r>
            <a:r>
              <a:rPr lang="it">
                <a:solidFill>
                  <a:schemeClr val="accent3"/>
                </a:solidFill>
              </a:rPr>
              <a:t>iraLab</a:t>
            </a:r>
            <a:r>
              <a:rPr lang="it"/>
              <a:t>) che è stato modificato per ottenere il tag della “via” più vicina, dato un punto tramite uso di struttura dati </a:t>
            </a:r>
            <a:r>
              <a:rPr lang="it">
                <a:solidFill>
                  <a:schemeClr val="accent3"/>
                </a:solidFill>
              </a:rPr>
              <a:t>rTree </a:t>
            </a:r>
            <a:r>
              <a:rPr lang="it"/>
              <a:t>in un intorno di 50 mt.</a:t>
            </a:r>
            <a:endParaRPr/>
          </a:p>
          <a:p>
            <a:pPr indent="-311150" lvl="0" marL="457200" rtl="0" algn="l">
              <a:lnSpc>
                <a:spcPct val="150000"/>
              </a:lnSpc>
              <a:spcBef>
                <a:spcPts val="0"/>
              </a:spcBef>
              <a:spcAft>
                <a:spcPts val="0"/>
              </a:spcAft>
              <a:buSzPts val="1300"/>
              <a:buChar char="●"/>
            </a:pPr>
            <a:r>
              <a:rPr lang="it"/>
              <a:t>PROBLEMA : </a:t>
            </a:r>
            <a:endParaRPr/>
          </a:p>
          <a:p>
            <a:pPr indent="-298450" lvl="1" marL="914400" rtl="0" algn="l">
              <a:lnSpc>
                <a:spcPct val="150000"/>
              </a:lnSpc>
              <a:spcBef>
                <a:spcPts val="0"/>
              </a:spcBef>
              <a:spcAft>
                <a:spcPts val="0"/>
              </a:spcAft>
              <a:buSzPts val="1100"/>
              <a:buChar char="○"/>
            </a:pPr>
            <a:r>
              <a:rPr lang="it"/>
              <a:t>A</a:t>
            </a:r>
            <a:r>
              <a:rPr lang="it"/>
              <a:t>pproccio si è rivelato infattibile per il numero di query da effettuare al server, inoltre il server dopo un determinato numero di richieste interrompeva la connessione.</a:t>
            </a:r>
            <a:endParaRPr/>
          </a:p>
          <a:p>
            <a:pPr indent="-311150" lvl="0" marL="457200" rtl="0" algn="l">
              <a:lnSpc>
                <a:spcPct val="150000"/>
              </a:lnSpc>
              <a:spcBef>
                <a:spcPts val="0"/>
              </a:spcBef>
              <a:spcAft>
                <a:spcPts val="0"/>
              </a:spcAft>
              <a:buSzPts val="1300"/>
              <a:buChar char="●"/>
            </a:pPr>
            <a:r>
              <a:rPr lang="it"/>
              <a:t>SOLUZIONE: </a:t>
            </a:r>
            <a:endParaRPr/>
          </a:p>
          <a:p>
            <a:pPr indent="-298450" lvl="1" marL="914400" rtl="0" algn="l">
              <a:lnSpc>
                <a:spcPct val="150000"/>
              </a:lnSpc>
              <a:spcBef>
                <a:spcPts val="0"/>
              </a:spcBef>
              <a:spcAft>
                <a:spcPts val="0"/>
              </a:spcAft>
              <a:buSzPts val="1100"/>
              <a:buChar char="○"/>
            </a:pPr>
            <a:r>
              <a:rPr lang="it"/>
              <a:t>Abbiamo deciso di considerare solo il punto iniziale e il punto centrale del percorso.</a:t>
            </a:r>
            <a:endParaRPr/>
          </a:p>
        </p:txBody>
      </p:sp>
      <p:sp>
        <p:nvSpPr>
          <p:cNvPr id="205" name="Google Shape;205;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Seconda integrazione OSM tag</a:t>
            </a:r>
            <a:endParaRPr sz="3000"/>
          </a:p>
        </p:txBody>
      </p:sp>
      <p:sp>
        <p:nvSpPr>
          <p:cNvPr id="211" name="Google Shape;211;p28"/>
          <p:cNvSpPr txBox="1"/>
          <p:nvPr>
            <p:ph idx="4294967295" type="subTitle"/>
          </p:nvPr>
        </p:nvSpPr>
        <p:spPr>
          <a:xfrm>
            <a:off x="665250" y="1352625"/>
            <a:ext cx="7752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a:t>Dalle query effettuate generiamo due file csv, nei file sono presenti tre nuovi tag: aeroway, railway e highway.  </a:t>
            </a:r>
            <a:endParaRPr/>
          </a:p>
          <a:p>
            <a:pPr indent="0" lvl="0" marL="0" rtl="0" algn="l">
              <a:lnSpc>
                <a:spcPct val="150000"/>
              </a:lnSpc>
              <a:spcBef>
                <a:spcPts val="0"/>
              </a:spcBef>
              <a:spcAft>
                <a:spcPts val="1600"/>
              </a:spcAft>
              <a:buNone/>
            </a:pPr>
            <a:r>
              <a:rPr lang="it"/>
              <a:t>Inoltre il tag highway contiene un altro tag chiamato sidewalk che identifica i marciapiedi a lato della strada. Tuttavia in Cina questo tag non viene quasi mai usato.</a:t>
            </a:r>
            <a:endParaRPr/>
          </a:p>
        </p:txBody>
      </p:sp>
      <p:sp>
        <p:nvSpPr>
          <p:cNvPr id="212" name="Google Shape;212;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13" name="Google Shape;213;p28"/>
          <p:cNvPicPr preferRelativeResize="0"/>
          <p:nvPr/>
        </p:nvPicPr>
        <p:blipFill>
          <a:blip r:embed="rId3">
            <a:alphaModFix/>
          </a:blip>
          <a:stretch>
            <a:fillRect/>
          </a:stretch>
        </p:blipFill>
        <p:spPr>
          <a:xfrm>
            <a:off x="442425" y="2698525"/>
            <a:ext cx="4999700" cy="2051325"/>
          </a:xfrm>
          <a:prstGeom prst="rect">
            <a:avLst/>
          </a:prstGeom>
          <a:noFill/>
          <a:ln>
            <a:noFill/>
          </a:ln>
        </p:spPr>
      </p:pic>
      <p:pic>
        <p:nvPicPr>
          <p:cNvPr id="214" name="Google Shape;214;p28"/>
          <p:cNvPicPr preferRelativeResize="0"/>
          <p:nvPr/>
        </p:nvPicPr>
        <p:blipFill>
          <a:blip r:embed="rId4">
            <a:alphaModFix/>
          </a:blip>
          <a:stretch>
            <a:fillRect/>
          </a:stretch>
        </p:blipFill>
        <p:spPr>
          <a:xfrm>
            <a:off x="5497650" y="3038875"/>
            <a:ext cx="3587350" cy="7342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Seconda integrazione OSM - road tag</a:t>
            </a:r>
            <a:endParaRPr sz="3000"/>
          </a:p>
        </p:txBody>
      </p:sp>
      <p:sp>
        <p:nvSpPr>
          <p:cNvPr id="220" name="Google Shape;220;p29"/>
          <p:cNvSpPr txBox="1"/>
          <p:nvPr>
            <p:ph idx="4294967295" type="subTitle"/>
          </p:nvPr>
        </p:nvSpPr>
        <p:spPr>
          <a:xfrm>
            <a:off x="665250" y="1352625"/>
            <a:ext cx="7752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11150" lvl="0" marL="457200" rtl="0" algn="l">
              <a:lnSpc>
                <a:spcPct val="150000"/>
              </a:lnSpc>
              <a:spcBef>
                <a:spcPts val="1600"/>
              </a:spcBef>
              <a:spcAft>
                <a:spcPts val="0"/>
              </a:spcAft>
              <a:buSzPts val="1300"/>
              <a:buChar char="●"/>
            </a:pPr>
            <a:r>
              <a:rPr lang="it"/>
              <a:t>Avendo a disposizione sia il tag del punto iniziale del percorso sia il punto a metà, integriamo i due dati in uno solo.</a:t>
            </a:r>
            <a:r>
              <a:rPr lang="it"/>
              <a:t> </a:t>
            </a:r>
            <a:endParaRPr/>
          </a:p>
          <a:p>
            <a:pPr indent="-311150" lvl="0" marL="457200" rtl="0" algn="l">
              <a:lnSpc>
                <a:spcPct val="150000"/>
              </a:lnSpc>
              <a:spcBef>
                <a:spcPts val="0"/>
              </a:spcBef>
              <a:spcAft>
                <a:spcPts val="0"/>
              </a:spcAft>
              <a:buSzPts val="1300"/>
              <a:buChar char="●"/>
            </a:pPr>
            <a:r>
              <a:rPr lang="it"/>
              <a:t>Il tag highway ha diversi tipi. Considero i tipi footway, pedestrian, runway e steps come un solo insieme chiamato pedestrian (da documentazione di OSM). </a:t>
            </a:r>
            <a:endParaRPr/>
          </a:p>
          <a:p>
            <a:pPr indent="-311150" lvl="0" marL="457200" rtl="0" algn="l">
              <a:lnSpc>
                <a:spcPct val="150000"/>
              </a:lnSpc>
              <a:spcBef>
                <a:spcPts val="0"/>
              </a:spcBef>
              <a:spcAft>
                <a:spcPts val="0"/>
              </a:spcAft>
              <a:buSzPts val="1300"/>
              <a:buChar char="●"/>
            </a:pPr>
            <a:r>
              <a:rPr lang="it"/>
              <a:t>Per i 22 percorsi senza tipo di “via” abbiamo deciso di mettere come tag pedestrian perché si considera il caso in cui l’utente stia facendo una camminata in un luogo dove non vi sono strade.</a:t>
            </a:r>
            <a:endParaRPr/>
          </a:p>
        </p:txBody>
      </p:sp>
      <p:sp>
        <p:nvSpPr>
          <p:cNvPr id="221" name="Google Shape;221;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727650" y="57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sz="2200"/>
              <a:t>Seconda analisi dimensione di qualità: Consistenza</a:t>
            </a:r>
            <a:endParaRPr sz="2200"/>
          </a:p>
          <a:p>
            <a:pPr indent="0" lvl="0" marL="0" rtl="0" algn="l">
              <a:spcBef>
                <a:spcPts val="0"/>
              </a:spcBef>
              <a:spcAft>
                <a:spcPts val="0"/>
              </a:spcAft>
              <a:buNone/>
            </a:pPr>
            <a:r>
              <a:t/>
            </a:r>
            <a:endParaRPr/>
          </a:p>
        </p:txBody>
      </p:sp>
      <p:sp>
        <p:nvSpPr>
          <p:cNvPr id="227" name="Google Shape;227;p30"/>
          <p:cNvSpPr txBox="1"/>
          <p:nvPr>
            <p:ph idx="1" type="body"/>
          </p:nvPr>
        </p:nvSpPr>
        <p:spPr>
          <a:xfrm>
            <a:off x="96650" y="1441200"/>
            <a:ext cx="4443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t"/>
              <a:t>alcuni percorsi etichettati con la classe “walk” hanno velocità non consistenti perché troppo elevate</a:t>
            </a:r>
            <a:br>
              <a:rPr lang="it"/>
            </a:br>
            <a:br>
              <a:rPr lang="it"/>
            </a:br>
            <a:br>
              <a:rPr lang="it"/>
            </a:br>
            <a:endParaRPr/>
          </a:p>
          <a:p>
            <a:pPr indent="-311150" lvl="0" marL="457200" rtl="0" algn="l">
              <a:spcBef>
                <a:spcPts val="0"/>
              </a:spcBef>
              <a:spcAft>
                <a:spcPts val="0"/>
              </a:spcAft>
              <a:buSzPts val="1300"/>
              <a:buChar char="➢"/>
            </a:pPr>
            <a:r>
              <a:rPr lang="it"/>
              <a:t>eliminazione di queste tuple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it"/>
              <a:t>ottenendo un dataset da </a:t>
            </a:r>
            <a:r>
              <a:rPr lang="it">
                <a:solidFill>
                  <a:schemeClr val="accent3"/>
                </a:solidFill>
              </a:rPr>
              <a:t>5493 tuple</a:t>
            </a:r>
            <a:endParaRPr>
              <a:solidFill>
                <a:schemeClr val="accent3"/>
              </a:solidFill>
            </a:endParaRPr>
          </a:p>
        </p:txBody>
      </p:sp>
      <p:sp>
        <p:nvSpPr>
          <p:cNvPr id="228" name="Google Shape;228;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229" name="Google Shape;229;p30"/>
          <p:cNvPicPr preferRelativeResize="0"/>
          <p:nvPr/>
        </p:nvPicPr>
        <p:blipFill>
          <a:blip r:embed="rId3">
            <a:alphaModFix/>
          </a:blip>
          <a:stretch>
            <a:fillRect/>
          </a:stretch>
        </p:blipFill>
        <p:spPr>
          <a:xfrm>
            <a:off x="5092050" y="1441200"/>
            <a:ext cx="3545650" cy="3262026"/>
          </a:xfrm>
          <a:prstGeom prst="rect">
            <a:avLst/>
          </a:prstGeom>
          <a:noFill/>
          <a:ln>
            <a:noFill/>
          </a:ln>
        </p:spPr>
      </p:pic>
      <p:pic>
        <p:nvPicPr>
          <p:cNvPr id="230" name="Google Shape;230;p30"/>
          <p:cNvPicPr preferRelativeResize="0"/>
          <p:nvPr/>
        </p:nvPicPr>
        <p:blipFill>
          <a:blip r:embed="rId4">
            <a:alphaModFix/>
          </a:blip>
          <a:stretch>
            <a:fillRect/>
          </a:stretch>
        </p:blipFill>
        <p:spPr>
          <a:xfrm>
            <a:off x="96650" y="4037125"/>
            <a:ext cx="4876450" cy="39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 finale</a:t>
            </a:r>
            <a:endParaRPr sz="3000"/>
          </a:p>
        </p:txBody>
      </p:sp>
      <p:sp>
        <p:nvSpPr>
          <p:cNvPr id="236" name="Google Shape;236;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37" name="Google Shape;237;p31"/>
          <p:cNvPicPr preferRelativeResize="0"/>
          <p:nvPr/>
        </p:nvPicPr>
        <p:blipFill>
          <a:blip r:embed="rId3">
            <a:alphaModFix/>
          </a:blip>
          <a:stretch>
            <a:fillRect/>
          </a:stretch>
        </p:blipFill>
        <p:spPr>
          <a:xfrm>
            <a:off x="597500" y="1810975"/>
            <a:ext cx="7949025" cy="2938875"/>
          </a:xfrm>
          <a:prstGeom prst="rect">
            <a:avLst/>
          </a:prstGeom>
          <a:noFill/>
          <a:ln>
            <a:noFill/>
          </a:ln>
        </p:spPr>
      </p:pic>
      <p:sp>
        <p:nvSpPr>
          <p:cNvPr id="238" name="Google Shape;238;p31"/>
          <p:cNvSpPr txBox="1"/>
          <p:nvPr>
            <p:ph idx="1" type="body"/>
          </p:nvPr>
        </p:nvSpPr>
        <p:spPr>
          <a:xfrm>
            <a:off x="729450" y="1363300"/>
            <a:ext cx="75390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Dataset con</a:t>
            </a:r>
            <a:r>
              <a:rPr lang="it">
                <a:solidFill>
                  <a:schemeClr val="accent3"/>
                </a:solidFill>
              </a:rPr>
              <a:t> </a:t>
            </a:r>
            <a:r>
              <a:rPr lang="it">
                <a:solidFill>
                  <a:schemeClr val="accent3"/>
                </a:solidFill>
              </a:rPr>
              <a:t>5.493 tuple</a:t>
            </a:r>
            <a:r>
              <a:rPr lang="it"/>
              <a:t> con 27 attributi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665250" y="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Il progetto e il suo </a:t>
            </a:r>
            <a:r>
              <a:rPr lang="it" sz="3000"/>
              <a:t>obiettivo</a:t>
            </a:r>
            <a:endParaRPr sz="3000"/>
          </a:p>
        </p:txBody>
      </p:sp>
      <p:pic>
        <p:nvPicPr>
          <p:cNvPr id="95" name="Google Shape;95;p14"/>
          <p:cNvPicPr preferRelativeResize="0"/>
          <p:nvPr/>
        </p:nvPicPr>
        <p:blipFill rotWithShape="1">
          <a:blip r:embed="rId3">
            <a:alphaModFix/>
          </a:blip>
          <a:srcRect b="823" l="15965" r="6382" t="0"/>
          <a:stretch/>
        </p:blipFill>
        <p:spPr>
          <a:xfrm>
            <a:off x="4551525" y="0"/>
            <a:ext cx="4592475" cy="5143500"/>
          </a:xfrm>
          <a:prstGeom prst="rect">
            <a:avLst/>
          </a:prstGeom>
          <a:noFill/>
          <a:ln>
            <a:noFill/>
          </a:ln>
        </p:spPr>
      </p:pic>
      <p:sp>
        <p:nvSpPr>
          <p:cNvPr id="96" name="Google Shape;96;p14"/>
          <p:cNvSpPr txBox="1"/>
          <p:nvPr>
            <p:ph idx="1" type="subTitle"/>
          </p:nvPr>
        </p:nvSpPr>
        <p:spPr>
          <a:xfrm>
            <a:off x="665250" y="1352625"/>
            <a:ext cx="3300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it"/>
              <a:t>Predirre il mezzo di trasporto utilizzato dato </a:t>
            </a:r>
            <a:r>
              <a:rPr lang="it"/>
              <a:t>un determinato percorso (car, bus, walk, bike, train)</a:t>
            </a:r>
            <a:r>
              <a:rPr lang="it"/>
              <a: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it"/>
              <a:t>Percorso -&gt; caratterizzato da una serie di punti GPS con i relativi time stamp e altitudine.</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Learning</a:t>
            </a:r>
            <a:endParaRPr/>
          </a:p>
        </p:txBody>
      </p:sp>
      <p:sp>
        <p:nvSpPr>
          <p:cNvPr id="244" name="Google Shape;244;p32"/>
          <p:cNvSpPr txBox="1"/>
          <p:nvPr>
            <p:ph idx="1" type="subTitle"/>
          </p:nvPr>
        </p:nvSpPr>
        <p:spPr>
          <a:xfrm>
            <a:off x="729625" y="3172900"/>
            <a:ext cx="7688100" cy="157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it"/>
              <a:t>Dataset</a:t>
            </a:r>
            <a:endParaRPr/>
          </a:p>
          <a:p>
            <a:pPr indent="-330200" lvl="0" marL="457200" rtl="0" algn="l">
              <a:spcBef>
                <a:spcPts val="0"/>
              </a:spcBef>
              <a:spcAft>
                <a:spcPts val="0"/>
              </a:spcAft>
              <a:buSzPts val="1600"/>
              <a:buChar char="➢"/>
            </a:pPr>
            <a:r>
              <a:rPr lang="it"/>
              <a:t>Analisi esplorativa del dataset</a:t>
            </a:r>
            <a:endParaRPr/>
          </a:p>
          <a:p>
            <a:pPr indent="-330200" lvl="0" marL="457200" rtl="0" algn="l">
              <a:spcBef>
                <a:spcPts val="0"/>
              </a:spcBef>
              <a:spcAft>
                <a:spcPts val="0"/>
              </a:spcAft>
              <a:buSzPts val="1600"/>
              <a:buChar char="➢"/>
            </a:pPr>
            <a:r>
              <a:rPr lang="it"/>
              <a:t>Esperimenti</a:t>
            </a:r>
            <a:endParaRPr/>
          </a:p>
          <a:p>
            <a:pPr indent="-330200" lvl="0" marL="457200" rtl="0" algn="l">
              <a:spcBef>
                <a:spcPts val="0"/>
              </a:spcBef>
              <a:spcAft>
                <a:spcPts val="0"/>
              </a:spcAft>
              <a:buSzPts val="1600"/>
              <a:buChar char="➢"/>
            </a:pPr>
            <a:r>
              <a:rPr lang="it"/>
              <a:t>Analisi dei risultati ottenuti dalla classificazione</a:t>
            </a:r>
            <a:endParaRPr/>
          </a:p>
          <a:p>
            <a:pPr indent="-330200" lvl="0" marL="457200" rtl="0" algn="l">
              <a:spcBef>
                <a:spcPts val="0"/>
              </a:spcBef>
              <a:spcAft>
                <a:spcPts val="0"/>
              </a:spcAft>
              <a:buSzPts val="1600"/>
              <a:buChar char="➢"/>
            </a:pPr>
            <a:r>
              <a:rPr lang="it"/>
              <a:t>Conclusioni</a:t>
            </a:r>
            <a:endParaRPr/>
          </a:p>
        </p:txBody>
      </p:sp>
      <p:sp>
        <p:nvSpPr>
          <p:cNvPr id="245" name="Google Shape;245;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246" name="Google Shape;246;p32"/>
          <p:cNvPicPr preferRelativeResize="0"/>
          <p:nvPr/>
        </p:nvPicPr>
        <p:blipFill>
          <a:blip r:embed="rId3">
            <a:alphaModFix/>
          </a:blip>
          <a:stretch>
            <a:fillRect/>
          </a:stretch>
        </p:blipFill>
        <p:spPr>
          <a:xfrm>
            <a:off x="5681175" y="2109550"/>
            <a:ext cx="2584100" cy="226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 </a:t>
            </a:r>
            <a:endParaRPr sz="3000"/>
          </a:p>
        </p:txBody>
      </p:sp>
      <p:sp>
        <p:nvSpPr>
          <p:cNvPr id="252" name="Google Shape;252;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53" name="Google Shape;253;p33"/>
          <p:cNvPicPr preferRelativeResize="0"/>
          <p:nvPr/>
        </p:nvPicPr>
        <p:blipFill>
          <a:blip r:embed="rId3">
            <a:alphaModFix/>
          </a:blip>
          <a:stretch>
            <a:fillRect/>
          </a:stretch>
        </p:blipFill>
        <p:spPr>
          <a:xfrm>
            <a:off x="597500" y="1810975"/>
            <a:ext cx="7949025" cy="2938875"/>
          </a:xfrm>
          <a:prstGeom prst="rect">
            <a:avLst/>
          </a:prstGeom>
          <a:noFill/>
          <a:ln>
            <a:noFill/>
          </a:ln>
        </p:spPr>
      </p:pic>
      <p:sp>
        <p:nvSpPr>
          <p:cNvPr id="254" name="Google Shape;254;p33"/>
          <p:cNvSpPr txBox="1"/>
          <p:nvPr>
            <p:ph idx="1" type="body"/>
          </p:nvPr>
        </p:nvSpPr>
        <p:spPr>
          <a:xfrm>
            <a:off x="729450" y="1363300"/>
            <a:ext cx="75390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Dataset con</a:t>
            </a:r>
            <a:r>
              <a:rPr lang="it">
                <a:solidFill>
                  <a:schemeClr val="accent3"/>
                </a:solidFill>
              </a:rPr>
              <a:t> 5.493 tuple</a:t>
            </a:r>
            <a:r>
              <a:rPr lang="it"/>
              <a:t> con 27 attributi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a:t>
            </a:r>
            <a:endParaRPr sz="3000"/>
          </a:p>
        </p:txBody>
      </p:sp>
      <p:sp>
        <p:nvSpPr>
          <p:cNvPr id="260" name="Google Shape;260;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61" name="Google Shape;261;p34"/>
          <p:cNvSpPr txBox="1"/>
          <p:nvPr>
            <p:ph idx="1" type="body"/>
          </p:nvPr>
        </p:nvSpPr>
        <p:spPr>
          <a:xfrm>
            <a:off x="729450" y="1438400"/>
            <a:ext cx="75390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Dataset con</a:t>
            </a:r>
            <a:r>
              <a:rPr lang="it">
                <a:solidFill>
                  <a:schemeClr val="accent3"/>
                </a:solidFill>
              </a:rPr>
              <a:t> 5.481 tuple</a:t>
            </a:r>
            <a:r>
              <a:rPr lang="it"/>
              <a:t> con 13 attributi</a:t>
            </a:r>
            <a:endParaRPr/>
          </a:p>
        </p:txBody>
      </p:sp>
      <p:pic>
        <p:nvPicPr>
          <p:cNvPr id="262" name="Google Shape;262;p34"/>
          <p:cNvPicPr preferRelativeResize="0"/>
          <p:nvPr/>
        </p:nvPicPr>
        <p:blipFill>
          <a:blip r:embed="rId3">
            <a:alphaModFix/>
          </a:blip>
          <a:stretch>
            <a:fillRect/>
          </a:stretch>
        </p:blipFill>
        <p:spPr>
          <a:xfrm>
            <a:off x="152400" y="2358563"/>
            <a:ext cx="8839199" cy="1294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Calcolo features</a:t>
            </a:r>
            <a:endParaRPr sz="3000"/>
          </a:p>
        </p:txBody>
      </p:sp>
      <p:sp>
        <p:nvSpPr>
          <p:cNvPr id="268" name="Google Shape;268;p35"/>
          <p:cNvSpPr txBox="1"/>
          <p:nvPr>
            <p:ph idx="4294967295" type="subTitle"/>
          </p:nvPr>
        </p:nvSpPr>
        <p:spPr>
          <a:xfrm>
            <a:off x="665250" y="1352625"/>
            <a:ext cx="8419800" cy="233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a:t>Non avendo a disposizione abbastanza features abbiamo deciso di aggiungere  nuovi campi:</a:t>
            </a:r>
            <a:endParaRPr/>
          </a:p>
          <a:p>
            <a:pPr indent="-311150" lvl="0" marL="457200" rtl="0" algn="l">
              <a:lnSpc>
                <a:spcPct val="150000"/>
              </a:lnSpc>
              <a:spcBef>
                <a:spcPts val="1600"/>
              </a:spcBef>
              <a:spcAft>
                <a:spcPts val="0"/>
              </a:spcAft>
              <a:buSzPts val="1300"/>
              <a:buChar char="➢"/>
            </a:pPr>
            <a:r>
              <a:rPr lang="it">
                <a:solidFill>
                  <a:schemeClr val="accent3"/>
                </a:solidFill>
              </a:rPr>
              <a:t>distance</a:t>
            </a:r>
            <a:r>
              <a:rPr lang="it"/>
              <a:t>: distanza tra il punto considerato e il suo precedente della medesima traiettoria (metri).</a:t>
            </a:r>
            <a:endParaRPr/>
          </a:p>
          <a:p>
            <a:pPr indent="0" lvl="0" marL="0" rtl="0" algn="l">
              <a:lnSpc>
                <a:spcPct val="150000"/>
              </a:lnSpc>
              <a:spcBef>
                <a:spcPts val="0"/>
              </a:spcBef>
              <a:spcAft>
                <a:spcPts val="0"/>
              </a:spcAft>
              <a:buNone/>
            </a:pPr>
            <a:r>
              <a:rPr lang="it"/>
              <a:t>	Utilizzo della funzione </a:t>
            </a:r>
            <a:r>
              <a:rPr lang="it">
                <a:solidFill>
                  <a:schemeClr val="accent3"/>
                </a:solidFill>
              </a:rPr>
              <a:t>distGeo</a:t>
            </a:r>
            <a:r>
              <a:rPr lang="it"/>
              <a:t> del package “</a:t>
            </a:r>
            <a:r>
              <a:rPr lang="it">
                <a:solidFill>
                  <a:schemeClr val="accent3"/>
                </a:solidFill>
              </a:rPr>
              <a:t>geosphere</a:t>
            </a:r>
            <a:r>
              <a:rPr lang="it"/>
              <a:t>”</a:t>
            </a:r>
            <a:endParaRPr/>
          </a:p>
          <a:p>
            <a:pPr indent="-311150" lvl="0" marL="457200" rtl="0" algn="l">
              <a:lnSpc>
                <a:spcPct val="150000"/>
              </a:lnSpc>
              <a:spcBef>
                <a:spcPts val="0"/>
              </a:spcBef>
              <a:spcAft>
                <a:spcPts val="0"/>
              </a:spcAft>
              <a:buSzPts val="1300"/>
              <a:buChar char="➢"/>
            </a:pPr>
            <a:r>
              <a:rPr lang="it">
                <a:solidFill>
                  <a:schemeClr val="accent3"/>
                </a:solidFill>
              </a:rPr>
              <a:t>delta_time</a:t>
            </a:r>
            <a:r>
              <a:rPr lang="it"/>
              <a:t>: intervallo di tempo tra il punto considerato e il precedente nella medesima traiettoria (secondi)</a:t>
            </a:r>
            <a:endParaRPr/>
          </a:p>
          <a:p>
            <a:pPr indent="-311150" lvl="0" marL="457200" rtl="0" algn="l">
              <a:lnSpc>
                <a:spcPct val="150000"/>
              </a:lnSpc>
              <a:spcBef>
                <a:spcPts val="0"/>
              </a:spcBef>
              <a:spcAft>
                <a:spcPts val="0"/>
              </a:spcAft>
              <a:buSzPts val="1300"/>
              <a:buChar char="➢"/>
            </a:pPr>
            <a:r>
              <a:rPr lang="it">
                <a:solidFill>
                  <a:schemeClr val="accent3"/>
                </a:solidFill>
              </a:rPr>
              <a:t>vel</a:t>
            </a:r>
            <a:r>
              <a:rPr lang="it"/>
              <a:t>: velocità calcolata utilizzando </a:t>
            </a:r>
            <a:r>
              <a:rPr lang="it">
                <a:solidFill>
                  <a:schemeClr val="accent3"/>
                </a:solidFill>
              </a:rPr>
              <a:t>distance</a:t>
            </a:r>
            <a:r>
              <a:rPr lang="it"/>
              <a:t> e </a:t>
            </a:r>
            <a:r>
              <a:rPr lang="it">
                <a:solidFill>
                  <a:schemeClr val="accent3"/>
                </a:solidFill>
              </a:rPr>
              <a:t>delta_time </a:t>
            </a:r>
            <a:r>
              <a:rPr lang="it"/>
              <a:t>(m/s)</a:t>
            </a:r>
            <a:endParaRPr/>
          </a:p>
          <a:p>
            <a:pPr indent="-311150" lvl="0" marL="457200" rtl="0" algn="l">
              <a:lnSpc>
                <a:spcPct val="150000"/>
              </a:lnSpc>
              <a:spcBef>
                <a:spcPts val="0"/>
              </a:spcBef>
              <a:spcAft>
                <a:spcPts val="0"/>
              </a:spcAft>
              <a:buSzPts val="1300"/>
              <a:buChar char="➢"/>
            </a:pPr>
            <a:r>
              <a:rPr lang="it">
                <a:solidFill>
                  <a:schemeClr val="accent3"/>
                </a:solidFill>
              </a:rPr>
              <a:t>angle</a:t>
            </a:r>
            <a:r>
              <a:rPr lang="it"/>
              <a:t>: angolo tra il punto corrente e il precedente dello stesso percorso rispetto al nord geografico (“bearing”)</a:t>
            </a:r>
            <a:endParaRPr>
              <a:solidFill>
                <a:schemeClr val="accent3"/>
              </a:solidFill>
            </a:endParaRPr>
          </a:p>
          <a:p>
            <a:pPr indent="0" lvl="0" marL="0" rtl="0" algn="l">
              <a:lnSpc>
                <a:spcPct val="150000"/>
              </a:lnSpc>
              <a:spcBef>
                <a:spcPts val="0"/>
              </a:spcBef>
              <a:spcAft>
                <a:spcPts val="1600"/>
              </a:spcAft>
              <a:buNone/>
            </a:pPr>
            <a:r>
              <a:t/>
            </a:r>
            <a:endParaRPr/>
          </a:p>
        </p:txBody>
      </p:sp>
      <p:pic>
        <p:nvPicPr>
          <p:cNvPr id="269" name="Google Shape;269;p35"/>
          <p:cNvPicPr preferRelativeResize="0"/>
          <p:nvPr/>
        </p:nvPicPr>
        <p:blipFill rotWithShape="1">
          <a:blip r:embed="rId3">
            <a:alphaModFix/>
          </a:blip>
          <a:srcRect b="0" l="2381" r="0" t="0"/>
          <a:stretch/>
        </p:blipFill>
        <p:spPr>
          <a:xfrm>
            <a:off x="110725" y="3684425"/>
            <a:ext cx="8926148" cy="1152700"/>
          </a:xfrm>
          <a:prstGeom prst="rect">
            <a:avLst/>
          </a:prstGeom>
          <a:noFill/>
          <a:ln>
            <a:noFill/>
          </a:ln>
        </p:spPr>
      </p:pic>
      <p:sp>
        <p:nvSpPr>
          <p:cNvPr id="270" name="Google Shape;270;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727650" y="572650"/>
            <a:ext cx="7688700" cy="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sz="3000"/>
              <a:t>Calcolo features</a:t>
            </a:r>
            <a:endParaRPr sz="3000"/>
          </a:p>
          <a:p>
            <a:pPr indent="0" lvl="0" marL="0" rtl="0" algn="l">
              <a:spcBef>
                <a:spcPts val="0"/>
              </a:spcBef>
              <a:spcAft>
                <a:spcPts val="0"/>
              </a:spcAft>
              <a:buNone/>
            </a:pPr>
            <a:r>
              <a:t/>
            </a:r>
            <a:endParaRPr/>
          </a:p>
        </p:txBody>
      </p:sp>
      <p:sp>
        <p:nvSpPr>
          <p:cNvPr id="276" name="Google Shape;276;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277" name="Google Shape;277;p36"/>
          <p:cNvPicPr preferRelativeResize="0"/>
          <p:nvPr/>
        </p:nvPicPr>
        <p:blipFill>
          <a:blip r:embed="rId3">
            <a:alphaModFix/>
          </a:blip>
          <a:stretch>
            <a:fillRect/>
          </a:stretch>
        </p:blipFill>
        <p:spPr>
          <a:xfrm>
            <a:off x="152400" y="1838925"/>
            <a:ext cx="3276600" cy="2247900"/>
          </a:xfrm>
          <a:prstGeom prst="rect">
            <a:avLst/>
          </a:prstGeom>
          <a:noFill/>
          <a:ln>
            <a:noFill/>
          </a:ln>
        </p:spPr>
      </p:pic>
      <p:pic>
        <p:nvPicPr>
          <p:cNvPr id="278" name="Google Shape;278;p36"/>
          <p:cNvPicPr preferRelativeResize="0"/>
          <p:nvPr/>
        </p:nvPicPr>
        <p:blipFill>
          <a:blip r:embed="rId4">
            <a:alphaModFix/>
          </a:blip>
          <a:stretch>
            <a:fillRect/>
          </a:stretch>
        </p:blipFill>
        <p:spPr>
          <a:xfrm>
            <a:off x="4181075" y="1958325"/>
            <a:ext cx="4457700" cy="1066800"/>
          </a:xfrm>
          <a:prstGeom prst="rect">
            <a:avLst/>
          </a:prstGeom>
          <a:noFill/>
          <a:ln>
            <a:noFill/>
          </a:ln>
        </p:spPr>
      </p:pic>
      <p:sp>
        <p:nvSpPr>
          <p:cNvPr id="279" name="Google Shape;279;p36"/>
          <p:cNvSpPr txBox="1"/>
          <p:nvPr/>
        </p:nvSpPr>
        <p:spPr>
          <a:xfrm>
            <a:off x="403350" y="1499625"/>
            <a:ext cx="3104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accent3"/>
                </a:solidFill>
                <a:latin typeface="Lato"/>
                <a:ea typeface="Lato"/>
                <a:cs typeface="Lato"/>
                <a:sym typeface="Lato"/>
              </a:rPr>
              <a:t>Stop rate</a:t>
            </a:r>
            <a:r>
              <a:rPr lang="it">
                <a:latin typeface="Lato"/>
                <a:ea typeface="Lato"/>
                <a:cs typeface="Lato"/>
                <a:sym typeface="Lato"/>
              </a:rPr>
              <a:t> -&gt; nSlowPoints/DistTot </a:t>
            </a:r>
            <a:endParaRPr>
              <a:latin typeface="Lato"/>
              <a:ea typeface="Lato"/>
              <a:cs typeface="Lato"/>
              <a:sym typeface="Lato"/>
            </a:endParaRPr>
          </a:p>
        </p:txBody>
      </p:sp>
      <p:sp>
        <p:nvSpPr>
          <p:cNvPr id="280" name="Google Shape;280;p36"/>
          <p:cNvSpPr txBox="1"/>
          <p:nvPr/>
        </p:nvSpPr>
        <p:spPr>
          <a:xfrm>
            <a:off x="4181075" y="1499625"/>
            <a:ext cx="4457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accent3"/>
                </a:solidFill>
                <a:latin typeface="Lato"/>
                <a:ea typeface="Lato"/>
                <a:cs typeface="Lato"/>
                <a:sym typeface="Lato"/>
              </a:rPr>
              <a:t>Heading Change Rate</a:t>
            </a:r>
            <a:r>
              <a:rPr lang="it">
                <a:latin typeface="Lato"/>
                <a:ea typeface="Lato"/>
                <a:cs typeface="Lato"/>
                <a:sym typeface="Lato"/>
              </a:rPr>
              <a:t>-&gt; nChangeDir/DistTot </a:t>
            </a:r>
            <a:endParaRPr>
              <a:latin typeface="Lato"/>
              <a:ea typeface="Lato"/>
              <a:cs typeface="Lato"/>
              <a:sym typeface="Lato"/>
            </a:endParaRPr>
          </a:p>
        </p:txBody>
      </p:sp>
      <p:sp>
        <p:nvSpPr>
          <p:cNvPr id="281" name="Google Shape;281;p36"/>
          <p:cNvSpPr txBox="1"/>
          <p:nvPr/>
        </p:nvSpPr>
        <p:spPr>
          <a:xfrm>
            <a:off x="4181075" y="3431975"/>
            <a:ext cx="4457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accent3"/>
                </a:solidFill>
                <a:latin typeface="Lato"/>
                <a:ea typeface="Lato"/>
                <a:cs typeface="Lato"/>
                <a:sym typeface="Lato"/>
              </a:rPr>
              <a:t>Velocity Change Rate</a:t>
            </a:r>
            <a:r>
              <a:rPr lang="it">
                <a:latin typeface="Lato"/>
                <a:ea typeface="Lato"/>
                <a:cs typeface="Lato"/>
                <a:sym typeface="Lato"/>
              </a:rPr>
              <a:t>-&gt; nChangeVel/DistTot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727650" y="54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 descrittiva dei dati</a:t>
            </a:r>
            <a:endParaRPr/>
          </a:p>
        </p:txBody>
      </p:sp>
      <p:sp>
        <p:nvSpPr>
          <p:cNvPr id="287" name="Google Shape;287;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288" name="Google Shape;288;p37"/>
          <p:cNvPicPr preferRelativeResize="0"/>
          <p:nvPr/>
        </p:nvPicPr>
        <p:blipFill>
          <a:blip r:embed="rId3">
            <a:alphaModFix/>
          </a:blip>
          <a:stretch>
            <a:fillRect/>
          </a:stretch>
        </p:blipFill>
        <p:spPr>
          <a:xfrm>
            <a:off x="4498575" y="1207875"/>
            <a:ext cx="4037725" cy="3650000"/>
          </a:xfrm>
          <a:prstGeom prst="rect">
            <a:avLst/>
          </a:prstGeom>
          <a:noFill/>
          <a:ln>
            <a:noFill/>
          </a:ln>
        </p:spPr>
      </p:pic>
      <p:pic>
        <p:nvPicPr>
          <p:cNvPr id="289" name="Google Shape;289;p37"/>
          <p:cNvPicPr preferRelativeResize="0"/>
          <p:nvPr/>
        </p:nvPicPr>
        <p:blipFill>
          <a:blip r:embed="rId4">
            <a:alphaModFix/>
          </a:blip>
          <a:stretch>
            <a:fillRect/>
          </a:stretch>
        </p:blipFill>
        <p:spPr>
          <a:xfrm>
            <a:off x="304800" y="1244900"/>
            <a:ext cx="4193774" cy="3649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727650" y="54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 descrittiva dei dati</a:t>
            </a:r>
            <a:endParaRPr/>
          </a:p>
        </p:txBody>
      </p:sp>
      <p:sp>
        <p:nvSpPr>
          <p:cNvPr id="295" name="Google Shape;295;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296" name="Google Shape;296;p38"/>
          <p:cNvPicPr preferRelativeResize="0"/>
          <p:nvPr/>
        </p:nvPicPr>
        <p:blipFill>
          <a:blip r:embed="rId3">
            <a:alphaModFix/>
          </a:blip>
          <a:stretch>
            <a:fillRect/>
          </a:stretch>
        </p:blipFill>
        <p:spPr>
          <a:xfrm>
            <a:off x="1515875" y="1353875"/>
            <a:ext cx="6112226" cy="3789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729450" y="549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Analisi f</a:t>
            </a:r>
            <a:r>
              <a:rPr lang="it" sz="3000"/>
              <a:t>eatures selezionate</a:t>
            </a:r>
            <a:endParaRPr sz="3000"/>
          </a:p>
        </p:txBody>
      </p:sp>
      <p:sp>
        <p:nvSpPr>
          <p:cNvPr id="302" name="Google Shape;302;p39"/>
          <p:cNvSpPr txBox="1"/>
          <p:nvPr>
            <p:ph idx="1" type="body"/>
          </p:nvPr>
        </p:nvSpPr>
        <p:spPr>
          <a:xfrm>
            <a:off x="727650" y="1428350"/>
            <a:ext cx="7688700" cy="358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t">
                <a:solidFill>
                  <a:schemeClr val="accent3"/>
                </a:solidFill>
              </a:rPr>
              <a:t>VCR</a:t>
            </a:r>
            <a:r>
              <a:rPr lang="it"/>
              <a:t> 				Velocity change rate </a:t>
            </a:r>
            <a:endParaRPr/>
          </a:p>
          <a:p>
            <a:pPr indent="-311150" lvl="0" marL="457200" rtl="0" algn="l">
              <a:spcBef>
                <a:spcPts val="0"/>
              </a:spcBef>
              <a:spcAft>
                <a:spcPts val="0"/>
              </a:spcAft>
              <a:buSzPts val="1300"/>
              <a:buChar char="➢"/>
            </a:pPr>
            <a:r>
              <a:rPr lang="it">
                <a:solidFill>
                  <a:schemeClr val="accent3"/>
                </a:solidFill>
              </a:rPr>
              <a:t>SR</a:t>
            </a:r>
            <a:r>
              <a:rPr lang="it"/>
              <a:t> 				Stop rate</a:t>
            </a:r>
            <a:endParaRPr/>
          </a:p>
          <a:p>
            <a:pPr indent="-311150" lvl="0" marL="457200" rtl="0" algn="l">
              <a:spcBef>
                <a:spcPts val="0"/>
              </a:spcBef>
              <a:spcAft>
                <a:spcPts val="0"/>
              </a:spcAft>
              <a:buSzPts val="1300"/>
              <a:buChar char="➢"/>
            </a:pPr>
            <a:r>
              <a:rPr lang="it">
                <a:solidFill>
                  <a:schemeClr val="accent3"/>
                </a:solidFill>
              </a:rPr>
              <a:t>HCR</a:t>
            </a:r>
            <a:r>
              <a:rPr lang="it"/>
              <a:t> 				Heading change rate</a:t>
            </a:r>
            <a:endParaRPr/>
          </a:p>
          <a:p>
            <a:pPr indent="-311150" lvl="0" marL="457200" rtl="0" algn="l">
              <a:spcBef>
                <a:spcPts val="0"/>
              </a:spcBef>
              <a:spcAft>
                <a:spcPts val="0"/>
              </a:spcAft>
              <a:buSzPts val="1300"/>
              <a:buChar char="➢"/>
            </a:pPr>
            <a:r>
              <a:rPr lang="it">
                <a:solidFill>
                  <a:schemeClr val="accent3"/>
                </a:solidFill>
              </a:rPr>
              <a:t>VEL_MAX</a:t>
            </a:r>
            <a:r>
              <a:rPr lang="it"/>
              <a:t>			Velocità massima</a:t>
            </a:r>
            <a:endParaRPr/>
          </a:p>
          <a:p>
            <a:pPr indent="-311150" lvl="0" marL="457200" rtl="0" algn="l">
              <a:spcBef>
                <a:spcPts val="0"/>
              </a:spcBef>
              <a:spcAft>
                <a:spcPts val="0"/>
              </a:spcAft>
              <a:buSzPts val="1300"/>
              <a:buChar char="➢"/>
            </a:pPr>
            <a:r>
              <a:rPr lang="it">
                <a:solidFill>
                  <a:schemeClr val="accent3"/>
                </a:solidFill>
              </a:rPr>
              <a:t>VEL_AVG</a:t>
            </a:r>
            <a:r>
              <a:rPr lang="it"/>
              <a:t>			Velocità media</a:t>
            </a:r>
            <a:endParaRPr/>
          </a:p>
          <a:p>
            <a:pPr indent="-311150" lvl="0" marL="457200" rtl="0" algn="l">
              <a:spcBef>
                <a:spcPts val="0"/>
              </a:spcBef>
              <a:spcAft>
                <a:spcPts val="0"/>
              </a:spcAft>
              <a:buSzPts val="1300"/>
              <a:buChar char="➢"/>
            </a:pPr>
            <a:r>
              <a:rPr lang="it">
                <a:solidFill>
                  <a:schemeClr val="accent3"/>
                </a:solidFill>
              </a:rPr>
              <a:t>ALTITUDE_MAX</a:t>
            </a:r>
            <a:r>
              <a:rPr lang="it"/>
              <a:t> 		Altitudine massima (m)</a:t>
            </a:r>
            <a:endParaRPr/>
          </a:p>
          <a:p>
            <a:pPr indent="-311150" lvl="0" marL="457200" rtl="0" algn="l">
              <a:spcBef>
                <a:spcPts val="0"/>
              </a:spcBef>
              <a:spcAft>
                <a:spcPts val="0"/>
              </a:spcAft>
              <a:buSzPts val="1300"/>
              <a:buChar char="➢"/>
            </a:pPr>
            <a:r>
              <a:rPr lang="it">
                <a:solidFill>
                  <a:schemeClr val="accent3"/>
                </a:solidFill>
              </a:rPr>
              <a:t>ALTITUDE_AVG		</a:t>
            </a:r>
            <a:r>
              <a:rPr lang="it"/>
              <a:t>Altitudine media (m)</a:t>
            </a:r>
            <a:endParaRPr/>
          </a:p>
          <a:p>
            <a:pPr indent="-311150" lvl="0" marL="457200" rtl="0" algn="l">
              <a:spcBef>
                <a:spcPts val="0"/>
              </a:spcBef>
              <a:spcAft>
                <a:spcPts val="0"/>
              </a:spcAft>
              <a:buSzPts val="1300"/>
              <a:buChar char="➢"/>
            </a:pPr>
            <a:r>
              <a:rPr lang="it">
                <a:solidFill>
                  <a:schemeClr val="accent3"/>
                </a:solidFill>
              </a:rPr>
              <a:t>TOT_DURATION		</a:t>
            </a:r>
            <a:r>
              <a:rPr lang="it"/>
              <a:t>Durata del percorso (s)</a:t>
            </a:r>
            <a:endParaRPr/>
          </a:p>
          <a:p>
            <a:pPr indent="-311150" lvl="0" marL="457200" rtl="0" algn="l">
              <a:spcBef>
                <a:spcPts val="0"/>
              </a:spcBef>
              <a:spcAft>
                <a:spcPts val="0"/>
              </a:spcAft>
              <a:buSzPts val="1300"/>
              <a:buChar char="➢"/>
            </a:pPr>
            <a:r>
              <a:rPr lang="it">
                <a:solidFill>
                  <a:schemeClr val="accent3"/>
                </a:solidFill>
              </a:rPr>
              <a:t>TOR_DISTANCE		</a:t>
            </a:r>
            <a:r>
              <a:rPr lang="it"/>
              <a:t>Distanza totale (m)</a:t>
            </a:r>
            <a:endParaRPr/>
          </a:p>
          <a:p>
            <a:pPr indent="-311150" lvl="0" marL="457200" rtl="0" algn="l">
              <a:spcBef>
                <a:spcPts val="0"/>
              </a:spcBef>
              <a:spcAft>
                <a:spcPts val="0"/>
              </a:spcAft>
              <a:buSzPts val="1300"/>
              <a:buChar char="➢"/>
            </a:pPr>
            <a:r>
              <a:rPr lang="it">
                <a:solidFill>
                  <a:schemeClr val="accent3"/>
                </a:solidFill>
              </a:rPr>
              <a:t>STATE_CHANGE		</a:t>
            </a:r>
            <a:r>
              <a:rPr lang="it"/>
              <a:t>Cambio di regione tra il punto di partenza e il punto di arrivo (bool) </a:t>
            </a:r>
            <a:endParaRPr/>
          </a:p>
          <a:p>
            <a:pPr indent="-311150" lvl="0" marL="457200" rtl="0" algn="l">
              <a:spcBef>
                <a:spcPts val="0"/>
              </a:spcBef>
              <a:spcAft>
                <a:spcPts val="0"/>
              </a:spcAft>
              <a:buSzPts val="1300"/>
              <a:buChar char="➢"/>
            </a:pPr>
            <a:r>
              <a:rPr lang="it">
                <a:solidFill>
                  <a:schemeClr val="accent3"/>
                </a:solidFill>
              </a:rPr>
              <a:t>CITY_CHANGED		</a:t>
            </a:r>
            <a:r>
              <a:rPr lang="it"/>
              <a:t>Cambio di città tra il punto di partenza e il punto di arrivo (bool)</a:t>
            </a:r>
            <a:endParaRPr/>
          </a:p>
          <a:p>
            <a:pPr indent="-311150" lvl="0" marL="457200" rtl="0" algn="l">
              <a:spcBef>
                <a:spcPts val="0"/>
              </a:spcBef>
              <a:spcAft>
                <a:spcPts val="0"/>
              </a:spcAft>
              <a:buSzPts val="1300"/>
              <a:buChar char="➢"/>
            </a:pPr>
            <a:r>
              <a:rPr lang="it">
                <a:solidFill>
                  <a:schemeClr val="accent3"/>
                </a:solidFill>
              </a:rPr>
              <a:t>TYPE				</a:t>
            </a:r>
            <a:r>
              <a:rPr lang="it"/>
              <a:t>Tipo di “via” da OpenStreetMap (string)</a:t>
            </a:r>
            <a:endParaRPr/>
          </a:p>
          <a:p>
            <a:pPr indent="-311150" lvl="0" marL="457200" rtl="0" algn="l">
              <a:spcBef>
                <a:spcPts val="0"/>
              </a:spcBef>
              <a:spcAft>
                <a:spcPts val="0"/>
              </a:spcAft>
              <a:buSzPts val="1300"/>
              <a:buChar char="➢"/>
            </a:pPr>
            <a:r>
              <a:rPr lang="it">
                <a:solidFill>
                  <a:schemeClr val="accent3"/>
                </a:solidFill>
              </a:rPr>
              <a:t>TARGET</a:t>
            </a:r>
            <a:r>
              <a:rPr lang="it"/>
              <a:t>			Classe da </a:t>
            </a:r>
            <a:r>
              <a:rPr lang="it"/>
              <a:t>predirre</a:t>
            </a:r>
            <a:r>
              <a:rPr lang="it"/>
              <a:t> (string)</a:t>
            </a:r>
            <a:endParaRPr/>
          </a:p>
        </p:txBody>
      </p:sp>
      <p:sp>
        <p:nvSpPr>
          <p:cNvPr id="303" name="Google Shape;303;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27650" y="454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Matrice di correlazione</a:t>
            </a:r>
            <a:endParaRPr sz="3000"/>
          </a:p>
        </p:txBody>
      </p:sp>
      <p:sp>
        <p:nvSpPr>
          <p:cNvPr id="309" name="Google Shape;309;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310" name="Google Shape;310;p40"/>
          <p:cNvSpPr txBox="1"/>
          <p:nvPr>
            <p:ph idx="1" type="body"/>
          </p:nvPr>
        </p:nvSpPr>
        <p:spPr>
          <a:xfrm>
            <a:off x="75075" y="1325338"/>
            <a:ext cx="3643800" cy="3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311150" lvl="0" marL="457200" rtl="0" algn="l">
              <a:spcBef>
                <a:spcPts val="1600"/>
              </a:spcBef>
              <a:spcAft>
                <a:spcPts val="0"/>
              </a:spcAft>
              <a:buSzPts val="1300"/>
              <a:buChar char="➢"/>
            </a:pPr>
            <a:r>
              <a:rPr lang="it">
                <a:solidFill>
                  <a:schemeClr val="accent3"/>
                </a:solidFill>
              </a:rPr>
              <a:t>vcr</a:t>
            </a:r>
            <a:r>
              <a:rPr lang="it"/>
              <a:t> ​ e ​ </a:t>
            </a:r>
            <a:r>
              <a:rPr lang="it">
                <a:solidFill>
                  <a:schemeClr val="accent3"/>
                </a:solidFill>
              </a:rPr>
              <a:t>city_changed</a:t>
            </a:r>
            <a:r>
              <a:rPr lang="it"/>
              <a:t> ​ sono inversamente correlate</a:t>
            </a:r>
            <a:endParaRPr/>
          </a:p>
          <a:p>
            <a:pPr indent="-311150" lvl="0" marL="457200" rtl="0" algn="l">
              <a:spcBef>
                <a:spcPts val="0"/>
              </a:spcBef>
              <a:spcAft>
                <a:spcPts val="0"/>
              </a:spcAft>
              <a:buSzPts val="1300"/>
              <a:buChar char="➢"/>
            </a:pPr>
            <a:r>
              <a:rPr lang="it">
                <a:solidFill>
                  <a:schemeClr val="accent3"/>
                </a:solidFill>
              </a:rPr>
              <a:t>altitude_avg </a:t>
            </a:r>
            <a:r>
              <a:rPr lang="it"/>
              <a:t>​ e ​ </a:t>
            </a:r>
            <a:r>
              <a:rPr lang="it">
                <a:solidFill>
                  <a:schemeClr val="accent3"/>
                </a:solidFill>
              </a:rPr>
              <a:t>altitude_max</a:t>
            </a:r>
            <a:r>
              <a:rPr lang="it"/>
              <a:t> ​ sono abbastanza correlate</a:t>
            </a:r>
            <a:endParaRPr/>
          </a:p>
          <a:p>
            <a:pPr indent="-311150" lvl="0" marL="457200" rtl="0" algn="l">
              <a:spcBef>
                <a:spcPts val="0"/>
              </a:spcBef>
              <a:spcAft>
                <a:spcPts val="0"/>
              </a:spcAft>
              <a:buSzPts val="1300"/>
              <a:buChar char="➢"/>
            </a:pPr>
            <a:r>
              <a:rPr lang="it">
                <a:solidFill>
                  <a:schemeClr val="accent3"/>
                </a:solidFill>
              </a:rPr>
              <a:t>city_changed</a:t>
            </a:r>
            <a:r>
              <a:rPr lang="it"/>
              <a:t> ​ e </a:t>
            </a:r>
            <a:r>
              <a:rPr lang="it">
                <a:solidFill>
                  <a:schemeClr val="accent3"/>
                </a:solidFill>
              </a:rPr>
              <a:t>vel_avg</a:t>
            </a:r>
            <a:r>
              <a:rPr lang="it"/>
              <a:t> ​ sono abbastanza correlate</a:t>
            </a:r>
            <a:endParaRPr/>
          </a:p>
          <a:p>
            <a:pPr indent="-311150" lvl="0" marL="457200" rtl="0" algn="l">
              <a:spcBef>
                <a:spcPts val="0"/>
              </a:spcBef>
              <a:spcAft>
                <a:spcPts val="0"/>
              </a:spcAft>
              <a:buSzPts val="1300"/>
              <a:buChar char="➢"/>
            </a:pPr>
            <a:r>
              <a:rPr lang="it">
                <a:solidFill>
                  <a:schemeClr val="accent3"/>
                </a:solidFill>
              </a:rPr>
              <a:t>city_changed</a:t>
            </a:r>
            <a:r>
              <a:rPr lang="it"/>
              <a:t> ​ e ​ </a:t>
            </a:r>
            <a:r>
              <a:rPr lang="it">
                <a:solidFill>
                  <a:schemeClr val="accent3"/>
                </a:solidFill>
              </a:rPr>
              <a:t>tot_distance</a:t>
            </a:r>
            <a:r>
              <a:rPr lang="it"/>
              <a:t> sono abbastanza correlate</a:t>
            </a:r>
            <a:endParaRPr/>
          </a:p>
          <a:p>
            <a:pPr indent="-311150" lvl="0" marL="457200" rtl="0" algn="l">
              <a:spcBef>
                <a:spcPts val="0"/>
              </a:spcBef>
              <a:spcAft>
                <a:spcPts val="0"/>
              </a:spcAft>
              <a:buSzPts val="1300"/>
              <a:buChar char="➢"/>
            </a:pPr>
            <a:r>
              <a:rPr lang="it">
                <a:solidFill>
                  <a:schemeClr val="accent3"/>
                </a:solidFill>
              </a:rPr>
              <a:t>hcv</a:t>
            </a:r>
            <a:r>
              <a:rPr lang="it"/>
              <a:t>, </a:t>
            </a:r>
            <a:r>
              <a:rPr lang="it">
                <a:solidFill>
                  <a:schemeClr val="accent3"/>
                </a:solidFill>
              </a:rPr>
              <a:t>sr</a:t>
            </a:r>
            <a:r>
              <a:rPr lang="it"/>
              <a:t> ​ e ​ </a:t>
            </a:r>
            <a:r>
              <a:rPr lang="it">
                <a:solidFill>
                  <a:schemeClr val="accent3"/>
                </a:solidFill>
              </a:rPr>
              <a:t>vcr​</a:t>
            </a:r>
            <a:r>
              <a:rPr lang="it"/>
              <a:t> sono molto correlati tra di loro</a:t>
            </a:r>
            <a:endParaRPr/>
          </a:p>
          <a:p>
            <a:pPr indent="-311150" lvl="0" marL="457200" rtl="0" algn="l">
              <a:spcBef>
                <a:spcPts val="0"/>
              </a:spcBef>
              <a:spcAft>
                <a:spcPts val="0"/>
              </a:spcAft>
              <a:buSzPts val="1300"/>
              <a:buChar char="➢"/>
            </a:pPr>
            <a:r>
              <a:rPr lang="it">
                <a:solidFill>
                  <a:schemeClr val="accent3"/>
                </a:solidFill>
              </a:rPr>
              <a:t>vel_avg</a:t>
            </a:r>
            <a:r>
              <a:rPr lang="it"/>
              <a:t> ​ e ​ </a:t>
            </a:r>
            <a:r>
              <a:rPr lang="it">
                <a:solidFill>
                  <a:schemeClr val="accent3"/>
                </a:solidFill>
              </a:rPr>
              <a:t>hcr</a:t>
            </a:r>
            <a:r>
              <a:rPr lang="it"/>
              <a:t> sono inversamente correlati</a:t>
            </a:r>
            <a:endParaRPr/>
          </a:p>
        </p:txBody>
      </p:sp>
      <p:pic>
        <p:nvPicPr>
          <p:cNvPr id="311" name="Google Shape;311;p40"/>
          <p:cNvPicPr preferRelativeResize="0"/>
          <p:nvPr/>
        </p:nvPicPr>
        <p:blipFill>
          <a:blip r:embed="rId3">
            <a:alphaModFix/>
          </a:blip>
          <a:stretch>
            <a:fillRect/>
          </a:stretch>
        </p:blipFill>
        <p:spPr>
          <a:xfrm>
            <a:off x="3914975" y="940887"/>
            <a:ext cx="4621325" cy="42516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727650" y="603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TRAINING SET e TEST SET</a:t>
            </a:r>
            <a:endParaRPr sz="3000"/>
          </a:p>
        </p:txBody>
      </p:sp>
      <p:sp>
        <p:nvSpPr>
          <p:cNvPr id="317" name="Google Shape;317;p41"/>
          <p:cNvSpPr txBox="1"/>
          <p:nvPr>
            <p:ph idx="1" type="body"/>
          </p:nvPr>
        </p:nvSpPr>
        <p:spPr>
          <a:xfrm>
            <a:off x="727650" y="1773725"/>
            <a:ext cx="6358500" cy="21780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it"/>
              <a:t>Divisione effettuata : </a:t>
            </a:r>
            <a:endParaRPr/>
          </a:p>
          <a:p>
            <a:pPr indent="-298450" lvl="1" marL="914400" marR="0" rtl="0" algn="l">
              <a:lnSpc>
                <a:spcPct val="115000"/>
              </a:lnSpc>
              <a:spcBef>
                <a:spcPts val="0"/>
              </a:spcBef>
              <a:spcAft>
                <a:spcPts val="0"/>
              </a:spcAft>
              <a:buSzPts val="1100"/>
              <a:buChar char="○"/>
            </a:pPr>
            <a:r>
              <a:rPr lang="it">
                <a:solidFill>
                  <a:schemeClr val="accent3"/>
                </a:solidFill>
              </a:rPr>
              <a:t>Training</a:t>
            </a:r>
            <a:r>
              <a:rPr lang="it">
                <a:solidFill>
                  <a:srgbClr val="FF9900"/>
                </a:solidFill>
              </a:rPr>
              <a:t> </a:t>
            </a:r>
            <a:r>
              <a:rPr lang="it"/>
              <a:t>-&gt;70% </a:t>
            </a:r>
            <a:endParaRPr/>
          </a:p>
          <a:p>
            <a:pPr indent="-298450" lvl="1" marL="914400" marR="0" rtl="0" algn="l">
              <a:lnSpc>
                <a:spcPct val="115000"/>
              </a:lnSpc>
              <a:spcBef>
                <a:spcPts val="0"/>
              </a:spcBef>
              <a:spcAft>
                <a:spcPts val="0"/>
              </a:spcAft>
              <a:buSzPts val="1100"/>
              <a:buChar char="○"/>
            </a:pPr>
            <a:r>
              <a:rPr lang="it"/>
              <a:t> </a:t>
            </a:r>
            <a:r>
              <a:rPr lang="it">
                <a:solidFill>
                  <a:schemeClr val="accent3"/>
                </a:solidFill>
              </a:rPr>
              <a:t>Test</a:t>
            </a:r>
            <a:r>
              <a:rPr lang="it">
                <a:solidFill>
                  <a:srgbClr val="FF9900"/>
                </a:solidFill>
              </a:rPr>
              <a:t> </a:t>
            </a:r>
            <a:r>
              <a:rPr lang="it"/>
              <a:t>-&gt;30%</a:t>
            </a:r>
            <a:br>
              <a:rPr lang="it"/>
            </a:br>
            <a:endParaRPr/>
          </a:p>
          <a:p>
            <a:pPr indent="-311150" lvl="0" marL="457200" rtl="0" algn="l">
              <a:spcBef>
                <a:spcPts val="0"/>
              </a:spcBef>
              <a:spcAft>
                <a:spcPts val="0"/>
              </a:spcAft>
              <a:buSzPts val="1300"/>
              <a:buChar char="➢"/>
            </a:pPr>
            <a:r>
              <a:rPr lang="it"/>
              <a:t>Siccome le classi non erano ben  bilanciate è stato fatto un controllo per avere tutte le classi presenti in tutte e due le sottoparti del dataset</a:t>
            </a:r>
            <a:br>
              <a:rPr lang="it"/>
            </a:br>
            <a:endParaRPr/>
          </a:p>
          <a:p>
            <a:pPr indent="-311150" lvl="0" marL="457200" rtl="0" algn="l">
              <a:spcBef>
                <a:spcPts val="0"/>
              </a:spcBef>
              <a:spcAft>
                <a:spcPts val="0"/>
              </a:spcAft>
              <a:buSzPts val="1300"/>
              <a:buChar char="➢"/>
            </a:pPr>
            <a:r>
              <a:rPr lang="it"/>
              <a:t>I due modelli utilizzati sono stati addestrati sulla parte di training utilizzando la </a:t>
            </a:r>
            <a:r>
              <a:rPr lang="it">
                <a:solidFill>
                  <a:schemeClr val="accent3"/>
                </a:solidFill>
              </a:rPr>
              <a:t>10-fold cross validation</a:t>
            </a:r>
            <a:br>
              <a:rPr lang="it">
                <a:solidFill>
                  <a:schemeClr val="accent3"/>
                </a:solidFill>
              </a:rPr>
            </a:br>
            <a:endParaRPr>
              <a:solidFill>
                <a:schemeClr val="accent3"/>
              </a:solidFill>
            </a:endParaRPr>
          </a:p>
          <a:p>
            <a:pPr indent="-311150" lvl="0" marL="457200" rtl="0" algn="l">
              <a:spcBef>
                <a:spcPts val="0"/>
              </a:spcBef>
              <a:spcAft>
                <a:spcPts val="0"/>
              </a:spcAft>
              <a:buSzPts val="1300"/>
              <a:buChar char="➢"/>
            </a:pPr>
            <a:r>
              <a:rPr lang="it"/>
              <a:t>I modelli sono stati testati infine sulla parte di test.</a:t>
            </a:r>
            <a:endParaRPr/>
          </a:p>
        </p:txBody>
      </p:sp>
      <p:sp>
        <p:nvSpPr>
          <p:cNvPr id="318" name="Google Shape;318;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729450" y="1476000"/>
            <a:ext cx="7688700" cy="28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lnSpc>
                <a:spcPct val="200000"/>
              </a:lnSpc>
              <a:spcBef>
                <a:spcPts val="1600"/>
              </a:spcBef>
              <a:spcAft>
                <a:spcPts val="0"/>
              </a:spcAft>
              <a:buSzPts val="1300"/>
              <a:buChar char="➢"/>
            </a:pPr>
            <a:r>
              <a:rPr lang="it"/>
              <a:t>Fonte: </a:t>
            </a:r>
            <a:r>
              <a:rPr lang="it" sz="800" u="sng">
                <a:solidFill>
                  <a:schemeClr val="hlink"/>
                </a:solidFill>
                <a:hlinkClick r:id="rId3"/>
              </a:rPr>
              <a:t>https://download.microsoft.com/download/F/4/8/F4894AA5-FDBC-481E-9285-D5F8C4C4F039/Geolife%20Trajectories%201.3.zip</a:t>
            </a:r>
            <a:endParaRPr sz="800"/>
          </a:p>
          <a:p>
            <a:pPr indent="-311150" lvl="0" marL="457200" rtl="0" algn="l">
              <a:lnSpc>
                <a:spcPct val="200000"/>
              </a:lnSpc>
              <a:spcBef>
                <a:spcPts val="0"/>
              </a:spcBef>
              <a:spcAft>
                <a:spcPts val="0"/>
              </a:spcAft>
              <a:buSzPts val="1300"/>
              <a:buChar char="➢"/>
            </a:pPr>
            <a:r>
              <a:rPr lang="it"/>
              <a:t>Il dataset è stato sviluppato da </a:t>
            </a:r>
            <a:r>
              <a:rPr lang="it">
                <a:solidFill>
                  <a:schemeClr val="accent3"/>
                </a:solidFill>
              </a:rPr>
              <a:t>Microsoft Research Asia</a:t>
            </a:r>
            <a:r>
              <a:rPr lang="it"/>
              <a:t> collezionando i dati delle traiettorie (o percorsi GPS) suddiviso in file .plt per ogni traiettoria di ogni utente.</a:t>
            </a:r>
            <a:endParaRPr/>
          </a:p>
          <a:p>
            <a:pPr indent="-311150" lvl="0" marL="457200" rtl="0" algn="l">
              <a:lnSpc>
                <a:spcPct val="150000"/>
              </a:lnSpc>
              <a:spcBef>
                <a:spcPts val="0"/>
              </a:spcBef>
              <a:spcAft>
                <a:spcPts val="0"/>
              </a:spcAft>
              <a:buSzPts val="1300"/>
              <a:buChar char="➢"/>
            </a:pPr>
            <a:r>
              <a:rPr lang="it"/>
              <a:t>Contiene  </a:t>
            </a:r>
            <a:r>
              <a:rPr b="1" lang="it"/>
              <a:t>24.876.978 di punti registrati da 182 utenti</a:t>
            </a:r>
            <a:r>
              <a:rPr lang="it"/>
              <a:t> nel periodo da aprile 2007 ad agosto 2012</a:t>
            </a:r>
            <a:endParaRPr/>
          </a:p>
          <a:p>
            <a:pPr indent="-311150" lvl="0" marL="457200" rtl="0" algn="l">
              <a:lnSpc>
                <a:spcPct val="150000"/>
              </a:lnSpc>
              <a:spcBef>
                <a:spcPts val="0"/>
              </a:spcBef>
              <a:spcAft>
                <a:spcPts val="0"/>
              </a:spcAft>
              <a:buSzPts val="1300"/>
              <a:buChar char="➢"/>
            </a:pPr>
            <a:r>
              <a:rPr lang="it"/>
              <a:t>Ogni punto è definito da </a:t>
            </a:r>
            <a:r>
              <a:rPr lang="it">
                <a:solidFill>
                  <a:schemeClr val="accent3"/>
                </a:solidFill>
              </a:rPr>
              <a:t>7 attributi</a:t>
            </a:r>
            <a:r>
              <a:rPr lang="it"/>
              <a:t>.</a:t>
            </a:r>
            <a:endParaRPr/>
          </a:p>
          <a:p>
            <a:pPr indent="-311150" lvl="0" marL="457200" rtl="0" algn="l">
              <a:lnSpc>
                <a:spcPct val="150000"/>
              </a:lnSpc>
              <a:spcBef>
                <a:spcPts val="0"/>
              </a:spcBef>
              <a:spcAft>
                <a:spcPts val="0"/>
              </a:spcAft>
              <a:buSzPts val="1300"/>
              <a:buChar char="➢"/>
            </a:pPr>
            <a:r>
              <a:rPr lang="it"/>
              <a:t>Per  73 su 182 utenti sono presenti delle </a:t>
            </a:r>
            <a:r>
              <a:rPr lang="it">
                <a:solidFill>
                  <a:schemeClr val="accent3"/>
                </a:solidFill>
              </a:rPr>
              <a:t>label</a:t>
            </a:r>
            <a:r>
              <a:rPr lang="it"/>
              <a:t> che rappresentano il mezzo di trasporto utilizzato durante le varie traiettorie.</a:t>
            </a:r>
            <a:endParaRPr/>
          </a:p>
        </p:txBody>
      </p:sp>
      <p:sp>
        <p:nvSpPr>
          <p:cNvPr id="103" name="Google Shape;103;p15"/>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 - </a:t>
            </a:r>
            <a:r>
              <a:rPr lang="it" sz="3000"/>
              <a:t>Geolife Trajectories 1.3</a:t>
            </a:r>
            <a:endParaRPr sz="3000"/>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727650" y="60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SVM</a:t>
            </a:r>
            <a:endParaRPr/>
          </a:p>
        </p:txBody>
      </p:sp>
      <p:sp>
        <p:nvSpPr>
          <p:cNvPr id="324" name="Google Shape;324;p42"/>
          <p:cNvSpPr txBox="1"/>
          <p:nvPr>
            <p:ph idx="1" type="body"/>
          </p:nvPr>
        </p:nvSpPr>
        <p:spPr>
          <a:xfrm>
            <a:off x="727650" y="1614725"/>
            <a:ext cx="8165100" cy="331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t"/>
              <a:t>Support Vector Machine con kernel = “</a:t>
            </a:r>
            <a:r>
              <a:rPr i="1" lang="it">
                <a:solidFill>
                  <a:schemeClr val="accent3"/>
                </a:solidFill>
              </a:rPr>
              <a:t>radial</a:t>
            </a:r>
            <a:r>
              <a:rPr lang="it"/>
              <a:t>” per poter effettuare una separazione più corretta possibile lavorando con i dati non linearmente separabili.</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it"/>
              <a:t>E’ stata usata la funzione “</a:t>
            </a:r>
            <a:r>
              <a:rPr i="1" lang="it">
                <a:solidFill>
                  <a:schemeClr val="accent3"/>
                </a:solidFill>
              </a:rPr>
              <a:t>svm</a:t>
            </a:r>
            <a:r>
              <a:rPr lang="it"/>
              <a:t>” del package “e1071” di R</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it"/>
              <a:t>Il modello è stato addestrato con una </a:t>
            </a:r>
            <a:r>
              <a:rPr i="1" lang="it">
                <a:solidFill>
                  <a:schemeClr val="accent3"/>
                </a:solidFill>
              </a:rPr>
              <a:t>10 fold cross validation</a:t>
            </a:r>
            <a:r>
              <a:rPr lang="it">
                <a:solidFill>
                  <a:schemeClr val="accent3"/>
                </a:solidFill>
              </a:rPr>
              <a:t> </a:t>
            </a:r>
            <a:r>
              <a:rPr lang="it"/>
              <a:t>(</a:t>
            </a:r>
            <a:r>
              <a:rPr i="1" lang="it">
                <a:solidFill>
                  <a:schemeClr val="accent3"/>
                </a:solidFill>
              </a:rPr>
              <a:t>trainControl</a:t>
            </a:r>
            <a:r>
              <a:rPr lang="it"/>
              <a:t> function) ripetuta per dieci volte sul training set  trovando i valori degli iperparametri più appropriati (</a:t>
            </a:r>
            <a:r>
              <a:rPr lang="it">
                <a:solidFill>
                  <a:srgbClr val="000000"/>
                </a:solidFill>
                <a:highlight>
                  <a:srgbClr val="FFFFFF"/>
                </a:highlight>
                <a:latin typeface="Lora"/>
                <a:ea typeface="Lora"/>
                <a:cs typeface="Lora"/>
                <a:sym typeface="Lora"/>
              </a:rPr>
              <a:t>C</a:t>
            </a:r>
            <a:r>
              <a:rPr lang="it" sz="1150">
                <a:solidFill>
                  <a:srgbClr val="000000"/>
                </a:solidFill>
                <a:highlight>
                  <a:srgbClr val="FFFFFF"/>
                </a:highlight>
                <a:latin typeface="Lora"/>
                <a:ea typeface="Lora"/>
                <a:cs typeface="Lora"/>
                <a:sym typeface="Lora"/>
              </a:rPr>
              <a:t> e </a:t>
            </a:r>
            <a:r>
              <a:rPr lang="it">
                <a:solidFill>
                  <a:srgbClr val="000000"/>
                </a:solidFill>
                <a:highlight>
                  <a:srgbClr val="FFFFFF"/>
                </a:highlight>
                <a:latin typeface="Lora"/>
                <a:ea typeface="Lora"/>
                <a:cs typeface="Lora"/>
                <a:sym typeface="Lora"/>
              </a:rPr>
              <a:t>γ</a:t>
            </a:r>
            <a:r>
              <a:rPr lang="it"/>
              <a:t>) ed evitando il fenomeno dell’ overfitting.</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b="1">
              <a:solidFill>
                <a:srgbClr val="FF99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
        <p:nvSpPr>
          <p:cNvPr id="325" name="Google Shape;325;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727650" y="56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Matrice di confusione e metriche del modello</a:t>
            </a:r>
            <a:endParaRPr/>
          </a:p>
        </p:txBody>
      </p:sp>
      <p:sp>
        <p:nvSpPr>
          <p:cNvPr id="331" name="Google Shape;331;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332" name="Google Shape;332;p43"/>
          <p:cNvPicPr preferRelativeResize="0"/>
          <p:nvPr/>
        </p:nvPicPr>
        <p:blipFill rotWithShape="1">
          <a:blip r:embed="rId3">
            <a:alphaModFix/>
          </a:blip>
          <a:srcRect b="709" l="0" r="0" t="709"/>
          <a:stretch/>
        </p:blipFill>
        <p:spPr>
          <a:xfrm>
            <a:off x="4320213" y="1215925"/>
            <a:ext cx="4619626" cy="1895475"/>
          </a:xfrm>
          <a:prstGeom prst="rect">
            <a:avLst/>
          </a:prstGeom>
          <a:noFill/>
          <a:ln>
            <a:noFill/>
          </a:ln>
        </p:spPr>
      </p:pic>
      <p:sp>
        <p:nvSpPr>
          <p:cNvPr id="333" name="Google Shape;333;p43"/>
          <p:cNvSpPr txBox="1"/>
          <p:nvPr/>
        </p:nvSpPr>
        <p:spPr>
          <a:xfrm>
            <a:off x="4648325" y="3370425"/>
            <a:ext cx="4025400" cy="16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sz="1300">
                <a:solidFill>
                  <a:schemeClr val="accent1"/>
                </a:solidFill>
                <a:latin typeface="Lato"/>
                <a:ea typeface="Lato"/>
                <a:cs typeface="Lato"/>
                <a:sym typeface="Lato"/>
              </a:rPr>
              <a:t>Sul test_set il modello ottiene il </a:t>
            </a:r>
            <a:r>
              <a:rPr lang="it" sz="1300">
                <a:solidFill>
                  <a:schemeClr val="accent3"/>
                </a:solidFill>
                <a:latin typeface="Lato"/>
                <a:ea typeface="Lato"/>
                <a:cs typeface="Lato"/>
                <a:sym typeface="Lato"/>
              </a:rPr>
              <a:t>77%</a:t>
            </a:r>
            <a:r>
              <a:rPr lang="it" sz="1300">
                <a:solidFill>
                  <a:srgbClr val="FF9900"/>
                </a:solidFill>
                <a:latin typeface="Lato"/>
                <a:ea typeface="Lato"/>
                <a:cs typeface="Lato"/>
                <a:sym typeface="Lato"/>
              </a:rPr>
              <a:t> </a:t>
            </a:r>
            <a:r>
              <a:rPr lang="it" sz="1300">
                <a:latin typeface="Lato"/>
                <a:ea typeface="Lato"/>
                <a:cs typeface="Lato"/>
                <a:sym typeface="Lato"/>
              </a:rPr>
              <a:t>di</a:t>
            </a:r>
            <a:r>
              <a:rPr lang="it" sz="1300">
                <a:solidFill>
                  <a:srgbClr val="FF9900"/>
                </a:solidFill>
                <a:latin typeface="Lato"/>
                <a:ea typeface="Lato"/>
                <a:cs typeface="Lato"/>
                <a:sym typeface="Lato"/>
              </a:rPr>
              <a:t> </a:t>
            </a:r>
            <a:r>
              <a:rPr lang="it" sz="1300">
                <a:solidFill>
                  <a:schemeClr val="accent3"/>
                </a:solidFill>
                <a:latin typeface="Lato"/>
                <a:ea typeface="Lato"/>
                <a:cs typeface="Lato"/>
                <a:sym typeface="Lato"/>
              </a:rPr>
              <a:t>accuracy</a:t>
            </a:r>
            <a:r>
              <a:rPr lang="it"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it" sz="1300">
                <a:solidFill>
                  <a:schemeClr val="accent1"/>
                </a:solidFill>
                <a:latin typeface="Lato"/>
                <a:ea typeface="Lato"/>
                <a:cs typeface="Lato"/>
                <a:sym typeface="Lato"/>
              </a:rPr>
              <a:t>Utilizzando lo stesso modello, è stata analizzata la curva ROC con la tecnica one class vs all classes.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34" name="Google Shape;334;p43"/>
          <p:cNvPicPr preferRelativeResize="0"/>
          <p:nvPr/>
        </p:nvPicPr>
        <p:blipFill>
          <a:blip r:embed="rId4">
            <a:alphaModFix/>
          </a:blip>
          <a:stretch>
            <a:fillRect/>
          </a:stretch>
        </p:blipFill>
        <p:spPr>
          <a:xfrm>
            <a:off x="4709025" y="4146683"/>
            <a:ext cx="4381799" cy="691541"/>
          </a:xfrm>
          <a:prstGeom prst="rect">
            <a:avLst/>
          </a:prstGeom>
          <a:noFill/>
          <a:ln>
            <a:noFill/>
          </a:ln>
        </p:spPr>
      </p:pic>
      <p:pic>
        <p:nvPicPr>
          <p:cNvPr id="335" name="Google Shape;335;p43"/>
          <p:cNvPicPr preferRelativeResize="0"/>
          <p:nvPr/>
        </p:nvPicPr>
        <p:blipFill>
          <a:blip r:embed="rId5">
            <a:alphaModFix/>
          </a:blip>
          <a:stretch>
            <a:fillRect/>
          </a:stretch>
        </p:blipFill>
        <p:spPr>
          <a:xfrm>
            <a:off x="152400" y="1250325"/>
            <a:ext cx="4015415" cy="363918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727650" y="600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ROC Curve SVM</a:t>
            </a:r>
            <a:endParaRPr sz="3000"/>
          </a:p>
        </p:txBody>
      </p:sp>
      <p:sp>
        <p:nvSpPr>
          <p:cNvPr id="341" name="Google Shape;341;p44"/>
          <p:cNvSpPr txBox="1"/>
          <p:nvPr>
            <p:ph idx="1" type="body"/>
          </p:nvPr>
        </p:nvSpPr>
        <p:spPr>
          <a:xfrm>
            <a:off x="727650" y="1441200"/>
            <a:ext cx="3125400" cy="330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t"/>
              <a:t>One vs ALL ROC evaluation</a:t>
            </a:r>
            <a:endParaRPr/>
          </a:p>
          <a:p>
            <a:pPr indent="0" lvl="0" marL="457200" rtl="0" algn="l">
              <a:spcBef>
                <a:spcPts val="0"/>
              </a:spcBef>
              <a:spcAft>
                <a:spcPts val="0"/>
              </a:spcAft>
              <a:buNone/>
            </a:pPr>
            <a:r>
              <a:t/>
            </a:r>
            <a:endParaRPr/>
          </a:p>
          <a:p>
            <a:pPr indent="-311150" lvl="0" marL="457200" rtl="0" algn="l">
              <a:spcBef>
                <a:spcPts val="1600"/>
              </a:spcBef>
              <a:spcAft>
                <a:spcPts val="0"/>
              </a:spcAft>
              <a:buSzPts val="1300"/>
              <a:buChar char="➢"/>
            </a:pPr>
            <a:r>
              <a:rPr lang="it"/>
              <a:t>Il problema è stato </a:t>
            </a:r>
            <a:r>
              <a:rPr lang="it">
                <a:solidFill>
                  <a:schemeClr val="accent3"/>
                </a:solidFill>
              </a:rPr>
              <a:t>binarizzato </a:t>
            </a:r>
            <a:r>
              <a:rPr lang="it"/>
              <a:t>così da poter analizzare per ogni classe la curva ROC.</a:t>
            </a:r>
            <a:br>
              <a:rPr lang="it"/>
            </a:br>
            <a:endParaRPr/>
          </a:p>
          <a:p>
            <a:pPr indent="-311150" lvl="0" marL="457200" rtl="0" algn="l">
              <a:spcBef>
                <a:spcPts val="0"/>
              </a:spcBef>
              <a:spcAft>
                <a:spcPts val="0"/>
              </a:spcAft>
              <a:buSzPts val="1300"/>
              <a:buChar char="➢"/>
            </a:pPr>
            <a:r>
              <a:rPr lang="it">
                <a:solidFill>
                  <a:schemeClr val="accent3"/>
                </a:solidFill>
              </a:rPr>
              <a:t>AUC mean </a:t>
            </a:r>
            <a:r>
              <a:rPr lang="it"/>
              <a:t> = 0.9099988569</a:t>
            </a:r>
            <a:endParaRPr/>
          </a:p>
        </p:txBody>
      </p:sp>
      <p:sp>
        <p:nvSpPr>
          <p:cNvPr id="342" name="Google Shape;342;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343" name="Google Shape;343;p44"/>
          <p:cNvPicPr preferRelativeResize="0"/>
          <p:nvPr/>
        </p:nvPicPr>
        <p:blipFill>
          <a:blip r:embed="rId3">
            <a:alphaModFix/>
          </a:blip>
          <a:stretch>
            <a:fillRect/>
          </a:stretch>
        </p:blipFill>
        <p:spPr>
          <a:xfrm>
            <a:off x="4172499" y="1128750"/>
            <a:ext cx="4363800" cy="4014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729450" y="603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BAYES </a:t>
            </a:r>
            <a:endParaRPr sz="3000"/>
          </a:p>
        </p:txBody>
      </p:sp>
      <p:sp>
        <p:nvSpPr>
          <p:cNvPr id="349" name="Google Shape;349;p45"/>
          <p:cNvSpPr txBox="1"/>
          <p:nvPr>
            <p:ph idx="1" type="body"/>
          </p:nvPr>
        </p:nvSpPr>
        <p:spPr>
          <a:xfrm>
            <a:off x="727650" y="1441200"/>
            <a:ext cx="7688700" cy="3308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it"/>
              <a:t>Abbiamo utilizzato la funzione “</a:t>
            </a:r>
            <a:r>
              <a:rPr i="1" lang="it">
                <a:solidFill>
                  <a:schemeClr val="accent3"/>
                </a:solidFill>
              </a:rPr>
              <a:t>train</a:t>
            </a:r>
            <a:r>
              <a:rPr lang="it"/>
              <a:t>” del pacchetto “</a:t>
            </a:r>
            <a:r>
              <a:rPr i="1" lang="it"/>
              <a:t>caret</a:t>
            </a:r>
            <a:r>
              <a:rPr lang="it"/>
              <a:t>” per addestrare questo modello specificando il </a:t>
            </a:r>
            <a:r>
              <a:rPr lang="it">
                <a:solidFill>
                  <a:schemeClr val="accent3"/>
                </a:solidFill>
              </a:rPr>
              <a:t>type</a:t>
            </a:r>
            <a:r>
              <a:rPr lang="it"/>
              <a:t> = “</a:t>
            </a:r>
            <a:r>
              <a:rPr lang="it">
                <a:solidFill>
                  <a:schemeClr val="accent3"/>
                </a:solidFill>
              </a:rPr>
              <a:t>nb</a:t>
            </a:r>
            <a:r>
              <a:rPr lang="it"/>
              <a: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it"/>
              <a:t>Il modello è stato addestrato con una </a:t>
            </a:r>
            <a:r>
              <a:rPr i="1" lang="it">
                <a:solidFill>
                  <a:schemeClr val="accent3"/>
                </a:solidFill>
              </a:rPr>
              <a:t>10 fold cross validation</a:t>
            </a:r>
            <a:r>
              <a:rPr lang="it">
                <a:solidFill>
                  <a:schemeClr val="accent3"/>
                </a:solidFill>
              </a:rPr>
              <a:t> </a:t>
            </a:r>
            <a:r>
              <a:rPr lang="it"/>
              <a:t>(</a:t>
            </a:r>
            <a:r>
              <a:rPr i="1" lang="it">
                <a:solidFill>
                  <a:schemeClr val="accent3"/>
                </a:solidFill>
              </a:rPr>
              <a:t>trainControl</a:t>
            </a:r>
            <a:r>
              <a:rPr lang="it"/>
              <a:t> function) ripetuta per dieci volte sul training set per evitare il fenomeno dell’ overfitting.</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50" name="Google Shape;350;p4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727650" y="62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a:t>Matrice di confusione e metriche del modello</a:t>
            </a:r>
            <a:endParaRPr/>
          </a:p>
          <a:p>
            <a:pPr indent="0" lvl="0" marL="0" rtl="0" algn="l">
              <a:spcBef>
                <a:spcPts val="0"/>
              </a:spcBef>
              <a:spcAft>
                <a:spcPts val="0"/>
              </a:spcAft>
              <a:buNone/>
            </a:pPr>
            <a:r>
              <a:t/>
            </a:r>
            <a:endParaRPr/>
          </a:p>
        </p:txBody>
      </p:sp>
      <p:sp>
        <p:nvSpPr>
          <p:cNvPr id="356" name="Google Shape;356;p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357" name="Google Shape;357;p46"/>
          <p:cNvPicPr preferRelativeResize="0"/>
          <p:nvPr/>
        </p:nvPicPr>
        <p:blipFill>
          <a:blip r:embed="rId3">
            <a:alphaModFix/>
          </a:blip>
          <a:stretch>
            <a:fillRect/>
          </a:stretch>
        </p:blipFill>
        <p:spPr>
          <a:xfrm>
            <a:off x="152400" y="1223550"/>
            <a:ext cx="4304989" cy="3767551"/>
          </a:xfrm>
          <a:prstGeom prst="rect">
            <a:avLst/>
          </a:prstGeom>
          <a:noFill/>
          <a:ln>
            <a:noFill/>
          </a:ln>
        </p:spPr>
      </p:pic>
      <p:pic>
        <p:nvPicPr>
          <p:cNvPr id="358" name="Google Shape;358;p46"/>
          <p:cNvPicPr preferRelativeResize="0"/>
          <p:nvPr/>
        </p:nvPicPr>
        <p:blipFill>
          <a:blip r:embed="rId4">
            <a:alphaModFix/>
          </a:blip>
          <a:stretch>
            <a:fillRect/>
          </a:stretch>
        </p:blipFill>
        <p:spPr>
          <a:xfrm>
            <a:off x="4609800" y="1223550"/>
            <a:ext cx="4381800" cy="1931250"/>
          </a:xfrm>
          <a:prstGeom prst="rect">
            <a:avLst/>
          </a:prstGeom>
          <a:noFill/>
          <a:ln>
            <a:noFill/>
          </a:ln>
        </p:spPr>
      </p:pic>
      <p:sp>
        <p:nvSpPr>
          <p:cNvPr id="359" name="Google Shape;359;p46"/>
          <p:cNvSpPr txBox="1"/>
          <p:nvPr/>
        </p:nvSpPr>
        <p:spPr>
          <a:xfrm>
            <a:off x="4648325" y="3370425"/>
            <a:ext cx="4025400" cy="16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Sul test_set il modello ottiene il </a:t>
            </a:r>
            <a:r>
              <a:rPr lang="it" sz="1300">
                <a:solidFill>
                  <a:schemeClr val="accent3"/>
                </a:solidFill>
                <a:latin typeface="Lato"/>
                <a:ea typeface="Lato"/>
                <a:cs typeface="Lato"/>
                <a:sym typeface="Lato"/>
              </a:rPr>
              <a:t>71%</a:t>
            </a:r>
            <a:r>
              <a:rPr lang="it" sz="1300">
                <a:solidFill>
                  <a:srgbClr val="FF9900"/>
                </a:solidFill>
                <a:latin typeface="Lato"/>
                <a:ea typeface="Lato"/>
                <a:cs typeface="Lato"/>
                <a:sym typeface="Lato"/>
              </a:rPr>
              <a:t> </a:t>
            </a:r>
            <a:r>
              <a:rPr lang="it" sz="1300">
                <a:latin typeface="Lato"/>
                <a:ea typeface="Lato"/>
                <a:cs typeface="Lato"/>
                <a:sym typeface="Lato"/>
              </a:rPr>
              <a:t>di </a:t>
            </a:r>
            <a:r>
              <a:rPr lang="it" sz="1300">
                <a:solidFill>
                  <a:srgbClr val="FF9900"/>
                </a:solidFill>
                <a:latin typeface="Lato"/>
                <a:ea typeface="Lato"/>
                <a:cs typeface="Lato"/>
                <a:sym typeface="Lato"/>
              </a:rPr>
              <a:t> </a:t>
            </a:r>
            <a:r>
              <a:rPr lang="it" sz="1300">
                <a:solidFill>
                  <a:schemeClr val="accent3"/>
                </a:solidFill>
                <a:latin typeface="Lato"/>
                <a:ea typeface="Lato"/>
                <a:cs typeface="Lato"/>
                <a:sym typeface="Lato"/>
              </a:rPr>
              <a:t>accuracy</a:t>
            </a:r>
            <a:r>
              <a:rPr lang="it"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0" lvl="0" marL="0" rtl="0" algn="l">
              <a:spcBef>
                <a:spcPts val="0"/>
              </a:spcBef>
              <a:spcAft>
                <a:spcPts val="0"/>
              </a:spcAft>
              <a:buNone/>
            </a:pPr>
            <a:r>
              <a:rPr lang="it" sz="1300">
                <a:solidFill>
                  <a:schemeClr val="accent1"/>
                </a:solidFill>
                <a:latin typeface="Lato"/>
                <a:ea typeface="Lato"/>
                <a:cs typeface="Lato"/>
                <a:sym typeface="Lato"/>
              </a:rPr>
              <a:t>Utilizzando lo stesso modello, è stata analizzata la curva </a:t>
            </a:r>
            <a:r>
              <a:rPr lang="it" sz="1300">
                <a:solidFill>
                  <a:schemeClr val="accent3"/>
                </a:solidFill>
                <a:latin typeface="Lato"/>
                <a:ea typeface="Lato"/>
                <a:cs typeface="Lato"/>
                <a:sym typeface="Lato"/>
              </a:rPr>
              <a:t>ROC </a:t>
            </a:r>
            <a:r>
              <a:rPr lang="it" sz="1300">
                <a:solidFill>
                  <a:schemeClr val="accent1"/>
                </a:solidFill>
                <a:latin typeface="Lato"/>
                <a:ea typeface="Lato"/>
                <a:cs typeface="Lato"/>
                <a:sym typeface="Lato"/>
              </a:rPr>
              <a:t>tramite la tecnica one class vs all classes.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60" name="Google Shape;360;p46"/>
          <p:cNvPicPr preferRelativeResize="0"/>
          <p:nvPr/>
        </p:nvPicPr>
        <p:blipFill>
          <a:blip r:embed="rId5">
            <a:alphaModFix/>
          </a:blip>
          <a:stretch>
            <a:fillRect/>
          </a:stretch>
        </p:blipFill>
        <p:spPr>
          <a:xfrm>
            <a:off x="4709025" y="4146683"/>
            <a:ext cx="4381799" cy="6915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727650" y="556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ROC Curve </a:t>
            </a:r>
            <a:r>
              <a:rPr lang="it" sz="3000"/>
              <a:t>Bayes   </a:t>
            </a:r>
            <a:endParaRPr sz="3000"/>
          </a:p>
        </p:txBody>
      </p:sp>
      <p:sp>
        <p:nvSpPr>
          <p:cNvPr id="366" name="Google Shape;366;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367" name="Google Shape;367;p47"/>
          <p:cNvPicPr preferRelativeResize="0"/>
          <p:nvPr/>
        </p:nvPicPr>
        <p:blipFill>
          <a:blip r:embed="rId3">
            <a:alphaModFix/>
          </a:blip>
          <a:stretch>
            <a:fillRect/>
          </a:stretch>
        </p:blipFill>
        <p:spPr>
          <a:xfrm>
            <a:off x="752275" y="1889588"/>
            <a:ext cx="2320100" cy="2299212"/>
          </a:xfrm>
          <a:prstGeom prst="rect">
            <a:avLst/>
          </a:prstGeom>
          <a:noFill/>
          <a:ln>
            <a:noFill/>
          </a:ln>
        </p:spPr>
      </p:pic>
      <p:sp>
        <p:nvSpPr>
          <p:cNvPr id="368" name="Google Shape;368;p47"/>
          <p:cNvSpPr txBox="1"/>
          <p:nvPr>
            <p:ph idx="1" type="body"/>
          </p:nvPr>
        </p:nvSpPr>
        <p:spPr>
          <a:xfrm>
            <a:off x="752275" y="4326850"/>
            <a:ext cx="23202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ROC Curve Walk</a:t>
            </a:r>
            <a:endParaRPr/>
          </a:p>
          <a:p>
            <a:pPr indent="0" lvl="0" marL="0" rtl="0" algn="ctr">
              <a:spcBef>
                <a:spcPts val="1600"/>
              </a:spcBef>
              <a:spcAft>
                <a:spcPts val="1600"/>
              </a:spcAft>
              <a:buNone/>
            </a:pPr>
            <a:r>
              <a:rPr lang="it"/>
              <a:t>AUC = 0.8783</a:t>
            </a:r>
            <a:endParaRPr/>
          </a:p>
        </p:txBody>
      </p:sp>
      <p:pic>
        <p:nvPicPr>
          <p:cNvPr id="369" name="Google Shape;369;p47"/>
          <p:cNvPicPr preferRelativeResize="0"/>
          <p:nvPr/>
        </p:nvPicPr>
        <p:blipFill>
          <a:blip r:embed="rId4">
            <a:alphaModFix/>
          </a:blip>
          <a:stretch>
            <a:fillRect/>
          </a:stretch>
        </p:blipFill>
        <p:spPr>
          <a:xfrm>
            <a:off x="3347825" y="1889600"/>
            <a:ext cx="2320088" cy="2299199"/>
          </a:xfrm>
          <a:prstGeom prst="rect">
            <a:avLst/>
          </a:prstGeom>
          <a:noFill/>
          <a:ln>
            <a:noFill/>
          </a:ln>
        </p:spPr>
      </p:pic>
      <p:sp>
        <p:nvSpPr>
          <p:cNvPr id="370" name="Google Shape;370;p47"/>
          <p:cNvSpPr txBox="1"/>
          <p:nvPr>
            <p:ph idx="1" type="body"/>
          </p:nvPr>
        </p:nvSpPr>
        <p:spPr>
          <a:xfrm>
            <a:off x="3511200" y="4326850"/>
            <a:ext cx="21216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ROC Curve Train</a:t>
            </a:r>
            <a:endParaRPr/>
          </a:p>
          <a:p>
            <a:pPr indent="0" lvl="0" marL="0" rtl="0" algn="ctr">
              <a:spcBef>
                <a:spcPts val="1600"/>
              </a:spcBef>
              <a:spcAft>
                <a:spcPts val="1600"/>
              </a:spcAft>
              <a:buNone/>
            </a:pPr>
            <a:r>
              <a:rPr lang="it"/>
              <a:t>AUC = 0.7421</a:t>
            </a:r>
            <a:endParaRPr/>
          </a:p>
        </p:txBody>
      </p:sp>
      <p:pic>
        <p:nvPicPr>
          <p:cNvPr id="371" name="Google Shape;371;p47"/>
          <p:cNvPicPr preferRelativeResize="0"/>
          <p:nvPr/>
        </p:nvPicPr>
        <p:blipFill>
          <a:blip r:embed="rId5">
            <a:alphaModFix/>
          </a:blip>
          <a:stretch>
            <a:fillRect/>
          </a:stretch>
        </p:blipFill>
        <p:spPr>
          <a:xfrm>
            <a:off x="6156000" y="1889588"/>
            <a:ext cx="2260350" cy="2240012"/>
          </a:xfrm>
          <a:prstGeom prst="rect">
            <a:avLst/>
          </a:prstGeom>
          <a:noFill/>
          <a:ln>
            <a:noFill/>
          </a:ln>
        </p:spPr>
      </p:pic>
      <p:sp>
        <p:nvSpPr>
          <p:cNvPr id="372" name="Google Shape;372;p47"/>
          <p:cNvSpPr txBox="1"/>
          <p:nvPr>
            <p:ph idx="1" type="body"/>
          </p:nvPr>
        </p:nvSpPr>
        <p:spPr>
          <a:xfrm>
            <a:off x="6319363" y="4326850"/>
            <a:ext cx="21216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ROC Curve Bus</a:t>
            </a:r>
            <a:endParaRPr/>
          </a:p>
          <a:p>
            <a:pPr indent="0" lvl="0" marL="0" rtl="0" algn="ctr">
              <a:spcBef>
                <a:spcPts val="1600"/>
              </a:spcBef>
              <a:spcAft>
                <a:spcPts val="1600"/>
              </a:spcAft>
              <a:buNone/>
            </a:pPr>
            <a:r>
              <a:rPr lang="it"/>
              <a:t>AUC = 0.7376</a:t>
            </a:r>
            <a:endParaRPr/>
          </a:p>
        </p:txBody>
      </p:sp>
      <p:sp>
        <p:nvSpPr>
          <p:cNvPr id="373" name="Google Shape;373;p47"/>
          <p:cNvSpPr txBox="1"/>
          <p:nvPr/>
        </p:nvSpPr>
        <p:spPr>
          <a:xfrm>
            <a:off x="854875" y="1396300"/>
            <a:ext cx="303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Lato"/>
                <a:ea typeface="Lato"/>
                <a:cs typeface="Lato"/>
                <a:sym typeface="Lato"/>
              </a:rPr>
              <a:t>AUC mean = 0,80072</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8"/>
          <p:cNvSpPr txBox="1"/>
          <p:nvPr>
            <p:ph type="title"/>
          </p:nvPr>
        </p:nvSpPr>
        <p:spPr>
          <a:xfrm>
            <a:off x="727650" y="556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ROC Curve Bayes</a:t>
            </a:r>
            <a:endParaRPr sz="3000"/>
          </a:p>
        </p:txBody>
      </p:sp>
      <p:sp>
        <p:nvSpPr>
          <p:cNvPr id="379" name="Google Shape;379;p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
        <p:nvSpPr>
          <p:cNvPr id="380" name="Google Shape;380;p48"/>
          <p:cNvSpPr txBox="1"/>
          <p:nvPr>
            <p:ph idx="1" type="body"/>
          </p:nvPr>
        </p:nvSpPr>
        <p:spPr>
          <a:xfrm>
            <a:off x="1123275" y="4278950"/>
            <a:ext cx="26592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ROC Curve Bike</a:t>
            </a:r>
            <a:endParaRPr/>
          </a:p>
          <a:p>
            <a:pPr indent="0" lvl="0" marL="0" rtl="0" algn="ctr">
              <a:spcBef>
                <a:spcPts val="1600"/>
              </a:spcBef>
              <a:spcAft>
                <a:spcPts val="1600"/>
              </a:spcAft>
              <a:buNone/>
            </a:pPr>
            <a:r>
              <a:rPr lang="it"/>
              <a:t>AUC = 0.8069</a:t>
            </a:r>
            <a:endParaRPr/>
          </a:p>
        </p:txBody>
      </p:sp>
      <p:sp>
        <p:nvSpPr>
          <p:cNvPr id="381" name="Google Shape;381;p48"/>
          <p:cNvSpPr txBox="1"/>
          <p:nvPr>
            <p:ph idx="1" type="body"/>
          </p:nvPr>
        </p:nvSpPr>
        <p:spPr>
          <a:xfrm>
            <a:off x="5254800" y="4278950"/>
            <a:ext cx="27126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ROC Curve Car</a:t>
            </a:r>
            <a:endParaRPr/>
          </a:p>
          <a:p>
            <a:pPr indent="0" lvl="0" marL="0" rtl="0" algn="ctr">
              <a:spcBef>
                <a:spcPts val="1600"/>
              </a:spcBef>
              <a:spcAft>
                <a:spcPts val="1600"/>
              </a:spcAft>
              <a:buNone/>
            </a:pPr>
            <a:r>
              <a:rPr lang="it"/>
              <a:t>AUC = 0.8307</a:t>
            </a:r>
            <a:endParaRPr/>
          </a:p>
        </p:txBody>
      </p:sp>
      <p:pic>
        <p:nvPicPr>
          <p:cNvPr id="382" name="Google Shape;382;p48"/>
          <p:cNvPicPr preferRelativeResize="0"/>
          <p:nvPr/>
        </p:nvPicPr>
        <p:blipFill>
          <a:blip r:embed="rId3">
            <a:alphaModFix/>
          </a:blip>
          <a:stretch>
            <a:fillRect/>
          </a:stretch>
        </p:blipFill>
        <p:spPr>
          <a:xfrm>
            <a:off x="1048575" y="1423550"/>
            <a:ext cx="2808600" cy="2783325"/>
          </a:xfrm>
          <a:prstGeom prst="rect">
            <a:avLst/>
          </a:prstGeom>
          <a:noFill/>
          <a:ln>
            <a:noFill/>
          </a:ln>
        </p:spPr>
      </p:pic>
      <p:pic>
        <p:nvPicPr>
          <p:cNvPr id="383" name="Google Shape;383;p48"/>
          <p:cNvPicPr preferRelativeResize="0"/>
          <p:nvPr/>
        </p:nvPicPr>
        <p:blipFill>
          <a:blip r:embed="rId4">
            <a:alphaModFix/>
          </a:blip>
          <a:stretch>
            <a:fillRect/>
          </a:stretch>
        </p:blipFill>
        <p:spPr>
          <a:xfrm>
            <a:off x="5158951" y="1423550"/>
            <a:ext cx="2808600" cy="27833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9"/>
          <p:cNvSpPr txBox="1"/>
          <p:nvPr>
            <p:ph type="title"/>
          </p:nvPr>
        </p:nvSpPr>
        <p:spPr>
          <a:xfrm>
            <a:off x="727650" y="581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CONFRONTO TRA I MODELLI</a:t>
            </a:r>
            <a:endParaRPr sz="3000"/>
          </a:p>
        </p:txBody>
      </p:sp>
      <p:sp>
        <p:nvSpPr>
          <p:cNvPr id="389" name="Google Shape;389;p49"/>
          <p:cNvSpPr txBox="1"/>
          <p:nvPr>
            <p:ph idx="1" type="body"/>
          </p:nvPr>
        </p:nvSpPr>
        <p:spPr>
          <a:xfrm>
            <a:off x="727650" y="1147250"/>
            <a:ext cx="7688700" cy="34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it"/>
              <a:t>I</a:t>
            </a:r>
            <a:r>
              <a:rPr lang="it"/>
              <a:t> modelli di classificazione implementati sono stati confrontati sullo stesso training set e test set.</a:t>
            </a:r>
            <a:endParaRPr/>
          </a:p>
          <a:p>
            <a:pPr indent="0" lvl="0" marL="457200" rtl="0" algn="l">
              <a:spcBef>
                <a:spcPts val="1600"/>
              </a:spcBef>
              <a:spcAft>
                <a:spcPts val="0"/>
              </a:spcAft>
              <a:buNone/>
            </a:pPr>
            <a:r>
              <a:t/>
            </a:r>
            <a:endParaRPr sz="600"/>
          </a:p>
          <a:p>
            <a:pPr indent="-311150" lvl="0" marL="457200" rtl="0" algn="l">
              <a:spcBef>
                <a:spcPts val="1600"/>
              </a:spcBef>
              <a:spcAft>
                <a:spcPts val="0"/>
              </a:spcAft>
              <a:buSzPts val="1300"/>
              <a:buChar char="➢"/>
            </a:pPr>
            <a:r>
              <a:rPr lang="it"/>
              <a:t>Abbiamo riscontrato una maggiore accuracy tramite la matrice di confusione  con il modello svm. Uno dei motivi è sicuramente che  </a:t>
            </a:r>
            <a:r>
              <a:rPr lang="it">
                <a:solidFill>
                  <a:schemeClr val="accent3"/>
                </a:solidFill>
              </a:rPr>
              <a:t>SVM </a:t>
            </a:r>
            <a:r>
              <a:rPr lang="it"/>
              <a:t>con il kernel “</a:t>
            </a:r>
            <a:r>
              <a:rPr i="1" lang="it">
                <a:solidFill>
                  <a:schemeClr val="accent3"/>
                </a:solidFill>
              </a:rPr>
              <a:t>radial</a:t>
            </a:r>
            <a:r>
              <a:rPr lang="it"/>
              <a:t>”riesce ad effettuare una separazione tra le classi più accurata.</a:t>
            </a:r>
            <a:endParaRPr/>
          </a:p>
          <a:p>
            <a:pPr indent="0" lvl="0" marL="457200" rtl="0" algn="l">
              <a:spcBef>
                <a:spcPts val="1600"/>
              </a:spcBef>
              <a:spcAft>
                <a:spcPts val="0"/>
              </a:spcAft>
              <a:buNone/>
            </a:pPr>
            <a:r>
              <a:t/>
            </a:r>
            <a:endParaRPr sz="600"/>
          </a:p>
          <a:p>
            <a:pPr indent="-311150" lvl="0" marL="457200" rtl="0" algn="l">
              <a:spcBef>
                <a:spcPts val="1600"/>
              </a:spcBef>
              <a:spcAft>
                <a:spcPts val="0"/>
              </a:spcAft>
              <a:buSzPts val="1300"/>
              <a:buChar char="➢"/>
            </a:pPr>
            <a:r>
              <a:rPr lang="it"/>
              <a:t>Prese singolarmente, alcune classi vengono classificate meglio usando Bayes (train)</a:t>
            </a:r>
            <a:endParaRPr/>
          </a:p>
          <a:p>
            <a:pPr indent="0" lvl="0" marL="0" rtl="0" algn="l">
              <a:spcBef>
                <a:spcPts val="1600"/>
              </a:spcBef>
              <a:spcAft>
                <a:spcPts val="0"/>
              </a:spcAft>
              <a:buNone/>
            </a:pPr>
            <a:r>
              <a:t/>
            </a:r>
            <a:endParaRPr sz="600"/>
          </a:p>
          <a:p>
            <a:pPr indent="-311150" lvl="0" marL="457200" rtl="0" algn="l">
              <a:spcBef>
                <a:spcPts val="1600"/>
              </a:spcBef>
              <a:spcAft>
                <a:spcPts val="0"/>
              </a:spcAft>
              <a:buSzPts val="1300"/>
              <a:buChar char="➢"/>
            </a:pPr>
            <a:r>
              <a:rPr lang="it"/>
              <a:t>Le curve </a:t>
            </a:r>
            <a:r>
              <a:rPr lang="it">
                <a:solidFill>
                  <a:schemeClr val="accent3"/>
                </a:solidFill>
              </a:rPr>
              <a:t>ROC </a:t>
            </a:r>
            <a:r>
              <a:rPr lang="it"/>
              <a:t>hanno un andamento nettamente migliore con il modello </a:t>
            </a:r>
            <a:r>
              <a:rPr i="1" lang="it">
                <a:solidFill>
                  <a:schemeClr val="accent3"/>
                </a:solidFill>
              </a:rPr>
              <a:t>SVM </a:t>
            </a:r>
            <a:r>
              <a:rPr lang="it"/>
              <a:t>e la media totale         delle AUC per ogni classe , infatti, risulta essere  maggiore.</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90" name="Google Shape;390;p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729450" y="597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CONCLUSIONI</a:t>
            </a:r>
            <a:endParaRPr sz="3000"/>
          </a:p>
        </p:txBody>
      </p:sp>
      <p:sp>
        <p:nvSpPr>
          <p:cNvPr id="396" name="Google Shape;396;p50"/>
          <p:cNvSpPr txBox="1"/>
          <p:nvPr>
            <p:ph idx="1" type="body"/>
          </p:nvPr>
        </p:nvSpPr>
        <p:spPr>
          <a:xfrm>
            <a:off x="729450" y="1101600"/>
            <a:ext cx="7688700" cy="3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it"/>
              <a:t>Per poter effettuare una previsione più accurata della tipologia di mezzo è necessario considerare anche le classi airplane e boat che sono state scartate durante la creazione del dataset perché in numero nettamente limitato rispetto alle altre classi.</a:t>
            </a:r>
            <a:endParaRPr/>
          </a:p>
          <a:p>
            <a:pPr indent="-311150" lvl="0" marL="457200" rtl="0" algn="l">
              <a:spcBef>
                <a:spcPts val="0"/>
              </a:spcBef>
              <a:spcAft>
                <a:spcPts val="0"/>
              </a:spcAft>
              <a:buSzPts val="1300"/>
              <a:buChar char="➢"/>
            </a:pPr>
            <a:r>
              <a:rPr lang="it"/>
              <a:t>Bisognerebbe quindi  aggiungere nel dataset un quantitativo sufficiente di tuple (ovvero di percorsi)  etichettati come “boat” e “airplane”, in modo tale da avere tutte le classi in numero complessivamente bilanciato.</a:t>
            </a:r>
            <a:endParaRPr/>
          </a:p>
          <a:p>
            <a:pPr indent="-311150" lvl="0" marL="457200" rtl="0" algn="l">
              <a:spcBef>
                <a:spcPts val="0"/>
              </a:spcBef>
              <a:spcAft>
                <a:spcPts val="0"/>
              </a:spcAft>
              <a:buSzPts val="1300"/>
              <a:buChar char="➢"/>
            </a:pPr>
            <a:r>
              <a:rPr lang="it"/>
              <a:t>L’integrazione con OpenStreetMap per la tipologia di “via” andrebbe fatta su tutti i punti del percorso così da avere una maggiore precisione per il tag che andremo ad utilizzare.</a:t>
            </a:r>
            <a:endParaRPr/>
          </a:p>
          <a:p>
            <a:pPr indent="-311150" lvl="0" marL="457200" rtl="0" algn="l">
              <a:spcBef>
                <a:spcPts val="0"/>
              </a:spcBef>
              <a:spcAft>
                <a:spcPts val="0"/>
              </a:spcAft>
              <a:buSzPts val="1300"/>
              <a:buChar char="➢"/>
            </a:pPr>
            <a:r>
              <a:rPr lang="it"/>
              <a:t>Si potrebbe provare a rivalutare qualche features relativa ai percorsi andando a modificare le modalità di calcolo delle stesse per valutare eventuali miglioramenti nell’addestramento del modello.</a:t>
            </a:r>
            <a:endParaRPr/>
          </a:p>
        </p:txBody>
      </p:sp>
      <p:sp>
        <p:nvSpPr>
          <p:cNvPr id="397" name="Google Shape;397;p5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 - Geolife Trajectories 1.3</a:t>
            </a:r>
            <a:endParaRPr sz="3000"/>
          </a:p>
        </p:txBody>
      </p:sp>
      <p:pic>
        <p:nvPicPr>
          <p:cNvPr id="110" name="Google Shape;110;p16"/>
          <p:cNvPicPr preferRelativeResize="0"/>
          <p:nvPr/>
        </p:nvPicPr>
        <p:blipFill>
          <a:blip r:embed="rId3">
            <a:alphaModFix/>
          </a:blip>
          <a:stretch>
            <a:fillRect/>
          </a:stretch>
        </p:blipFill>
        <p:spPr>
          <a:xfrm>
            <a:off x="5120088" y="1251575"/>
            <a:ext cx="3373149" cy="1567975"/>
          </a:xfrm>
          <a:prstGeom prst="rect">
            <a:avLst/>
          </a:prstGeom>
          <a:noFill/>
          <a:ln>
            <a:noFill/>
          </a:ln>
        </p:spPr>
      </p:pic>
      <p:pic>
        <p:nvPicPr>
          <p:cNvPr id="111" name="Google Shape;111;p16"/>
          <p:cNvPicPr preferRelativeResize="0"/>
          <p:nvPr/>
        </p:nvPicPr>
        <p:blipFill>
          <a:blip r:embed="rId4">
            <a:alphaModFix/>
          </a:blip>
          <a:stretch>
            <a:fillRect/>
          </a:stretch>
        </p:blipFill>
        <p:spPr>
          <a:xfrm>
            <a:off x="5120100" y="3181825"/>
            <a:ext cx="3373128" cy="1567975"/>
          </a:xfrm>
          <a:prstGeom prst="rect">
            <a:avLst/>
          </a:prstGeom>
          <a:noFill/>
          <a:ln>
            <a:noFill/>
          </a:ln>
        </p:spPr>
      </p:pic>
      <p:sp>
        <p:nvSpPr>
          <p:cNvPr id="112" name="Google Shape;112;p16"/>
          <p:cNvSpPr txBox="1"/>
          <p:nvPr>
            <p:ph idx="4294967295" type="subTitle"/>
          </p:nvPr>
        </p:nvSpPr>
        <p:spPr>
          <a:xfrm>
            <a:off x="665250" y="1352625"/>
            <a:ext cx="3300900" cy="34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1600"/>
              </a:spcBef>
              <a:spcAft>
                <a:spcPts val="0"/>
              </a:spcAft>
              <a:buNone/>
            </a:pPr>
            <a:r>
              <a:rPr lang="it"/>
              <a:t>Per le analisi di Machine Learning, tramite apprendimento supervisionato, è necessaria la Label perciò abbiamo scartato tutti gli utenti che non la contengono.</a:t>
            </a:r>
            <a:endParaRPr/>
          </a:p>
          <a:p>
            <a:pPr indent="0" lvl="0" marL="0" rtl="0" algn="l">
              <a:lnSpc>
                <a:spcPct val="150000"/>
              </a:lnSpc>
              <a:spcBef>
                <a:spcPts val="1600"/>
              </a:spcBef>
              <a:spcAft>
                <a:spcPts val="0"/>
              </a:spcAft>
              <a:buNone/>
            </a:pPr>
            <a:r>
              <a:rPr lang="it"/>
              <a:t>Nella parte alta si può vedere la struttura della cartella di un utente senza label invece l’immagine sottostante rappresenta un utente con label</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 - Geolife Trajectories 1.3</a:t>
            </a:r>
            <a:endParaRPr sz="3000"/>
          </a:p>
        </p:txBody>
      </p:sp>
      <p:sp>
        <p:nvSpPr>
          <p:cNvPr id="119" name="Google Shape;119;p17"/>
          <p:cNvSpPr txBox="1"/>
          <p:nvPr>
            <p:ph idx="4294967295" type="subTitle"/>
          </p:nvPr>
        </p:nvSpPr>
        <p:spPr>
          <a:xfrm>
            <a:off x="534375" y="919950"/>
            <a:ext cx="3300900" cy="330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11150" lvl="0" marL="457200" rtl="0" algn="l">
              <a:lnSpc>
                <a:spcPct val="150000"/>
              </a:lnSpc>
              <a:spcBef>
                <a:spcPts val="1600"/>
              </a:spcBef>
              <a:spcAft>
                <a:spcPts val="0"/>
              </a:spcAft>
              <a:buSzPts val="1300"/>
              <a:buChar char="➢"/>
            </a:pPr>
            <a:r>
              <a:rPr lang="it"/>
              <a:t> esempio di file label.txt con i suoi relativi attributi</a:t>
            </a:r>
            <a:endParaRPr/>
          </a:p>
          <a:p>
            <a:pPr indent="-311150" lvl="0" marL="457200" rtl="0" algn="l">
              <a:lnSpc>
                <a:spcPct val="150000"/>
              </a:lnSpc>
              <a:spcBef>
                <a:spcPts val="0"/>
              </a:spcBef>
              <a:spcAft>
                <a:spcPts val="0"/>
              </a:spcAft>
              <a:buSzPts val="1300"/>
              <a:buChar char="➢"/>
            </a:pPr>
            <a:r>
              <a:rPr lang="it"/>
              <a:t>esempio di file .plt contenente i punti GPS di un percorso con i suoi attributi</a:t>
            </a:r>
            <a:endParaRPr/>
          </a:p>
          <a:p>
            <a:pPr indent="-311150" lvl="0" marL="457200" rtl="0" algn="l">
              <a:lnSpc>
                <a:spcPct val="150000"/>
              </a:lnSpc>
              <a:spcBef>
                <a:spcPts val="0"/>
              </a:spcBef>
              <a:spcAft>
                <a:spcPts val="0"/>
              </a:spcAft>
              <a:buSzPts val="1300"/>
              <a:buChar char="➢"/>
            </a:pPr>
            <a:r>
              <a:rPr lang="it"/>
              <a:t>Attributi </a:t>
            </a:r>
            <a:endParaRPr/>
          </a:p>
          <a:p>
            <a:pPr indent="-298450" lvl="1" marL="914400" rtl="0" algn="l">
              <a:lnSpc>
                <a:spcPct val="150000"/>
              </a:lnSpc>
              <a:spcBef>
                <a:spcPts val="0"/>
              </a:spcBef>
              <a:spcAft>
                <a:spcPts val="0"/>
              </a:spcAft>
              <a:buSzPts val="1100"/>
              <a:buChar char="○"/>
            </a:pPr>
            <a:r>
              <a:rPr lang="it"/>
              <a:t>Lat</a:t>
            </a:r>
            <a:endParaRPr/>
          </a:p>
          <a:p>
            <a:pPr indent="-298450" lvl="1" marL="914400" rtl="0" algn="l">
              <a:lnSpc>
                <a:spcPct val="150000"/>
              </a:lnSpc>
              <a:spcBef>
                <a:spcPts val="0"/>
              </a:spcBef>
              <a:spcAft>
                <a:spcPts val="0"/>
              </a:spcAft>
              <a:buSzPts val="1100"/>
              <a:buChar char="○"/>
            </a:pPr>
            <a:r>
              <a:rPr lang="it"/>
              <a:t> Long</a:t>
            </a:r>
            <a:endParaRPr/>
          </a:p>
          <a:p>
            <a:pPr indent="-298450" lvl="1" marL="914400" rtl="0" algn="l">
              <a:lnSpc>
                <a:spcPct val="150000"/>
              </a:lnSpc>
              <a:spcBef>
                <a:spcPts val="0"/>
              </a:spcBef>
              <a:spcAft>
                <a:spcPts val="0"/>
              </a:spcAft>
              <a:buSzPts val="1100"/>
              <a:buChar char="○"/>
            </a:pPr>
            <a:r>
              <a:rPr lang="it"/>
              <a:t> 0 per ogni record</a:t>
            </a:r>
            <a:endParaRPr/>
          </a:p>
          <a:p>
            <a:pPr indent="-298450" lvl="1" marL="914400" rtl="0" algn="l">
              <a:lnSpc>
                <a:spcPct val="150000"/>
              </a:lnSpc>
              <a:spcBef>
                <a:spcPts val="0"/>
              </a:spcBef>
              <a:spcAft>
                <a:spcPts val="0"/>
              </a:spcAft>
              <a:buSzPts val="1100"/>
              <a:buChar char="○"/>
            </a:pPr>
            <a:r>
              <a:rPr lang="it"/>
              <a:t>Alt</a:t>
            </a:r>
            <a:endParaRPr/>
          </a:p>
          <a:p>
            <a:pPr indent="-298450" lvl="1" marL="914400" rtl="0" algn="l">
              <a:lnSpc>
                <a:spcPct val="150000"/>
              </a:lnSpc>
              <a:spcBef>
                <a:spcPts val="0"/>
              </a:spcBef>
              <a:spcAft>
                <a:spcPts val="0"/>
              </a:spcAft>
              <a:buSzPts val="1100"/>
              <a:buChar char="○"/>
            </a:pPr>
            <a:r>
              <a:rPr lang="it"/>
              <a:t>Date since 1898</a:t>
            </a:r>
            <a:endParaRPr/>
          </a:p>
          <a:p>
            <a:pPr indent="-298450" lvl="1" marL="914400" rtl="0" algn="l">
              <a:lnSpc>
                <a:spcPct val="150000"/>
              </a:lnSpc>
              <a:spcBef>
                <a:spcPts val="0"/>
              </a:spcBef>
              <a:spcAft>
                <a:spcPts val="0"/>
              </a:spcAft>
              <a:buSzPts val="1100"/>
              <a:buChar char="○"/>
            </a:pPr>
            <a:r>
              <a:rPr lang="it"/>
              <a:t>Date</a:t>
            </a:r>
            <a:endParaRPr/>
          </a:p>
          <a:p>
            <a:pPr indent="-298450" lvl="1" marL="914400" rtl="0" algn="l">
              <a:lnSpc>
                <a:spcPct val="150000"/>
              </a:lnSpc>
              <a:spcBef>
                <a:spcPts val="0"/>
              </a:spcBef>
              <a:spcAft>
                <a:spcPts val="0"/>
              </a:spcAft>
              <a:buSzPts val="1100"/>
              <a:buChar char="○"/>
            </a:pPr>
            <a:r>
              <a:rPr lang="it"/>
              <a:t>Time stamp</a:t>
            </a:r>
            <a:endParaRPr/>
          </a:p>
          <a:p>
            <a:pPr indent="0" lvl="0" marL="0" rtl="0" algn="l">
              <a:lnSpc>
                <a:spcPct val="150000"/>
              </a:lnSpc>
              <a:spcBef>
                <a:spcPts val="1600"/>
              </a:spcBef>
              <a:spcAft>
                <a:spcPts val="1600"/>
              </a:spcAft>
              <a:buNone/>
            </a:pPr>
            <a:r>
              <a:t/>
            </a:r>
            <a:endParaRPr/>
          </a:p>
        </p:txBody>
      </p:sp>
      <p:pic>
        <p:nvPicPr>
          <p:cNvPr id="120" name="Google Shape;120;p17"/>
          <p:cNvPicPr preferRelativeResize="0"/>
          <p:nvPr/>
        </p:nvPicPr>
        <p:blipFill>
          <a:blip r:embed="rId3">
            <a:alphaModFix/>
          </a:blip>
          <a:stretch>
            <a:fillRect/>
          </a:stretch>
        </p:blipFill>
        <p:spPr>
          <a:xfrm>
            <a:off x="4433124" y="1417397"/>
            <a:ext cx="4266999" cy="1457715"/>
          </a:xfrm>
          <a:prstGeom prst="rect">
            <a:avLst/>
          </a:prstGeom>
          <a:noFill/>
          <a:ln>
            <a:noFill/>
          </a:ln>
        </p:spPr>
      </p:pic>
      <p:pic>
        <p:nvPicPr>
          <p:cNvPr id="121" name="Google Shape;121;p17"/>
          <p:cNvPicPr preferRelativeResize="0"/>
          <p:nvPr/>
        </p:nvPicPr>
        <p:blipFill>
          <a:blip r:embed="rId4">
            <a:alphaModFix/>
          </a:blip>
          <a:stretch>
            <a:fillRect/>
          </a:stretch>
        </p:blipFill>
        <p:spPr>
          <a:xfrm>
            <a:off x="4433137" y="3170450"/>
            <a:ext cx="4266999" cy="1457725"/>
          </a:xfrm>
          <a:prstGeom prst="rect">
            <a:avLst/>
          </a:prstGeom>
          <a:noFill/>
          <a:ln>
            <a:noFill/>
          </a:ln>
        </p:spPr>
      </p:pic>
      <p:sp>
        <p:nvSpPr>
          <p:cNvPr id="122" name="Google Shape;12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7650" y="60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 dimensione di qualità: Consistenza</a:t>
            </a:r>
            <a:endParaRPr/>
          </a:p>
        </p:txBody>
      </p:sp>
      <p:sp>
        <p:nvSpPr>
          <p:cNvPr id="128" name="Google Shape;128;p18"/>
          <p:cNvSpPr txBox="1"/>
          <p:nvPr>
            <p:ph idx="1" type="body"/>
          </p:nvPr>
        </p:nvSpPr>
        <p:spPr>
          <a:xfrm>
            <a:off x="729450" y="2078875"/>
            <a:ext cx="7688700" cy="29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Viene effettuata un’analisi su:</a:t>
            </a:r>
            <a:endParaRPr/>
          </a:p>
          <a:p>
            <a:pPr indent="-311150" lvl="0" marL="457200" rtl="0" algn="l">
              <a:spcBef>
                <a:spcPts val="1600"/>
              </a:spcBef>
              <a:spcAft>
                <a:spcPts val="0"/>
              </a:spcAft>
              <a:buSzPts val="1300"/>
              <a:buChar char="➢"/>
            </a:pPr>
            <a:r>
              <a:rPr lang="it">
                <a:solidFill>
                  <a:schemeClr val="accent3"/>
                </a:solidFill>
              </a:rPr>
              <a:t>P</a:t>
            </a:r>
            <a:r>
              <a:rPr lang="it">
                <a:solidFill>
                  <a:schemeClr val="accent3"/>
                </a:solidFill>
              </a:rPr>
              <a:t>osizione geografica </a:t>
            </a:r>
            <a:r>
              <a:rPr lang="it"/>
              <a:t>eliminando record fuori range</a:t>
            </a:r>
            <a:endParaRPr>
              <a:solidFill>
                <a:schemeClr val="accent3"/>
              </a:solidFill>
            </a:endParaRPr>
          </a:p>
          <a:p>
            <a:pPr indent="-298450" lvl="1" marL="914400" rtl="0" algn="l">
              <a:spcBef>
                <a:spcPts val="0"/>
              </a:spcBef>
              <a:spcAft>
                <a:spcPts val="0"/>
              </a:spcAft>
              <a:buSzPts val="1100"/>
              <a:buChar char="○"/>
            </a:pPr>
            <a:r>
              <a:rPr lang="it"/>
              <a:t>latitudine</a:t>
            </a:r>
            <a:endParaRPr/>
          </a:p>
          <a:p>
            <a:pPr indent="-298450" lvl="1" marL="914400" rtl="0" algn="l">
              <a:spcBef>
                <a:spcPts val="0"/>
              </a:spcBef>
              <a:spcAft>
                <a:spcPts val="0"/>
              </a:spcAft>
              <a:buSzPts val="1100"/>
              <a:buChar char="○"/>
            </a:pPr>
            <a:r>
              <a:rPr lang="it"/>
              <a:t>longitudine</a:t>
            </a:r>
            <a:br>
              <a:rPr lang="it"/>
            </a:br>
            <a:endParaRPr/>
          </a:p>
          <a:p>
            <a:pPr indent="-311150" lvl="0" marL="457200" rtl="0" algn="l">
              <a:spcBef>
                <a:spcPts val="0"/>
              </a:spcBef>
              <a:spcAft>
                <a:spcPts val="0"/>
              </a:spcAft>
              <a:buSzPts val="1300"/>
              <a:buChar char="➢"/>
            </a:pPr>
            <a:r>
              <a:rPr lang="it"/>
              <a:t>Eliminazione di </a:t>
            </a:r>
            <a:r>
              <a:rPr lang="it">
                <a:solidFill>
                  <a:schemeClr val="accent3"/>
                </a:solidFill>
              </a:rPr>
              <a:t>informazioni inutili</a:t>
            </a:r>
            <a:r>
              <a:rPr lang="it"/>
              <a:t> per effettuare la classificazione</a:t>
            </a:r>
            <a:endParaRPr/>
          </a:p>
          <a:p>
            <a:pPr indent="-298450" lvl="1" marL="914400" rtl="0" algn="l">
              <a:spcBef>
                <a:spcPts val="0"/>
              </a:spcBef>
              <a:spcAft>
                <a:spcPts val="0"/>
              </a:spcAft>
              <a:buSzPts val="1100"/>
              <a:buChar char="○"/>
            </a:pPr>
            <a:r>
              <a:rPr lang="it"/>
              <a:t>terzo attributo (sempre a 0 in tutto il dataset)</a:t>
            </a:r>
            <a:endParaRPr/>
          </a:p>
          <a:p>
            <a:pPr indent="-298450" lvl="1" marL="914400" rtl="0" algn="l">
              <a:spcBef>
                <a:spcPts val="0"/>
              </a:spcBef>
              <a:spcAft>
                <a:spcPts val="0"/>
              </a:spcAft>
              <a:buSzPts val="1100"/>
              <a:buChar char="○"/>
            </a:pPr>
            <a:r>
              <a:rPr lang="it"/>
              <a:t>quinto attributo (ridondante)</a:t>
            </a:r>
            <a:endParaRPr/>
          </a:p>
          <a:p>
            <a:pPr indent="0" lvl="0" marL="914400" rtl="0" algn="l">
              <a:spcBef>
                <a:spcPts val="0"/>
              </a:spcBef>
              <a:spcAft>
                <a:spcPts val="0"/>
              </a:spcAft>
              <a:buNone/>
            </a:pPr>
            <a:r>
              <a:t/>
            </a:r>
            <a:endParaRPr/>
          </a:p>
          <a:p>
            <a:pPr indent="-311150" lvl="0" marL="457200" rtl="0" algn="l">
              <a:spcBef>
                <a:spcPts val="1600"/>
              </a:spcBef>
              <a:spcAft>
                <a:spcPts val="0"/>
              </a:spcAft>
              <a:buSzPts val="1300"/>
              <a:buChar char="➢"/>
            </a:pPr>
            <a:r>
              <a:rPr lang="it"/>
              <a:t>Per l'attributo </a:t>
            </a:r>
            <a:r>
              <a:rPr lang="it">
                <a:solidFill>
                  <a:schemeClr val="accent3"/>
                </a:solidFill>
              </a:rPr>
              <a:t>Altitude </a:t>
            </a:r>
            <a:r>
              <a:rPr lang="it"/>
              <a:t>sono presenti dei valori non significativi (-777) 41.096 , </a:t>
            </a:r>
            <a:endParaRPr/>
          </a:p>
          <a:p>
            <a:pPr indent="0" lvl="0" marL="457200" rtl="0" algn="l">
              <a:spcBef>
                <a:spcPts val="0"/>
              </a:spcBef>
              <a:spcAft>
                <a:spcPts val="1600"/>
              </a:spcAft>
              <a:buNone/>
            </a:pPr>
            <a:r>
              <a:rPr lang="it"/>
              <a:t>cioè lo 0.013% dei record che verranno trattati in seguito.</a:t>
            </a:r>
            <a:endParaRPr/>
          </a:p>
        </p:txBody>
      </p:sp>
      <p:sp>
        <p:nvSpPr>
          <p:cNvPr id="129" name="Google Shape;129;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pic>
        <p:nvPicPr>
          <p:cNvPr id="130" name="Google Shape;130;p18"/>
          <p:cNvPicPr preferRelativeResize="0"/>
          <p:nvPr/>
        </p:nvPicPr>
        <p:blipFill>
          <a:blip r:embed="rId3">
            <a:alphaModFix/>
          </a:blip>
          <a:stretch>
            <a:fillRect/>
          </a:stretch>
        </p:blipFill>
        <p:spPr>
          <a:xfrm>
            <a:off x="6087485" y="1441200"/>
            <a:ext cx="2818938"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Dataset - Geolife Trajectories 1.3</a:t>
            </a:r>
            <a:endParaRPr sz="3000"/>
          </a:p>
        </p:txBody>
      </p:sp>
      <p:sp>
        <p:nvSpPr>
          <p:cNvPr id="136" name="Google Shape;136;p19"/>
          <p:cNvSpPr txBox="1"/>
          <p:nvPr>
            <p:ph idx="4294967295" type="subTitle"/>
          </p:nvPr>
        </p:nvSpPr>
        <p:spPr>
          <a:xfrm>
            <a:off x="697350" y="724400"/>
            <a:ext cx="7752900" cy="136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0" rtl="0" algn="ctr">
              <a:lnSpc>
                <a:spcPct val="150000"/>
              </a:lnSpc>
              <a:spcBef>
                <a:spcPts val="1600"/>
              </a:spcBef>
              <a:spcAft>
                <a:spcPts val="0"/>
              </a:spcAft>
              <a:buNone/>
            </a:pPr>
            <a:r>
              <a:rPr lang="it"/>
              <a:t>Dataset dei  punti dei percorsi aventi label a cui abbiamo </a:t>
            </a:r>
            <a:endParaRPr/>
          </a:p>
          <a:p>
            <a:pPr indent="0" lvl="0" marL="0" rtl="0" algn="ctr">
              <a:lnSpc>
                <a:spcPct val="150000"/>
              </a:lnSpc>
              <a:spcBef>
                <a:spcPts val="0"/>
              </a:spcBef>
              <a:spcAft>
                <a:spcPts val="0"/>
              </a:spcAft>
              <a:buNone/>
            </a:pPr>
            <a:r>
              <a:rPr lang="it"/>
              <a:t>aggiunto l’ </a:t>
            </a:r>
            <a:r>
              <a:rPr lang="it">
                <a:solidFill>
                  <a:schemeClr val="accent3"/>
                </a:solidFill>
              </a:rPr>
              <a:t>id_user</a:t>
            </a:r>
            <a:r>
              <a:rPr lang="it"/>
              <a:t> e l’ </a:t>
            </a:r>
            <a:r>
              <a:rPr lang="it">
                <a:solidFill>
                  <a:schemeClr val="accent3"/>
                </a:solidFill>
              </a:rPr>
              <a:t> id_percorso</a:t>
            </a:r>
            <a:r>
              <a:rPr lang="it"/>
              <a:t> per ognuno di essi.</a:t>
            </a:r>
            <a:endParaRPr/>
          </a:p>
          <a:p>
            <a:pPr indent="0" lvl="0" marL="0" rtl="0" algn="ctr">
              <a:lnSpc>
                <a:spcPct val="150000"/>
              </a:lnSpc>
              <a:spcBef>
                <a:spcPts val="1600"/>
              </a:spcBef>
              <a:spcAft>
                <a:spcPts val="0"/>
              </a:spcAft>
              <a:buNone/>
            </a:pPr>
            <a:r>
              <a:rPr lang="it"/>
              <a:t> Contiene </a:t>
            </a:r>
            <a:r>
              <a:rPr lang="it">
                <a:solidFill>
                  <a:schemeClr val="accent3"/>
                </a:solidFill>
              </a:rPr>
              <a:t>2.966.060  record</a:t>
            </a:r>
            <a:endParaRPr>
              <a:solidFill>
                <a:schemeClr val="accent3"/>
              </a:solidFill>
            </a:endParaRPr>
          </a:p>
          <a:p>
            <a:pPr indent="0" lvl="0" marL="0" rtl="0" algn="l">
              <a:lnSpc>
                <a:spcPct val="150000"/>
              </a:lnSpc>
              <a:spcBef>
                <a:spcPts val="1600"/>
              </a:spcBef>
              <a:spcAft>
                <a:spcPts val="1600"/>
              </a:spcAft>
              <a:buNone/>
            </a:pPr>
            <a:r>
              <a:t/>
            </a:r>
            <a:endParaRPr/>
          </a:p>
        </p:txBody>
      </p:sp>
      <p:pic>
        <p:nvPicPr>
          <p:cNvPr id="137" name="Google Shape;137;p19"/>
          <p:cNvPicPr preferRelativeResize="0"/>
          <p:nvPr/>
        </p:nvPicPr>
        <p:blipFill>
          <a:blip r:embed="rId3">
            <a:alphaModFix/>
          </a:blip>
          <a:stretch>
            <a:fillRect/>
          </a:stretch>
        </p:blipFill>
        <p:spPr>
          <a:xfrm>
            <a:off x="1744013" y="2504725"/>
            <a:ext cx="5655975" cy="2079551"/>
          </a:xfrm>
          <a:prstGeom prst="rect">
            <a:avLst/>
          </a:prstGeom>
          <a:noFill/>
          <a:ln>
            <a:noFill/>
          </a:ln>
        </p:spPr>
      </p:pic>
      <p:sp>
        <p:nvSpPr>
          <p:cNvPr id="138" name="Google Shape;138;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7650" y="605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 dimensione di qualità: Completezza</a:t>
            </a:r>
            <a:endParaRPr/>
          </a:p>
        </p:txBody>
      </p:sp>
      <p:sp>
        <p:nvSpPr>
          <p:cNvPr id="144" name="Google Shape;144;p20"/>
          <p:cNvSpPr txBox="1"/>
          <p:nvPr>
            <p:ph idx="1" type="body"/>
          </p:nvPr>
        </p:nvSpPr>
        <p:spPr>
          <a:xfrm>
            <a:off x="636025" y="1140300"/>
            <a:ext cx="50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it"/>
              <a:t>L’analisi ha mostrato che:</a:t>
            </a:r>
            <a:endParaRPr/>
          </a:p>
          <a:p>
            <a:pPr indent="-311150" lvl="0" marL="457200" rtl="0" algn="l">
              <a:spcBef>
                <a:spcPts val="1600"/>
              </a:spcBef>
              <a:spcAft>
                <a:spcPts val="0"/>
              </a:spcAft>
              <a:buSzPts val="1300"/>
              <a:buChar char="➢"/>
            </a:pPr>
            <a:r>
              <a:rPr lang="it">
                <a:solidFill>
                  <a:schemeClr val="accent3"/>
                </a:solidFill>
              </a:rPr>
              <a:t>N</a:t>
            </a:r>
            <a:r>
              <a:rPr lang="it">
                <a:solidFill>
                  <a:schemeClr val="accent3"/>
                </a:solidFill>
              </a:rPr>
              <a:t>on sono presenti valori nulli</a:t>
            </a:r>
            <a:r>
              <a:rPr lang="it"/>
              <a:t> nel dataset</a:t>
            </a:r>
            <a:endParaRPr/>
          </a:p>
          <a:p>
            <a:pPr indent="0" lvl="0" marL="457200" rtl="0" algn="l">
              <a:spcBef>
                <a:spcPts val="1600"/>
              </a:spcBef>
              <a:spcAft>
                <a:spcPts val="1600"/>
              </a:spcAft>
              <a:buNone/>
            </a:pPr>
            <a:r>
              <a:t/>
            </a:r>
            <a:endParaRPr/>
          </a:p>
        </p:txBody>
      </p:sp>
      <p:sp>
        <p:nvSpPr>
          <p:cNvPr id="145" name="Google Shape;145;p20"/>
          <p:cNvSpPr txBox="1"/>
          <p:nvPr/>
        </p:nvSpPr>
        <p:spPr>
          <a:xfrm>
            <a:off x="3222650" y="3813975"/>
            <a:ext cx="2986500" cy="535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Lato"/>
                <a:ea typeface="Lato"/>
                <a:cs typeface="Lato"/>
                <a:sym typeface="Lato"/>
              </a:rPr>
              <a:t>100% COMPLETEZZA DEGLI ATTRIBUTI</a:t>
            </a:r>
            <a:endParaRPr sz="1200">
              <a:latin typeface="Lato"/>
              <a:ea typeface="Lato"/>
              <a:cs typeface="Lato"/>
              <a:sym typeface="Lato"/>
            </a:endParaRPr>
          </a:p>
        </p:txBody>
      </p:sp>
      <p:sp>
        <p:nvSpPr>
          <p:cNvPr id="146" name="Google Shape;14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
        <p:nvSpPr>
          <p:cNvPr id="147" name="Google Shape;147;p20"/>
          <p:cNvSpPr txBox="1"/>
          <p:nvPr/>
        </p:nvSpPr>
        <p:spPr>
          <a:xfrm>
            <a:off x="6098500" y="2871650"/>
            <a:ext cx="2986500" cy="535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Lato"/>
                <a:ea typeface="Lato"/>
                <a:cs typeface="Lato"/>
                <a:sym typeface="Lato"/>
              </a:rPr>
              <a:t>100% COMPLETEZZA DELLA TABELLA </a:t>
            </a:r>
            <a:endParaRPr sz="1200">
              <a:latin typeface="Lato"/>
              <a:ea typeface="Lato"/>
              <a:cs typeface="Lato"/>
              <a:sym typeface="Lato"/>
            </a:endParaRPr>
          </a:p>
        </p:txBody>
      </p:sp>
      <p:sp>
        <p:nvSpPr>
          <p:cNvPr id="148" name="Google Shape;148;p20"/>
          <p:cNvSpPr txBox="1"/>
          <p:nvPr/>
        </p:nvSpPr>
        <p:spPr>
          <a:xfrm>
            <a:off x="236150" y="2871650"/>
            <a:ext cx="2986500" cy="535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Lato"/>
                <a:ea typeface="Lato"/>
                <a:cs typeface="Lato"/>
                <a:sym typeface="Lato"/>
              </a:rPr>
              <a:t>100% COMPLETEZZA DELLE TUPLE</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58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Aggiunta di nuovi campi</a:t>
            </a:r>
            <a:endParaRPr sz="3000"/>
          </a:p>
        </p:txBody>
      </p:sp>
      <p:sp>
        <p:nvSpPr>
          <p:cNvPr id="154" name="Google Shape;154;p21"/>
          <p:cNvSpPr txBox="1"/>
          <p:nvPr>
            <p:ph idx="4294967295" type="subTitle"/>
          </p:nvPr>
        </p:nvSpPr>
        <p:spPr>
          <a:xfrm>
            <a:off x="665250" y="1352625"/>
            <a:ext cx="8419800" cy="233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a:t>Non avendo a disposizione abbastanza features abbiamo deciso di aggiungere  nuovi campi:</a:t>
            </a:r>
            <a:endParaRPr/>
          </a:p>
          <a:p>
            <a:pPr indent="-311150" lvl="0" marL="457200" rtl="0" algn="l">
              <a:lnSpc>
                <a:spcPct val="150000"/>
              </a:lnSpc>
              <a:spcBef>
                <a:spcPts val="1600"/>
              </a:spcBef>
              <a:spcAft>
                <a:spcPts val="0"/>
              </a:spcAft>
              <a:buSzPts val="1300"/>
              <a:buChar char="➢"/>
            </a:pPr>
            <a:r>
              <a:rPr lang="it">
                <a:solidFill>
                  <a:schemeClr val="accent3"/>
                </a:solidFill>
              </a:rPr>
              <a:t>distance</a:t>
            </a:r>
            <a:r>
              <a:rPr lang="it"/>
              <a:t>: distanza tra il punto considerato e il suo precedente della medesima traiettoria (metri).</a:t>
            </a:r>
            <a:endParaRPr/>
          </a:p>
          <a:p>
            <a:pPr indent="0" lvl="0" marL="0" rtl="0" algn="l">
              <a:lnSpc>
                <a:spcPct val="150000"/>
              </a:lnSpc>
              <a:spcBef>
                <a:spcPts val="0"/>
              </a:spcBef>
              <a:spcAft>
                <a:spcPts val="0"/>
              </a:spcAft>
              <a:buNone/>
            </a:pPr>
            <a:r>
              <a:rPr lang="it"/>
              <a:t>	Utilizzo della funzione </a:t>
            </a:r>
            <a:r>
              <a:rPr lang="it">
                <a:solidFill>
                  <a:schemeClr val="accent3"/>
                </a:solidFill>
              </a:rPr>
              <a:t>distGeo</a:t>
            </a:r>
            <a:r>
              <a:rPr lang="it"/>
              <a:t> del package “</a:t>
            </a:r>
            <a:r>
              <a:rPr lang="it">
                <a:solidFill>
                  <a:schemeClr val="accent3"/>
                </a:solidFill>
              </a:rPr>
              <a:t>geosphere</a:t>
            </a:r>
            <a:r>
              <a:rPr lang="it"/>
              <a:t>”</a:t>
            </a:r>
            <a:endParaRPr/>
          </a:p>
          <a:p>
            <a:pPr indent="-311150" lvl="0" marL="457200" rtl="0" algn="l">
              <a:lnSpc>
                <a:spcPct val="150000"/>
              </a:lnSpc>
              <a:spcBef>
                <a:spcPts val="0"/>
              </a:spcBef>
              <a:spcAft>
                <a:spcPts val="0"/>
              </a:spcAft>
              <a:buSzPts val="1300"/>
              <a:buChar char="➢"/>
            </a:pPr>
            <a:r>
              <a:rPr lang="it">
                <a:solidFill>
                  <a:schemeClr val="accent3"/>
                </a:solidFill>
              </a:rPr>
              <a:t>delta_time</a:t>
            </a:r>
            <a:r>
              <a:rPr lang="it"/>
              <a:t>: intervallo di tempo tra il punto considerato e il precedente nella medesima traiettoria (secondi)</a:t>
            </a:r>
            <a:endParaRPr/>
          </a:p>
          <a:p>
            <a:pPr indent="-311150" lvl="0" marL="457200" rtl="0" algn="l">
              <a:lnSpc>
                <a:spcPct val="150000"/>
              </a:lnSpc>
              <a:spcBef>
                <a:spcPts val="0"/>
              </a:spcBef>
              <a:spcAft>
                <a:spcPts val="0"/>
              </a:spcAft>
              <a:buSzPts val="1300"/>
              <a:buChar char="➢"/>
            </a:pPr>
            <a:r>
              <a:rPr lang="it">
                <a:solidFill>
                  <a:schemeClr val="accent3"/>
                </a:solidFill>
              </a:rPr>
              <a:t>vel</a:t>
            </a:r>
            <a:r>
              <a:rPr lang="it"/>
              <a:t>: velocità calcolata utilizzando </a:t>
            </a:r>
            <a:r>
              <a:rPr lang="it">
                <a:solidFill>
                  <a:schemeClr val="accent3"/>
                </a:solidFill>
              </a:rPr>
              <a:t>distance</a:t>
            </a:r>
            <a:r>
              <a:rPr lang="it"/>
              <a:t> e </a:t>
            </a:r>
            <a:r>
              <a:rPr lang="it">
                <a:solidFill>
                  <a:schemeClr val="accent3"/>
                </a:solidFill>
              </a:rPr>
              <a:t>delta_time </a:t>
            </a:r>
            <a:r>
              <a:rPr lang="it"/>
              <a:t>(m/s)</a:t>
            </a:r>
            <a:endParaRPr/>
          </a:p>
          <a:p>
            <a:pPr indent="-311150" lvl="0" marL="457200" rtl="0" algn="l">
              <a:lnSpc>
                <a:spcPct val="150000"/>
              </a:lnSpc>
              <a:spcBef>
                <a:spcPts val="0"/>
              </a:spcBef>
              <a:spcAft>
                <a:spcPts val="0"/>
              </a:spcAft>
              <a:buSzPts val="1300"/>
              <a:buChar char="➢"/>
            </a:pPr>
            <a:r>
              <a:rPr lang="it">
                <a:solidFill>
                  <a:schemeClr val="accent3"/>
                </a:solidFill>
              </a:rPr>
              <a:t>angle</a:t>
            </a:r>
            <a:r>
              <a:rPr lang="it"/>
              <a:t>: angolo tra il punto corrente e il precedente dello stesso percorso rispetto al nord geografico (“bearing”)</a:t>
            </a:r>
            <a:endParaRPr>
              <a:solidFill>
                <a:schemeClr val="accent3"/>
              </a:solidFill>
            </a:endParaRPr>
          </a:p>
          <a:p>
            <a:pPr indent="0" lvl="0" marL="0" rtl="0" algn="l">
              <a:lnSpc>
                <a:spcPct val="150000"/>
              </a:lnSpc>
              <a:spcBef>
                <a:spcPts val="0"/>
              </a:spcBef>
              <a:spcAft>
                <a:spcPts val="1600"/>
              </a:spcAft>
              <a:buNone/>
            </a:pPr>
            <a:r>
              <a:t/>
            </a:r>
            <a:endParaRPr/>
          </a:p>
        </p:txBody>
      </p:sp>
      <p:pic>
        <p:nvPicPr>
          <p:cNvPr id="155" name="Google Shape;155;p21"/>
          <p:cNvPicPr preferRelativeResize="0"/>
          <p:nvPr/>
        </p:nvPicPr>
        <p:blipFill rotWithShape="1">
          <a:blip r:embed="rId3">
            <a:alphaModFix/>
          </a:blip>
          <a:srcRect b="0" l="2381" r="0" t="0"/>
          <a:stretch/>
        </p:blipFill>
        <p:spPr>
          <a:xfrm>
            <a:off x="110725" y="3684425"/>
            <a:ext cx="8926148" cy="1152700"/>
          </a:xfrm>
          <a:prstGeom prst="rect">
            <a:avLst/>
          </a:prstGeom>
          <a:noFill/>
          <a:ln>
            <a:noFill/>
          </a:ln>
        </p:spPr>
      </p:pic>
      <p:sp>
        <p:nvSpPr>
          <p:cNvPr id="156" name="Google Shape;15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