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5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4B7961-6B9A-4B3D-8003-F82E9297CE9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E4C1FEA9-2AEE-4DDB-9CD2-43CE1412DB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955BB271-200C-404C-9674-FF3636260E10}"/>
              </a:ext>
            </a:extLst>
          </p:cNvPr>
          <p:cNvSpPr>
            <a:spLocks noGrp="1"/>
          </p:cNvSpPr>
          <p:nvPr>
            <p:ph type="dt" sz="half" idx="10"/>
          </p:nvPr>
        </p:nvSpPr>
        <p:spPr/>
        <p:txBody>
          <a:bodyPr/>
          <a:lstStyle/>
          <a:p>
            <a:fld id="{32C1669E-21C6-41A1-9CCD-CF95D9AA3A89}" type="datetimeFigureOut">
              <a:rPr lang="en-US" smtClean="0"/>
              <a:t>5/4/2022</a:t>
            </a:fld>
            <a:endParaRPr lang="en-US"/>
          </a:p>
        </p:txBody>
      </p:sp>
      <p:sp>
        <p:nvSpPr>
          <p:cNvPr id="5" name="Segnaposto piè di pagina 4">
            <a:extLst>
              <a:ext uri="{FF2B5EF4-FFF2-40B4-BE49-F238E27FC236}">
                <a16:creationId xmlns:a16="http://schemas.microsoft.com/office/drawing/2014/main" id="{B301FCD6-827E-4D8F-B62B-8C26E8E8A860}"/>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E19D9A99-2F47-4586-B09E-5FE34DA26437}"/>
              </a:ext>
            </a:extLst>
          </p:cNvPr>
          <p:cNvSpPr>
            <a:spLocks noGrp="1"/>
          </p:cNvSpPr>
          <p:nvPr>
            <p:ph type="sldNum" sz="quarter" idx="12"/>
          </p:nvPr>
        </p:nvSpPr>
        <p:spPr/>
        <p:txBody>
          <a:bodyPr/>
          <a:lstStyle/>
          <a:p>
            <a:fld id="{801CF059-2246-49A4-BDA8-55D5C79605A3}" type="slidenum">
              <a:rPr lang="en-US" smtClean="0"/>
              <a:t>‹N›</a:t>
            </a:fld>
            <a:endParaRPr lang="en-US"/>
          </a:p>
        </p:txBody>
      </p:sp>
    </p:spTree>
    <p:extLst>
      <p:ext uri="{BB962C8B-B14F-4D97-AF65-F5344CB8AC3E}">
        <p14:creationId xmlns:p14="http://schemas.microsoft.com/office/powerpoint/2010/main" val="3240765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3B11C2-9DD3-4928-90E0-69D2E8F9D470}"/>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983A7F9F-18B1-4A8D-AE26-A96FEEB646DF}"/>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E894815A-42B0-44B5-95BE-FFFED6C0EB99}"/>
              </a:ext>
            </a:extLst>
          </p:cNvPr>
          <p:cNvSpPr>
            <a:spLocks noGrp="1"/>
          </p:cNvSpPr>
          <p:nvPr>
            <p:ph type="dt" sz="half" idx="10"/>
          </p:nvPr>
        </p:nvSpPr>
        <p:spPr/>
        <p:txBody>
          <a:bodyPr/>
          <a:lstStyle/>
          <a:p>
            <a:fld id="{32C1669E-21C6-41A1-9CCD-CF95D9AA3A89}" type="datetimeFigureOut">
              <a:rPr lang="en-US" smtClean="0"/>
              <a:t>5/4/2022</a:t>
            </a:fld>
            <a:endParaRPr lang="en-US"/>
          </a:p>
        </p:txBody>
      </p:sp>
      <p:sp>
        <p:nvSpPr>
          <p:cNvPr id="5" name="Segnaposto piè di pagina 4">
            <a:extLst>
              <a:ext uri="{FF2B5EF4-FFF2-40B4-BE49-F238E27FC236}">
                <a16:creationId xmlns:a16="http://schemas.microsoft.com/office/drawing/2014/main" id="{E0FAA208-5595-4366-B1BE-B53555156F4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A538DCC9-7E11-4998-B9CD-721C9B6A8C02}"/>
              </a:ext>
            </a:extLst>
          </p:cNvPr>
          <p:cNvSpPr>
            <a:spLocks noGrp="1"/>
          </p:cNvSpPr>
          <p:nvPr>
            <p:ph type="sldNum" sz="quarter" idx="12"/>
          </p:nvPr>
        </p:nvSpPr>
        <p:spPr/>
        <p:txBody>
          <a:bodyPr/>
          <a:lstStyle/>
          <a:p>
            <a:fld id="{801CF059-2246-49A4-BDA8-55D5C79605A3}" type="slidenum">
              <a:rPr lang="en-US" smtClean="0"/>
              <a:t>‹N›</a:t>
            </a:fld>
            <a:endParaRPr lang="en-US"/>
          </a:p>
        </p:txBody>
      </p:sp>
    </p:spTree>
    <p:extLst>
      <p:ext uri="{BB962C8B-B14F-4D97-AF65-F5344CB8AC3E}">
        <p14:creationId xmlns:p14="http://schemas.microsoft.com/office/powerpoint/2010/main" val="33688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3E39E93-2EF5-4B81-A238-064CD65077B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56354B6E-F34A-41B9-884C-4BEFA4B43FC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DE10C453-3BD4-4AEC-B94E-B184C8181F70}"/>
              </a:ext>
            </a:extLst>
          </p:cNvPr>
          <p:cNvSpPr>
            <a:spLocks noGrp="1"/>
          </p:cNvSpPr>
          <p:nvPr>
            <p:ph type="dt" sz="half" idx="10"/>
          </p:nvPr>
        </p:nvSpPr>
        <p:spPr/>
        <p:txBody>
          <a:bodyPr/>
          <a:lstStyle/>
          <a:p>
            <a:fld id="{32C1669E-21C6-41A1-9CCD-CF95D9AA3A89}" type="datetimeFigureOut">
              <a:rPr lang="en-US" smtClean="0"/>
              <a:t>5/4/2022</a:t>
            </a:fld>
            <a:endParaRPr lang="en-US"/>
          </a:p>
        </p:txBody>
      </p:sp>
      <p:sp>
        <p:nvSpPr>
          <p:cNvPr id="5" name="Segnaposto piè di pagina 4">
            <a:extLst>
              <a:ext uri="{FF2B5EF4-FFF2-40B4-BE49-F238E27FC236}">
                <a16:creationId xmlns:a16="http://schemas.microsoft.com/office/drawing/2014/main" id="{3C4DC1B7-48B6-44E7-AAE8-E8F40DC2E76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CC91C130-91A8-45AF-B090-F5024696F118}"/>
              </a:ext>
            </a:extLst>
          </p:cNvPr>
          <p:cNvSpPr>
            <a:spLocks noGrp="1"/>
          </p:cNvSpPr>
          <p:nvPr>
            <p:ph type="sldNum" sz="quarter" idx="12"/>
          </p:nvPr>
        </p:nvSpPr>
        <p:spPr/>
        <p:txBody>
          <a:bodyPr/>
          <a:lstStyle/>
          <a:p>
            <a:fld id="{801CF059-2246-49A4-BDA8-55D5C79605A3}" type="slidenum">
              <a:rPr lang="en-US" smtClean="0"/>
              <a:t>‹N›</a:t>
            </a:fld>
            <a:endParaRPr lang="en-US"/>
          </a:p>
        </p:txBody>
      </p:sp>
    </p:spTree>
    <p:extLst>
      <p:ext uri="{BB962C8B-B14F-4D97-AF65-F5344CB8AC3E}">
        <p14:creationId xmlns:p14="http://schemas.microsoft.com/office/powerpoint/2010/main" val="298778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23707F-1528-4501-A8E7-94B37445F631}"/>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8516937E-CF65-401E-9672-E05DBCF4F04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BBC9923D-5826-4F64-BE02-581D53991499}"/>
              </a:ext>
            </a:extLst>
          </p:cNvPr>
          <p:cNvSpPr>
            <a:spLocks noGrp="1"/>
          </p:cNvSpPr>
          <p:nvPr>
            <p:ph type="dt" sz="half" idx="10"/>
          </p:nvPr>
        </p:nvSpPr>
        <p:spPr/>
        <p:txBody>
          <a:bodyPr/>
          <a:lstStyle/>
          <a:p>
            <a:fld id="{32C1669E-21C6-41A1-9CCD-CF95D9AA3A89}" type="datetimeFigureOut">
              <a:rPr lang="en-US" smtClean="0"/>
              <a:t>5/4/2022</a:t>
            </a:fld>
            <a:endParaRPr lang="en-US"/>
          </a:p>
        </p:txBody>
      </p:sp>
      <p:sp>
        <p:nvSpPr>
          <p:cNvPr id="5" name="Segnaposto piè di pagina 4">
            <a:extLst>
              <a:ext uri="{FF2B5EF4-FFF2-40B4-BE49-F238E27FC236}">
                <a16:creationId xmlns:a16="http://schemas.microsoft.com/office/drawing/2014/main" id="{B5AED0B9-F1D1-4A10-9DE3-9A017EC40CA5}"/>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BDBD7F6C-0507-438A-B30B-3A460CD1FEBF}"/>
              </a:ext>
            </a:extLst>
          </p:cNvPr>
          <p:cNvSpPr>
            <a:spLocks noGrp="1"/>
          </p:cNvSpPr>
          <p:nvPr>
            <p:ph type="sldNum" sz="quarter" idx="12"/>
          </p:nvPr>
        </p:nvSpPr>
        <p:spPr/>
        <p:txBody>
          <a:bodyPr/>
          <a:lstStyle/>
          <a:p>
            <a:fld id="{801CF059-2246-49A4-BDA8-55D5C79605A3}" type="slidenum">
              <a:rPr lang="en-US" smtClean="0"/>
              <a:t>‹N›</a:t>
            </a:fld>
            <a:endParaRPr lang="en-US"/>
          </a:p>
        </p:txBody>
      </p:sp>
    </p:spTree>
    <p:extLst>
      <p:ext uri="{BB962C8B-B14F-4D97-AF65-F5344CB8AC3E}">
        <p14:creationId xmlns:p14="http://schemas.microsoft.com/office/powerpoint/2010/main" val="125142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E23445-D0F0-42F8-B5C3-5D56733A646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8796337E-CA4D-45B4-A11A-3E32756257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5C2E9A8-8B34-4C37-9889-07164CD2C566}"/>
              </a:ext>
            </a:extLst>
          </p:cNvPr>
          <p:cNvSpPr>
            <a:spLocks noGrp="1"/>
          </p:cNvSpPr>
          <p:nvPr>
            <p:ph type="dt" sz="half" idx="10"/>
          </p:nvPr>
        </p:nvSpPr>
        <p:spPr/>
        <p:txBody>
          <a:bodyPr/>
          <a:lstStyle/>
          <a:p>
            <a:fld id="{32C1669E-21C6-41A1-9CCD-CF95D9AA3A89}" type="datetimeFigureOut">
              <a:rPr lang="en-US" smtClean="0"/>
              <a:t>5/4/2022</a:t>
            </a:fld>
            <a:endParaRPr lang="en-US"/>
          </a:p>
        </p:txBody>
      </p:sp>
      <p:sp>
        <p:nvSpPr>
          <p:cNvPr id="5" name="Segnaposto piè di pagina 4">
            <a:extLst>
              <a:ext uri="{FF2B5EF4-FFF2-40B4-BE49-F238E27FC236}">
                <a16:creationId xmlns:a16="http://schemas.microsoft.com/office/drawing/2014/main" id="{4F43FF4F-0430-409D-A294-91F612C394A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CD0F6FC8-CDF6-40BE-A65D-C8F26DAC61BF}"/>
              </a:ext>
            </a:extLst>
          </p:cNvPr>
          <p:cNvSpPr>
            <a:spLocks noGrp="1"/>
          </p:cNvSpPr>
          <p:nvPr>
            <p:ph type="sldNum" sz="quarter" idx="12"/>
          </p:nvPr>
        </p:nvSpPr>
        <p:spPr/>
        <p:txBody>
          <a:bodyPr/>
          <a:lstStyle/>
          <a:p>
            <a:fld id="{801CF059-2246-49A4-BDA8-55D5C79605A3}" type="slidenum">
              <a:rPr lang="en-US" smtClean="0"/>
              <a:t>‹N›</a:t>
            </a:fld>
            <a:endParaRPr lang="en-US"/>
          </a:p>
        </p:txBody>
      </p:sp>
    </p:spTree>
    <p:extLst>
      <p:ext uri="{BB962C8B-B14F-4D97-AF65-F5344CB8AC3E}">
        <p14:creationId xmlns:p14="http://schemas.microsoft.com/office/powerpoint/2010/main" val="240131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F05710-DF7D-48A7-A79B-E8B2DAB955D9}"/>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B4321D1B-2BB8-409D-928B-127E1520B95E}"/>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5D52A5A4-8C8D-415B-AEA3-67D51342D1D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2A9F1240-99B6-42DE-922A-49F1ED39B021}"/>
              </a:ext>
            </a:extLst>
          </p:cNvPr>
          <p:cNvSpPr>
            <a:spLocks noGrp="1"/>
          </p:cNvSpPr>
          <p:nvPr>
            <p:ph type="dt" sz="half" idx="10"/>
          </p:nvPr>
        </p:nvSpPr>
        <p:spPr/>
        <p:txBody>
          <a:bodyPr/>
          <a:lstStyle/>
          <a:p>
            <a:fld id="{32C1669E-21C6-41A1-9CCD-CF95D9AA3A89}" type="datetimeFigureOut">
              <a:rPr lang="en-US" smtClean="0"/>
              <a:t>5/4/2022</a:t>
            </a:fld>
            <a:endParaRPr lang="en-US"/>
          </a:p>
        </p:txBody>
      </p:sp>
      <p:sp>
        <p:nvSpPr>
          <p:cNvPr id="6" name="Segnaposto piè di pagina 5">
            <a:extLst>
              <a:ext uri="{FF2B5EF4-FFF2-40B4-BE49-F238E27FC236}">
                <a16:creationId xmlns:a16="http://schemas.microsoft.com/office/drawing/2014/main" id="{BA0122E0-CF96-4BC6-92E5-CD2E52DDDBF5}"/>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C9FA159B-A32B-4686-B98D-9FA6817FE73E}"/>
              </a:ext>
            </a:extLst>
          </p:cNvPr>
          <p:cNvSpPr>
            <a:spLocks noGrp="1"/>
          </p:cNvSpPr>
          <p:nvPr>
            <p:ph type="sldNum" sz="quarter" idx="12"/>
          </p:nvPr>
        </p:nvSpPr>
        <p:spPr/>
        <p:txBody>
          <a:bodyPr/>
          <a:lstStyle/>
          <a:p>
            <a:fld id="{801CF059-2246-49A4-BDA8-55D5C79605A3}" type="slidenum">
              <a:rPr lang="en-US" smtClean="0"/>
              <a:t>‹N›</a:t>
            </a:fld>
            <a:endParaRPr lang="en-US"/>
          </a:p>
        </p:txBody>
      </p:sp>
    </p:spTree>
    <p:extLst>
      <p:ext uri="{BB962C8B-B14F-4D97-AF65-F5344CB8AC3E}">
        <p14:creationId xmlns:p14="http://schemas.microsoft.com/office/powerpoint/2010/main" val="271361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B976E-84CC-411E-8C46-AD8A629E3664}"/>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03A51361-D872-46B6-943B-A8A9D1CE8B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AFEC727-8447-4151-9054-FE93029669C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5CAAB6D0-7751-4B53-A50C-3462103B01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2E58340-B176-4CAB-B7AC-C769648FE42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8C173FDD-2725-443F-A512-D67AAEB14502}"/>
              </a:ext>
            </a:extLst>
          </p:cNvPr>
          <p:cNvSpPr>
            <a:spLocks noGrp="1"/>
          </p:cNvSpPr>
          <p:nvPr>
            <p:ph type="dt" sz="half" idx="10"/>
          </p:nvPr>
        </p:nvSpPr>
        <p:spPr/>
        <p:txBody>
          <a:bodyPr/>
          <a:lstStyle/>
          <a:p>
            <a:fld id="{32C1669E-21C6-41A1-9CCD-CF95D9AA3A89}" type="datetimeFigureOut">
              <a:rPr lang="en-US" smtClean="0"/>
              <a:t>5/4/2022</a:t>
            </a:fld>
            <a:endParaRPr lang="en-US"/>
          </a:p>
        </p:txBody>
      </p:sp>
      <p:sp>
        <p:nvSpPr>
          <p:cNvPr id="8" name="Segnaposto piè di pagina 7">
            <a:extLst>
              <a:ext uri="{FF2B5EF4-FFF2-40B4-BE49-F238E27FC236}">
                <a16:creationId xmlns:a16="http://schemas.microsoft.com/office/drawing/2014/main" id="{F73383C6-EDA6-407F-BF08-B80FFEAF5D01}"/>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4C342564-A1C8-42EC-9F46-07451372EE38}"/>
              </a:ext>
            </a:extLst>
          </p:cNvPr>
          <p:cNvSpPr>
            <a:spLocks noGrp="1"/>
          </p:cNvSpPr>
          <p:nvPr>
            <p:ph type="sldNum" sz="quarter" idx="12"/>
          </p:nvPr>
        </p:nvSpPr>
        <p:spPr/>
        <p:txBody>
          <a:bodyPr/>
          <a:lstStyle/>
          <a:p>
            <a:fld id="{801CF059-2246-49A4-BDA8-55D5C79605A3}" type="slidenum">
              <a:rPr lang="en-US" smtClean="0"/>
              <a:t>‹N›</a:t>
            </a:fld>
            <a:endParaRPr lang="en-US"/>
          </a:p>
        </p:txBody>
      </p:sp>
    </p:spTree>
    <p:extLst>
      <p:ext uri="{BB962C8B-B14F-4D97-AF65-F5344CB8AC3E}">
        <p14:creationId xmlns:p14="http://schemas.microsoft.com/office/powerpoint/2010/main" val="159848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B1B5FC-E6A3-4662-952D-CEFA07A1A6B4}"/>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920005E8-E92C-4131-AD5C-639415001E1A}"/>
              </a:ext>
            </a:extLst>
          </p:cNvPr>
          <p:cNvSpPr>
            <a:spLocks noGrp="1"/>
          </p:cNvSpPr>
          <p:nvPr>
            <p:ph type="dt" sz="half" idx="10"/>
          </p:nvPr>
        </p:nvSpPr>
        <p:spPr/>
        <p:txBody>
          <a:bodyPr/>
          <a:lstStyle/>
          <a:p>
            <a:fld id="{32C1669E-21C6-41A1-9CCD-CF95D9AA3A89}" type="datetimeFigureOut">
              <a:rPr lang="en-US" smtClean="0"/>
              <a:t>5/4/2022</a:t>
            </a:fld>
            <a:endParaRPr lang="en-US"/>
          </a:p>
        </p:txBody>
      </p:sp>
      <p:sp>
        <p:nvSpPr>
          <p:cNvPr id="4" name="Segnaposto piè di pagina 3">
            <a:extLst>
              <a:ext uri="{FF2B5EF4-FFF2-40B4-BE49-F238E27FC236}">
                <a16:creationId xmlns:a16="http://schemas.microsoft.com/office/drawing/2014/main" id="{3451EB34-10D5-4E1E-9484-8362E85C1DC1}"/>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93DEEC4B-428B-4BCE-83C0-2C73A16148B8}"/>
              </a:ext>
            </a:extLst>
          </p:cNvPr>
          <p:cNvSpPr>
            <a:spLocks noGrp="1"/>
          </p:cNvSpPr>
          <p:nvPr>
            <p:ph type="sldNum" sz="quarter" idx="12"/>
          </p:nvPr>
        </p:nvSpPr>
        <p:spPr/>
        <p:txBody>
          <a:bodyPr/>
          <a:lstStyle/>
          <a:p>
            <a:fld id="{801CF059-2246-49A4-BDA8-55D5C79605A3}" type="slidenum">
              <a:rPr lang="en-US" smtClean="0"/>
              <a:t>‹N›</a:t>
            </a:fld>
            <a:endParaRPr lang="en-US"/>
          </a:p>
        </p:txBody>
      </p:sp>
    </p:spTree>
    <p:extLst>
      <p:ext uri="{BB962C8B-B14F-4D97-AF65-F5344CB8AC3E}">
        <p14:creationId xmlns:p14="http://schemas.microsoft.com/office/powerpoint/2010/main" val="1527172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F9DB2BE-5D60-40BF-B2F8-F997C2071F26}"/>
              </a:ext>
            </a:extLst>
          </p:cNvPr>
          <p:cNvSpPr>
            <a:spLocks noGrp="1"/>
          </p:cNvSpPr>
          <p:nvPr>
            <p:ph type="dt" sz="half" idx="10"/>
          </p:nvPr>
        </p:nvSpPr>
        <p:spPr/>
        <p:txBody>
          <a:bodyPr/>
          <a:lstStyle/>
          <a:p>
            <a:fld id="{32C1669E-21C6-41A1-9CCD-CF95D9AA3A89}" type="datetimeFigureOut">
              <a:rPr lang="en-US" smtClean="0"/>
              <a:t>5/4/2022</a:t>
            </a:fld>
            <a:endParaRPr lang="en-US"/>
          </a:p>
        </p:txBody>
      </p:sp>
      <p:sp>
        <p:nvSpPr>
          <p:cNvPr id="3" name="Segnaposto piè di pagina 2">
            <a:extLst>
              <a:ext uri="{FF2B5EF4-FFF2-40B4-BE49-F238E27FC236}">
                <a16:creationId xmlns:a16="http://schemas.microsoft.com/office/drawing/2014/main" id="{4856B612-153F-48B7-A5DA-90AB11BC26B0}"/>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5308E2E1-455F-4943-9744-CBD47D1A219C}"/>
              </a:ext>
            </a:extLst>
          </p:cNvPr>
          <p:cNvSpPr>
            <a:spLocks noGrp="1"/>
          </p:cNvSpPr>
          <p:nvPr>
            <p:ph type="sldNum" sz="quarter" idx="12"/>
          </p:nvPr>
        </p:nvSpPr>
        <p:spPr/>
        <p:txBody>
          <a:bodyPr/>
          <a:lstStyle/>
          <a:p>
            <a:fld id="{801CF059-2246-49A4-BDA8-55D5C79605A3}" type="slidenum">
              <a:rPr lang="en-US" smtClean="0"/>
              <a:t>‹N›</a:t>
            </a:fld>
            <a:endParaRPr lang="en-US"/>
          </a:p>
        </p:txBody>
      </p:sp>
    </p:spTree>
    <p:extLst>
      <p:ext uri="{BB962C8B-B14F-4D97-AF65-F5344CB8AC3E}">
        <p14:creationId xmlns:p14="http://schemas.microsoft.com/office/powerpoint/2010/main" val="54248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35A9B8-A825-44B2-A999-25B236DC89A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69333EC7-0ABE-4863-A657-08FAA3360F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BDEC85E5-4693-46FB-8D56-C24BA5CF0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0EEDDF9-3E05-42AF-B020-5B52F7BAFFB8}"/>
              </a:ext>
            </a:extLst>
          </p:cNvPr>
          <p:cNvSpPr>
            <a:spLocks noGrp="1"/>
          </p:cNvSpPr>
          <p:nvPr>
            <p:ph type="dt" sz="half" idx="10"/>
          </p:nvPr>
        </p:nvSpPr>
        <p:spPr/>
        <p:txBody>
          <a:bodyPr/>
          <a:lstStyle/>
          <a:p>
            <a:fld id="{32C1669E-21C6-41A1-9CCD-CF95D9AA3A89}" type="datetimeFigureOut">
              <a:rPr lang="en-US" smtClean="0"/>
              <a:t>5/4/2022</a:t>
            </a:fld>
            <a:endParaRPr lang="en-US"/>
          </a:p>
        </p:txBody>
      </p:sp>
      <p:sp>
        <p:nvSpPr>
          <p:cNvPr id="6" name="Segnaposto piè di pagina 5">
            <a:extLst>
              <a:ext uri="{FF2B5EF4-FFF2-40B4-BE49-F238E27FC236}">
                <a16:creationId xmlns:a16="http://schemas.microsoft.com/office/drawing/2014/main" id="{1D53922D-74F3-431F-BF2C-A943969A5A0A}"/>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F3378578-B1D0-4255-AD47-F813D1DA2F61}"/>
              </a:ext>
            </a:extLst>
          </p:cNvPr>
          <p:cNvSpPr>
            <a:spLocks noGrp="1"/>
          </p:cNvSpPr>
          <p:nvPr>
            <p:ph type="sldNum" sz="quarter" idx="12"/>
          </p:nvPr>
        </p:nvSpPr>
        <p:spPr/>
        <p:txBody>
          <a:bodyPr/>
          <a:lstStyle/>
          <a:p>
            <a:fld id="{801CF059-2246-49A4-BDA8-55D5C79605A3}" type="slidenum">
              <a:rPr lang="en-US" smtClean="0"/>
              <a:t>‹N›</a:t>
            </a:fld>
            <a:endParaRPr lang="en-US"/>
          </a:p>
        </p:txBody>
      </p:sp>
    </p:spTree>
    <p:extLst>
      <p:ext uri="{BB962C8B-B14F-4D97-AF65-F5344CB8AC3E}">
        <p14:creationId xmlns:p14="http://schemas.microsoft.com/office/powerpoint/2010/main" val="741379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D83FC0-8D9A-4636-8393-14F16C0384E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3204D0E9-0BA6-4D9E-A110-3FA7CD2B3D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1A61328D-5691-44FF-A57F-7C2A89513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F3AAC7B-E17D-459C-A532-53090ED20977}"/>
              </a:ext>
            </a:extLst>
          </p:cNvPr>
          <p:cNvSpPr>
            <a:spLocks noGrp="1"/>
          </p:cNvSpPr>
          <p:nvPr>
            <p:ph type="dt" sz="half" idx="10"/>
          </p:nvPr>
        </p:nvSpPr>
        <p:spPr/>
        <p:txBody>
          <a:bodyPr/>
          <a:lstStyle/>
          <a:p>
            <a:fld id="{32C1669E-21C6-41A1-9CCD-CF95D9AA3A89}" type="datetimeFigureOut">
              <a:rPr lang="en-US" smtClean="0"/>
              <a:t>5/4/2022</a:t>
            </a:fld>
            <a:endParaRPr lang="en-US"/>
          </a:p>
        </p:txBody>
      </p:sp>
      <p:sp>
        <p:nvSpPr>
          <p:cNvPr id="6" name="Segnaposto piè di pagina 5">
            <a:extLst>
              <a:ext uri="{FF2B5EF4-FFF2-40B4-BE49-F238E27FC236}">
                <a16:creationId xmlns:a16="http://schemas.microsoft.com/office/drawing/2014/main" id="{85DD0880-5006-44F9-8D5A-14ECC8A5372D}"/>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063A0B8E-8220-4F67-B974-677BFE82FB91}"/>
              </a:ext>
            </a:extLst>
          </p:cNvPr>
          <p:cNvSpPr>
            <a:spLocks noGrp="1"/>
          </p:cNvSpPr>
          <p:nvPr>
            <p:ph type="sldNum" sz="quarter" idx="12"/>
          </p:nvPr>
        </p:nvSpPr>
        <p:spPr/>
        <p:txBody>
          <a:bodyPr/>
          <a:lstStyle/>
          <a:p>
            <a:fld id="{801CF059-2246-49A4-BDA8-55D5C79605A3}" type="slidenum">
              <a:rPr lang="en-US" smtClean="0"/>
              <a:t>‹N›</a:t>
            </a:fld>
            <a:endParaRPr lang="en-US"/>
          </a:p>
        </p:txBody>
      </p:sp>
    </p:spTree>
    <p:extLst>
      <p:ext uri="{BB962C8B-B14F-4D97-AF65-F5344CB8AC3E}">
        <p14:creationId xmlns:p14="http://schemas.microsoft.com/office/powerpoint/2010/main" val="279995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090B2FD-368A-43C9-AF21-004A3CE711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CE4948D0-D126-4ED7-A32B-ABAE5318A5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DBBAB859-58DC-4EC9-9B27-8D0DBC1E46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1669E-21C6-41A1-9CCD-CF95D9AA3A89}" type="datetimeFigureOut">
              <a:rPr lang="en-US" smtClean="0"/>
              <a:t>5/4/2022</a:t>
            </a:fld>
            <a:endParaRPr lang="en-US"/>
          </a:p>
        </p:txBody>
      </p:sp>
      <p:sp>
        <p:nvSpPr>
          <p:cNvPr id="5" name="Segnaposto piè di pagina 4">
            <a:extLst>
              <a:ext uri="{FF2B5EF4-FFF2-40B4-BE49-F238E27FC236}">
                <a16:creationId xmlns:a16="http://schemas.microsoft.com/office/drawing/2014/main" id="{E782A766-C175-4D61-B148-96512331F5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50BA95D2-251D-4AAE-A584-B15AD1651E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1CF059-2246-49A4-BDA8-55D5C79605A3}" type="slidenum">
              <a:rPr lang="en-US" smtClean="0"/>
              <a:t>‹N›</a:t>
            </a:fld>
            <a:endParaRPr lang="en-US"/>
          </a:p>
        </p:txBody>
      </p:sp>
    </p:spTree>
    <p:extLst>
      <p:ext uri="{BB962C8B-B14F-4D97-AF65-F5344CB8AC3E}">
        <p14:creationId xmlns:p14="http://schemas.microsoft.com/office/powerpoint/2010/main" val="1572802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6F9BDFC3-2EDD-44EB-A538-FEAF62884705}"/>
              </a:ext>
            </a:extLst>
          </p:cNvPr>
          <p:cNvSpPr>
            <a:spLocks noGrp="1"/>
          </p:cNvSpPr>
          <p:nvPr>
            <p:ph type="ctrTitle"/>
          </p:nvPr>
        </p:nvSpPr>
        <p:spPr>
          <a:xfrm>
            <a:off x="1524003" y="1999615"/>
            <a:ext cx="9144000" cy="2764028"/>
          </a:xfrm>
        </p:spPr>
        <p:txBody>
          <a:bodyPr anchor="ctr">
            <a:normAutofit/>
          </a:bodyPr>
          <a:lstStyle/>
          <a:p>
            <a:r>
              <a:rPr lang="en-US" sz="7200" dirty="0"/>
              <a:t>Lab 2, presentation</a:t>
            </a:r>
          </a:p>
        </p:txBody>
      </p:sp>
      <p:sp>
        <p:nvSpPr>
          <p:cNvPr id="3" name="Sottotitolo 2">
            <a:extLst>
              <a:ext uri="{FF2B5EF4-FFF2-40B4-BE49-F238E27FC236}">
                <a16:creationId xmlns:a16="http://schemas.microsoft.com/office/drawing/2014/main" id="{655C2412-B00F-45E2-8D3E-501F62BAD7F1}"/>
              </a:ext>
            </a:extLst>
          </p:cNvPr>
          <p:cNvSpPr>
            <a:spLocks noGrp="1"/>
          </p:cNvSpPr>
          <p:nvPr>
            <p:ph type="subTitle" idx="1"/>
          </p:nvPr>
        </p:nvSpPr>
        <p:spPr>
          <a:xfrm>
            <a:off x="1966912" y="5645150"/>
            <a:ext cx="8258176" cy="631825"/>
          </a:xfrm>
        </p:spPr>
        <p:txBody>
          <a:bodyPr anchor="ctr">
            <a:normAutofit/>
          </a:bodyPr>
          <a:lstStyle/>
          <a:p>
            <a:r>
              <a:rPr lang="en-US" sz="1500"/>
              <a:t>Carlo Saccardi</a:t>
            </a:r>
          </a:p>
          <a:p>
            <a:r>
              <a:rPr lang="en-US" sz="1500" b="0" i="0">
                <a:effectLst/>
              </a:rPr>
              <a:t>Filip Zawadka</a:t>
            </a:r>
            <a:endParaRPr lang="en-US" sz="15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066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C54D82-F873-40AC-90DA-2971B4683F95}"/>
              </a:ext>
            </a:extLst>
          </p:cNvPr>
          <p:cNvSpPr>
            <a:spLocks noGrp="1"/>
          </p:cNvSpPr>
          <p:nvPr>
            <p:ph type="ctrTitle"/>
          </p:nvPr>
        </p:nvSpPr>
        <p:spPr>
          <a:xfrm>
            <a:off x="0" y="39688"/>
            <a:ext cx="8896350" cy="1484312"/>
          </a:xfrm>
        </p:spPr>
        <p:txBody>
          <a:bodyPr>
            <a:normAutofit/>
          </a:bodyPr>
          <a:lstStyle/>
          <a:p>
            <a:pPr algn="just"/>
            <a:r>
              <a:rPr lang="en-US" sz="3200" dirty="0"/>
              <a:t>	</a:t>
            </a:r>
            <a:r>
              <a:rPr lang="en-US" sz="3200" b="1" dirty="0"/>
              <a:t>QUESTION 4.1: Gaussian emission probabilities </a:t>
            </a:r>
            <a:endParaRPr lang="en-US" sz="3200" dirty="0"/>
          </a:p>
        </p:txBody>
      </p:sp>
      <p:sp>
        <p:nvSpPr>
          <p:cNvPr id="3" name="Sottotitolo 2">
            <a:extLst>
              <a:ext uri="{FF2B5EF4-FFF2-40B4-BE49-F238E27FC236}">
                <a16:creationId xmlns:a16="http://schemas.microsoft.com/office/drawing/2014/main" id="{71349002-7303-4C87-8174-1FAD92B2228C}"/>
              </a:ext>
            </a:extLst>
          </p:cNvPr>
          <p:cNvSpPr>
            <a:spLocks noGrp="1"/>
          </p:cNvSpPr>
          <p:nvPr>
            <p:ph type="subTitle" idx="1"/>
          </p:nvPr>
        </p:nvSpPr>
        <p:spPr>
          <a:xfrm>
            <a:off x="781049" y="1790699"/>
            <a:ext cx="5438776" cy="5153025"/>
          </a:xfrm>
        </p:spPr>
        <p:txBody>
          <a:bodyPr>
            <a:normAutofit fontScale="85000" lnSpcReduction="10000"/>
          </a:bodyPr>
          <a:lstStyle/>
          <a:p>
            <a:pPr algn="just"/>
            <a:r>
              <a:rPr lang="en-US" dirty="0"/>
              <a:t>In this figure we are plotting the probabilities of each state, given a time instance in the utterance of the sound. The word 'o' is made of 3 phoneme (each of them modeled with 3 states), one of them corresponds to O(ow), and the other two are '</a:t>
            </a:r>
            <a:r>
              <a:rPr lang="en-US" dirty="0" err="1"/>
              <a:t>sil</a:t>
            </a:r>
            <a:r>
              <a:rPr lang="en-US" dirty="0"/>
              <a:t>' (silence) and they are placed at the start and end of the utterance. In other words, the first and last frames of the sample are mostly silent and the middle frames correspond to the word ‘o’.</a:t>
            </a:r>
          </a:p>
          <a:p>
            <a:pPr algn="just"/>
            <a:r>
              <a:rPr lang="en-US" dirty="0"/>
              <a:t>From the color bar, blue indicates that the probability that the model is in that state, given the corresponding time frame, is low. Yellow indicates a higher probability. Thus, as expected, towards the start and the end of the utterance (time frames) we have a higher probability in states 1,2,3 and 7,8,9 (silence '</a:t>
            </a:r>
            <a:r>
              <a:rPr lang="en-US" dirty="0" err="1"/>
              <a:t>sil</a:t>
            </a:r>
            <a:r>
              <a:rPr lang="en-US" dirty="0"/>
              <a:t>'), and blue in states 4,5,6 (o </a:t>
            </a:r>
            <a:r>
              <a:rPr lang="en-US" dirty="0" err="1"/>
              <a:t>wird</a:t>
            </a:r>
            <a:r>
              <a:rPr lang="en-US" dirty="0"/>
              <a:t> 'ow'). On the other hand, we have a higher probability in states 4,5,6 in the middle of the utterance, between time frames 15 and 45, which correspond to the word 'o'</a:t>
            </a:r>
          </a:p>
        </p:txBody>
      </p:sp>
      <p:pic>
        <p:nvPicPr>
          <p:cNvPr id="6" name="Immagine 5">
            <a:extLst>
              <a:ext uri="{FF2B5EF4-FFF2-40B4-BE49-F238E27FC236}">
                <a16:creationId xmlns:a16="http://schemas.microsoft.com/office/drawing/2014/main" id="{48EAAA4B-1062-4844-963B-6044748DD1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9825" y="2468880"/>
            <a:ext cx="5931421" cy="2777312"/>
          </a:xfrm>
          <a:prstGeom prst="rect">
            <a:avLst/>
          </a:prstGeom>
        </p:spPr>
      </p:pic>
    </p:spTree>
    <p:extLst>
      <p:ext uri="{BB962C8B-B14F-4D97-AF65-F5344CB8AC3E}">
        <p14:creationId xmlns:p14="http://schemas.microsoft.com/office/powerpoint/2010/main" val="1201648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C54D82-F873-40AC-90DA-2971B4683F95}"/>
              </a:ext>
            </a:extLst>
          </p:cNvPr>
          <p:cNvSpPr>
            <a:spLocks noGrp="1"/>
          </p:cNvSpPr>
          <p:nvPr>
            <p:ph type="ctrTitle"/>
          </p:nvPr>
        </p:nvSpPr>
        <p:spPr>
          <a:xfrm>
            <a:off x="0" y="39688"/>
            <a:ext cx="8896350" cy="1484312"/>
          </a:xfrm>
        </p:spPr>
        <p:txBody>
          <a:bodyPr>
            <a:normAutofit/>
          </a:bodyPr>
          <a:lstStyle/>
          <a:p>
            <a:pPr algn="just"/>
            <a:r>
              <a:rPr lang="en-US" sz="3200" dirty="0"/>
              <a:t>	</a:t>
            </a:r>
            <a:r>
              <a:rPr lang="en-US" sz="3200" b="1" dirty="0"/>
              <a:t>QUESTION 5.2: Forward Algorithm</a:t>
            </a:r>
            <a:endParaRPr lang="en-US" sz="3200" dirty="0"/>
          </a:p>
        </p:txBody>
      </p:sp>
      <p:sp>
        <p:nvSpPr>
          <p:cNvPr id="3" name="Sottotitolo 2">
            <a:extLst>
              <a:ext uri="{FF2B5EF4-FFF2-40B4-BE49-F238E27FC236}">
                <a16:creationId xmlns:a16="http://schemas.microsoft.com/office/drawing/2014/main" id="{71349002-7303-4C87-8174-1FAD92B2228C}"/>
              </a:ext>
            </a:extLst>
          </p:cNvPr>
          <p:cNvSpPr>
            <a:spLocks noGrp="1"/>
          </p:cNvSpPr>
          <p:nvPr>
            <p:ph type="subTitle" idx="1"/>
          </p:nvPr>
        </p:nvSpPr>
        <p:spPr>
          <a:xfrm>
            <a:off x="760729" y="1718825"/>
            <a:ext cx="5438776" cy="5153025"/>
          </a:xfrm>
        </p:spPr>
        <p:txBody>
          <a:bodyPr>
            <a:normAutofit fontScale="85000" lnSpcReduction="10000"/>
          </a:bodyPr>
          <a:lstStyle/>
          <a:p>
            <a:pPr algn="just"/>
            <a:r>
              <a:rPr lang="en-US" dirty="0"/>
              <a:t>Alpha represent the probability of observing a given sequence o_1,o_2,...,</a:t>
            </a:r>
            <a:r>
              <a:rPr lang="en-US" dirty="0" err="1"/>
              <a:t>o_n</a:t>
            </a:r>
            <a:r>
              <a:rPr lang="en-US" dirty="0"/>
              <a:t> and ending up in state j.</a:t>
            </a:r>
          </a:p>
          <a:p>
            <a:pPr algn="just"/>
            <a:r>
              <a:rPr lang="en-US" dirty="0"/>
              <a:t>From the observation likelihood calculated in the previous section, we know that the utterance 'ow' lies in the frames 15-45, right in the middle of two silence phones. This alpha pass shows a similar behavior: between time step 15-45 we get higher values in states 4,5,6, whereas for time step 0 to 15 and 50 to 71 we get higher probabilities in states 1,2,3 and 7,8,9 respectively. Notice that as the frames move to end, the probabilities of states tend to increase as we move from state 1 to 9.</a:t>
            </a:r>
          </a:p>
          <a:p>
            <a:pPr algn="just"/>
            <a:r>
              <a:rPr lang="en-US" dirty="0"/>
              <a:t>Since alpha is the probability of observing a given sequence and ending up in a particular state, the probability of observing the entire sequence regardless of where we might end up is obtained by marginalizing out the 'state variable', once the sequence of observations is completed.</a:t>
            </a:r>
          </a:p>
        </p:txBody>
      </p:sp>
      <p:pic>
        <p:nvPicPr>
          <p:cNvPr id="5" name="Immagine 4">
            <a:extLst>
              <a:ext uri="{FF2B5EF4-FFF2-40B4-BE49-F238E27FC236}">
                <a16:creationId xmlns:a16="http://schemas.microsoft.com/office/drawing/2014/main" id="{BA56B18E-F70F-49F7-8624-8668FE5FB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7212" y="1280514"/>
            <a:ext cx="5871938" cy="2941717"/>
          </a:xfrm>
          <a:prstGeom prst="rect">
            <a:avLst/>
          </a:prstGeom>
        </p:spPr>
      </p:pic>
      <p:pic>
        <p:nvPicPr>
          <p:cNvPr id="8" name="Immagine 7">
            <a:extLst>
              <a:ext uri="{FF2B5EF4-FFF2-40B4-BE49-F238E27FC236}">
                <a16:creationId xmlns:a16="http://schemas.microsoft.com/office/drawing/2014/main" id="{538DB27C-D1B6-4676-BE53-75A521282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505" y="4261918"/>
            <a:ext cx="6052160" cy="2596082"/>
          </a:xfrm>
          <a:prstGeom prst="rect">
            <a:avLst/>
          </a:prstGeom>
        </p:spPr>
      </p:pic>
    </p:spTree>
    <p:extLst>
      <p:ext uri="{BB962C8B-B14F-4D97-AF65-F5344CB8AC3E}">
        <p14:creationId xmlns:p14="http://schemas.microsoft.com/office/powerpoint/2010/main" val="3939504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C54D82-F873-40AC-90DA-2971B4683F95}"/>
              </a:ext>
            </a:extLst>
          </p:cNvPr>
          <p:cNvSpPr>
            <a:spLocks noGrp="1"/>
          </p:cNvSpPr>
          <p:nvPr>
            <p:ph type="ctrTitle"/>
          </p:nvPr>
        </p:nvSpPr>
        <p:spPr>
          <a:xfrm>
            <a:off x="0" y="39688"/>
            <a:ext cx="8896350" cy="1484312"/>
          </a:xfrm>
        </p:spPr>
        <p:txBody>
          <a:bodyPr>
            <a:normAutofit/>
          </a:bodyPr>
          <a:lstStyle/>
          <a:p>
            <a:pPr algn="just"/>
            <a:r>
              <a:rPr lang="en-US" sz="3200" dirty="0"/>
              <a:t>	</a:t>
            </a:r>
            <a:r>
              <a:rPr lang="en-US" sz="3200" b="1" dirty="0"/>
              <a:t>QUESTION 5.2: Forward Algorithm</a:t>
            </a:r>
            <a:endParaRPr lang="en-US" sz="3200" dirty="0"/>
          </a:p>
        </p:txBody>
      </p:sp>
      <p:sp>
        <p:nvSpPr>
          <p:cNvPr id="3" name="Sottotitolo 2">
            <a:extLst>
              <a:ext uri="{FF2B5EF4-FFF2-40B4-BE49-F238E27FC236}">
                <a16:creationId xmlns:a16="http://schemas.microsoft.com/office/drawing/2014/main" id="{71349002-7303-4C87-8174-1FAD92B2228C}"/>
              </a:ext>
            </a:extLst>
          </p:cNvPr>
          <p:cNvSpPr>
            <a:spLocks noGrp="1"/>
          </p:cNvSpPr>
          <p:nvPr>
            <p:ph type="subTitle" idx="1"/>
          </p:nvPr>
        </p:nvSpPr>
        <p:spPr>
          <a:xfrm>
            <a:off x="760729" y="1718826"/>
            <a:ext cx="4776471" cy="538600"/>
          </a:xfrm>
        </p:spPr>
        <p:txBody>
          <a:bodyPr>
            <a:normAutofit fontScale="85000" lnSpcReduction="20000"/>
          </a:bodyPr>
          <a:lstStyle/>
          <a:p>
            <a:pPr algn="just"/>
            <a:r>
              <a:rPr lang="en-US" dirty="0"/>
              <a:t>Results obtained from the models trained on every speaker. Accuracy: 97.72</a:t>
            </a:r>
          </a:p>
        </p:txBody>
      </p:sp>
      <p:pic>
        <p:nvPicPr>
          <p:cNvPr id="4" name="Immagine 3">
            <a:extLst>
              <a:ext uri="{FF2B5EF4-FFF2-40B4-BE49-F238E27FC236}">
                <a16:creationId xmlns:a16="http://schemas.microsoft.com/office/drawing/2014/main" id="{1A03E277-D712-4BAF-BFD1-745D1D41DFD2}"/>
              </a:ext>
            </a:extLst>
          </p:cNvPr>
          <p:cNvPicPr>
            <a:picLocks noChangeAspect="1"/>
          </p:cNvPicPr>
          <p:nvPr/>
        </p:nvPicPr>
        <p:blipFill>
          <a:blip r:embed="rId2"/>
          <a:stretch>
            <a:fillRect/>
          </a:stretch>
        </p:blipFill>
        <p:spPr>
          <a:xfrm>
            <a:off x="5993168" y="1720932"/>
            <a:ext cx="5438103" cy="536494"/>
          </a:xfrm>
          <a:prstGeom prst="rect">
            <a:avLst/>
          </a:prstGeom>
        </p:spPr>
      </p:pic>
      <p:pic>
        <p:nvPicPr>
          <p:cNvPr id="9" name="Immagine 8">
            <a:extLst>
              <a:ext uri="{FF2B5EF4-FFF2-40B4-BE49-F238E27FC236}">
                <a16:creationId xmlns:a16="http://schemas.microsoft.com/office/drawing/2014/main" id="{C7024182-151A-4FD8-8F69-8A089E359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105" y="2987041"/>
            <a:ext cx="5941895" cy="2888226"/>
          </a:xfrm>
          <a:prstGeom prst="rect">
            <a:avLst/>
          </a:prstGeom>
        </p:spPr>
      </p:pic>
      <p:pic>
        <p:nvPicPr>
          <p:cNvPr id="11" name="Immagine 10">
            <a:extLst>
              <a:ext uri="{FF2B5EF4-FFF2-40B4-BE49-F238E27FC236}">
                <a16:creationId xmlns:a16="http://schemas.microsoft.com/office/drawing/2014/main" id="{53DC634E-613C-4299-8618-E5C96FAC5CFB}"/>
              </a:ext>
            </a:extLst>
          </p:cNvPr>
          <p:cNvPicPr>
            <a:picLocks noChangeAspect="1"/>
          </p:cNvPicPr>
          <p:nvPr/>
        </p:nvPicPr>
        <p:blipFill>
          <a:blip r:embed="rId4"/>
          <a:stretch>
            <a:fillRect/>
          </a:stretch>
        </p:blipFill>
        <p:spPr>
          <a:xfrm>
            <a:off x="6738062" y="1610141"/>
            <a:ext cx="4901609" cy="755970"/>
          </a:xfrm>
          <a:prstGeom prst="rect">
            <a:avLst/>
          </a:prstGeom>
        </p:spPr>
      </p:pic>
      <p:pic>
        <p:nvPicPr>
          <p:cNvPr id="13" name="Immagine 12">
            <a:extLst>
              <a:ext uri="{FF2B5EF4-FFF2-40B4-BE49-F238E27FC236}">
                <a16:creationId xmlns:a16="http://schemas.microsoft.com/office/drawing/2014/main" id="{C090C40D-847F-4956-9CCC-A891A042DA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9840" y="2987041"/>
            <a:ext cx="5698055" cy="2888226"/>
          </a:xfrm>
          <a:prstGeom prst="rect">
            <a:avLst/>
          </a:prstGeom>
        </p:spPr>
      </p:pic>
    </p:spTree>
    <p:extLst>
      <p:ext uri="{BB962C8B-B14F-4D97-AF65-F5344CB8AC3E}">
        <p14:creationId xmlns:p14="http://schemas.microsoft.com/office/powerpoint/2010/main" val="3540110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C54D82-F873-40AC-90DA-2971B4683F95}"/>
              </a:ext>
            </a:extLst>
          </p:cNvPr>
          <p:cNvSpPr>
            <a:spLocks noGrp="1"/>
          </p:cNvSpPr>
          <p:nvPr>
            <p:ph type="ctrTitle"/>
          </p:nvPr>
        </p:nvSpPr>
        <p:spPr>
          <a:xfrm>
            <a:off x="-548640" y="265195"/>
            <a:ext cx="8896350" cy="1484312"/>
          </a:xfrm>
        </p:spPr>
        <p:txBody>
          <a:bodyPr>
            <a:normAutofit/>
          </a:bodyPr>
          <a:lstStyle/>
          <a:p>
            <a:pPr algn="just"/>
            <a:r>
              <a:rPr lang="en-US" sz="3200" dirty="0"/>
              <a:t>	</a:t>
            </a:r>
            <a:r>
              <a:rPr lang="en-US" sz="3200" b="1" dirty="0"/>
              <a:t>QUESTION 5.3: Viterbi Algorithm</a:t>
            </a:r>
            <a:endParaRPr lang="en-US" sz="3200" dirty="0"/>
          </a:p>
        </p:txBody>
      </p:sp>
      <p:sp>
        <p:nvSpPr>
          <p:cNvPr id="3" name="Sottotitolo 2">
            <a:extLst>
              <a:ext uri="{FF2B5EF4-FFF2-40B4-BE49-F238E27FC236}">
                <a16:creationId xmlns:a16="http://schemas.microsoft.com/office/drawing/2014/main" id="{71349002-7303-4C87-8174-1FAD92B2228C}"/>
              </a:ext>
            </a:extLst>
          </p:cNvPr>
          <p:cNvSpPr>
            <a:spLocks noGrp="1"/>
          </p:cNvSpPr>
          <p:nvPr>
            <p:ph type="subTitle" idx="1"/>
          </p:nvPr>
        </p:nvSpPr>
        <p:spPr>
          <a:xfrm>
            <a:off x="665479" y="1900872"/>
            <a:ext cx="4630421" cy="4691933"/>
          </a:xfrm>
        </p:spPr>
        <p:txBody>
          <a:bodyPr>
            <a:normAutofit fontScale="85000" lnSpcReduction="10000"/>
          </a:bodyPr>
          <a:lstStyle/>
          <a:p>
            <a:pPr algn="l"/>
            <a:r>
              <a:rPr lang="en-US" b="0" i="1" dirty="0">
                <a:effectLst/>
                <a:latin typeface="-apple-system"/>
              </a:rPr>
              <a:t>Forward algorithm</a:t>
            </a:r>
            <a:r>
              <a:rPr lang="en-US" b="0" i="0" dirty="0">
                <a:effectLst/>
                <a:latin typeface="-apple-system"/>
              </a:rPr>
              <a:t>: what is the probability that the model has generated the sequence of observations? (isolated word recognition)</a:t>
            </a:r>
          </a:p>
          <a:p>
            <a:pPr algn="l"/>
            <a:r>
              <a:rPr lang="en-US" b="0" i="1" dirty="0">
                <a:effectLst/>
                <a:latin typeface="-apple-system"/>
              </a:rPr>
              <a:t>Viterbi algorithm</a:t>
            </a:r>
            <a:r>
              <a:rPr lang="en-US" b="0" i="0" dirty="0">
                <a:effectLst/>
                <a:latin typeface="-apple-system"/>
              </a:rPr>
              <a:t>: what is the most likely state sequence given the observation sequence? (continuous speech recognition</a:t>
            </a:r>
          </a:p>
          <a:p>
            <a:pPr algn="l"/>
            <a:r>
              <a:rPr lang="en-US" b="0" i="0" dirty="0">
                <a:effectLst/>
                <a:latin typeface="-apple-system"/>
              </a:rPr>
              <a:t>The main difference in these algorithms is that the forward algorithm considers all possible paths and marginalizes over them, while the Viterbi algorithm finds the best path given the observation sequence. Viterbi approximation was faster computationally (CPU times: user 7.51 sec vs 21.9 s), and thus is usually a more preferred method when dealing with long sequences.</a:t>
            </a:r>
          </a:p>
          <a:p>
            <a:pPr algn="just"/>
            <a:endParaRPr lang="en-US" dirty="0"/>
          </a:p>
        </p:txBody>
      </p:sp>
      <p:pic>
        <p:nvPicPr>
          <p:cNvPr id="4" name="Immagine 3">
            <a:extLst>
              <a:ext uri="{FF2B5EF4-FFF2-40B4-BE49-F238E27FC236}">
                <a16:creationId xmlns:a16="http://schemas.microsoft.com/office/drawing/2014/main" id="{1A03E277-D712-4BAF-BFD1-745D1D41DFD2}"/>
              </a:ext>
            </a:extLst>
          </p:cNvPr>
          <p:cNvPicPr>
            <a:picLocks noChangeAspect="1"/>
          </p:cNvPicPr>
          <p:nvPr/>
        </p:nvPicPr>
        <p:blipFill>
          <a:blip r:embed="rId2"/>
          <a:stretch>
            <a:fillRect/>
          </a:stretch>
        </p:blipFill>
        <p:spPr>
          <a:xfrm>
            <a:off x="5993168" y="1720932"/>
            <a:ext cx="5438103" cy="536494"/>
          </a:xfrm>
          <a:prstGeom prst="rect">
            <a:avLst/>
          </a:prstGeom>
        </p:spPr>
      </p:pic>
      <p:pic>
        <p:nvPicPr>
          <p:cNvPr id="6" name="Immagine 5">
            <a:extLst>
              <a:ext uri="{FF2B5EF4-FFF2-40B4-BE49-F238E27FC236}">
                <a16:creationId xmlns:a16="http://schemas.microsoft.com/office/drawing/2014/main" id="{4CB35625-93FC-49FD-827B-6714C6983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2483" y="2763520"/>
            <a:ext cx="6276797" cy="2809947"/>
          </a:xfrm>
          <a:prstGeom prst="rect">
            <a:avLst/>
          </a:prstGeom>
        </p:spPr>
      </p:pic>
    </p:spTree>
    <p:extLst>
      <p:ext uri="{BB962C8B-B14F-4D97-AF65-F5344CB8AC3E}">
        <p14:creationId xmlns:p14="http://schemas.microsoft.com/office/powerpoint/2010/main" val="2690941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C54D82-F873-40AC-90DA-2971B4683F95}"/>
              </a:ext>
            </a:extLst>
          </p:cNvPr>
          <p:cNvSpPr>
            <a:spLocks noGrp="1"/>
          </p:cNvSpPr>
          <p:nvPr>
            <p:ph type="ctrTitle"/>
          </p:nvPr>
        </p:nvSpPr>
        <p:spPr>
          <a:xfrm>
            <a:off x="0" y="39688"/>
            <a:ext cx="8896350" cy="1484312"/>
          </a:xfrm>
        </p:spPr>
        <p:txBody>
          <a:bodyPr>
            <a:normAutofit/>
          </a:bodyPr>
          <a:lstStyle/>
          <a:p>
            <a:pPr algn="just"/>
            <a:r>
              <a:rPr lang="en-US" sz="3200" dirty="0"/>
              <a:t>	</a:t>
            </a:r>
            <a:r>
              <a:rPr lang="en-US" sz="3200" b="1" dirty="0"/>
              <a:t>QUESTION 5.3: Viterbi Algorithm</a:t>
            </a:r>
            <a:endParaRPr lang="en-US" sz="3200" dirty="0"/>
          </a:p>
        </p:txBody>
      </p:sp>
      <p:sp>
        <p:nvSpPr>
          <p:cNvPr id="3" name="Sottotitolo 2">
            <a:extLst>
              <a:ext uri="{FF2B5EF4-FFF2-40B4-BE49-F238E27FC236}">
                <a16:creationId xmlns:a16="http://schemas.microsoft.com/office/drawing/2014/main" id="{71349002-7303-4C87-8174-1FAD92B2228C}"/>
              </a:ext>
            </a:extLst>
          </p:cNvPr>
          <p:cNvSpPr>
            <a:spLocks noGrp="1"/>
          </p:cNvSpPr>
          <p:nvPr>
            <p:ph type="subTitle" idx="1"/>
          </p:nvPr>
        </p:nvSpPr>
        <p:spPr>
          <a:xfrm>
            <a:off x="760729" y="1727894"/>
            <a:ext cx="4776471" cy="536494"/>
          </a:xfrm>
        </p:spPr>
        <p:txBody>
          <a:bodyPr>
            <a:normAutofit fontScale="85000" lnSpcReduction="20000"/>
          </a:bodyPr>
          <a:lstStyle/>
          <a:p>
            <a:pPr algn="just"/>
            <a:r>
              <a:rPr lang="en-US" dirty="0"/>
              <a:t>Results obtained from the models trained on every speaker. Accuracy: 100. </a:t>
            </a:r>
          </a:p>
        </p:txBody>
      </p:sp>
      <p:pic>
        <p:nvPicPr>
          <p:cNvPr id="4" name="Immagine 3">
            <a:extLst>
              <a:ext uri="{FF2B5EF4-FFF2-40B4-BE49-F238E27FC236}">
                <a16:creationId xmlns:a16="http://schemas.microsoft.com/office/drawing/2014/main" id="{1A03E277-D712-4BAF-BFD1-745D1D41DFD2}"/>
              </a:ext>
            </a:extLst>
          </p:cNvPr>
          <p:cNvPicPr>
            <a:picLocks noChangeAspect="1"/>
          </p:cNvPicPr>
          <p:nvPr/>
        </p:nvPicPr>
        <p:blipFill>
          <a:blip r:embed="rId2"/>
          <a:stretch>
            <a:fillRect/>
          </a:stretch>
        </p:blipFill>
        <p:spPr>
          <a:xfrm>
            <a:off x="5993168" y="1720932"/>
            <a:ext cx="5438103" cy="536494"/>
          </a:xfrm>
          <a:prstGeom prst="rect">
            <a:avLst/>
          </a:prstGeom>
        </p:spPr>
      </p:pic>
      <p:pic>
        <p:nvPicPr>
          <p:cNvPr id="13" name="Immagine 12">
            <a:extLst>
              <a:ext uri="{FF2B5EF4-FFF2-40B4-BE49-F238E27FC236}">
                <a16:creationId xmlns:a16="http://schemas.microsoft.com/office/drawing/2014/main" id="{C090C40D-847F-4956-9CCC-A891A042D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987041"/>
            <a:ext cx="5941895" cy="2888226"/>
          </a:xfrm>
          <a:prstGeom prst="rect">
            <a:avLst/>
          </a:prstGeom>
        </p:spPr>
      </p:pic>
      <p:pic>
        <p:nvPicPr>
          <p:cNvPr id="6" name="Immagine 5" descr="Immagine che contiene testo, kit da pronto soccorso, dispositivo, calibro&#10;&#10;Descrizione generata automaticamente">
            <a:extLst>
              <a:ext uri="{FF2B5EF4-FFF2-40B4-BE49-F238E27FC236}">
                <a16:creationId xmlns:a16="http://schemas.microsoft.com/office/drawing/2014/main" id="{FEED6ED2-0889-4879-B5B8-98EC1116FB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87042"/>
            <a:ext cx="5698055" cy="2825702"/>
          </a:xfrm>
          <a:prstGeom prst="rect">
            <a:avLst/>
          </a:prstGeom>
        </p:spPr>
      </p:pic>
      <p:sp>
        <p:nvSpPr>
          <p:cNvPr id="10" name="Sottotitolo 2">
            <a:extLst>
              <a:ext uri="{FF2B5EF4-FFF2-40B4-BE49-F238E27FC236}">
                <a16:creationId xmlns:a16="http://schemas.microsoft.com/office/drawing/2014/main" id="{4E179882-AA16-4400-B97D-558E8ECFB8F5}"/>
              </a:ext>
            </a:extLst>
          </p:cNvPr>
          <p:cNvSpPr txBox="1">
            <a:spLocks/>
          </p:cNvSpPr>
          <p:nvPr/>
        </p:nvSpPr>
        <p:spPr>
          <a:xfrm>
            <a:off x="6508114" y="1738254"/>
            <a:ext cx="4776471" cy="1034534"/>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dirty="0"/>
              <a:t>Results obtained from the models trained on a single speaker. Accuracy: 77.27. The errors are the same as those obtained in the forward algorithm</a:t>
            </a:r>
          </a:p>
        </p:txBody>
      </p:sp>
    </p:spTree>
    <p:extLst>
      <p:ext uri="{BB962C8B-B14F-4D97-AF65-F5344CB8AC3E}">
        <p14:creationId xmlns:p14="http://schemas.microsoft.com/office/powerpoint/2010/main" val="3209853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DA0E22FA-68F4-4CF8-A7A8-83A76DCC6C8E}"/>
              </a:ext>
            </a:extLst>
          </p:cNvPr>
          <p:cNvSpPr>
            <a:spLocks noGrp="1"/>
          </p:cNvSpPr>
          <p:nvPr>
            <p:ph type="subTitle" idx="1"/>
          </p:nvPr>
        </p:nvSpPr>
        <p:spPr/>
        <p:txBody>
          <a:bodyPr/>
          <a:lstStyle/>
          <a:p>
            <a:endParaRPr lang="en-US"/>
          </a:p>
        </p:txBody>
      </p:sp>
      <p:sp>
        <p:nvSpPr>
          <p:cNvPr id="7" name="Titolo 6">
            <a:extLst>
              <a:ext uri="{FF2B5EF4-FFF2-40B4-BE49-F238E27FC236}">
                <a16:creationId xmlns:a16="http://schemas.microsoft.com/office/drawing/2014/main" id="{6C02CA34-1F3F-4C54-A159-1F902CDBCECE}"/>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426808958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580</Words>
  <Application>Microsoft Office PowerPoint</Application>
  <PresentationFormat>Widescreen</PresentationFormat>
  <Paragraphs>19</Paragraphs>
  <Slides>7</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7</vt:i4>
      </vt:variant>
    </vt:vector>
  </HeadingPairs>
  <TitlesOfParts>
    <vt:vector size="12" baseType="lpstr">
      <vt:lpstr>-apple-system</vt:lpstr>
      <vt:lpstr>Arial</vt:lpstr>
      <vt:lpstr>Calibri</vt:lpstr>
      <vt:lpstr>Calibri Light</vt:lpstr>
      <vt:lpstr>Tema di Office</vt:lpstr>
      <vt:lpstr>Lab 2, presentation</vt:lpstr>
      <vt:lpstr> QUESTION 4.1: Gaussian emission probabilities </vt:lpstr>
      <vt:lpstr> QUESTION 5.2: Forward Algorithm</vt:lpstr>
      <vt:lpstr> QUESTION 5.2: Forward Algorithm</vt:lpstr>
      <vt:lpstr> QUESTION 5.3: Viterbi Algorithm</vt:lpstr>
      <vt:lpstr> QUESTION 5.3: Viterbi Algorithm</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2, presentation</dc:title>
  <dc:creator>Carlo Saccardi</dc:creator>
  <cp:lastModifiedBy>Carlo Saccardi</cp:lastModifiedBy>
  <cp:revision>5</cp:revision>
  <dcterms:created xsi:type="dcterms:W3CDTF">2022-05-04T15:53:20Z</dcterms:created>
  <dcterms:modified xsi:type="dcterms:W3CDTF">2022-05-04T16:46:05Z</dcterms:modified>
</cp:coreProperties>
</file>