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63" r:id="rId6"/>
    <p:sldId id="264" r:id="rId7"/>
    <p:sldId id="265"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FF6BB1F-E49A-404C-A8E4-8E4052ACE148}"/>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en-US"/>
          </a:p>
        </p:txBody>
      </p:sp>
      <p:sp>
        <p:nvSpPr>
          <p:cNvPr id="3" name="Sottotitolo 2">
            <a:extLst>
              <a:ext uri="{FF2B5EF4-FFF2-40B4-BE49-F238E27FC236}">
                <a16:creationId xmlns:a16="http://schemas.microsoft.com/office/drawing/2014/main" id="{B9540342-C39E-47A9-9755-1A59671DDD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a:p>
        </p:txBody>
      </p:sp>
      <p:sp>
        <p:nvSpPr>
          <p:cNvPr id="4" name="Segnaposto data 3">
            <a:extLst>
              <a:ext uri="{FF2B5EF4-FFF2-40B4-BE49-F238E27FC236}">
                <a16:creationId xmlns:a16="http://schemas.microsoft.com/office/drawing/2014/main" id="{34727E61-7FE2-4DEE-AA49-1D4669A1BE67}"/>
              </a:ext>
            </a:extLst>
          </p:cNvPr>
          <p:cNvSpPr>
            <a:spLocks noGrp="1"/>
          </p:cNvSpPr>
          <p:nvPr>
            <p:ph type="dt" sz="half" idx="10"/>
          </p:nvPr>
        </p:nvSpPr>
        <p:spPr/>
        <p:txBody>
          <a:bodyPr/>
          <a:lstStyle/>
          <a:p>
            <a:fld id="{E87DA40D-A6B9-42AF-86C9-BA8B28337E7D}" type="datetimeFigureOut">
              <a:rPr lang="en-US" smtClean="0"/>
              <a:t>4/13/2022</a:t>
            </a:fld>
            <a:endParaRPr lang="en-US"/>
          </a:p>
        </p:txBody>
      </p:sp>
      <p:sp>
        <p:nvSpPr>
          <p:cNvPr id="5" name="Segnaposto piè di pagina 4">
            <a:extLst>
              <a:ext uri="{FF2B5EF4-FFF2-40B4-BE49-F238E27FC236}">
                <a16:creationId xmlns:a16="http://schemas.microsoft.com/office/drawing/2014/main" id="{79840ED9-9CC6-45F2-BA91-EA61EFB37BF6}"/>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956ED235-9E76-4AE4-BB64-78F77BACE58D}"/>
              </a:ext>
            </a:extLst>
          </p:cNvPr>
          <p:cNvSpPr>
            <a:spLocks noGrp="1"/>
          </p:cNvSpPr>
          <p:nvPr>
            <p:ph type="sldNum" sz="quarter" idx="12"/>
          </p:nvPr>
        </p:nvSpPr>
        <p:spPr/>
        <p:txBody>
          <a:bodyPr/>
          <a:lstStyle/>
          <a:p>
            <a:fld id="{4D2EBE53-C25F-4A94-8848-FC90562697FE}" type="slidenum">
              <a:rPr lang="en-US" smtClean="0"/>
              <a:t>‹N›</a:t>
            </a:fld>
            <a:endParaRPr lang="en-US"/>
          </a:p>
        </p:txBody>
      </p:sp>
    </p:spTree>
    <p:extLst>
      <p:ext uri="{BB962C8B-B14F-4D97-AF65-F5344CB8AC3E}">
        <p14:creationId xmlns:p14="http://schemas.microsoft.com/office/powerpoint/2010/main" val="4182079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42573A7-F22F-418C-A13B-D34313D356A6}"/>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C2EBA816-B191-42C5-A1AE-F2EE48622715}"/>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BE496783-ACCB-4CD0-97B2-F4BCCDE5390D}"/>
              </a:ext>
            </a:extLst>
          </p:cNvPr>
          <p:cNvSpPr>
            <a:spLocks noGrp="1"/>
          </p:cNvSpPr>
          <p:nvPr>
            <p:ph type="dt" sz="half" idx="10"/>
          </p:nvPr>
        </p:nvSpPr>
        <p:spPr/>
        <p:txBody>
          <a:bodyPr/>
          <a:lstStyle/>
          <a:p>
            <a:fld id="{E87DA40D-A6B9-42AF-86C9-BA8B28337E7D}" type="datetimeFigureOut">
              <a:rPr lang="en-US" smtClean="0"/>
              <a:t>4/13/2022</a:t>
            </a:fld>
            <a:endParaRPr lang="en-US"/>
          </a:p>
        </p:txBody>
      </p:sp>
      <p:sp>
        <p:nvSpPr>
          <p:cNvPr id="5" name="Segnaposto piè di pagina 4">
            <a:extLst>
              <a:ext uri="{FF2B5EF4-FFF2-40B4-BE49-F238E27FC236}">
                <a16:creationId xmlns:a16="http://schemas.microsoft.com/office/drawing/2014/main" id="{F5C2DCA5-8BA6-453E-BBF9-329BD3189D8E}"/>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F6C9DF4E-3897-431D-8CBB-88B7A09CBDC8}"/>
              </a:ext>
            </a:extLst>
          </p:cNvPr>
          <p:cNvSpPr>
            <a:spLocks noGrp="1"/>
          </p:cNvSpPr>
          <p:nvPr>
            <p:ph type="sldNum" sz="quarter" idx="12"/>
          </p:nvPr>
        </p:nvSpPr>
        <p:spPr/>
        <p:txBody>
          <a:bodyPr/>
          <a:lstStyle/>
          <a:p>
            <a:fld id="{4D2EBE53-C25F-4A94-8848-FC90562697FE}" type="slidenum">
              <a:rPr lang="en-US" smtClean="0"/>
              <a:t>‹N›</a:t>
            </a:fld>
            <a:endParaRPr lang="en-US"/>
          </a:p>
        </p:txBody>
      </p:sp>
    </p:spTree>
    <p:extLst>
      <p:ext uri="{BB962C8B-B14F-4D97-AF65-F5344CB8AC3E}">
        <p14:creationId xmlns:p14="http://schemas.microsoft.com/office/powerpoint/2010/main" val="2751484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365CBBBE-6D2A-48DC-BD5E-F2A38B13F1C2}"/>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B82679AC-B369-4E1F-B2F1-09F27616F5DE}"/>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F43D11AE-CE0D-4C83-8219-847B9F4E56C8}"/>
              </a:ext>
            </a:extLst>
          </p:cNvPr>
          <p:cNvSpPr>
            <a:spLocks noGrp="1"/>
          </p:cNvSpPr>
          <p:nvPr>
            <p:ph type="dt" sz="half" idx="10"/>
          </p:nvPr>
        </p:nvSpPr>
        <p:spPr/>
        <p:txBody>
          <a:bodyPr/>
          <a:lstStyle/>
          <a:p>
            <a:fld id="{E87DA40D-A6B9-42AF-86C9-BA8B28337E7D}" type="datetimeFigureOut">
              <a:rPr lang="en-US" smtClean="0"/>
              <a:t>4/13/2022</a:t>
            </a:fld>
            <a:endParaRPr lang="en-US"/>
          </a:p>
        </p:txBody>
      </p:sp>
      <p:sp>
        <p:nvSpPr>
          <p:cNvPr id="5" name="Segnaposto piè di pagina 4">
            <a:extLst>
              <a:ext uri="{FF2B5EF4-FFF2-40B4-BE49-F238E27FC236}">
                <a16:creationId xmlns:a16="http://schemas.microsoft.com/office/drawing/2014/main" id="{CE87ED69-71FD-48D6-8F8B-DA1DF45F6523}"/>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DC9A1350-9AE8-491E-836D-2086F0637C71}"/>
              </a:ext>
            </a:extLst>
          </p:cNvPr>
          <p:cNvSpPr>
            <a:spLocks noGrp="1"/>
          </p:cNvSpPr>
          <p:nvPr>
            <p:ph type="sldNum" sz="quarter" idx="12"/>
          </p:nvPr>
        </p:nvSpPr>
        <p:spPr/>
        <p:txBody>
          <a:bodyPr/>
          <a:lstStyle/>
          <a:p>
            <a:fld id="{4D2EBE53-C25F-4A94-8848-FC90562697FE}" type="slidenum">
              <a:rPr lang="en-US" smtClean="0"/>
              <a:t>‹N›</a:t>
            </a:fld>
            <a:endParaRPr lang="en-US"/>
          </a:p>
        </p:txBody>
      </p:sp>
    </p:spTree>
    <p:extLst>
      <p:ext uri="{BB962C8B-B14F-4D97-AF65-F5344CB8AC3E}">
        <p14:creationId xmlns:p14="http://schemas.microsoft.com/office/powerpoint/2010/main" val="2182522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EECBF65-2BF7-46CE-8168-03387FDFBD46}"/>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A7C73A3B-AD1F-431D-BC11-B463516B8EF7}"/>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E5E5A079-7C25-47F5-A11F-B3ABDB8EEF57}"/>
              </a:ext>
            </a:extLst>
          </p:cNvPr>
          <p:cNvSpPr>
            <a:spLocks noGrp="1"/>
          </p:cNvSpPr>
          <p:nvPr>
            <p:ph type="dt" sz="half" idx="10"/>
          </p:nvPr>
        </p:nvSpPr>
        <p:spPr/>
        <p:txBody>
          <a:bodyPr/>
          <a:lstStyle/>
          <a:p>
            <a:fld id="{E87DA40D-A6B9-42AF-86C9-BA8B28337E7D}" type="datetimeFigureOut">
              <a:rPr lang="en-US" smtClean="0"/>
              <a:t>4/13/2022</a:t>
            </a:fld>
            <a:endParaRPr lang="en-US"/>
          </a:p>
        </p:txBody>
      </p:sp>
      <p:sp>
        <p:nvSpPr>
          <p:cNvPr id="5" name="Segnaposto piè di pagina 4">
            <a:extLst>
              <a:ext uri="{FF2B5EF4-FFF2-40B4-BE49-F238E27FC236}">
                <a16:creationId xmlns:a16="http://schemas.microsoft.com/office/drawing/2014/main" id="{3E250AF9-BDFE-4773-ACBA-30C84DD26EEC}"/>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26DED832-A01E-4CFC-BB0B-7B3777B77F0B}"/>
              </a:ext>
            </a:extLst>
          </p:cNvPr>
          <p:cNvSpPr>
            <a:spLocks noGrp="1"/>
          </p:cNvSpPr>
          <p:nvPr>
            <p:ph type="sldNum" sz="quarter" idx="12"/>
          </p:nvPr>
        </p:nvSpPr>
        <p:spPr/>
        <p:txBody>
          <a:bodyPr/>
          <a:lstStyle/>
          <a:p>
            <a:fld id="{4D2EBE53-C25F-4A94-8848-FC90562697FE}" type="slidenum">
              <a:rPr lang="en-US" smtClean="0"/>
              <a:t>‹N›</a:t>
            </a:fld>
            <a:endParaRPr lang="en-US"/>
          </a:p>
        </p:txBody>
      </p:sp>
    </p:spTree>
    <p:extLst>
      <p:ext uri="{BB962C8B-B14F-4D97-AF65-F5344CB8AC3E}">
        <p14:creationId xmlns:p14="http://schemas.microsoft.com/office/powerpoint/2010/main" val="2520139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52148E-D325-4EEE-AB3C-63C038C28D98}"/>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CD313CB6-C071-46FF-9CB5-B4EA5FC45D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762B0E14-8AB6-4E94-9A67-599DBA0C105E}"/>
              </a:ext>
            </a:extLst>
          </p:cNvPr>
          <p:cNvSpPr>
            <a:spLocks noGrp="1"/>
          </p:cNvSpPr>
          <p:nvPr>
            <p:ph type="dt" sz="half" idx="10"/>
          </p:nvPr>
        </p:nvSpPr>
        <p:spPr/>
        <p:txBody>
          <a:bodyPr/>
          <a:lstStyle/>
          <a:p>
            <a:fld id="{E87DA40D-A6B9-42AF-86C9-BA8B28337E7D}" type="datetimeFigureOut">
              <a:rPr lang="en-US" smtClean="0"/>
              <a:t>4/13/2022</a:t>
            </a:fld>
            <a:endParaRPr lang="en-US"/>
          </a:p>
        </p:txBody>
      </p:sp>
      <p:sp>
        <p:nvSpPr>
          <p:cNvPr id="5" name="Segnaposto piè di pagina 4">
            <a:extLst>
              <a:ext uri="{FF2B5EF4-FFF2-40B4-BE49-F238E27FC236}">
                <a16:creationId xmlns:a16="http://schemas.microsoft.com/office/drawing/2014/main" id="{CC2D5D90-7F5D-4112-B688-C7B5888E103F}"/>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9BA91CE2-5773-48CE-8DD0-1DC4BD5A20E0}"/>
              </a:ext>
            </a:extLst>
          </p:cNvPr>
          <p:cNvSpPr>
            <a:spLocks noGrp="1"/>
          </p:cNvSpPr>
          <p:nvPr>
            <p:ph type="sldNum" sz="quarter" idx="12"/>
          </p:nvPr>
        </p:nvSpPr>
        <p:spPr/>
        <p:txBody>
          <a:bodyPr/>
          <a:lstStyle/>
          <a:p>
            <a:fld id="{4D2EBE53-C25F-4A94-8848-FC90562697FE}" type="slidenum">
              <a:rPr lang="en-US" smtClean="0"/>
              <a:t>‹N›</a:t>
            </a:fld>
            <a:endParaRPr lang="en-US"/>
          </a:p>
        </p:txBody>
      </p:sp>
    </p:spTree>
    <p:extLst>
      <p:ext uri="{BB962C8B-B14F-4D97-AF65-F5344CB8AC3E}">
        <p14:creationId xmlns:p14="http://schemas.microsoft.com/office/powerpoint/2010/main" val="2219688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2C5CA10-CC6E-4CCD-AF01-13A7F82ABF64}"/>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57BD94F1-FE14-42A4-9E2B-82B878534061}"/>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contenuto 3">
            <a:extLst>
              <a:ext uri="{FF2B5EF4-FFF2-40B4-BE49-F238E27FC236}">
                <a16:creationId xmlns:a16="http://schemas.microsoft.com/office/drawing/2014/main" id="{B00BC985-D1D4-46C1-8A1E-AA2CFA71320D}"/>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data 4">
            <a:extLst>
              <a:ext uri="{FF2B5EF4-FFF2-40B4-BE49-F238E27FC236}">
                <a16:creationId xmlns:a16="http://schemas.microsoft.com/office/drawing/2014/main" id="{33AD862E-428F-4485-A928-84706112961E}"/>
              </a:ext>
            </a:extLst>
          </p:cNvPr>
          <p:cNvSpPr>
            <a:spLocks noGrp="1"/>
          </p:cNvSpPr>
          <p:nvPr>
            <p:ph type="dt" sz="half" idx="10"/>
          </p:nvPr>
        </p:nvSpPr>
        <p:spPr/>
        <p:txBody>
          <a:bodyPr/>
          <a:lstStyle/>
          <a:p>
            <a:fld id="{E87DA40D-A6B9-42AF-86C9-BA8B28337E7D}" type="datetimeFigureOut">
              <a:rPr lang="en-US" smtClean="0"/>
              <a:t>4/13/2022</a:t>
            </a:fld>
            <a:endParaRPr lang="en-US"/>
          </a:p>
        </p:txBody>
      </p:sp>
      <p:sp>
        <p:nvSpPr>
          <p:cNvPr id="6" name="Segnaposto piè di pagina 5">
            <a:extLst>
              <a:ext uri="{FF2B5EF4-FFF2-40B4-BE49-F238E27FC236}">
                <a16:creationId xmlns:a16="http://schemas.microsoft.com/office/drawing/2014/main" id="{0974BF73-2077-4FE4-ADCF-426FC4DD6148}"/>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7F0B28E2-67FB-48CE-AF93-92F0696C3FC3}"/>
              </a:ext>
            </a:extLst>
          </p:cNvPr>
          <p:cNvSpPr>
            <a:spLocks noGrp="1"/>
          </p:cNvSpPr>
          <p:nvPr>
            <p:ph type="sldNum" sz="quarter" idx="12"/>
          </p:nvPr>
        </p:nvSpPr>
        <p:spPr/>
        <p:txBody>
          <a:bodyPr/>
          <a:lstStyle/>
          <a:p>
            <a:fld id="{4D2EBE53-C25F-4A94-8848-FC90562697FE}" type="slidenum">
              <a:rPr lang="en-US" smtClean="0"/>
              <a:t>‹N›</a:t>
            </a:fld>
            <a:endParaRPr lang="en-US"/>
          </a:p>
        </p:txBody>
      </p:sp>
    </p:spTree>
    <p:extLst>
      <p:ext uri="{BB962C8B-B14F-4D97-AF65-F5344CB8AC3E}">
        <p14:creationId xmlns:p14="http://schemas.microsoft.com/office/powerpoint/2010/main" val="4012891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F3F124D-8B32-469D-BF91-6EA537C61919}"/>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E5DE1C5B-C06F-443B-A465-C769FEA189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5D1E5DA8-34C8-4D37-B744-73405FD4AC0B}"/>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testo 4">
            <a:extLst>
              <a:ext uri="{FF2B5EF4-FFF2-40B4-BE49-F238E27FC236}">
                <a16:creationId xmlns:a16="http://schemas.microsoft.com/office/drawing/2014/main" id="{EC787DC6-4012-4E00-9165-86202F0C24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8C2C4DD9-7074-4216-91FC-0F6CAA906588}"/>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Segnaposto data 6">
            <a:extLst>
              <a:ext uri="{FF2B5EF4-FFF2-40B4-BE49-F238E27FC236}">
                <a16:creationId xmlns:a16="http://schemas.microsoft.com/office/drawing/2014/main" id="{E3631733-916B-4CB9-9C60-B93F366ED869}"/>
              </a:ext>
            </a:extLst>
          </p:cNvPr>
          <p:cNvSpPr>
            <a:spLocks noGrp="1"/>
          </p:cNvSpPr>
          <p:nvPr>
            <p:ph type="dt" sz="half" idx="10"/>
          </p:nvPr>
        </p:nvSpPr>
        <p:spPr/>
        <p:txBody>
          <a:bodyPr/>
          <a:lstStyle/>
          <a:p>
            <a:fld id="{E87DA40D-A6B9-42AF-86C9-BA8B28337E7D}" type="datetimeFigureOut">
              <a:rPr lang="en-US" smtClean="0"/>
              <a:t>4/13/2022</a:t>
            </a:fld>
            <a:endParaRPr lang="en-US"/>
          </a:p>
        </p:txBody>
      </p:sp>
      <p:sp>
        <p:nvSpPr>
          <p:cNvPr id="8" name="Segnaposto piè di pagina 7">
            <a:extLst>
              <a:ext uri="{FF2B5EF4-FFF2-40B4-BE49-F238E27FC236}">
                <a16:creationId xmlns:a16="http://schemas.microsoft.com/office/drawing/2014/main" id="{792607C8-D0EC-477F-9007-3122BF93928D}"/>
              </a:ext>
            </a:extLst>
          </p:cNvPr>
          <p:cNvSpPr>
            <a:spLocks noGrp="1"/>
          </p:cNvSpPr>
          <p:nvPr>
            <p:ph type="ftr" sz="quarter" idx="11"/>
          </p:nvPr>
        </p:nvSpPr>
        <p:spPr/>
        <p:txBody>
          <a:bodyPr/>
          <a:lstStyle/>
          <a:p>
            <a:endParaRPr lang="en-US"/>
          </a:p>
        </p:txBody>
      </p:sp>
      <p:sp>
        <p:nvSpPr>
          <p:cNvPr id="9" name="Segnaposto numero diapositiva 8">
            <a:extLst>
              <a:ext uri="{FF2B5EF4-FFF2-40B4-BE49-F238E27FC236}">
                <a16:creationId xmlns:a16="http://schemas.microsoft.com/office/drawing/2014/main" id="{60B6D161-4607-45B3-8FD5-AFBBEF1895C0}"/>
              </a:ext>
            </a:extLst>
          </p:cNvPr>
          <p:cNvSpPr>
            <a:spLocks noGrp="1"/>
          </p:cNvSpPr>
          <p:nvPr>
            <p:ph type="sldNum" sz="quarter" idx="12"/>
          </p:nvPr>
        </p:nvSpPr>
        <p:spPr/>
        <p:txBody>
          <a:bodyPr/>
          <a:lstStyle/>
          <a:p>
            <a:fld id="{4D2EBE53-C25F-4A94-8848-FC90562697FE}" type="slidenum">
              <a:rPr lang="en-US" smtClean="0"/>
              <a:t>‹N›</a:t>
            </a:fld>
            <a:endParaRPr lang="en-US"/>
          </a:p>
        </p:txBody>
      </p:sp>
    </p:spTree>
    <p:extLst>
      <p:ext uri="{BB962C8B-B14F-4D97-AF65-F5344CB8AC3E}">
        <p14:creationId xmlns:p14="http://schemas.microsoft.com/office/powerpoint/2010/main" val="2930896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74FCAE4-E824-4D45-9689-E7C9D8CC3C6F}"/>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data 2">
            <a:extLst>
              <a:ext uri="{FF2B5EF4-FFF2-40B4-BE49-F238E27FC236}">
                <a16:creationId xmlns:a16="http://schemas.microsoft.com/office/drawing/2014/main" id="{4AA3CEFB-DA85-475B-BDB4-B7C35BC8CD58}"/>
              </a:ext>
            </a:extLst>
          </p:cNvPr>
          <p:cNvSpPr>
            <a:spLocks noGrp="1"/>
          </p:cNvSpPr>
          <p:nvPr>
            <p:ph type="dt" sz="half" idx="10"/>
          </p:nvPr>
        </p:nvSpPr>
        <p:spPr/>
        <p:txBody>
          <a:bodyPr/>
          <a:lstStyle/>
          <a:p>
            <a:fld id="{E87DA40D-A6B9-42AF-86C9-BA8B28337E7D}" type="datetimeFigureOut">
              <a:rPr lang="en-US" smtClean="0"/>
              <a:t>4/13/2022</a:t>
            </a:fld>
            <a:endParaRPr lang="en-US"/>
          </a:p>
        </p:txBody>
      </p:sp>
      <p:sp>
        <p:nvSpPr>
          <p:cNvPr id="4" name="Segnaposto piè di pagina 3">
            <a:extLst>
              <a:ext uri="{FF2B5EF4-FFF2-40B4-BE49-F238E27FC236}">
                <a16:creationId xmlns:a16="http://schemas.microsoft.com/office/drawing/2014/main" id="{3BAFFDAC-3291-40FE-BF8B-07651ACF97AF}"/>
              </a:ext>
            </a:extLst>
          </p:cNvPr>
          <p:cNvSpPr>
            <a:spLocks noGrp="1"/>
          </p:cNvSpPr>
          <p:nvPr>
            <p:ph type="ftr" sz="quarter" idx="11"/>
          </p:nvPr>
        </p:nvSpPr>
        <p:spPr/>
        <p:txBody>
          <a:bodyPr/>
          <a:lstStyle/>
          <a:p>
            <a:endParaRPr lang="en-US"/>
          </a:p>
        </p:txBody>
      </p:sp>
      <p:sp>
        <p:nvSpPr>
          <p:cNvPr id="5" name="Segnaposto numero diapositiva 4">
            <a:extLst>
              <a:ext uri="{FF2B5EF4-FFF2-40B4-BE49-F238E27FC236}">
                <a16:creationId xmlns:a16="http://schemas.microsoft.com/office/drawing/2014/main" id="{2B9A0D86-0F51-4274-8C99-AD9F24C4E964}"/>
              </a:ext>
            </a:extLst>
          </p:cNvPr>
          <p:cNvSpPr>
            <a:spLocks noGrp="1"/>
          </p:cNvSpPr>
          <p:nvPr>
            <p:ph type="sldNum" sz="quarter" idx="12"/>
          </p:nvPr>
        </p:nvSpPr>
        <p:spPr/>
        <p:txBody>
          <a:bodyPr/>
          <a:lstStyle/>
          <a:p>
            <a:fld id="{4D2EBE53-C25F-4A94-8848-FC90562697FE}" type="slidenum">
              <a:rPr lang="en-US" smtClean="0"/>
              <a:t>‹N›</a:t>
            </a:fld>
            <a:endParaRPr lang="en-US"/>
          </a:p>
        </p:txBody>
      </p:sp>
    </p:spTree>
    <p:extLst>
      <p:ext uri="{BB962C8B-B14F-4D97-AF65-F5344CB8AC3E}">
        <p14:creationId xmlns:p14="http://schemas.microsoft.com/office/powerpoint/2010/main" val="432292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718291E3-F0B8-4DEF-A3BB-588EF5CB5481}"/>
              </a:ext>
            </a:extLst>
          </p:cNvPr>
          <p:cNvSpPr>
            <a:spLocks noGrp="1"/>
          </p:cNvSpPr>
          <p:nvPr>
            <p:ph type="dt" sz="half" idx="10"/>
          </p:nvPr>
        </p:nvSpPr>
        <p:spPr/>
        <p:txBody>
          <a:bodyPr/>
          <a:lstStyle/>
          <a:p>
            <a:fld id="{E87DA40D-A6B9-42AF-86C9-BA8B28337E7D}" type="datetimeFigureOut">
              <a:rPr lang="en-US" smtClean="0"/>
              <a:t>4/13/2022</a:t>
            </a:fld>
            <a:endParaRPr lang="en-US"/>
          </a:p>
        </p:txBody>
      </p:sp>
      <p:sp>
        <p:nvSpPr>
          <p:cNvPr id="3" name="Segnaposto piè di pagina 2">
            <a:extLst>
              <a:ext uri="{FF2B5EF4-FFF2-40B4-BE49-F238E27FC236}">
                <a16:creationId xmlns:a16="http://schemas.microsoft.com/office/drawing/2014/main" id="{6841C5C8-53E1-449E-A3CE-1B049F270952}"/>
              </a:ext>
            </a:extLst>
          </p:cNvPr>
          <p:cNvSpPr>
            <a:spLocks noGrp="1"/>
          </p:cNvSpPr>
          <p:nvPr>
            <p:ph type="ftr" sz="quarter" idx="11"/>
          </p:nvPr>
        </p:nvSpPr>
        <p:spPr/>
        <p:txBody>
          <a:bodyPr/>
          <a:lstStyle/>
          <a:p>
            <a:endParaRPr lang="en-US"/>
          </a:p>
        </p:txBody>
      </p:sp>
      <p:sp>
        <p:nvSpPr>
          <p:cNvPr id="4" name="Segnaposto numero diapositiva 3">
            <a:extLst>
              <a:ext uri="{FF2B5EF4-FFF2-40B4-BE49-F238E27FC236}">
                <a16:creationId xmlns:a16="http://schemas.microsoft.com/office/drawing/2014/main" id="{9A23A7E7-15A3-448C-B809-064CD0963D49}"/>
              </a:ext>
            </a:extLst>
          </p:cNvPr>
          <p:cNvSpPr>
            <a:spLocks noGrp="1"/>
          </p:cNvSpPr>
          <p:nvPr>
            <p:ph type="sldNum" sz="quarter" idx="12"/>
          </p:nvPr>
        </p:nvSpPr>
        <p:spPr/>
        <p:txBody>
          <a:bodyPr/>
          <a:lstStyle/>
          <a:p>
            <a:fld id="{4D2EBE53-C25F-4A94-8848-FC90562697FE}" type="slidenum">
              <a:rPr lang="en-US" smtClean="0"/>
              <a:t>‹N›</a:t>
            </a:fld>
            <a:endParaRPr lang="en-US"/>
          </a:p>
        </p:txBody>
      </p:sp>
    </p:spTree>
    <p:extLst>
      <p:ext uri="{BB962C8B-B14F-4D97-AF65-F5344CB8AC3E}">
        <p14:creationId xmlns:p14="http://schemas.microsoft.com/office/powerpoint/2010/main" val="1380817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074D3A-A4C3-49C3-8349-280180775352}"/>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35D39656-DEB8-4FFD-8262-FA71D2A07E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testo 3">
            <a:extLst>
              <a:ext uri="{FF2B5EF4-FFF2-40B4-BE49-F238E27FC236}">
                <a16:creationId xmlns:a16="http://schemas.microsoft.com/office/drawing/2014/main" id="{D99C8CC0-CBC3-4423-A0EC-55A12B00B4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396C23AC-2C32-4FF2-94F8-BD504F83B443}"/>
              </a:ext>
            </a:extLst>
          </p:cNvPr>
          <p:cNvSpPr>
            <a:spLocks noGrp="1"/>
          </p:cNvSpPr>
          <p:nvPr>
            <p:ph type="dt" sz="half" idx="10"/>
          </p:nvPr>
        </p:nvSpPr>
        <p:spPr/>
        <p:txBody>
          <a:bodyPr/>
          <a:lstStyle/>
          <a:p>
            <a:fld id="{E87DA40D-A6B9-42AF-86C9-BA8B28337E7D}" type="datetimeFigureOut">
              <a:rPr lang="en-US" smtClean="0"/>
              <a:t>4/13/2022</a:t>
            </a:fld>
            <a:endParaRPr lang="en-US"/>
          </a:p>
        </p:txBody>
      </p:sp>
      <p:sp>
        <p:nvSpPr>
          <p:cNvPr id="6" name="Segnaposto piè di pagina 5">
            <a:extLst>
              <a:ext uri="{FF2B5EF4-FFF2-40B4-BE49-F238E27FC236}">
                <a16:creationId xmlns:a16="http://schemas.microsoft.com/office/drawing/2014/main" id="{3BF2AF72-7C72-46AD-9643-D3C965B1A83B}"/>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D32EC0DF-14C6-46F1-AC3E-F857475A8CBA}"/>
              </a:ext>
            </a:extLst>
          </p:cNvPr>
          <p:cNvSpPr>
            <a:spLocks noGrp="1"/>
          </p:cNvSpPr>
          <p:nvPr>
            <p:ph type="sldNum" sz="quarter" idx="12"/>
          </p:nvPr>
        </p:nvSpPr>
        <p:spPr/>
        <p:txBody>
          <a:bodyPr/>
          <a:lstStyle/>
          <a:p>
            <a:fld id="{4D2EBE53-C25F-4A94-8848-FC90562697FE}" type="slidenum">
              <a:rPr lang="en-US" smtClean="0"/>
              <a:t>‹N›</a:t>
            </a:fld>
            <a:endParaRPr lang="en-US"/>
          </a:p>
        </p:txBody>
      </p:sp>
    </p:spTree>
    <p:extLst>
      <p:ext uri="{BB962C8B-B14F-4D97-AF65-F5344CB8AC3E}">
        <p14:creationId xmlns:p14="http://schemas.microsoft.com/office/powerpoint/2010/main" val="4201041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2FF64B5-2326-4BE9-B8EF-CB515CE9ADDA}"/>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immagine 2">
            <a:extLst>
              <a:ext uri="{FF2B5EF4-FFF2-40B4-BE49-F238E27FC236}">
                <a16:creationId xmlns:a16="http://schemas.microsoft.com/office/drawing/2014/main" id="{C9665B2B-D9D2-4336-8539-106C226585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Segnaposto testo 3">
            <a:extLst>
              <a:ext uri="{FF2B5EF4-FFF2-40B4-BE49-F238E27FC236}">
                <a16:creationId xmlns:a16="http://schemas.microsoft.com/office/drawing/2014/main" id="{87ADFF51-70D1-4C8B-90A6-647E880DCB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3857D651-2387-488B-9F69-41AF136E135B}"/>
              </a:ext>
            </a:extLst>
          </p:cNvPr>
          <p:cNvSpPr>
            <a:spLocks noGrp="1"/>
          </p:cNvSpPr>
          <p:nvPr>
            <p:ph type="dt" sz="half" idx="10"/>
          </p:nvPr>
        </p:nvSpPr>
        <p:spPr/>
        <p:txBody>
          <a:bodyPr/>
          <a:lstStyle/>
          <a:p>
            <a:fld id="{E87DA40D-A6B9-42AF-86C9-BA8B28337E7D}" type="datetimeFigureOut">
              <a:rPr lang="en-US" smtClean="0"/>
              <a:t>4/13/2022</a:t>
            </a:fld>
            <a:endParaRPr lang="en-US"/>
          </a:p>
        </p:txBody>
      </p:sp>
      <p:sp>
        <p:nvSpPr>
          <p:cNvPr id="6" name="Segnaposto piè di pagina 5">
            <a:extLst>
              <a:ext uri="{FF2B5EF4-FFF2-40B4-BE49-F238E27FC236}">
                <a16:creationId xmlns:a16="http://schemas.microsoft.com/office/drawing/2014/main" id="{4F66B651-D449-4EAE-BD2C-8671E1CA0D73}"/>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29693929-D327-42D5-928D-9705F25E3D49}"/>
              </a:ext>
            </a:extLst>
          </p:cNvPr>
          <p:cNvSpPr>
            <a:spLocks noGrp="1"/>
          </p:cNvSpPr>
          <p:nvPr>
            <p:ph type="sldNum" sz="quarter" idx="12"/>
          </p:nvPr>
        </p:nvSpPr>
        <p:spPr/>
        <p:txBody>
          <a:bodyPr/>
          <a:lstStyle/>
          <a:p>
            <a:fld id="{4D2EBE53-C25F-4A94-8848-FC90562697FE}" type="slidenum">
              <a:rPr lang="en-US" smtClean="0"/>
              <a:t>‹N›</a:t>
            </a:fld>
            <a:endParaRPr lang="en-US"/>
          </a:p>
        </p:txBody>
      </p:sp>
    </p:spTree>
    <p:extLst>
      <p:ext uri="{BB962C8B-B14F-4D97-AF65-F5344CB8AC3E}">
        <p14:creationId xmlns:p14="http://schemas.microsoft.com/office/powerpoint/2010/main" val="1180291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EC4E9847-4F43-495B-BF9A-A14446017B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46392A2B-8EFC-4253-91FE-7F04162715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E6AAE9F3-3C39-4E12-ACE4-D33946F014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7DA40D-A6B9-42AF-86C9-BA8B28337E7D}" type="datetimeFigureOut">
              <a:rPr lang="en-US" smtClean="0"/>
              <a:t>4/13/2022</a:t>
            </a:fld>
            <a:endParaRPr lang="en-US"/>
          </a:p>
        </p:txBody>
      </p:sp>
      <p:sp>
        <p:nvSpPr>
          <p:cNvPr id="5" name="Segnaposto piè di pagina 4">
            <a:extLst>
              <a:ext uri="{FF2B5EF4-FFF2-40B4-BE49-F238E27FC236}">
                <a16:creationId xmlns:a16="http://schemas.microsoft.com/office/drawing/2014/main" id="{F3BBE9AE-8A45-401B-8F50-8F5E7DB4C8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egnaposto numero diapositiva 5">
            <a:extLst>
              <a:ext uri="{FF2B5EF4-FFF2-40B4-BE49-F238E27FC236}">
                <a16:creationId xmlns:a16="http://schemas.microsoft.com/office/drawing/2014/main" id="{E81C47E1-558B-4E4C-BB35-16A0D2F7FC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2EBE53-C25F-4A94-8848-FC90562697FE}" type="slidenum">
              <a:rPr lang="en-US" smtClean="0"/>
              <a:t>‹N›</a:t>
            </a:fld>
            <a:endParaRPr lang="en-US"/>
          </a:p>
        </p:txBody>
      </p:sp>
    </p:spTree>
    <p:extLst>
      <p:ext uri="{BB962C8B-B14F-4D97-AF65-F5344CB8AC3E}">
        <p14:creationId xmlns:p14="http://schemas.microsoft.com/office/powerpoint/2010/main" val="1531498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6F9BDFC3-2EDD-44EB-A538-FEAF62884705}"/>
              </a:ext>
            </a:extLst>
          </p:cNvPr>
          <p:cNvSpPr>
            <a:spLocks noGrp="1"/>
          </p:cNvSpPr>
          <p:nvPr>
            <p:ph type="ctrTitle"/>
          </p:nvPr>
        </p:nvSpPr>
        <p:spPr>
          <a:xfrm>
            <a:off x="1524003" y="1999615"/>
            <a:ext cx="9144000" cy="2764028"/>
          </a:xfrm>
        </p:spPr>
        <p:txBody>
          <a:bodyPr anchor="ctr">
            <a:normAutofit/>
          </a:bodyPr>
          <a:lstStyle/>
          <a:p>
            <a:r>
              <a:rPr lang="en-US" sz="7200"/>
              <a:t>Lab 1, presentation</a:t>
            </a:r>
          </a:p>
        </p:txBody>
      </p:sp>
      <p:sp>
        <p:nvSpPr>
          <p:cNvPr id="3" name="Sottotitolo 2">
            <a:extLst>
              <a:ext uri="{FF2B5EF4-FFF2-40B4-BE49-F238E27FC236}">
                <a16:creationId xmlns:a16="http://schemas.microsoft.com/office/drawing/2014/main" id="{655C2412-B00F-45E2-8D3E-501F62BAD7F1}"/>
              </a:ext>
            </a:extLst>
          </p:cNvPr>
          <p:cNvSpPr>
            <a:spLocks noGrp="1"/>
          </p:cNvSpPr>
          <p:nvPr>
            <p:ph type="subTitle" idx="1"/>
          </p:nvPr>
        </p:nvSpPr>
        <p:spPr>
          <a:xfrm>
            <a:off x="1966912" y="5645150"/>
            <a:ext cx="8258176" cy="631825"/>
          </a:xfrm>
        </p:spPr>
        <p:txBody>
          <a:bodyPr anchor="ctr">
            <a:normAutofit/>
          </a:bodyPr>
          <a:lstStyle/>
          <a:p>
            <a:r>
              <a:rPr lang="en-US" sz="1500"/>
              <a:t>Carlo Saccardi</a:t>
            </a:r>
          </a:p>
          <a:p>
            <a:r>
              <a:rPr lang="en-US" sz="1500" b="0" i="0">
                <a:effectLst/>
              </a:rPr>
              <a:t>Filip Zawadka</a:t>
            </a:r>
            <a:endParaRPr lang="en-US" sz="1500"/>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00668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6C54D82-F873-40AC-90DA-2971B4683F95}"/>
              </a:ext>
            </a:extLst>
          </p:cNvPr>
          <p:cNvSpPr>
            <a:spLocks noGrp="1"/>
          </p:cNvSpPr>
          <p:nvPr>
            <p:ph type="ctrTitle"/>
          </p:nvPr>
        </p:nvSpPr>
        <p:spPr>
          <a:xfrm>
            <a:off x="0" y="39688"/>
            <a:ext cx="6219825" cy="1484312"/>
          </a:xfrm>
        </p:spPr>
        <p:txBody>
          <a:bodyPr>
            <a:normAutofit/>
          </a:bodyPr>
          <a:lstStyle/>
          <a:p>
            <a:pPr algn="just"/>
            <a:r>
              <a:rPr lang="en-US" sz="3200"/>
              <a:t>	</a:t>
            </a:r>
            <a:r>
              <a:rPr lang="en-US" sz="3200" b="1"/>
              <a:t>QUESTION 4.1: Enframe </a:t>
            </a:r>
            <a:endParaRPr lang="en-US" sz="3200" dirty="0"/>
          </a:p>
        </p:txBody>
      </p:sp>
      <p:sp>
        <p:nvSpPr>
          <p:cNvPr id="3" name="Sottotitolo 2">
            <a:extLst>
              <a:ext uri="{FF2B5EF4-FFF2-40B4-BE49-F238E27FC236}">
                <a16:creationId xmlns:a16="http://schemas.microsoft.com/office/drawing/2014/main" id="{71349002-7303-4C87-8174-1FAD92B2228C}"/>
              </a:ext>
            </a:extLst>
          </p:cNvPr>
          <p:cNvSpPr>
            <a:spLocks noGrp="1"/>
          </p:cNvSpPr>
          <p:nvPr>
            <p:ph type="subTitle" idx="1"/>
          </p:nvPr>
        </p:nvSpPr>
        <p:spPr>
          <a:xfrm>
            <a:off x="781049" y="1895474"/>
            <a:ext cx="5438776" cy="4922837"/>
          </a:xfrm>
        </p:spPr>
        <p:txBody>
          <a:bodyPr>
            <a:normAutofit fontScale="92500"/>
          </a:bodyPr>
          <a:lstStyle/>
          <a:p>
            <a:pPr algn="just"/>
            <a:r>
              <a:rPr lang="en-US"/>
              <a:t>An audio signal is constantly changing, so to simplify things we assume that on short time scales the audio signal doesn't change much (when we say it doesn't change, we mean statistically i.e. statistically stationary, obviously the samples are constantly changing on even short time scales). This is why we frame the signal into 20ms frames.</a:t>
            </a:r>
          </a:p>
          <a:p>
            <a:pPr algn="just"/>
            <a:r>
              <a:rPr lang="en-US"/>
              <a:t>The sampling rate is equal to 20000, which means that for each seconds 20000 'points' are sampled. If we consider a window that is 20 milliseconds long (20/1000 seconds long), then the number of samples in that window will be equal to: sampling_rate * winlen. Same logic for the shift. </a:t>
            </a:r>
            <a:endParaRPr lang="en-US" dirty="0"/>
          </a:p>
        </p:txBody>
      </p:sp>
      <p:pic>
        <p:nvPicPr>
          <p:cNvPr id="5" name="Immagine 4" descr="Immagine che contiene testo, monitor, schermo&#10;&#10;Descrizione generata automaticamente">
            <a:extLst>
              <a:ext uri="{FF2B5EF4-FFF2-40B4-BE49-F238E27FC236}">
                <a16:creationId xmlns:a16="http://schemas.microsoft.com/office/drawing/2014/main" id="{9E7140AF-2EFC-4E29-A7CD-FE299AFAFFF4}"/>
              </a:ext>
            </a:extLst>
          </p:cNvPr>
          <p:cNvPicPr>
            <a:picLocks noChangeAspect="1"/>
          </p:cNvPicPr>
          <p:nvPr/>
        </p:nvPicPr>
        <p:blipFill rotWithShape="1">
          <a:blip r:embed="rId2">
            <a:extLst>
              <a:ext uri="{28A0092B-C50C-407E-A947-70E740481C1C}">
                <a14:useLocalDpi xmlns:a14="http://schemas.microsoft.com/office/drawing/2010/main" val="0"/>
              </a:ext>
            </a:extLst>
          </a:blip>
          <a:srcRect r="48862"/>
          <a:stretch/>
        </p:blipFill>
        <p:spPr>
          <a:xfrm>
            <a:off x="6290341" y="1933574"/>
            <a:ext cx="6055116" cy="3930208"/>
          </a:xfrm>
          <a:prstGeom prst="rect">
            <a:avLst/>
          </a:prstGeom>
        </p:spPr>
      </p:pic>
    </p:spTree>
    <p:extLst>
      <p:ext uri="{BB962C8B-B14F-4D97-AF65-F5344CB8AC3E}">
        <p14:creationId xmlns:p14="http://schemas.microsoft.com/office/powerpoint/2010/main" val="2392586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6C54D82-F873-40AC-90DA-2971B4683F95}"/>
              </a:ext>
            </a:extLst>
          </p:cNvPr>
          <p:cNvSpPr>
            <a:spLocks noGrp="1"/>
          </p:cNvSpPr>
          <p:nvPr>
            <p:ph type="ctrTitle"/>
          </p:nvPr>
        </p:nvSpPr>
        <p:spPr>
          <a:xfrm>
            <a:off x="0" y="39688"/>
            <a:ext cx="6219825" cy="1484312"/>
          </a:xfrm>
        </p:spPr>
        <p:txBody>
          <a:bodyPr>
            <a:normAutofit/>
          </a:bodyPr>
          <a:lstStyle/>
          <a:p>
            <a:pPr algn="just"/>
            <a:r>
              <a:rPr lang="en-US" sz="3200" dirty="0"/>
              <a:t>	</a:t>
            </a:r>
            <a:r>
              <a:rPr lang="en-US" sz="3200" b="1" dirty="0"/>
              <a:t>QUESTION 4.2: Pre - emphasis</a:t>
            </a:r>
            <a:endParaRPr lang="en-US" sz="3200" dirty="0"/>
          </a:p>
        </p:txBody>
      </p:sp>
      <p:sp>
        <p:nvSpPr>
          <p:cNvPr id="3" name="Sottotitolo 2">
            <a:extLst>
              <a:ext uri="{FF2B5EF4-FFF2-40B4-BE49-F238E27FC236}">
                <a16:creationId xmlns:a16="http://schemas.microsoft.com/office/drawing/2014/main" id="{71349002-7303-4C87-8174-1FAD92B2228C}"/>
              </a:ext>
            </a:extLst>
          </p:cNvPr>
          <p:cNvSpPr>
            <a:spLocks noGrp="1"/>
          </p:cNvSpPr>
          <p:nvPr>
            <p:ph type="subTitle" idx="1"/>
          </p:nvPr>
        </p:nvSpPr>
        <p:spPr>
          <a:xfrm>
            <a:off x="819149" y="1895474"/>
            <a:ext cx="5400675" cy="4922837"/>
          </a:xfrm>
        </p:spPr>
        <p:txBody>
          <a:bodyPr>
            <a:normAutofit lnSpcReduction="10000"/>
          </a:bodyPr>
          <a:lstStyle/>
          <a:p>
            <a:pPr marL="342900" indent="-342900" algn="just">
              <a:buFont typeface="Arial" panose="020B0604020202020204" pitchFamily="34" charset="0"/>
              <a:buChar char="•"/>
            </a:pPr>
            <a:r>
              <a:rPr lang="en-US" sz="2200" b="0" i="0" dirty="0">
                <a:solidFill>
                  <a:srgbClr val="000000"/>
                </a:solidFill>
                <a:effectLst/>
              </a:rPr>
              <a:t>This step increases the amplitude of high frequency bands and decrease the amplitudes of lower bands. Thus, it is helpful to deal with noise.</a:t>
            </a:r>
          </a:p>
          <a:p>
            <a:pPr marL="342900" indent="-342900" algn="l">
              <a:buFont typeface="Arial" panose="020B0604020202020204" pitchFamily="34" charset="0"/>
              <a:buChar char="•"/>
            </a:pPr>
            <a:r>
              <a:rPr lang="en-US" sz="2200" i="1" dirty="0"/>
              <a:t>Explain how you defined the filter coefficients. </a:t>
            </a:r>
          </a:p>
          <a:p>
            <a:pPr algn="l"/>
            <a:r>
              <a:rPr lang="en-US" sz="2200" b="0" i="0" dirty="0">
                <a:solidFill>
                  <a:srgbClr val="000000"/>
                </a:solidFill>
                <a:effectLst/>
              </a:rPr>
              <a:t>The function </a:t>
            </a:r>
            <a:r>
              <a:rPr lang="en-US" sz="2200" b="0" i="0" dirty="0" err="1">
                <a:solidFill>
                  <a:srgbClr val="000000"/>
                </a:solidFill>
                <a:effectLst/>
              </a:rPr>
              <a:t>lfilter</a:t>
            </a:r>
            <a:r>
              <a:rPr lang="en-US" sz="2200" b="0" i="0" dirty="0">
                <a:solidFill>
                  <a:srgbClr val="000000"/>
                </a:solidFill>
                <a:effectLst/>
              </a:rPr>
              <a:t> from </a:t>
            </a:r>
            <a:r>
              <a:rPr lang="en-US" sz="2200" b="0" i="0" dirty="0" err="1">
                <a:solidFill>
                  <a:srgbClr val="000000"/>
                </a:solidFill>
                <a:effectLst/>
              </a:rPr>
              <a:t>scipy.signal</a:t>
            </a:r>
            <a:r>
              <a:rPr lang="en-US" sz="2200" b="0" i="0" dirty="0">
                <a:solidFill>
                  <a:srgbClr val="000000"/>
                </a:solidFill>
                <a:effectLst/>
              </a:rPr>
              <a:t> takes parameters b, a, and x into account </a:t>
            </a:r>
            <a:r>
              <a:rPr lang="en-US" sz="2200" b="0" i="0" dirty="0" err="1">
                <a:solidFill>
                  <a:srgbClr val="000000"/>
                </a:solidFill>
                <a:effectLst/>
              </a:rPr>
              <a:t>scipy.signal.lfilter</a:t>
            </a:r>
            <a:r>
              <a:rPr lang="en-US" sz="2200" b="0" i="0" dirty="0">
                <a:solidFill>
                  <a:srgbClr val="000000"/>
                </a:solidFill>
                <a:effectLst/>
              </a:rPr>
              <a:t>(b, a, x) and dose the following:</a:t>
            </a:r>
          </a:p>
          <a:p>
            <a:pPr algn="l"/>
            <a:endParaRPr lang="en-US" b="0" i="0" dirty="0">
              <a:solidFill>
                <a:srgbClr val="000000"/>
              </a:solidFill>
              <a:effectLst/>
              <a:latin typeface="Helvetica Neue"/>
            </a:endParaRPr>
          </a:p>
          <a:p>
            <a:pPr lvl="1" algn="l"/>
            <a:r>
              <a:rPr lang="en-US" sz="1700" b="0" i="0" dirty="0">
                <a:solidFill>
                  <a:srgbClr val="000000"/>
                </a:solidFill>
                <a:effectLst/>
                <a:latin typeface="Helvetica Neue"/>
              </a:rPr>
              <a:t>a[0]</a:t>
            </a:r>
            <a:r>
              <a:rPr lang="en-US" sz="1700" b="0" i="1" dirty="0">
                <a:solidFill>
                  <a:srgbClr val="000000"/>
                </a:solidFill>
                <a:effectLst/>
                <a:latin typeface="Helvetica Neue"/>
              </a:rPr>
              <a:t>y[n]  =  b[0]</a:t>
            </a:r>
            <a:r>
              <a:rPr lang="en-US" sz="1700" b="0" i="0" dirty="0">
                <a:solidFill>
                  <a:srgbClr val="000000"/>
                </a:solidFill>
                <a:effectLst/>
                <a:latin typeface="Helvetica Neue"/>
              </a:rPr>
              <a:t>x[n] + b[1]</a:t>
            </a:r>
            <a:r>
              <a:rPr lang="en-US" sz="1700" b="0" i="1" dirty="0">
                <a:solidFill>
                  <a:srgbClr val="000000"/>
                </a:solidFill>
                <a:effectLst/>
                <a:latin typeface="Helvetica Neue"/>
              </a:rPr>
              <a:t>x[n-1] + ... +   b[M]</a:t>
            </a:r>
            <a:r>
              <a:rPr lang="en-US" sz="1700" b="0" i="0" dirty="0">
                <a:solidFill>
                  <a:srgbClr val="000000"/>
                </a:solidFill>
                <a:effectLst/>
                <a:latin typeface="Helvetica Neue"/>
              </a:rPr>
              <a:t>x[n-M]</a:t>
            </a:r>
          </a:p>
          <a:p>
            <a:pPr lvl="1" algn="l"/>
            <a:endParaRPr lang="en-US" sz="1700" b="0" i="0" dirty="0">
              <a:solidFill>
                <a:srgbClr val="000000"/>
              </a:solidFill>
              <a:effectLst/>
              <a:latin typeface="Helvetica Neue"/>
            </a:endParaRPr>
          </a:p>
          <a:p>
            <a:pPr algn="l"/>
            <a:r>
              <a:rPr lang="en-US" sz="2000" b="0" i="0" dirty="0">
                <a:solidFill>
                  <a:srgbClr val="000000"/>
                </a:solidFill>
                <a:effectLst/>
              </a:rPr>
              <a:t>Since we want to compute y[n]=x[n] -αx[n-1], we can set a=1 and b = (1, -p)</a:t>
            </a:r>
          </a:p>
          <a:p>
            <a:pPr algn="just"/>
            <a:endParaRPr lang="en-US" dirty="0"/>
          </a:p>
        </p:txBody>
      </p:sp>
      <p:pic>
        <p:nvPicPr>
          <p:cNvPr id="6" name="Immagine 5" descr="Immagine che contiene testo, schermo&#10;&#10;Descrizione generata automaticamente">
            <a:extLst>
              <a:ext uri="{FF2B5EF4-FFF2-40B4-BE49-F238E27FC236}">
                <a16:creationId xmlns:a16="http://schemas.microsoft.com/office/drawing/2014/main" id="{39C56977-1C60-4724-896E-EAB8B39F5855}"/>
              </a:ext>
            </a:extLst>
          </p:cNvPr>
          <p:cNvPicPr>
            <a:picLocks noChangeAspect="1"/>
          </p:cNvPicPr>
          <p:nvPr/>
        </p:nvPicPr>
        <p:blipFill rotWithShape="1">
          <a:blip r:embed="rId2">
            <a:extLst>
              <a:ext uri="{28A0092B-C50C-407E-A947-70E740481C1C}">
                <a14:useLocalDpi xmlns:a14="http://schemas.microsoft.com/office/drawing/2010/main" val="0"/>
              </a:ext>
            </a:extLst>
          </a:blip>
          <a:srcRect r="47995"/>
          <a:stretch/>
        </p:blipFill>
        <p:spPr>
          <a:xfrm>
            <a:off x="6096000" y="2032635"/>
            <a:ext cx="6454133" cy="4117119"/>
          </a:xfrm>
          <a:prstGeom prst="rect">
            <a:avLst/>
          </a:prstGeom>
        </p:spPr>
      </p:pic>
    </p:spTree>
    <p:extLst>
      <p:ext uri="{BB962C8B-B14F-4D97-AF65-F5344CB8AC3E}">
        <p14:creationId xmlns:p14="http://schemas.microsoft.com/office/powerpoint/2010/main" val="1674824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6C54D82-F873-40AC-90DA-2971B4683F95}"/>
              </a:ext>
            </a:extLst>
          </p:cNvPr>
          <p:cNvSpPr>
            <a:spLocks noGrp="1"/>
          </p:cNvSpPr>
          <p:nvPr>
            <p:ph type="ctrTitle"/>
          </p:nvPr>
        </p:nvSpPr>
        <p:spPr>
          <a:xfrm>
            <a:off x="0" y="39688"/>
            <a:ext cx="7724775" cy="1484312"/>
          </a:xfrm>
        </p:spPr>
        <p:txBody>
          <a:bodyPr>
            <a:normAutofit/>
          </a:bodyPr>
          <a:lstStyle/>
          <a:p>
            <a:pPr algn="just"/>
            <a:r>
              <a:rPr lang="en-US" sz="3200" dirty="0"/>
              <a:t>	</a:t>
            </a:r>
            <a:r>
              <a:rPr lang="en-US" sz="3200" b="1" dirty="0"/>
              <a:t>QUESTION 4.3: Hamming - Window</a:t>
            </a:r>
            <a:endParaRPr lang="en-US" sz="3200" dirty="0"/>
          </a:p>
        </p:txBody>
      </p:sp>
      <p:sp>
        <p:nvSpPr>
          <p:cNvPr id="3" name="Sottotitolo 2">
            <a:extLst>
              <a:ext uri="{FF2B5EF4-FFF2-40B4-BE49-F238E27FC236}">
                <a16:creationId xmlns:a16="http://schemas.microsoft.com/office/drawing/2014/main" id="{71349002-7303-4C87-8174-1FAD92B2228C}"/>
              </a:ext>
            </a:extLst>
          </p:cNvPr>
          <p:cNvSpPr>
            <a:spLocks noGrp="1"/>
          </p:cNvSpPr>
          <p:nvPr>
            <p:ph type="subTitle" idx="1"/>
          </p:nvPr>
        </p:nvSpPr>
        <p:spPr>
          <a:xfrm>
            <a:off x="819149" y="1895474"/>
            <a:ext cx="5400675" cy="4922837"/>
          </a:xfrm>
        </p:spPr>
        <p:txBody>
          <a:bodyPr>
            <a:normAutofit/>
          </a:bodyPr>
          <a:lstStyle/>
          <a:p>
            <a:pPr algn="just"/>
            <a:r>
              <a:rPr lang="en-US" sz="2200" i="1" dirty="0">
                <a:solidFill>
                  <a:srgbClr val="000000"/>
                </a:solidFill>
              </a:rPr>
              <a:t>W</a:t>
            </a:r>
            <a:r>
              <a:rPr lang="en-US" sz="2200" b="0" i="1" dirty="0">
                <a:solidFill>
                  <a:srgbClr val="000000"/>
                </a:solidFill>
                <a:effectLst/>
              </a:rPr>
              <a:t>hy this windowing should be applied to the frames of speech signal</a:t>
            </a:r>
            <a:r>
              <a:rPr lang="en-US" sz="2200" b="0" i="0" dirty="0">
                <a:solidFill>
                  <a:srgbClr val="000000"/>
                </a:solidFill>
                <a:effectLst/>
              </a:rPr>
              <a:t>: </a:t>
            </a:r>
          </a:p>
          <a:p>
            <a:pPr algn="just"/>
            <a:r>
              <a:rPr lang="en-US" sz="2200" b="0" i="0" dirty="0">
                <a:solidFill>
                  <a:srgbClr val="000000"/>
                </a:solidFill>
                <a:effectLst/>
              </a:rPr>
              <a:t>If we take the Fourier transform of rectangular windows that we </a:t>
            </a:r>
            <a:r>
              <a:rPr lang="en-US" sz="2200" b="0" i="0" dirty="0" err="1">
                <a:solidFill>
                  <a:srgbClr val="000000"/>
                </a:solidFill>
                <a:effectLst/>
              </a:rPr>
              <a:t>otained</a:t>
            </a:r>
            <a:r>
              <a:rPr lang="en-US" sz="2200" b="0" i="0" dirty="0">
                <a:solidFill>
                  <a:srgbClr val="000000"/>
                </a:solidFill>
                <a:effectLst/>
              </a:rPr>
              <a:t> in the previous steps, we will obtain very high sidelobes. Thus, it is better to apply a Hamming window that do not have a constant value of 1 for each point in the window function. the </a:t>
            </a:r>
            <a:r>
              <a:rPr lang="en-US" sz="2200" b="0" i="0" dirty="0" err="1">
                <a:solidFill>
                  <a:srgbClr val="000000"/>
                </a:solidFill>
                <a:effectLst/>
              </a:rPr>
              <a:t>fourier</a:t>
            </a:r>
            <a:r>
              <a:rPr lang="en-US" sz="2200" b="0" i="0" dirty="0">
                <a:solidFill>
                  <a:srgbClr val="000000"/>
                </a:solidFill>
                <a:effectLst/>
              </a:rPr>
              <a:t> transform in this case will be </a:t>
            </a:r>
            <a:r>
              <a:rPr lang="en-US" sz="2200" b="0" i="0" dirty="0" err="1">
                <a:solidFill>
                  <a:srgbClr val="000000"/>
                </a:solidFill>
                <a:effectLst/>
              </a:rPr>
              <a:t>smooter</a:t>
            </a:r>
            <a:r>
              <a:rPr lang="en-US" sz="2200" b="0" i="0" dirty="0">
                <a:solidFill>
                  <a:srgbClr val="000000"/>
                </a:solidFill>
                <a:effectLst/>
              </a:rPr>
              <a:t>, with very little sidelobes. A disadvantage of this function is that the main lobe will be a bit wider.</a:t>
            </a:r>
            <a:endParaRPr lang="en-US" sz="2200" dirty="0"/>
          </a:p>
        </p:txBody>
      </p:sp>
      <p:pic>
        <p:nvPicPr>
          <p:cNvPr id="5" name="Immagine 4" descr="Immagine che contiene testo, monitor, schermo, set&#10;&#10;Descrizione generata automaticamente">
            <a:extLst>
              <a:ext uri="{FF2B5EF4-FFF2-40B4-BE49-F238E27FC236}">
                <a16:creationId xmlns:a16="http://schemas.microsoft.com/office/drawing/2014/main" id="{F8D6AEF5-9196-445C-8143-D6E1D7A8499D}"/>
              </a:ext>
            </a:extLst>
          </p:cNvPr>
          <p:cNvPicPr>
            <a:picLocks noChangeAspect="1"/>
          </p:cNvPicPr>
          <p:nvPr/>
        </p:nvPicPr>
        <p:blipFill rotWithShape="1">
          <a:blip r:embed="rId2">
            <a:extLst>
              <a:ext uri="{28A0092B-C50C-407E-A947-70E740481C1C}">
                <a14:useLocalDpi xmlns:a14="http://schemas.microsoft.com/office/drawing/2010/main" val="0"/>
              </a:ext>
            </a:extLst>
          </a:blip>
          <a:srcRect r="51050"/>
          <a:stretch/>
        </p:blipFill>
        <p:spPr>
          <a:xfrm>
            <a:off x="6219823" y="2271468"/>
            <a:ext cx="5972177" cy="4047464"/>
          </a:xfrm>
          <a:prstGeom prst="rect">
            <a:avLst/>
          </a:prstGeom>
        </p:spPr>
      </p:pic>
    </p:spTree>
    <p:extLst>
      <p:ext uri="{BB962C8B-B14F-4D97-AF65-F5344CB8AC3E}">
        <p14:creationId xmlns:p14="http://schemas.microsoft.com/office/powerpoint/2010/main" val="498319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6C54D82-F873-40AC-90DA-2971B4683F95}"/>
              </a:ext>
            </a:extLst>
          </p:cNvPr>
          <p:cNvSpPr>
            <a:spLocks noGrp="1"/>
          </p:cNvSpPr>
          <p:nvPr>
            <p:ph type="ctrTitle"/>
          </p:nvPr>
        </p:nvSpPr>
        <p:spPr>
          <a:xfrm>
            <a:off x="0" y="39689"/>
            <a:ext cx="7724775" cy="1484312"/>
          </a:xfrm>
        </p:spPr>
        <p:txBody>
          <a:bodyPr>
            <a:normAutofit/>
          </a:bodyPr>
          <a:lstStyle/>
          <a:p>
            <a:pPr algn="just"/>
            <a:r>
              <a:rPr lang="en-US" sz="3200" dirty="0"/>
              <a:t>	</a:t>
            </a:r>
            <a:r>
              <a:rPr lang="en-US" sz="3200" b="1" dirty="0"/>
              <a:t>QUESTION 4.4: Fast Fourier Transform</a:t>
            </a:r>
            <a:endParaRPr lang="en-US" sz="3200" dirty="0"/>
          </a:p>
        </p:txBody>
      </p:sp>
      <p:sp>
        <p:nvSpPr>
          <p:cNvPr id="3" name="Sottotitolo 2">
            <a:extLst>
              <a:ext uri="{FF2B5EF4-FFF2-40B4-BE49-F238E27FC236}">
                <a16:creationId xmlns:a16="http://schemas.microsoft.com/office/drawing/2014/main" id="{71349002-7303-4C87-8174-1FAD92B2228C}"/>
              </a:ext>
            </a:extLst>
          </p:cNvPr>
          <p:cNvSpPr>
            <a:spLocks noGrp="1"/>
          </p:cNvSpPr>
          <p:nvPr>
            <p:ph type="subTitle" idx="1"/>
          </p:nvPr>
        </p:nvSpPr>
        <p:spPr>
          <a:xfrm>
            <a:off x="819149" y="1895474"/>
            <a:ext cx="5400675" cy="4922837"/>
          </a:xfrm>
        </p:spPr>
        <p:txBody>
          <a:bodyPr>
            <a:normAutofit/>
          </a:bodyPr>
          <a:lstStyle/>
          <a:p>
            <a:pPr marL="342900" indent="-342900" algn="just">
              <a:buFont typeface="Arial" panose="020B0604020202020204" pitchFamily="34" charset="0"/>
              <a:buChar char="•"/>
            </a:pPr>
            <a:r>
              <a:rPr lang="en-US" sz="2200" dirty="0">
                <a:solidFill>
                  <a:srgbClr val="000000"/>
                </a:solidFill>
              </a:rPr>
              <a:t>When we do the Fourier transform of a time domain signal we obtain a spectrum. Thus, we move from time domain to frequency domain. Then, we consider the power spectrum to avoid complex numbers.</a:t>
            </a:r>
          </a:p>
          <a:p>
            <a:pPr marL="342900" indent="-342900" algn="just">
              <a:buFont typeface="Arial" panose="020B0604020202020204" pitchFamily="34" charset="0"/>
              <a:buChar char="•"/>
            </a:pPr>
            <a:r>
              <a:rPr lang="en-US" sz="2200" i="1" dirty="0">
                <a:solidFill>
                  <a:srgbClr val="000000"/>
                </a:solidFill>
              </a:rPr>
              <a:t>What is fmax in this case according to the Sampling Theorem?</a:t>
            </a:r>
          </a:p>
          <a:p>
            <a:pPr lvl="1" algn="just"/>
            <a:r>
              <a:rPr lang="en-US" sz="2200" dirty="0">
                <a:solidFill>
                  <a:srgbClr val="000000"/>
                </a:solidFill>
              </a:rPr>
              <a:t>Assuming that the highest frequency component for a given analog signal is fmax, according to the Sampling Theorem, the sampling rate should be at least 2×fmax.</a:t>
            </a:r>
          </a:p>
          <a:p>
            <a:pPr lvl="1" algn="just"/>
            <a:r>
              <a:rPr lang="en-US" sz="2200" dirty="0">
                <a:solidFill>
                  <a:srgbClr val="000000"/>
                </a:solidFill>
              </a:rPr>
              <a:t>Thus, since the sampling rate is equal to 20000, fmax = 10000</a:t>
            </a:r>
          </a:p>
        </p:txBody>
      </p:sp>
      <p:pic>
        <p:nvPicPr>
          <p:cNvPr id="6" name="Immagine 5" descr="Immagine che contiene testo, monitor, televisione, schermo&#10;&#10;Descrizione generata automaticamente">
            <a:extLst>
              <a:ext uri="{FF2B5EF4-FFF2-40B4-BE49-F238E27FC236}">
                <a16:creationId xmlns:a16="http://schemas.microsoft.com/office/drawing/2014/main" id="{EA772E85-EA6A-41C5-837A-56003BCAB2CF}"/>
              </a:ext>
            </a:extLst>
          </p:cNvPr>
          <p:cNvPicPr>
            <a:picLocks noChangeAspect="1"/>
          </p:cNvPicPr>
          <p:nvPr/>
        </p:nvPicPr>
        <p:blipFill rotWithShape="1">
          <a:blip r:embed="rId2">
            <a:extLst>
              <a:ext uri="{28A0092B-C50C-407E-A947-70E740481C1C}">
                <a14:useLocalDpi xmlns:a14="http://schemas.microsoft.com/office/drawing/2010/main" val="0"/>
              </a:ext>
            </a:extLst>
          </a:blip>
          <a:srcRect r="51898"/>
          <a:stretch/>
        </p:blipFill>
        <p:spPr>
          <a:xfrm>
            <a:off x="6219824" y="2405477"/>
            <a:ext cx="5819775" cy="4052363"/>
          </a:xfrm>
          <a:prstGeom prst="rect">
            <a:avLst/>
          </a:prstGeom>
        </p:spPr>
      </p:pic>
    </p:spTree>
    <p:extLst>
      <p:ext uri="{BB962C8B-B14F-4D97-AF65-F5344CB8AC3E}">
        <p14:creationId xmlns:p14="http://schemas.microsoft.com/office/powerpoint/2010/main" val="3528843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6C54D82-F873-40AC-90DA-2971B4683F95}"/>
              </a:ext>
            </a:extLst>
          </p:cNvPr>
          <p:cNvSpPr>
            <a:spLocks noGrp="1"/>
          </p:cNvSpPr>
          <p:nvPr>
            <p:ph type="ctrTitle"/>
          </p:nvPr>
        </p:nvSpPr>
        <p:spPr>
          <a:xfrm>
            <a:off x="0" y="39689"/>
            <a:ext cx="8353425" cy="1484312"/>
          </a:xfrm>
        </p:spPr>
        <p:txBody>
          <a:bodyPr>
            <a:normAutofit/>
          </a:bodyPr>
          <a:lstStyle/>
          <a:p>
            <a:pPr algn="just"/>
            <a:r>
              <a:rPr lang="en-US" sz="3200" dirty="0"/>
              <a:t>	</a:t>
            </a:r>
            <a:r>
              <a:rPr lang="en-US" sz="3200" b="1" dirty="0"/>
              <a:t>QUESTION 4.5:  Mel </a:t>
            </a:r>
            <a:r>
              <a:rPr lang="en-US" sz="3200" b="1" dirty="0" err="1"/>
              <a:t>filterbank</a:t>
            </a:r>
            <a:r>
              <a:rPr lang="en-US" sz="3200" b="1" dirty="0"/>
              <a:t> log spectrum</a:t>
            </a:r>
            <a:endParaRPr lang="en-US" sz="3200" dirty="0"/>
          </a:p>
        </p:txBody>
      </p:sp>
      <p:sp>
        <p:nvSpPr>
          <p:cNvPr id="3" name="Sottotitolo 2">
            <a:extLst>
              <a:ext uri="{FF2B5EF4-FFF2-40B4-BE49-F238E27FC236}">
                <a16:creationId xmlns:a16="http://schemas.microsoft.com/office/drawing/2014/main" id="{71349002-7303-4C87-8174-1FAD92B2228C}"/>
              </a:ext>
            </a:extLst>
          </p:cNvPr>
          <p:cNvSpPr>
            <a:spLocks noGrp="1"/>
          </p:cNvSpPr>
          <p:nvPr>
            <p:ph type="subTitle" idx="1"/>
          </p:nvPr>
        </p:nvSpPr>
        <p:spPr>
          <a:xfrm>
            <a:off x="819149" y="1895474"/>
            <a:ext cx="5400675" cy="4922837"/>
          </a:xfrm>
        </p:spPr>
        <p:txBody>
          <a:bodyPr>
            <a:normAutofit lnSpcReduction="10000"/>
          </a:bodyPr>
          <a:lstStyle/>
          <a:p>
            <a:pPr algn="just"/>
            <a:r>
              <a:rPr lang="en-US" sz="2200" i="1" dirty="0">
                <a:solidFill>
                  <a:srgbClr val="000000"/>
                </a:solidFill>
              </a:rPr>
              <a:t>Describe the distribution of the filters along the frequency axis.</a:t>
            </a:r>
          </a:p>
          <a:p>
            <a:pPr algn="just"/>
            <a:endParaRPr lang="en-US" sz="2200" dirty="0">
              <a:solidFill>
                <a:srgbClr val="000000"/>
              </a:solidFill>
            </a:endParaRPr>
          </a:p>
          <a:p>
            <a:pPr algn="just"/>
            <a:r>
              <a:rPr lang="en-US" sz="2200" dirty="0">
                <a:solidFill>
                  <a:srgbClr val="000000"/>
                </a:solidFill>
              </a:rPr>
              <a:t>The Mel-scale aims to mimic the non-linear human ear perception of sound, by being more discriminative at lower frequencies and less discriminative at higher frequencies. Each filter in the filter bank is triangular and has a response of 1 at the center frequency and decrease linearly towards 0 till it reaches the center frequencies of the previous and following filters where the response is 0.</a:t>
            </a:r>
          </a:p>
          <a:p>
            <a:pPr algn="just"/>
            <a:r>
              <a:rPr lang="en-US" sz="2200" dirty="0">
                <a:solidFill>
                  <a:srgbClr val="000000"/>
                </a:solidFill>
              </a:rPr>
              <a:t>The </a:t>
            </a:r>
            <a:r>
              <a:rPr lang="en-US" sz="2200" dirty="0" err="1">
                <a:solidFill>
                  <a:srgbClr val="000000"/>
                </a:solidFill>
              </a:rPr>
              <a:t>traingles</a:t>
            </a:r>
            <a:r>
              <a:rPr lang="en-US" sz="2200" dirty="0">
                <a:solidFill>
                  <a:srgbClr val="000000"/>
                </a:solidFill>
              </a:rPr>
              <a:t> tend to be very narrow for lower frequency but, as the frequencies get higher our filters get wider as we don’t care much about these variations</a:t>
            </a:r>
          </a:p>
        </p:txBody>
      </p:sp>
      <p:pic>
        <p:nvPicPr>
          <p:cNvPr id="5" name="Immagine 4" descr="Immagine che contiene testo, monitor, televisione, schermo&#10;&#10;Descrizione generata automaticamente">
            <a:extLst>
              <a:ext uri="{FF2B5EF4-FFF2-40B4-BE49-F238E27FC236}">
                <a16:creationId xmlns:a16="http://schemas.microsoft.com/office/drawing/2014/main" id="{A077A37C-0A84-4E40-A86E-8626B58EBB61}"/>
              </a:ext>
            </a:extLst>
          </p:cNvPr>
          <p:cNvPicPr>
            <a:picLocks noChangeAspect="1"/>
          </p:cNvPicPr>
          <p:nvPr/>
        </p:nvPicPr>
        <p:blipFill rotWithShape="1">
          <a:blip r:embed="rId2">
            <a:extLst>
              <a:ext uri="{28A0092B-C50C-407E-A947-70E740481C1C}">
                <a14:useLocalDpi xmlns:a14="http://schemas.microsoft.com/office/drawing/2010/main" val="0"/>
              </a:ext>
            </a:extLst>
          </a:blip>
          <a:srcRect r="51707"/>
          <a:stretch/>
        </p:blipFill>
        <p:spPr>
          <a:xfrm>
            <a:off x="6219824" y="2609851"/>
            <a:ext cx="5516999" cy="3889154"/>
          </a:xfrm>
          <a:prstGeom prst="rect">
            <a:avLst/>
          </a:prstGeom>
        </p:spPr>
      </p:pic>
    </p:spTree>
    <p:extLst>
      <p:ext uri="{BB962C8B-B14F-4D97-AF65-F5344CB8AC3E}">
        <p14:creationId xmlns:p14="http://schemas.microsoft.com/office/powerpoint/2010/main" val="1034270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6C54D82-F873-40AC-90DA-2971B4683F95}"/>
              </a:ext>
            </a:extLst>
          </p:cNvPr>
          <p:cNvSpPr>
            <a:spLocks noGrp="1"/>
          </p:cNvSpPr>
          <p:nvPr>
            <p:ph type="ctrTitle"/>
          </p:nvPr>
        </p:nvSpPr>
        <p:spPr>
          <a:xfrm>
            <a:off x="0" y="39689"/>
            <a:ext cx="8810625" cy="1484312"/>
          </a:xfrm>
        </p:spPr>
        <p:txBody>
          <a:bodyPr>
            <a:normAutofit/>
          </a:bodyPr>
          <a:lstStyle/>
          <a:p>
            <a:pPr algn="just"/>
            <a:r>
              <a:rPr lang="en-US" sz="3200" dirty="0"/>
              <a:t>	</a:t>
            </a:r>
            <a:r>
              <a:rPr lang="en-US" sz="3200" b="1" dirty="0"/>
              <a:t>QUESTION 4.6:  Cosine Transform and Liftering</a:t>
            </a:r>
            <a:endParaRPr lang="en-US" sz="3200" dirty="0"/>
          </a:p>
        </p:txBody>
      </p:sp>
      <p:sp>
        <p:nvSpPr>
          <p:cNvPr id="3" name="Sottotitolo 2">
            <a:extLst>
              <a:ext uri="{FF2B5EF4-FFF2-40B4-BE49-F238E27FC236}">
                <a16:creationId xmlns:a16="http://schemas.microsoft.com/office/drawing/2014/main" id="{71349002-7303-4C87-8174-1FAD92B2228C}"/>
              </a:ext>
            </a:extLst>
          </p:cNvPr>
          <p:cNvSpPr>
            <a:spLocks noGrp="1"/>
          </p:cNvSpPr>
          <p:nvPr>
            <p:ph type="subTitle" idx="1"/>
          </p:nvPr>
        </p:nvSpPr>
        <p:spPr>
          <a:xfrm>
            <a:off x="819149" y="1895474"/>
            <a:ext cx="5400675" cy="4922837"/>
          </a:xfrm>
        </p:spPr>
        <p:txBody>
          <a:bodyPr>
            <a:normAutofit/>
          </a:bodyPr>
          <a:lstStyle/>
          <a:p>
            <a:pPr algn="just"/>
            <a:r>
              <a:rPr lang="en-US" sz="2200" dirty="0">
                <a:solidFill>
                  <a:srgbClr val="000000"/>
                </a:solidFill>
              </a:rPr>
              <a:t>It turns out that filter bank coefficients computed in the previous step are highly correlated, which could be problematic in some machine learning algorithms. Therefore, we can apply Discrete Cosine Transform (DCT) to decorrelate the filter bank coefficients and yield a compressed representation of the </a:t>
            </a:r>
            <a:r>
              <a:rPr lang="en-US" sz="2200" dirty="0" err="1">
                <a:solidFill>
                  <a:srgbClr val="000000"/>
                </a:solidFill>
              </a:rPr>
              <a:t>filterbanks</a:t>
            </a:r>
            <a:r>
              <a:rPr lang="en-US" sz="2200" dirty="0">
                <a:solidFill>
                  <a:srgbClr val="000000"/>
                </a:solidFill>
              </a:rPr>
              <a:t>. Typically, the first cepstral coefficients 2-13 are retained and the rest are discarded. The reasons for discarding the other coefficients is that they represent fast changes in the filter bank coefficients and these fine details are not very informative. We also apply liftering to correct the range of the coefficients.</a:t>
            </a:r>
          </a:p>
        </p:txBody>
      </p:sp>
      <p:pic>
        <p:nvPicPr>
          <p:cNvPr id="6" name="Immagine 5" descr="Immagine che contiene monitor, televisione, schermo, appartamento&#10;&#10;Descrizione generata automaticamente">
            <a:extLst>
              <a:ext uri="{FF2B5EF4-FFF2-40B4-BE49-F238E27FC236}">
                <a16:creationId xmlns:a16="http://schemas.microsoft.com/office/drawing/2014/main" id="{6938B628-87AC-44AD-BE42-1194FB8EDF08}"/>
              </a:ext>
            </a:extLst>
          </p:cNvPr>
          <p:cNvPicPr>
            <a:picLocks noChangeAspect="1"/>
          </p:cNvPicPr>
          <p:nvPr/>
        </p:nvPicPr>
        <p:blipFill rotWithShape="1">
          <a:blip r:embed="rId2">
            <a:extLst>
              <a:ext uri="{28A0092B-C50C-407E-A947-70E740481C1C}">
                <a14:useLocalDpi xmlns:a14="http://schemas.microsoft.com/office/drawing/2010/main" val="0"/>
              </a:ext>
            </a:extLst>
          </a:blip>
          <a:srcRect r="51810"/>
          <a:stretch/>
        </p:blipFill>
        <p:spPr>
          <a:xfrm>
            <a:off x="6219824" y="2428875"/>
            <a:ext cx="5493069" cy="3822479"/>
          </a:xfrm>
          <a:prstGeom prst="rect">
            <a:avLst/>
          </a:prstGeom>
        </p:spPr>
      </p:pic>
    </p:spTree>
    <p:extLst>
      <p:ext uri="{BB962C8B-B14F-4D97-AF65-F5344CB8AC3E}">
        <p14:creationId xmlns:p14="http://schemas.microsoft.com/office/powerpoint/2010/main" val="3004432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714B04BA-D6EF-4580-828D-F4ECEB5C9395}"/>
              </a:ext>
            </a:extLst>
          </p:cNvPr>
          <p:cNvSpPr>
            <a:spLocks noGrp="1"/>
          </p:cNvSpPr>
          <p:nvPr>
            <p:ph idx="1"/>
          </p:nvPr>
        </p:nvSpPr>
        <p:spPr>
          <a:xfrm>
            <a:off x="0" y="1644231"/>
            <a:ext cx="5314949" cy="5137150"/>
          </a:xfrm>
        </p:spPr>
        <p:txBody>
          <a:bodyPr>
            <a:normAutofit/>
          </a:bodyPr>
          <a:lstStyle/>
          <a:p>
            <a:pPr marL="0" indent="0" algn="just">
              <a:buNone/>
            </a:pPr>
            <a:r>
              <a:rPr lang="en-US" sz="2200" i="1" dirty="0"/>
              <a:t>Note that using the n=13 input parameter in </a:t>
            </a:r>
            <a:r>
              <a:rPr lang="en-US" sz="2200" i="1" dirty="0" err="1"/>
              <a:t>dct</a:t>
            </a:r>
            <a:r>
              <a:rPr lang="en-US" sz="2200" i="1" dirty="0"/>
              <a:t> is not the same as running without the argument and taking the first 13 elements in the results, try to explain why.</a:t>
            </a:r>
          </a:p>
          <a:p>
            <a:pPr marL="0" indent="0" algn="just">
              <a:buNone/>
            </a:pPr>
            <a:r>
              <a:rPr lang="en-US" sz="2200" dirty="0"/>
              <a:t>In the </a:t>
            </a:r>
            <a:r>
              <a:rPr lang="en-US" sz="2200" dirty="0" err="1"/>
              <a:t>dct</a:t>
            </a:r>
            <a:r>
              <a:rPr lang="en-US" sz="2200" dirty="0"/>
              <a:t> function if the parameter n is lower than the input </a:t>
            </a:r>
            <a:r>
              <a:rPr lang="en-US" sz="2200" dirty="0" err="1"/>
              <a:t>lenght</a:t>
            </a:r>
            <a:r>
              <a:rPr lang="en-US" sz="2200" dirty="0"/>
              <a:t>, then the input is truncated to n --&gt; input[:n], and the </a:t>
            </a:r>
            <a:r>
              <a:rPr lang="en-US" sz="2200" dirty="0" err="1"/>
              <a:t>transormation</a:t>
            </a:r>
            <a:r>
              <a:rPr lang="en-US" sz="2200" dirty="0"/>
              <a:t> is applied on this truncated array. Instead, we want to do the </a:t>
            </a:r>
            <a:r>
              <a:rPr lang="en-US" sz="2200" dirty="0" err="1"/>
              <a:t>transormation</a:t>
            </a:r>
            <a:r>
              <a:rPr lang="en-US" sz="2200" dirty="0"/>
              <a:t> on the </a:t>
            </a:r>
            <a:r>
              <a:rPr lang="en-US" sz="2200" dirty="0" err="1"/>
              <a:t>intire</a:t>
            </a:r>
            <a:r>
              <a:rPr lang="en-US" sz="2200" dirty="0"/>
              <a:t> input, and consider the first n coefficient--&gt; </a:t>
            </a:r>
            <a:r>
              <a:rPr lang="en-US" sz="2200" dirty="0" err="1"/>
              <a:t>resulting_coefficients</a:t>
            </a:r>
            <a:r>
              <a:rPr lang="en-US" sz="2200" dirty="0"/>
              <a:t>[:n]</a:t>
            </a:r>
          </a:p>
        </p:txBody>
      </p:sp>
      <p:pic>
        <p:nvPicPr>
          <p:cNvPr id="7" name="Immagine 6" descr="Immagine che contiene testo, grafica vettoriale&#10;&#10;Descrizione generata automaticamente">
            <a:extLst>
              <a:ext uri="{FF2B5EF4-FFF2-40B4-BE49-F238E27FC236}">
                <a16:creationId xmlns:a16="http://schemas.microsoft.com/office/drawing/2014/main" id="{46957FF4-D921-4CE2-9353-91BD09ECADF9}"/>
              </a:ext>
            </a:extLst>
          </p:cNvPr>
          <p:cNvPicPr>
            <a:picLocks noChangeAspect="1"/>
          </p:cNvPicPr>
          <p:nvPr/>
        </p:nvPicPr>
        <p:blipFill rotWithShape="1">
          <a:blip r:embed="rId2">
            <a:extLst>
              <a:ext uri="{28A0092B-C50C-407E-A947-70E740481C1C}">
                <a14:useLocalDpi xmlns:a14="http://schemas.microsoft.com/office/drawing/2010/main" val="0"/>
              </a:ext>
            </a:extLst>
          </a:blip>
          <a:srcRect r="52577"/>
          <a:stretch/>
        </p:blipFill>
        <p:spPr>
          <a:xfrm>
            <a:off x="5636272" y="1857376"/>
            <a:ext cx="5730637" cy="3914356"/>
          </a:xfrm>
          <a:prstGeom prst="rect">
            <a:avLst/>
          </a:prstGeom>
        </p:spPr>
      </p:pic>
    </p:spTree>
    <p:extLst>
      <p:ext uri="{BB962C8B-B14F-4D97-AF65-F5344CB8AC3E}">
        <p14:creationId xmlns:p14="http://schemas.microsoft.com/office/powerpoint/2010/main" val="2647255089"/>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TotalTime>
  <Words>817</Words>
  <Application>Microsoft Office PowerPoint</Application>
  <PresentationFormat>Widescreen</PresentationFormat>
  <Paragraphs>31</Paragraphs>
  <Slides>8</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8</vt:i4>
      </vt:variant>
    </vt:vector>
  </HeadingPairs>
  <TitlesOfParts>
    <vt:vector size="13" baseType="lpstr">
      <vt:lpstr>Arial</vt:lpstr>
      <vt:lpstr>Calibri</vt:lpstr>
      <vt:lpstr>Calibri Light</vt:lpstr>
      <vt:lpstr>Helvetica Neue</vt:lpstr>
      <vt:lpstr>Tema di Office</vt:lpstr>
      <vt:lpstr>Lab 1, presentation</vt:lpstr>
      <vt:lpstr> QUESTION 4.1: Enframe </vt:lpstr>
      <vt:lpstr> QUESTION 4.2: Pre - emphasis</vt:lpstr>
      <vt:lpstr> QUESTION 4.3: Hamming - Window</vt:lpstr>
      <vt:lpstr> QUESTION 4.4: Fast Fourier Transform</vt:lpstr>
      <vt:lpstr> QUESTION 4.5:  Mel filterbank log spectrum</vt:lpstr>
      <vt:lpstr> QUESTION 4.6:  Cosine Transform and Liftering</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1, presentation</dc:title>
  <dc:creator>Carlo Saccardi</dc:creator>
  <cp:lastModifiedBy>Carlo Saccardi</cp:lastModifiedBy>
  <cp:revision>11</cp:revision>
  <dcterms:created xsi:type="dcterms:W3CDTF">2022-04-12T12:33:02Z</dcterms:created>
  <dcterms:modified xsi:type="dcterms:W3CDTF">2022-04-13T09:04:19Z</dcterms:modified>
</cp:coreProperties>
</file>