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720"/>
  </p:normalViewPr>
  <p:slideViewPr>
    <p:cSldViewPr snapToGrid="0">
      <p:cViewPr varScale="1">
        <p:scale>
          <a:sx n="99" d="100"/>
          <a:sy n="99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489B-DA57-9AE5-7118-A660E4108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49278-2211-7D2A-993F-B43EF1262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8373-CA87-AF01-02C3-D43923D6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BDAB-B957-3BC4-2A7D-A61C03C5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5D86-88A6-4928-197A-30D3E895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EDCB-792A-BF85-D9C8-32F70069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B9B8B-8BB5-7ACC-1AE2-4D52AE98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6F50-519A-9144-14F2-94D31347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C691-A61F-C644-8B3C-1E816583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0E61-1594-C471-14C8-243FBACB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9482F-3274-CBD6-4DD3-1E8B4B6CA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BF20-4D32-416A-44AF-9DA8DE4A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F774-6522-1C04-8645-FCD4D0C3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9265-4AFB-A61E-E6B8-3194317F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5273-8C21-BFF0-9E12-0666492C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5B36-7784-7219-4FB2-59719B7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19C4-4AA0-0588-9005-3BFA5FDE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430A-4D67-9B7B-964E-486DCE20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F98C-90EC-20F1-EA6E-E2020FF1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AF68-C92D-9E01-3E42-5AC9565F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AAC4-A5A3-0D20-1C91-9454D95F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E10C8-E453-9671-1EA1-AA041560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CA06-1A24-E674-B6D2-24B25085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5D2E-3CEB-9F16-B5AA-C02B1944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4B6F-1BF4-F995-0459-5525D4DE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1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D588-0296-7A56-9638-CA026E15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FA2D-0871-D9B8-3886-239411650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6F8BE-257C-909F-6CA8-20108D4EC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41C5-B14A-DE5F-A136-C21B32F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706D8-B954-EE59-7A26-86ADAE6A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F0F3-3CD1-BD27-EA57-D634F282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0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9E4-CB46-F9B3-1D2A-234BF0EE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9C5E-8BA3-FCBE-0CD0-E242A33F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286BE-929B-D747-CE62-799CAD91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48904-4F70-5FE4-1F4C-8F6158BB8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AAE72-A5A3-2996-4BB0-940751D2C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B61C9-ACDA-D262-F662-33012EED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13298-675E-759A-B83A-BD28851C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D95CA-1E1A-0694-84F1-ACC3B108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C5B5-CB74-457F-E0C4-1F866CEB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3D20D-2009-C4A2-A425-C10AF3BD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DFA12-1C91-B415-E4EF-2A77FCE0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B8141-8209-806C-3978-6E19AE22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4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D12E-D8CF-44AC-B04A-ECC5A392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CE74-D158-15F6-1C08-53FF4812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BA957-4283-9A6A-7C7C-9EB21020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1D94-B721-43E5-6ADF-7242ED17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EB1A-CBF3-CC44-10B9-A6DAB643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25637-E66C-07C6-CE87-B93FA5430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814E9-A619-C09B-147E-1FF7C051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95B85-ECED-14FE-00B3-F85C00EE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E7153-EA24-16BB-7B7B-2AA30323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02ED-0AA3-55C9-54F3-69662F2F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BAC96-48B4-E92C-4ADE-06062F46A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2EE2C-9042-4256-CBF6-62AE4C80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5827-1078-4017-2CCC-796C24E8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8783-2ADE-E5CE-4AAB-9E76887A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89156-6810-FB29-7E6D-5707A90C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565EA-BCA7-6D60-A012-8DF9AA09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98F5A-CD29-4078-48E8-2808A02B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F0DE-2ED9-93EF-A940-BAA05834D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F1417-8AEA-7E4B-98D8-56573B84E7E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5A761-2563-F9C2-7500-FE568CCA5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A75DD-3DD2-7DF1-2248-B55CD47D3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ABABAA-6371-DF49-9D67-5F8AD31B2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7F87E-1EDB-41FA-1141-F27018AD3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Obfuscation: Week 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D4E7B-15DA-67C0-34B4-DB5DDFA0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Caleb Parten and Carlo Velarde</a:t>
            </a:r>
          </a:p>
        </p:txBody>
      </p:sp>
    </p:spTree>
    <p:extLst>
      <p:ext uri="{BB962C8B-B14F-4D97-AF65-F5344CB8AC3E}">
        <p14:creationId xmlns:p14="http://schemas.microsoft.com/office/powerpoint/2010/main" val="412118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039E1-2AB3-7432-9701-73A33724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B3F3-BFCB-2830-20DF-1C101EFC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5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Ask for different obfuscations techniques</a:t>
            </a:r>
          </a:p>
          <a:p>
            <a:r>
              <a:rPr lang="en-US" sz="3600" dirty="0"/>
              <a:t>Check if correct obfuscation was implemented</a:t>
            </a:r>
          </a:p>
          <a:p>
            <a:r>
              <a:rPr lang="en-US" sz="3600" dirty="0"/>
              <a:t>Analyze results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068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3A295-8AFB-BFE9-C0ED-9BEC0E82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1664-70FB-46D8-B789-911C1FB4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What we learned about obfuscation</a:t>
            </a:r>
          </a:p>
          <a:p>
            <a:r>
              <a:rPr lang="en-US" sz="3600" dirty="0"/>
              <a:t>Our current goal</a:t>
            </a:r>
          </a:p>
          <a:p>
            <a:r>
              <a:rPr lang="en-US" sz="3600" dirty="0"/>
              <a:t>What we have done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59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F592B-35A7-EFF5-7A1F-812708E0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We Learned About Obfuscation…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27DD-1F39-4A99-71D8-32DDC638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Definition/meaning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To make code difficult to follow</a:t>
            </a:r>
          </a:p>
          <a:p>
            <a:r>
              <a:rPr lang="en-US" sz="3600" dirty="0">
                <a:solidFill>
                  <a:srgbClr val="FFFFFF"/>
                </a:solidFill>
              </a:rPr>
              <a:t>Purpose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Prevent/slow down reverse engineering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Slows attacks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Protects sensitive data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Protects property</a:t>
            </a:r>
          </a:p>
          <a:p>
            <a:pPr marL="0"/>
            <a:endParaRPr lang="en-US" sz="2400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1E208-633D-ED72-BA0E-6265BF5CB665}"/>
              </a:ext>
            </a:extLst>
          </p:cNvPr>
          <p:cNvSpPr txBox="1"/>
          <p:nvPr/>
        </p:nvSpPr>
        <p:spPr>
          <a:xfrm>
            <a:off x="8797491" y="6368315"/>
            <a:ext cx="3133825" cy="37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https://www.appsealing.com/code-obfuscation/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95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592B-35A7-EFF5-7A1F-812708E0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59"/>
            <a:ext cx="10515600" cy="1325563"/>
          </a:xfrm>
        </p:spPr>
        <p:txBody>
          <a:bodyPr/>
          <a:lstStyle/>
          <a:p>
            <a:r>
              <a:rPr lang="en-US" dirty="0"/>
              <a:t>What We Learned About Obfuscation…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27DD-1F39-4A99-71D8-32DDC638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2"/>
            <a:ext cx="10515600" cy="5021884"/>
          </a:xfrm>
        </p:spPr>
        <p:txBody>
          <a:bodyPr>
            <a:normAutofit/>
          </a:bodyPr>
          <a:lstStyle/>
          <a:p>
            <a:r>
              <a:rPr lang="en-US" sz="3200" dirty="0"/>
              <a:t>Techniques</a:t>
            </a:r>
          </a:p>
          <a:p>
            <a:pPr lvl="1"/>
            <a:r>
              <a:rPr lang="en-US" sz="2800" dirty="0"/>
              <a:t>Naming</a:t>
            </a:r>
          </a:p>
          <a:p>
            <a:pPr lvl="1"/>
            <a:r>
              <a:rPr lang="en-US" sz="2800" dirty="0"/>
              <a:t>Control flow </a:t>
            </a:r>
          </a:p>
          <a:p>
            <a:pPr lvl="1"/>
            <a:r>
              <a:rPr lang="en-US" sz="2800" dirty="0"/>
              <a:t>Dead code </a:t>
            </a:r>
          </a:p>
          <a:p>
            <a:pPr lvl="1"/>
            <a:r>
              <a:rPr lang="en-US" sz="2800" dirty="0"/>
              <a:t>String encryption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B059A-AEC4-5970-D32E-1CBC66C2F6FB}"/>
              </a:ext>
            </a:extLst>
          </p:cNvPr>
          <p:cNvSpPr txBox="1"/>
          <p:nvPr/>
        </p:nvSpPr>
        <p:spPr>
          <a:xfrm>
            <a:off x="381000" y="6456205"/>
            <a:ext cx="328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www.appsealing.com</a:t>
            </a:r>
            <a:r>
              <a:rPr lang="en-US" sz="1000" dirty="0"/>
              <a:t>/code-obfuscation/</a:t>
            </a:r>
          </a:p>
          <a:p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BB3F2-AACE-42BF-1E97-A27C0753A069}"/>
              </a:ext>
            </a:extLst>
          </p:cNvPr>
          <p:cNvSpPr/>
          <p:nvPr/>
        </p:nvSpPr>
        <p:spPr>
          <a:xfrm>
            <a:off x="5388882" y="1569532"/>
            <a:ext cx="1192696" cy="6758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E91D4B-7382-9B9D-ACE0-AE93BBD81812}"/>
              </a:ext>
            </a:extLst>
          </p:cNvPr>
          <p:cNvSpPr/>
          <p:nvPr/>
        </p:nvSpPr>
        <p:spPr>
          <a:xfrm>
            <a:off x="5382256" y="3117477"/>
            <a:ext cx="1192696" cy="675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6F5BBC-11D4-BDF8-8113-ED6CC64BC93F}"/>
              </a:ext>
            </a:extLst>
          </p:cNvPr>
          <p:cNvSpPr/>
          <p:nvPr/>
        </p:nvSpPr>
        <p:spPr>
          <a:xfrm>
            <a:off x="5382256" y="4680667"/>
            <a:ext cx="1192696" cy="675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B7EDD2-A645-1227-E91F-6DAA63772B7D}"/>
              </a:ext>
            </a:extLst>
          </p:cNvPr>
          <p:cNvSpPr/>
          <p:nvPr/>
        </p:nvSpPr>
        <p:spPr>
          <a:xfrm>
            <a:off x="5846081" y="2390883"/>
            <a:ext cx="251791" cy="596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40A70CC-44FD-7B6A-2AEF-802CD2C62AB4}"/>
              </a:ext>
            </a:extLst>
          </p:cNvPr>
          <p:cNvSpPr/>
          <p:nvPr/>
        </p:nvSpPr>
        <p:spPr>
          <a:xfrm>
            <a:off x="5846081" y="3971207"/>
            <a:ext cx="251791" cy="596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B4A3-3957-92C5-71A9-2461800E8E21}"/>
              </a:ext>
            </a:extLst>
          </p:cNvPr>
          <p:cNvSpPr/>
          <p:nvPr/>
        </p:nvSpPr>
        <p:spPr>
          <a:xfrm>
            <a:off x="8517834" y="1487628"/>
            <a:ext cx="1192696" cy="6758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6FBB8B-FA2C-94C4-ACE5-13D2795B56F8}"/>
              </a:ext>
            </a:extLst>
          </p:cNvPr>
          <p:cNvSpPr/>
          <p:nvPr/>
        </p:nvSpPr>
        <p:spPr>
          <a:xfrm>
            <a:off x="7588525" y="2976496"/>
            <a:ext cx="1192696" cy="6758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0FEA6-9957-625A-87E4-6F7C8FAD4A6B}"/>
              </a:ext>
            </a:extLst>
          </p:cNvPr>
          <p:cNvSpPr/>
          <p:nvPr/>
        </p:nvSpPr>
        <p:spPr>
          <a:xfrm>
            <a:off x="10142053" y="5727491"/>
            <a:ext cx="1192696" cy="6758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229B3A3-7F02-D3BE-7E5D-4F8F6CD4338F}"/>
              </a:ext>
            </a:extLst>
          </p:cNvPr>
          <p:cNvSpPr/>
          <p:nvPr/>
        </p:nvSpPr>
        <p:spPr>
          <a:xfrm rot="1743724">
            <a:off x="8353838" y="2286791"/>
            <a:ext cx="251791" cy="596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17C2F-E79E-A323-F61A-77ADB1789822}"/>
              </a:ext>
            </a:extLst>
          </p:cNvPr>
          <p:cNvSpPr/>
          <p:nvPr/>
        </p:nvSpPr>
        <p:spPr>
          <a:xfrm>
            <a:off x="10201687" y="4222686"/>
            <a:ext cx="1192696" cy="6758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0273EAA8-AED1-ACB8-D66D-A5870AC78835}"/>
              </a:ext>
            </a:extLst>
          </p:cNvPr>
          <p:cNvSpPr/>
          <p:nvPr/>
        </p:nvSpPr>
        <p:spPr>
          <a:xfrm rot="14608155">
            <a:off x="9235120" y="2924148"/>
            <a:ext cx="251791" cy="596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4BB34F-0E0A-D630-92D4-9379530737AF}"/>
              </a:ext>
            </a:extLst>
          </p:cNvPr>
          <p:cNvSpPr/>
          <p:nvPr/>
        </p:nvSpPr>
        <p:spPr>
          <a:xfrm>
            <a:off x="10134599" y="2399819"/>
            <a:ext cx="1192696" cy="6758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09F8EDF-934B-F2D5-FC1E-FCE8000189DA}"/>
              </a:ext>
            </a:extLst>
          </p:cNvPr>
          <p:cNvSpPr/>
          <p:nvPr/>
        </p:nvSpPr>
        <p:spPr>
          <a:xfrm rot="10800000">
            <a:off x="10612505" y="1571649"/>
            <a:ext cx="251791" cy="596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B0B40-00F5-AADB-D6B8-3242B23FF116}"/>
              </a:ext>
            </a:extLst>
          </p:cNvPr>
          <p:cNvSpPr/>
          <p:nvPr/>
        </p:nvSpPr>
        <p:spPr>
          <a:xfrm>
            <a:off x="10142053" y="778911"/>
            <a:ext cx="1192696" cy="6758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C6D4078-4487-B947-D2CA-99229BB96515}"/>
              </a:ext>
            </a:extLst>
          </p:cNvPr>
          <p:cNvSpPr/>
          <p:nvPr/>
        </p:nvSpPr>
        <p:spPr>
          <a:xfrm>
            <a:off x="10596354" y="5064193"/>
            <a:ext cx="251791" cy="596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019FB78C-6E96-1C2A-9A7E-8684A63351FD}"/>
              </a:ext>
            </a:extLst>
          </p:cNvPr>
          <p:cNvSpPr/>
          <p:nvPr/>
        </p:nvSpPr>
        <p:spPr>
          <a:xfrm>
            <a:off x="10596355" y="3281229"/>
            <a:ext cx="251791" cy="5963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121D50-F454-8BBA-7238-814DD56280CB}"/>
              </a:ext>
            </a:extLst>
          </p:cNvPr>
          <p:cNvSpPr txBox="1"/>
          <p:nvPr/>
        </p:nvSpPr>
        <p:spPr>
          <a:xfrm>
            <a:off x="5545330" y="6139764"/>
            <a:ext cx="129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D8D89-1746-132A-2A02-4C5763CE3336}"/>
              </a:ext>
            </a:extLst>
          </p:cNvPr>
          <p:cNvSpPr txBox="1"/>
          <p:nvPr/>
        </p:nvSpPr>
        <p:spPr>
          <a:xfrm>
            <a:off x="8517834" y="6004001"/>
            <a:ext cx="1421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Obfuscated Code</a:t>
            </a:r>
          </a:p>
        </p:txBody>
      </p:sp>
    </p:spTree>
    <p:extLst>
      <p:ext uri="{BB962C8B-B14F-4D97-AF65-F5344CB8AC3E}">
        <p14:creationId xmlns:p14="http://schemas.microsoft.com/office/powerpoint/2010/main" val="234640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B9B3-E504-1F7C-4EC5-CC697E85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AF16-4B1B-9931-2CE1-507E2839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store </a:t>
            </a:r>
            <a:r>
              <a:rPr lang="en-US" i="1" dirty="0"/>
              <a:t>simple </a:t>
            </a:r>
            <a:r>
              <a:rPr lang="en-US" dirty="0"/>
              <a:t>snippets</a:t>
            </a:r>
          </a:p>
          <a:p>
            <a:pPr lvl="1"/>
            <a:r>
              <a:rPr lang="en-US" dirty="0"/>
              <a:t>Store their outputs</a:t>
            </a:r>
          </a:p>
          <a:p>
            <a:r>
              <a:rPr lang="en-US" dirty="0"/>
              <a:t>Ask a LLM to obfuscate</a:t>
            </a:r>
          </a:p>
          <a:p>
            <a:r>
              <a:rPr lang="en-US" dirty="0"/>
              <a:t>Check if LLM implemented the correct obfuscation</a:t>
            </a:r>
          </a:p>
          <a:p>
            <a:r>
              <a:rPr lang="en-US" dirty="0"/>
              <a:t>Check if output is the same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7C796-B82D-0DA1-2F68-396D91A852DD}"/>
              </a:ext>
            </a:extLst>
          </p:cNvPr>
          <p:cNvSpPr/>
          <p:nvPr/>
        </p:nvSpPr>
        <p:spPr>
          <a:xfrm>
            <a:off x="9074663" y="365125"/>
            <a:ext cx="2398644" cy="1033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name = “Carlo”;</a:t>
            </a:r>
          </a:p>
          <a:p>
            <a:pPr algn="ctr"/>
            <a:r>
              <a:rPr lang="en-US" dirty="0" err="1"/>
              <a:t>console.log</a:t>
            </a:r>
            <a:r>
              <a:rPr lang="en-US" dirty="0"/>
              <a:t>(name);</a:t>
            </a:r>
          </a:p>
        </p:txBody>
      </p:sp>
      <p:pic>
        <p:nvPicPr>
          <p:cNvPr id="1026" name="Picture 2" descr="Google Ai Gemini Logo PNG vector in SVG, PDF, AI, CDR format">
            <a:extLst>
              <a:ext uri="{FF2B5EF4-FFF2-40B4-BE49-F238E27FC236}">
                <a16:creationId xmlns:a16="http://schemas.microsoft.com/office/drawing/2014/main" id="{D8B8BD87-993C-625A-EB3D-91839116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7" y="2630125"/>
            <a:ext cx="1377271" cy="103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8D248EA2-839C-BBA6-F289-3DD2B7D99234}"/>
              </a:ext>
            </a:extLst>
          </p:cNvPr>
          <p:cNvSpPr/>
          <p:nvPr/>
        </p:nvSpPr>
        <p:spPr>
          <a:xfrm>
            <a:off x="10058400" y="1533732"/>
            <a:ext cx="477078" cy="9386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E196D8-8E28-6B00-2F13-E7B1552CEFED}"/>
              </a:ext>
            </a:extLst>
          </p:cNvPr>
          <p:cNvSpPr/>
          <p:nvPr/>
        </p:nvSpPr>
        <p:spPr>
          <a:xfrm>
            <a:off x="9525476" y="2673161"/>
            <a:ext cx="1497019" cy="112557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B722C43-90BD-9CA6-6CD3-B67C6BC81BE8}"/>
              </a:ext>
            </a:extLst>
          </p:cNvPr>
          <p:cNvSpPr/>
          <p:nvPr/>
        </p:nvSpPr>
        <p:spPr>
          <a:xfrm>
            <a:off x="10058400" y="3999500"/>
            <a:ext cx="477078" cy="93866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E20F80-72B1-12E4-4964-8031DCC98697}"/>
              </a:ext>
            </a:extLst>
          </p:cNvPr>
          <p:cNvSpPr/>
          <p:nvPr/>
        </p:nvSpPr>
        <p:spPr>
          <a:xfrm>
            <a:off x="8838721" y="5275400"/>
            <a:ext cx="2809461" cy="13615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</a:t>
            </a:r>
            <a:r>
              <a:rPr lang="en-US" dirty="0" err="1"/>
              <a:t>wdkhawd</a:t>
            </a:r>
            <a:r>
              <a:rPr lang="en-US" dirty="0"/>
              <a:t>=“Carlo”;</a:t>
            </a:r>
          </a:p>
          <a:p>
            <a:pPr algn="ctr"/>
            <a:r>
              <a:rPr lang="en-US" dirty="0"/>
              <a:t>var </a:t>
            </a:r>
            <a:r>
              <a:rPr lang="en-US" dirty="0" err="1"/>
              <a:t>awdhawk</a:t>
            </a:r>
            <a:r>
              <a:rPr lang="en-US" dirty="0"/>
              <a:t> = </a:t>
            </a:r>
            <a:r>
              <a:rPr lang="en-US" dirty="0" err="1"/>
              <a:t>wdkhawd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awdhawk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66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9C7F-3C59-8F35-D8AD-9E8B9C33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5267" cy="1325563"/>
          </a:xfrm>
        </p:spPr>
        <p:txBody>
          <a:bodyPr/>
          <a:lstStyle/>
          <a:p>
            <a:r>
              <a:rPr lang="en-US" dirty="0"/>
              <a:t>What we have done…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164DF1F-FCFB-C335-82CD-AC9AA6333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621"/>
          <a:stretch/>
        </p:blipFill>
        <p:spPr>
          <a:xfrm>
            <a:off x="5689600" y="266994"/>
            <a:ext cx="6197600" cy="63059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6D413-C0D5-4CB7-CBFA-E04A51B68CDE}"/>
              </a:ext>
            </a:extLst>
          </p:cNvPr>
          <p:cNvSpPr txBox="1"/>
          <p:nvPr/>
        </p:nvSpPr>
        <p:spPr>
          <a:xfrm>
            <a:off x="838200" y="1788819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Generated over 350 JS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07942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9C7F-3C59-8F35-D8AD-9E8B9C33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done…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6D413-C0D5-4CB7-CBFA-E04A51B68CDE}"/>
              </a:ext>
            </a:extLst>
          </p:cNvPr>
          <p:cNvSpPr txBox="1"/>
          <p:nvPr/>
        </p:nvSpPr>
        <p:spPr>
          <a:xfrm>
            <a:off x="838200" y="1631272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Executed all 350 snippets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Stored output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99964-60BD-61FE-FE2B-03A780EF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365125"/>
            <a:ext cx="50800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F418-626D-0524-0BB2-053F57FA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81"/>
            <a:ext cx="10515600" cy="1072046"/>
          </a:xfrm>
        </p:spPr>
        <p:txBody>
          <a:bodyPr/>
          <a:lstStyle/>
          <a:p>
            <a:r>
              <a:rPr lang="en-US" dirty="0"/>
              <a:t>What we have done…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46386-B446-DDD7-C68B-2998A9497641}"/>
              </a:ext>
            </a:extLst>
          </p:cNvPr>
          <p:cNvSpPr txBox="1"/>
          <p:nvPr/>
        </p:nvSpPr>
        <p:spPr>
          <a:xfrm>
            <a:off x="838200" y="1350987"/>
            <a:ext cx="4817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Asked Gemini to obfuscate code snippets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BCE85C6-90CD-0323-A0F1-BC54F726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6" y="126122"/>
            <a:ext cx="5088467" cy="66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0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48C72-4933-AB42-5F18-80DD7B19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dirty="0"/>
              <a:t>What we have done…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61D3-E78B-ECF1-07DE-4C3CAC6E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3600" dirty="0"/>
              <a:t>Executed obfuscated code</a:t>
            </a:r>
          </a:p>
          <a:p>
            <a:r>
              <a:rPr lang="en-US" sz="3600" dirty="0"/>
              <a:t>Stored in 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5962CCC-9B43-8EBF-BC16-43A3FF46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18" y="629933"/>
            <a:ext cx="4786385" cy="55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3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77</TotalTime>
  <Words>207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Obfuscation: Week One</vt:lpstr>
      <vt:lpstr>Overview</vt:lpstr>
      <vt:lpstr>What We Learned About Obfuscation…</vt:lpstr>
      <vt:lpstr>What We Learned About Obfuscation…</vt:lpstr>
      <vt:lpstr>Current Goal</vt:lpstr>
      <vt:lpstr>What we have done…</vt:lpstr>
      <vt:lpstr>What we have done…</vt:lpstr>
      <vt:lpstr>What we have done…</vt:lpstr>
      <vt:lpstr>What we have done…</vt:lpstr>
      <vt:lpstr>Next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Velarde</dc:creator>
  <cp:lastModifiedBy>Carlo Velarde</cp:lastModifiedBy>
  <cp:revision>2</cp:revision>
  <dcterms:created xsi:type="dcterms:W3CDTF">2024-06-06T17:06:55Z</dcterms:created>
  <dcterms:modified xsi:type="dcterms:W3CDTF">2024-06-07T02:22:40Z</dcterms:modified>
</cp:coreProperties>
</file>