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handoutMasterIdLst>
    <p:handoutMasterId r:id="rId7"/>
  </p:handoutMasterIdLst>
  <p:sldIdLst>
    <p:sldId id="376" r:id="rId2"/>
    <p:sldId id="401" r:id="rId3"/>
    <p:sldId id="398" r:id="rId4"/>
    <p:sldId id="399" r:id="rId5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0625" autoAdjust="0"/>
  </p:normalViewPr>
  <p:slideViewPr>
    <p:cSldViewPr>
      <p:cViewPr varScale="1">
        <p:scale>
          <a:sx n="67" d="100"/>
          <a:sy n="67" d="100"/>
        </p:scale>
        <p:origin x="15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4A2E4-D238-441B-B7CC-DE4A7B325234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27D12-BA36-479B-8AED-99EDC60D7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37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9E257-7C9D-4BAD-BE4F-5F850CCEC387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3BEE-1EA3-4A38-9984-EEA7C4365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0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3BEE-1EA3-4A38-9984-EEA7C43658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2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28C-96D3-4A03-BF3D-6FE9A3341AA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112-B9DB-45A4-86B2-4F9711A86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28C-96D3-4A03-BF3D-6FE9A3341AA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112-B9DB-45A4-86B2-4F9711A86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2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28C-96D3-4A03-BF3D-6FE9A3341AA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112-B9DB-45A4-86B2-4F9711A86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5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457200" indent="-457200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457200" indent="-457200">
              <a:lnSpc>
                <a:spcPct val="114000"/>
              </a:lnSpc>
              <a:buSzPct val="85000"/>
              <a:buFont typeface="Wingdings" pitchFamily="2" charset="2"/>
              <a:buChar char="Ø"/>
              <a:defRPr baseline="0">
                <a:solidFill>
                  <a:srgbClr val="0000FF"/>
                </a:solidFill>
              </a:defRPr>
            </a:lvl2pPr>
            <a:lvl3pPr marL="979488" indent="-457200">
              <a:lnSpc>
                <a:spcPct val="114000"/>
              </a:lnSpc>
              <a:buFont typeface="Arial" pitchFamily="34" charset="0"/>
              <a:buChar char="•"/>
              <a:defRPr sz="2800" baseline="0">
                <a:solidFill>
                  <a:srgbClr val="C00000"/>
                </a:solidFill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8476" y="6490543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28C-96D3-4A03-BF3D-6FE9A3341AA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112-B9DB-45A4-86B2-4F9711A86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0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28C-96D3-4A03-BF3D-6FE9A3341AA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112-B9DB-45A4-86B2-4F9711A86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2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28C-96D3-4A03-BF3D-6FE9A3341AA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112-B9DB-45A4-86B2-4F9711A86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5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28C-96D3-4A03-BF3D-6FE9A3341AA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112-B9DB-45A4-86B2-4F9711A86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8476" y="6490543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28C-96D3-4A03-BF3D-6FE9A3341AA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112-B9DB-45A4-86B2-4F9711A86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6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28C-96D3-4A03-BF3D-6FE9A3341AA1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7112-B9DB-45A4-86B2-4F9711A86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1115-AAB6-4442-9C88-671E736036E2}" type="datetime1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2020/4/23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8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1</a:t>
            </a:fld>
            <a:endParaRPr lang="zh-CN" alt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404664"/>
            <a:ext cx="7727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讨论思考题</a:t>
            </a:r>
            <a:r>
              <a:rPr lang="en-US" altLang="zh-CN" sz="2400" dirty="0" smtClean="0">
                <a:solidFill>
                  <a:srgbClr val="0000FF"/>
                </a:solidFill>
              </a:rPr>
              <a:t>1</a:t>
            </a:r>
            <a:r>
              <a:rPr lang="zh-CN" altLang="zh-CN" sz="2400" dirty="0" smtClean="0">
                <a:solidFill>
                  <a:srgbClr val="0000FF"/>
                </a:solidFill>
              </a:rPr>
              <a:t> </a:t>
            </a:r>
            <a:r>
              <a:rPr lang="zh-CN" altLang="zh-CN" sz="2400" dirty="0">
                <a:solidFill>
                  <a:srgbClr val="0000FF"/>
                </a:solidFill>
              </a:rPr>
              <a:t>在简谐行波的传播过程中，每个质元的动能和势能随时间作同相位的周期性变化。也就是说每个质元的总机械能是随时间变化的，这是否违反能量守恒定律</a:t>
            </a:r>
            <a:r>
              <a:rPr lang="en-US" altLang="zh-CN" sz="2400" dirty="0">
                <a:solidFill>
                  <a:srgbClr val="0000FF"/>
                </a:solidFill>
              </a:rPr>
              <a:t>?</a:t>
            </a:r>
            <a:r>
              <a:rPr lang="zh-CN" altLang="zh-CN" sz="2400" dirty="0">
                <a:solidFill>
                  <a:srgbClr val="0000FF"/>
                </a:solidFill>
              </a:rPr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24289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190D3AD-A026-4D64-8FCD-ED5D1C8C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zh-CN" alt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3" name="Group 82">
            <a:extLst>
              <a:ext uri="{FF2B5EF4-FFF2-40B4-BE49-F238E27FC236}">
                <a16:creationId xmlns:a16="http://schemas.microsoft.com/office/drawing/2014/main" xmlns="" id="{EF282C42-829E-4E28-97C9-4FF74E34D63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33400"/>
            <a:ext cx="8686800" cy="838200"/>
            <a:chOff x="192" y="384"/>
            <a:chExt cx="5472" cy="528"/>
          </a:xfrm>
        </p:grpSpPr>
        <p:sp>
          <p:nvSpPr>
            <p:cNvPr id="79" name="Text Box 2">
              <a:extLst>
                <a:ext uri="{FF2B5EF4-FFF2-40B4-BE49-F238E27FC236}">
                  <a16:creationId xmlns:a16="http://schemas.microsoft.com/office/drawing/2014/main" xmlns="" id="{34EA1CF8-D3EB-418D-A9CB-610E01E62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526"/>
              <a:ext cx="508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dirty="0"/>
                <a:t>        </a:t>
              </a:r>
              <a:r>
                <a:rPr lang="zh-CN" altLang="en-US" dirty="0" smtClean="0"/>
                <a:t>以下关于机械波的说法哪一个是正确的？</a:t>
              </a:r>
              <a:endParaRPr lang="zh-CN" altLang="zh-CN" dirty="0"/>
            </a:p>
          </p:txBody>
        </p:sp>
        <p:grpSp>
          <p:nvGrpSpPr>
            <p:cNvPr id="80" name="Group 81">
              <a:extLst>
                <a:ext uri="{FF2B5EF4-FFF2-40B4-BE49-F238E27FC236}">
                  <a16:creationId xmlns:a16="http://schemas.microsoft.com/office/drawing/2014/main" xmlns="" id="{52D8C84E-8739-4ABC-8BE3-03799DEC4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84"/>
              <a:ext cx="1008" cy="528"/>
              <a:chOff x="192" y="384"/>
              <a:chExt cx="1008" cy="528"/>
            </a:xfrm>
          </p:grpSpPr>
          <p:sp>
            <p:nvSpPr>
              <p:cNvPr id="81" name="AutoShape 4">
                <a:extLst>
                  <a:ext uri="{FF2B5EF4-FFF2-40B4-BE49-F238E27FC236}">
                    <a16:creationId xmlns:a16="http://schemas.microsoft.com/office/drawing/2014/main" xmlns="" id="{8AB98885-2D20-4046-BF42-19B6783BB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384"/>
                <a:ext cx="816" cy="528"/>
              </a:xfrm>
              <a:prstGeom prst="horizontalScroll">
                <a:avLst>
                  <a:gd name="adj" fmla="val 12500"/>
                </a:avLst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13500000" algn="ctr" rotWithShape="0">
                  <a:srgbClr val="009900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Text Box 5">
                <a:extLst>
                  <a:ext uri="{FF2B5EF4-FFF2-40B4-BE49-F238E27FC236}">
                    <a16:creationId xmlns:a16="http://schemas.microsoft.com/office/drawing/2014/main" xmlns="" id="{37BBA744-2EC5-4687-AF83-5621182EA5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432"/>
                <a:ext cx="91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kumimoji="1" lang="zh-CN" altLang="en-US" sz="3200" dirty="0">
                    <a:solidFill>
                      <a:srgbClr val="CC0000"/>
                    </a:solidFill>
                  </a:rPr>
                  <a:t>测试</a:t>
                </a:r>
              </a:p>
            </p:txBody>
          </p:sp>
        </p:grpSp>
      </p:grp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0DFF636F-43B3-41F2-981A-6D23374A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72816"/>
            <a:ext cx="6477000" cy="425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1600"/>
              </a:spcBef>
            </a:pPr>
            <a:r>
              <a:rPr lang="zh-CN" altLang="en-US" dirty="0"/>
              <a:t>（</a:t>
            </a:r>
            <a:r>
              <a:rPr lang="en-US" altLang="zh-CN" dirty="0">
                <a:solidFill>
                  <a:srgbClr val="CC0000"/>
                </a:solidFill>
              </a:rPr>
              <a:t>A</a:t>
            </a:r>
            <a:r>
              <a:rPr lang="zh-CN" altLang="en-US" dirty="0" smtClean="0"/>
              <a:t>）波动表达式的坐标原点一定要放　　　　在波源位置 </a:t>
            </a:r>
            <a:r>
              <a:rPr lang="en-US" altLang="zh-CN" dirty="0"/>
              <a:t>.           </a:t>
            </a:r>
            <a:endParaRPr lang="en-US" altLang="zh-CN" dirty="0" smtClean="0"/>
          </a:p>
          <a:p>
            <a:pPr>
              <a:lnSpc>
                <a:spcPts val="4000"/>
              </a:lnSpc>
              <a:spcBef>
                <a:spcPts val="1600"/>
              </a:spcBef>
            </a:pPr>
            <a:r>
              <a:rPr lang="zh-CN" altLang="en-US" dirty="0" smtClean="0"/>
              <a:t>（</a:t>
            </a:r>
            <a:r>
              <a:rPr lang="en-US" altLang="zh-CN" dirty="0">
                <a:solidFill>
                  <a:srgbClr val="CC0000"/>
                </a:solidFill>
              </a:rPr>
              <a:t>B</a:t>
            </a:r>
            <a:r>
              <a:rPr lang="zh-CN" altLang="en-US" dirty="0" smtClean="0"/>
              <a:t>）机械振动一定能产生机械波</a:t>
            </a:r>
            <a:r>
              <a:rPr lang="en-US" altLang="zh-CN" dirty="0" smtClean="0"/>
              <a:t>.    </a:t>
            </a:r>
          </a:p>
          <a:p>
            <a:pPr>
              <a:lnSpc>
                <a:spcPts val="4000"/>
              </a:lnSpc>
              <a:spcBef>
                <a:spcPts val="1600"/>
              </a:spcBef>
            </a:pPr>
            <a:r>
              <a:rPr lang="zh-CN" altLang="en-US" dirty="0" smtClean="0"/>
              <a:t>（</a:t>
            </a:r>
            <a:r>
              <a:rPr lang="en-US" altLang="zh-CN" dirty="0">
                <a:solidFill>
                  <a:srgbClr val="CC0000"/>
                </a:solidFill>
              </a:rPr>
              <a:t>C</a:t>
            </a:r>
            <a:r>
              <a:rPr lang="zh-CN" altLang="en-US" dirty="0" smtClean="0"/>
              <a:t>）质点振动的周期和机械波的波动周期数值是相等的</a:t>
            </a:r>
            <a:r>
              <a:rPr lang="en-US" altLang="zh-CN" dirty="0" smtClean="0"/>
              <a:t>.    </a:t>
            </a:r>
          </a:p>
          <a:p>
            <a:pPr>
              <a:lnSpc>
                <a:spcPts val="4000"/>
              </a:lnSpc>
              <a:spcBef>
                <a:spcPts val="1600"/>
              </a:spcBef>
            </a:pPr>
            <a:r>
              <a:rPr lang="zh-CN" altLang="en-US" dirty="0" smtClean="0"/>
              <a:t>（</a:t>
            </a:r>
            <a:r>
              <a:rPr lang="en-US" altLang="zh-CN" dirty="0">
                <a:solidFill>
                  <a:srgbClr val="CC0000"/>
                </a:solidFill>
              </a:rPr>
              <a:t>D</a:t>
            </a:r>
            <a:r>
              <a:rPr lang="zh-CN" altLang="en-US" dirty="0" smtClean="0"/>
              <a:t>）波的振幅在介质中传播时始终保持不变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425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76256" y="6249203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zh-CN" alt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37A4940E-1618-4897-B69F-16A0D7A9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1268760"/>
            <a:ext cx="6858000" cy="259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dirty="0" smtClean="0"/>
              <a:t>当波从一种介质透入另一种物质下列</a:t>
            </a:r>
            <a:r>
              <a:rPr lang="zh-CN" altLang="en-US" dirty="0"/>
              <a:t>各物理量中</a:t>
            </a:r>
            <a:r>
              <a:rPr lang="zh-CN" altLang="en-US" dirty="0" smtClean="0"/>
              <a:t>，一般不会发生变化是：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CC0000"/>
                </a:solidFill>
              </a:rPr>
              <a:t>    </a:t>
            </a:r>
            <a:r>
              <a:rPr lang="zh-CN" altLang="en-US" dirty="0">
                <a:solidFill>
                  <a:srgbClr val="CC0000"/>
                </a:solidFill>
              </a:rPr>
              <a:t>Ａ</a:t>
            </a:r>
            <a:r>
              <a:rPr lang="zh-CN" altLang="en-US" dirty="0" smtClean="0">
                <a:solidFill>
                  <a:srgbClr val="000000"/>
                </a:solidFill>
              </a:rPr>
              <a:t>）波长</a:t>
            </a:r>
            <a:r>
              <a:rPr lang="zh-CN" altLang="en-US" dirty="0" smtClean="0">
                <a:solidFill>
                  <a:schemeClr val="tx1"/>
                </a:solidFill>
              </a:rPr>
              <a:t>           　　　</a:t>
            </a:r>
            <a:r>
              <a:rPr lang="zh-CN" altLang="en-US" dirty="0" smtClean="0">
                <a:solidFill>
                  <a:srgbClr val="CC0000"/>
                </a:solidFill>
              </a:rPr>
              <a:t>Ｂ</a:t>
            </a:r>
            <a:r>
              <a:rPr lang="zh-CN" altLang="en-US" dirty="0" smtClean="0">
                <a:solidFill>
                  <a:srgbClr val="000000"/>
                </a:solidFill>
              </a:rPr>
              <a:t>）频率</a:t>
            </a:r>
            <a:r>
              <a:rPr lang="zh-CN" altLang="en-US" dirty="0" smtClean="0">
                <a:solidFill>
                  <a:schemeClr val="tx1"/>
                </a:solidFill>
              </a:rPr>
              <a:t>          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zh-CN" altLang="en-US" dirty="0" smtClean="0">
                <a:solidFill>
                  <a:srgbClr val="CC0000"/>
                </a:solidFill>
              </a:rPr>
              <a:t>Ｃ</a:t>
            </a:r>
            <a:r>
              <a:rPr lang="zh-CN" altLang="en-US" dirty="0" smtClean="0">
                <a:solidFill>
                  <a:srgbClr val="000000"/>
                </a:solidFill>
              </a:rPr>
              <a:t>）波速</a:t>
            </a:r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zh-CN" altLang="en-US" dirty="0" smtClean="0">
                <a:solidFill>
                  <a:schemeClr val="tx1"/>
                </a:solidFill>
              </a:rPr>
              <a:t>　　　　</a:t>
            </a:r>
            <a:r>
              <a:rPr lang="zh-CN" altLang="en-US" dirty="0" smtClean="0">
                <a:solidFill>
                  <a:srgbClr val="CC0000"/>
                </a:solidFill>
              </a:rPr>
              <a:t>Ｄ</a:t>
            </a:r>
            <a:r>
              <a:rPr lang="zh-CN" altLang="en-US" dirty="0" smtClean="0">
                <a:solidFill>
                  <a:srgbClr val="000000"/>
                </a:solidFill>
              </a:rPr>
              <a:t>）振幅</a:t>
            </a:r>
            <a:r>
              <a:rPr lang="zh-CN" altLang="en-US" dirty="0" smtClean="0">
                <a:solidFill>
                  <a:schemeClr val="tx1"/>
                </a:solidFill>
              </a:rPr>
              <a:t>              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BD347C3-CD15-45CB-AA9F-D270FB6A1934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404664"/>
            <a:ext cx="2133600" cy="838200"/>
            <a:chOff x="336" y="912"/>
            <a:chExt cx="1344" cy="52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xmlns="" id="{BAE226FF-27E6-44D4-8330-655C872D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12"/>
              <a:ext cx="1088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xmlns="" id="{34A66410-CB4A-45F1-82B7-758C64D1B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1027"/>
              <a:ext cx="12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kumimoji="1" lang="zh-CN" altLang="en-US" sz="3200" dirty="0">
                  <a:solidFill>
                    <a:srgbClr val="CC0000"/>
                  </a:solidFill>
                </a:rPr>
                <a:t>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1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5AEAABBE-E6D5-4CD7-9364-E0765035C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4300" y="456406"/>
            <a:ext cx="9067800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         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关于波动有以下几种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说法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(</a:t>
            </a:r>
            <a:r>
              <a:rPr kumimoji="1"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振动方向相同，初相位相同，但是频率不同的两列简谐波叠加，不能发生干涉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kumimoji="1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(</a:t>
            </a:r>
            <a:r>
              <a:rPr kumimoji="1"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球面简谐波在空间传播时，振幅保持不变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kumimoji="1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(</a:t>
            </a:r>
            <a:r>
              <a:rPr kumimoji="1"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3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驻波不传递能量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kumimoji="1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578FFB4-5CA5-4D7E-AB2D-DCC21571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719543"/>
            <a:ext cx="83820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(</a:t>
            </a:r>
            <a:r>
              <a:rPr kumimoji="1"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)(1)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３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是正确的   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)(2)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(3)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是正确的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C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只有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３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是正确的    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D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只有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２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是正确的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5B92C42E-6B22-468C-AA46-0EF898514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2852936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rgbClr val="CC0000"/>
                </a:solidFill>
              </a:rPr>
              <a:t>（）</a:t>
            </a:r>
            <a:endParaRPr kumimoji="1" lang="zh-CN" altLang="en-US" sz="3200" dirty="0">
              <a:solidFill>
                <a:srgbClr val="CC0000"/>
              </a:solidFill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xmlns="" id="{CB6EC81F-E9A2-41F9-A215-78391D0A953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8640"/>
            <a:ext cx="2133600" cy="838200"/>
            <a:chOff x="336" y="912"/>
            <a:chExt cx="1344" cy="528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xmlns="" id="{DB6CCB9A-5A84-4CAE-AE40-A88F83670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12"/>
              <a:ext cx="1088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xmlns="" id="{54FDF437-99AD-4382-8411-7E6E97A4B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1027"/>
              <a:ext cx="12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kumimoji="1" lang="zh-CN" altLang="en-US" sz="3200" dirty="0">
                  <a:solidFill>
                    <a:srgbClr val="CC0000"/>
                  </a:solidFill>
                </a:rPr>
                <a:t>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21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6798</TotalTime>
  <Words>210</Words>
  <Application>Microsoft Office PowerPoint</Application>
  <PresentationFormat>全屏显示(4:3)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光学习题课</dc:title>
  <dc:creator>Yang Wang</dc:creator>
  <cp:lastModifiedBy>Think</cp:lastModifiedBy>
  <cp:revision>1440</cp:revision>
  <cp:lastPrinted>2018-03-29T07:17:31Z</cp:lastPrinted>
  <dcterms:created xsi:type="dcterms:W3CDTF">2017-10-06T08:54:10Z</dcterms:created>
  <dcterms:modified xsi:type="dcterms:W3CDTF">2020-04-23T14:46:25Z</dcterms:modified>
</cp:coreProperties>
</file>