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3.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4.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5.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6.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7.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8.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9.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0.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12.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3.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14.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15.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16.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17.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18.xml" ContentType="application/vnd.openxmlformats-officedocument.presentationml.notesSlide+xml"/>
  <Override PartName="/ppt/tags/tag182.xml" ContentType="application/vnd.openxmlformats-officedocument.presentationml.tags+xml"/>
  <Override PartName="/ppt/tags/tag183.xml" ContentType="application/vnd.openxmlformats-officedocument.presentationml.tags+xml"/>
  <Override PartName="/ppt/notesSlides/notesSlide19.xml" ContentType="application/vnd.openxmlformats-officedocument.presentationml.notesSlide+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notesSlides/notesSlide20.xml" ContentType="application/vnd.openxmlformats-officedocument.presentationml.notesSlide+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21.xml" ContentType="application/vnd.openxmlformats-officedocument.presentationml.notesSlide+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22.xml" ContentType="application/vnd.openxmlformats-officedocument.presentationml.notesSlid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notesSlides/notesSlide23.xml" ContentType="application/vnd.openxmlformats-officedocument.presentationml.notesSlide+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24.xml" ContentType="application/vnd.openxmlformats-officedocument.presentationml.notesSlide+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notesSlides/notesSlide25.xml" ContentType="application/vnd.openxmlformats-officedocument.presentationml.notesSlide+xml"/>
  <Override PartName="/ppt/tags/tag211.xml" ContentType="application/vnd.openxmlformats-officedocument.presentationml.tags+xml"/>
  <Override PartName="/ppt/tags/tag212.xml" ContentType="application/vnd.openxmlformats-officedocument.presentationml.tags+xml"/>
  <Override PartName="/ppt/notesSlides/notesSlide26.xml" ContentType="application/vnd.openxmlformats-officedocument.presentationml.notesSlide+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notesSlides/notesSlide27.xml" ContentType="application/vnd.openxmlformats-officedocument.presentationml.notesSlide+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notesSlides/notesSlide28.xml" ContentType="application/vnd.openxmlformats-officedocument.presentationml.notesSlide+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notesSlides/notesSlide29.xml" ContentType="application/vnd.openxmlformats-officedocument.presentationml.notesSlide+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30.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notesSlides/notesSlide31.xml" ContentType="application/vnd.openxmlformats-officedocument.presentationml.notesSlide+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notesSlides/notesSlide32.xml" ContentType="application/vnd.openxmlformats-officedocument.presentationml.notesSlide+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notesSlides/notesSlide33.xml" ContentType="application/vnd.openxmlformats-officedocument.presentationml.notesSlide+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notesSlides/notesSlide34.xml" ContentType="application/vnd.openxmlformats-officedocument.presentationml.notesSlide+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notesSlides/notesSlide35.xml" ContentType="application/vnd.openxmlformats-officedocument.presentationml.notesSlide+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notesSlides/notesSlide36.xml" ContentType="application/vnd.openxmlformats-officedocument.presentationml.notesSlide+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notesSlides/notesSlide37.xml" ContentType="application/vnd.openxmlformats-officedocument.presentationml.notesSlide+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Lst>
  <p:notesMasterIdLst>
    <p:notesMasterId r:id="rId42"/>
  </p:notesMasterIdLst>
  <p:sldIdLst>
    <p:sldId id="258" r:id="rId3"/>
    <p:sldId id="257" r:id="rId4"/>
    <p:sldId id="364" r:id="rId5"/>
    <p:sldId id="365" r:id="rId6"/>
    <p:sldId id="366" r:id="rId7"/>
    <p:sldId id="377" r:id="rId8"/>
    <p:sldId id="378" r:id="rId9"/>
    <p:sldId id="379" r:id="rId10"/>
    <p:sldId id="380" r:id="rId11"/>
    <p:sldId id="381" r:id="rId12"/>
    <p:sldId id="383" r:id="rId13"/>
    <p:sldId id="302" r:id="rId14"/>
    <p:sldId id="384" r:id="rId15"/>
    <p:sldId id="386" r:id="rId16"/>
    <p:sldId id="387" r:id="rId17"/>
    <p:sldId id="388" r:id="rId18"/>
    <p:sldId id="389" r:id="rId19"/>
    <p:sldId id="390" r:id="rId20"/>
    <p:sldId id="259" r:id="rId21"/>
    <p:sldId id="265" r:id="rId22"/>
    <p:sldId id="306" r:id="rId23"/>
    <p:sldId id="357" r:id="rId24"/>
    <p:sldId id="330" r:id="rId25"/>
    <p:sldId id="332" r:id="rId26"/>
    <p:sldId id="329" r:id="rId27"/>
    <p:sldId id="303" r:id="rId28"/>
    <p:sldId id="354" r:id="rId29"/>
    <p:sldId id="356" r:id="rId30"/>
    <p:sldId id="361" r:id="rId31"/>
    <p:sldId id="363" r:id="rId32"/>
    <p:sldId id="353" r:id="rId33"/>
    <p:sldId id="358" r:id="rId34"/>
    <p:sldId id="313" r:id="rId35"/>
    <p:sldId id="312" r:id="rId36"/>
    <p:sldId id="317" r:id="rId37"/>
    <p:sldId id="362" r:id="rId38"/>
    <p:sldId id="392" r:id="rId39"/>
    <p:sldId id="393" r:id="rId40"/>
    <p:sldId id="305"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7">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91A9"/>
    <a:srgbClr val="677180"/>
    <a:srgbClr val="F7F7F7"/>
    <a:srgbClr val="EEF2F9"/>
    <a:srgbClr val="D2DDEA"/>
    <a:srgbClr val="F9FFFF"/>
    <a:srgbClr val="F6FFFF"/>
    <a:srgbClr val="EBECEE"/>
    <a:srgbClr val="FFFFFF"/>
    <a:srgbClr val="216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81" autoAdjust="0"/>
    <p:restoredTop sz="96314" autoAdjust="0"/>
  </p:normalViewPr>
  <p:slideViewPr>
    <p:cSldViewPr snapToGrid="0">
      <p:cViewPr varScale="1">
        <p:scale>
          <a:sx n="93" d="100"/>
          <a:sy n="93" d="100"/>
        </p:scale>
        <p:origin x="192" y="92"/>
      </p:cViewPr>
      <p:guideLst>
        <p:guide orient="horz" pos="2207"/>
        <p:guide pos="3840"/>
      </p:guideLst>
    </p:cSldViewPr>
  </p:slideViewPr>
  <p:notesTextViewPr>
    <p:cViewPr>
      <p:scale>
        <a:sx n="1" d="1"/>
        <a:sy n="1" d="1"/>
      </p:scale>
      <p:origin x="0" y="0"/>
    </p:cViewPr>
  </p:notesTextViewPr>
  <p:sorterViewPr>
    <p:cViewPr>
      <p:scale>
        <a:sx n="100" d="100"/>
        <a:sy n="100" d="100"/>
      </p:scale>
      <p:origin x="0" y="-914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7BAE8B-4FAB-4EFD-900B-80C64AEAC861}" type="datetimeFigureOut">
              <a:rPr lang="zh-CN" altLang="en-US" smtClean="0"/>
              <a:t>2021-09-21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8F1003-E9E9-434B-931E-C9B4E45B220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D8F1003-E9E9-434B-931E-C9B4E45B2208}"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D8F1003-E9E9-434B-931E-C9B4E45B2208}"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D8F1003-E9E9-434B-931E-C9B4E45B2208}"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37</a:t>
            </a:fld>
            <a:endParaRPr lang="zh-CN" altLang="en-US"/>
          </a:p>
        </p:txBody>
      </p:sp>
    </p:spTree>
    <p:extLst>
      <p:ext uri="{BB962C8B-B14F-4D97-AF65-F5344CB8AC3E}">
        <p14:creationId xmlns:p14="http://schemas.microsoft.com/office/powerpoint/2010/main" val="9539444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38</a:t>
            </a:fld>
            <a:endParaRPr lang="zh-CN" altLang="en-US"/>
          </a:p>
        </p:txBody>
      </p:sp>
    </p:spTree>
    <p:extLst>
      <p:ext uri="{BB962C8B-B14F-4D97-AF65-F5344CB8AC3E}">
        <p14:creationId xmlns:p14="http://schemas.microsoft.com/office/powerpoint/2010/main" val="12691046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D8F1003-E9E9-434B-931E-C9B4E45B2208}"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矩形 7"/>
          <p:cNvSpPr/>
          <p:nvPr userDrawn="1"/>
        </p:nvSpPr>
        <p:spPr>
          <a:xfrm flipH="1">
            <a:off x="-1" y="-1"/>
            <a:ext cx="12192000" cy="6858001"/>
          </a:xfrm>
          <a:prstGeom prst="rect">
            <a:avLst/>
          </a:prstGeom>
          <a:blipFill dpi="0" rotWithShape="1">
            <a:blip r:embed="rId2" cstate="print">
              <a:extLst>
                <a:ext uri="{28A0092B-C50C-407E-A947-70E740481C1C}">
                  <a14:useLocalDpi xmlns:a14="http://schemas.microsoft.com/office/drawing/2010/main" val="0"/>
                </a:ext>
              </a:extLst>
            </a:blip>
            <a:srcRect/>
            <a:stretch>
              <a:fillRect r="-6310" b="-631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F10799-4E6F-43F0-8A32-068042552583}" type="datetimeFigureOut">
              <a:rPr lang="zh-CN" altLang="en-US" smtClean="0"/>
              <a:t>2021-09-21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EA5F7A-F966-49F3-A81E-55F42EAB716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F10799-4E6F-43F0-8A32-068042552583}" type="datetimeFigureOut">
              <a:rPr lang="zh-CN" altLang="en-US" smtClean="0"/>
              <a:t>2021-09-21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EA5F7A-F966-49F3-A81E-55F42EAB716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F10799-4E6F-43F0-8A32-068042552583}" type="datetimeFigureOut">
              <a:rPr lang="zh-CN" altLang="en-US" smtClean="0"/>
              <a:t>2021-09-21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EA5F7A-F966-49F3-A81E-55F42EAB716A}"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F10799-4E6F-43F0-8A32-068042552583}" type="datetimeFigureOut">
              <a:rPr lang="zh-CN" altLang="en-US" smtClean="0"/>
              <a:t>2021-09-21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EA5F7A-F966-49F3-A81E-55F42EAB716A}" type="slidenum">
              <a:rPr lang="zh-CN" altLang="en-US" smtClean="0"/>
              <a:t>‹#›</a:t>
            </a:fld>
            <a:endParaRPr lang="zh-CN" altLang="en-US"/>
          </a:p>
        </p:txBody>
      </p:sp>
      <p:sp>
        <p:nvSpPr>
          <p:cNvPr id="7" name="TextBox 6"/>
          <p:cNvSpPr txBox="1"/>
          <p:nvPr userDrawn="1"/>
        </p:nvSpPr>
        <p:spPr>
          <a:xfrm>
            <a:off x="294805" y="67298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F10799-4E6F-43F0-8A32-068042552583}" type="datetimeFigureOut">
              <a:rPr lang="zh-CN" altLang="en-US" smtClean="0"/>
              <a:t>2021-09-21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EA5F7A-F966-49F3-A81E-55F42EAB716A}"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F10799-4E6F-43F0-8A32-068042552583}" type="datetimeFigureOut">
              <a:rPr lang="zh-CN" altLang="en-US" smtClean="0"/>
              <a:t>2021-09-21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EA5F7A-F966-49F3-A81E-55F42EAB716A}"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2021-09-21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2021-09-21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EBECEE"/>
        </a:solid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rgbClr val="EEF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PA-1"/>
          <p:cNvSpPr/>
          <p:nvPr userDrawn="1">
            <p:custDataLst>
              <p:tags r:id="rId1"/>
            </p:custDataLst>
          </p:nvPr>
        </p:nvSpPr>
        <p:spPr>
          <a:xfrm flipH="1" flipV="1">
            <a:off x="9824748" y="407769"/>
            <a:ext cx="1944855" cy="461665"/>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6" name="PA-任意多边形 849"/>
          <p:cNvSpPr>
            <a:spLocks noEditPoints="1"/>
          </p:cNvSpPr>
          <p:nvPr userDrawn="1">
            <p:custDataLst>
              <p:tags r:id="rId2"/>
            </p:custDataLst>
          </p:nvPr>
        </p:nvSpPr>
        <p:spPr bwMode="auto">
          <a:xfrm>
            <a:off x="9954041" y="484988"/>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Rectangle 23"/>
          <p:cNvSpPr/>
          <p:nvPr userDrawn="1"/>
        </p:nvSpPr>
        <p:spPr>
          <a:xfrm>
            <a:off x="10262614" y="507796"/>
            <a:ext cx="1454769" cy="261610"/>
          </a:xfrm>
          <a:prstGeom prst="rect">
            <a:avLst/>
          </a:prstGeom>
        </p:spPr>
        <p:txBody>
          <a:bodyPr wrap="square">
            <a:spAutoFit/>
          </a:bodyPr>
          <a:lstStyle/>
          <a:p>
            <a:pPr algn="ctr" eaLnBrk="1" fontAlgn="auto" hangingPunct="1">
              <a:spcBef>
                <a:spcPts val="0"/>
              </a:spcBef>
              <a:spcAft>
                <a:spcPts val="0"/>
              </a:spcAft>
              <a:defRPr/>
            </a:pPr>
            <a:r>
              <a:rPr lang="en-US" sz="1100" spc="300" noProof="1">
                <a:solidFill>
                  <a:schemeClr val="accent1">
                    <a:lumMod val="50000"/>
                  </a:schemeClr>
                </a:solidFill>
                <a:latin typeface="+mn-ea"/>
              </a:rPr>
              <a:t>PART 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节标题">
    <p:bg>
      <p:bgPr>
        <a:solidFill>
          <a:srgbClr val="EBECEE"/>
        </a:solid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rgbClr val="EEF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PA-1"/>
          <p:cNvSpPr/>
          <p:nvPr userDrawn="1">
            <p:custDataLst>
              <p:tags r:id="rId1"/>
            </p:custDataLst>
          </p:nvPr>
        </p:nvSpPr>
        <p:spPr>
          <a:xfrm flipH="1" flipV="1">
            <a:off x="9824748" y="407769"/>
            <a:ext cx="1944855" cy="461665"/>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6" name="PA-任意多边形 849"/>
          <p:cNvSpPr>
            <a:spLocks noEditPoints="1"/>
          </p:cNvSpPr>
          <p:nvPr userDrawn="1">
            <p:custDataLst>
              <p:tags r:id="rId2"/>
            </p:custDataLst>
          </p:nvPr>
        </p:nvSpPr>
        <p:spPr bwMode="auto">
          <a:xfrm>
            <a:off x="9954041" y="484988"/>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Rectangle 23"/>
          <p:cNvSpPr/>
          <p:nvPr userDrawn="1"/>
        </p:nvSpPr>
        <p:spPr>
          <a:xfrm>
            <a:off x="10262614" y="507796"/>
            <a:ext cx="1454769" cy="261610"/>
          </a:xfrm>
          <a:prstGeom prst="rect">
            <a:avLst/>
          </a:prstGeom>
        </p:spPr>
        <p:txBody>
          <a:bodyPr wrap="square">
            <a:spAutoFit/>
          </a:bodyPr>
          <a:lstStyle/>
          <a:p>
            <a:pPr algn="ctr" eaLnBrk="1" fontAlgn="auto" hangingPunct="1">
              <a:spcBef>
                <a:spcPts val="0"/>
              </a:spcBef>
              <a:spcAft>
                <a:spcPts val="0"/>
              </a:spcAft>
              <a:defRPr/>
            </a:pPr>
            <a:r>
              <a:rPr lang="en-US" sz="1100" spc="300" noProof="1">
                <a:solidFill>
                  <a:schemeClr val="accent1">
                    <a:lumMod val="50000"/>
                  </a:schemeClr>
                </a:solidFill>
                <a:latin typeface="+mn-ea"/>
              </a:rPr>
              <a:t>PART TWO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节标题">
    <p:bg>
      <p:bgPr>
        <a:solidFill>
          <a:srgbClr val="EBECEE"/>
        </a:solid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rgbClr val="EEF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PA-1"/>
          <p:cNvSpPr/>
          <p:nvPr userDrawn="1">
            <p:custDataLst>
              <p:tags r:id="rId1"/>
            </p:custDataLst>
          </p:nvPr>
        </p:nvSpPr>
        <p:spPr>
          <a:xfrm flipH="1" flipV="1">
            <a:off x="9824748" y="407769"/>
            <a:ext cx="1944855" cy="461665"/>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6" name="PA-任意多边形 849"/>
          <p:cNvSpPr>
            <a:spLocks noEditPoints="1"/>
          </p:cNvSpPr>
          <p:nvPr userDrawn="1">
            <p:custDataLst>
              <p:tags r:id="rId2"/>
            </p:custDataLst>
          </p:nvPr>
        </p:nvSpPr>
        <p:spPr bwMode="auto">
          <a:xfrm>
            <a:off x="9954041" y="484988"/>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Rectangle 23"/>
          <p:cNvSpPr/>
          <p:nvPr userDrawn="1"/>
        </p:nvSpPr>
        <p:spPr>
          <a:xfrm>
            <a:off x="10262614" y="507796"/>
            <a:ext cx="1454769" cy="261610"/>
          </a:xfrm>
          <a:prstGeom prst="rect">
            <a:avLst/>
          </a:prstGeom>
        </p:spPr>
        <p:txBody>
          <a:bodyPr wrap="square">
            <a:spAutoFit/>
          </a:bodyPr>
          <a:lstStyle/>
          <a:p>
            <a:pPr algn="ctr" eaLnBrk="1" fontAlgn="auto" hangingPunct="1">
              <a:spcBef>
                <a:spcPts val="0"/>
              </a:spcBef>
              <a:spcAft>
                <a:spcPts val="0"/>
              </a:spcAft>
              <a:defRPr/>
            </a:pPr>
            <a:r>
              <a:rPr lang="en-US" sz="1100" spc="300" noProof="1">
                <a:solidFill>
                  <a:schemeClr val="accent1">
                    <a:lumMod val="50000"/>
                  </a:schemeClr>
                </a:solidFill>
                <a:latin typeface="+mn-ea"/>
              </a:rPr>
              <a:t>PART THREE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节标题">
    <p:bg>
      <p:bgPr>
        <a:solidFill>
          <a:srgbClr val="EBECEE"/>
        </a:solid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rgbClr val="EEF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PA-1"/>
          <p:cNvSpPr/>
          <p:nvPr userDrawn="1">
            <p:custDataLst>
              <p:tags r:id="rId1"/>
            </p:custDataLst>
          </p:nvPr>
        </p:nvSpPr>
        <p:spPr>
          <a:xfrm flipH="1" flipV="1">
            <a:off x="9824748" y="407769"/>
            <a:ext cx="1944855" cy="461665"/>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6" name="PA-任意多边形 849"/>
          <p:cNvSpPr>
            <a:spLocks noEditPoints="1"/>
          </p:cNvSpPr>
          <p:nvPr userDrawn="1">
            <p:custDataLst>
              <p:tags r:id="rId2"/>
            </p:custDataLst>
          </p:nvPr>
        </p:nvSpPr>
        <p:spPr bwMode="auto">
          <a:xfrm>
            <a:off x="9954041" y="484988"/>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Rectangle 23"/>
          <p:cNvSpPr/>
          <p:nvPr userDrawn="1"/>
        </p:nvSpPr>
        <p:spPr>
          <a:xfrm>
            <a:off x="10262614" y="507796"/>
            <a:ext cx="1454769" cy="261610"/>
          </a:xfrm>
          <a:prstGeom prst="rect">
            <a:avLst/>
          </a:prstGeom>
        </p:spPr>
        <p:txBody>
          <a:bodyPr wrap="square">
            <a:spAutoFit/>
          </a:bodyPr>
          <a:lstStyle/>
          <a:p>
            <a:pPr algn="ctr" eaLnBrk="1" fontAlgn="auto" hangingPunct="1">
              <a:spcBef>
                <a:spcPts val="0"/>
              </a:spcBef>
              <a:spcAft>
                <a:spcPts val="0"/>
              </a:spcAft>
              <a:defRPr/>
            </a:pPr>
            <a:r>
              <a:rPr lang="en-US" sz="1100" spc="300" noProof="1">
                <a:solidFill>
                  <a:schemeClr val="accent1">
                    <a:lumMod val="50000"/>
                  </a:schemeClr>
                </a:solidFill>
                <a:latin typeface="+mn-ea"/>
              </a:rPr>
              <a:t>PART FOUR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rgbClr val="F7F7F7"/>
        </a:solidFill>
        <a:effectLst/>
      </p:bgPr>
    </p:bg>
    <p:spTree>
      <p:nvGrpSpPr>
        <p:cNvPr id="1" name=""/>
        <p:cNvGrpSpPr/>
        <p:nvPr/>
      </p:nvGrpSpPr>
      <p:grpSpPr>
        <a:xfrm>
          <a:off x="0" y="0"/>
          <a:ext cx="0" cy="0"/>
          <a:chOff x="0" y="0"/>
          <a:chExt cx="0" cy="0"/>
        </a:xfrm>
      </p:grpSpPr>
      <p:sp>
        <p:nvSpPr>
          <p:cNvPr id="2" name="矩形 1"/>
          <p:cNvSpPr/>
          <p:nvPr userDrawn="1"/>
        </p:nvSpPr>
        <p:spPr>
          <a:xfrm flipH="1">
            <a:off x="-1" y="-1"/>
            <a:ext cx="12192000" cy="685800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F10799-4E6F-43F0-8A32-068042552583}" type="datetimeFigureOut">
              <a:rPr lang="zh-CN" altLang="en-US" smtClean="0"/>
              <a:t>2021-09-21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EA5F7A-F966-49F3-A81E-55F42EAB716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F10799-4E6F-43F0-8A32-068042552583}" type="datetimeFigureOut">
              <a:rPr lang="zh-CN" altLang="en-US" smtClean="0"/>
              <a:t>2021-09-21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EA5F7A-F966-49F3-A81E-55F42EAB716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F10799-4E6F-43F0-8A32-068042552583}" type="datetimeFigureOut">
              <a:rPr lang="zh-CN" altLang="en-US" smtClean="0"/>
              <a:t>2021-09-21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EA5F7A-F966-49F3-A81E-55F42EAB716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F10799-4E6F-43F0-8A32-068042552583}" type="datetimeFigureOut">
              <a:rPr lang="zh-CN" altLang="en-US" smtClean="0"/>
              <a:t>2021-09-21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A5F7A-F966-49F3-A81E-55F42EAB716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image" Target="../media/image10.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66.xml"/></Relationships>
</file>

<file path=ppt/slides/_rels/slide11.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7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notesSlide" Target="../notesSlides/notesSlide13.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slideLayout" Target="../slideLayouts/slideLayout3.xml"/><Relationship Id="rId5" Type="http://schemas.openxmlformats.org/officeDocument/2006/relationships/tags" Target="../tags/tag77.xml"/><Relationship Id="rId4" Type="http://schemas.openxmlformats.org/officeDocument/2006/relationships/tags" Target="../tags/tag76.xml"/></Relationships>
</file>

<file path=ppt/slides/_rels/slide14.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18" Type="http://schemas.openxmlformats.org/officeDocument/2006/relationships/tags" Target="../tags/tag95.xml"/><Relationship Id="rId3" Type="http://schemas.openxmlformats.org/officeDocument/2006/relationships/tags" Target="../tags/tag80.xml"/><Relationship Id="rId21" Type="http://schemas.openxmlformats.org/officeDocument/2006/relationships/image" Target="../media/image11.png"/><Relationship Id="rId7" Type="http://schemas.openxmlformats.org/officeDocument/2006/relationships/tags" Target="../tags/tag84.xml"/><Relationship Id="rId12" Type="http://schemas.openxmlformats.org/officeDocument/2006/relationships/tags" Target="../tags/tag89.xml"/><Relationship Id="rId17" Type="http://schemas.openxmlformats.org/officeDocument/2006/relationships/tags" Target="../tags/tag94.xml"/><Relationship Id="rId2" Type="http://schemas.openxmlformats.org/officeDocument/2006/relationships/tags" Target="../tags/tag79.xml"/><Relationship Id="rId16" Type="http://schemas.openxmlformats.org/officeDocument/2006/relationships/tags" Target="../tags/tag93.xml"/><Relationship Id="rId20" Type="http://schemas.openxmlformats.org/officeDocument/2006/relationships/notesSlide" Target="../notesSlides/notesSlide14.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5" Type="http://schemas.openxmlformats.org/officeDocument/2006/relationships/tags" Target="../tags/tag82.xml"/><Relationship Id="rId15" Type="http://schemas.openxmlformats.org/officeDocument/2006/relationships/tags" Target="../tags/tag92.xml"/><Relationship Id="rId10" Type="http://schemas.openxmlformats.org/officeDocument/2006/relationships/tags" Target="../tags/tag87.xml"/><Relationship Id="rId19" Type="http://schemas.openxmlformats.org/officeDocument/2006/relationships/slideLayout" Target="../slideLayouts/slideLayout3.xm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s>
</file>

<file path=ppt/slides/_rels/slide15.xml.rels><?xml version="1.0" encoding="UTF-8" standalone="yes"?>
<Relationships xmlns="http://schemas.openxmlformats.org/package/2006/relationships"><Relationship Id="rId13" Type="http://schemas.openxmlformats.org/officeDocument/2006/relationships/tags" Target="../tags/tag108.xml"/><Relationship Id="rId18" Type="http://schemas.openxmlformats.org/officeDocument/2006/relationships/tags" Target="../tags/tag113.xml"/><Relationship Id="rId26" Type="http://schemas.openxmlformats.org/officeDocument/2006/relationships/tags" Target="../tags/tag121.xml"/><Relationship Id="rId3" Type="http://schemas.openxmlformats.org/officeDocument/2006/relationships/tags" Target="../tags/tag98.xml"/><Relationship Id="rId21" Type="http://schemas.openxmlformats.org/officeDocument/2006/relationships/tags" Target="../tags/tag116.xml"/><Relationship Id="rId7" Type="http://schemas.openxmlformats.org/officeDocument/2006/relationships/tags" Target="../tags/tag102.xml"/><Relationship Id="rId12" Type="http://schemas.openxmlformats.org/officeDocument/2006/relationships/tags" Target="../tags/tag107.xml"/><Relationship Id="rId17" Type="http://schemas.openxmlformats.org/officeDocument/2006/relationships/tags" Target="../tags/tag112.xml"/><Relationship Id="rId25" Type="http://schemas.openxmlformats.org/officeDocument/2006/relationships/tags" Target="../tags/tag120.xml"/><Relationship Id="rId33" Type="http://schemas.openxmlformats.org/officeDocument/2006/relationships/notesSlide" Target="../notesSlides/notesSlide15.xml"/><Relationship Id="rId2" Type="http://schemas.openxmlformats.org/officeDocument/2006/relationships/tags" Target="../tags/tag97.xml"/><Relationship Id="rId16" Type="http://schemas.openxmlformats.org/officeDocument/2006/relationships/tags" Target="../tags/tag111.xml"/><Relationship Id="rId20" Type="http://schemas.openxmlformats.org/officeDocument/2006/relationships/tags" Target="../tags/tag115.xml"/><Relationship Id="rId29" Type="http://schemas.openxmlformats.org/officeDocument/2006/relationships/tags" Target="../tags/tag124.xml"/><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tags" Target="../tags/tag106.xml"/><Relationship Id="rId24" Type="http://schemas.openxmlformats.org/officeDocument/2006/relationships/tags" Target="../tags/tag119.xml"/><Relationship Id="rId32" Type="http://schemas.openxmlformats.org/officeDocument/2006/relationships/slideLayout" Target="../slideLayouts/slideLayout3.xml"/><Relationship Id="rId5" Type="http://schemas.openxmlformats.org/officeDocument/2006/relationships/tags" Target="../tags/tag100.xml"/><Relationship Id="rId15" Type="http://schemas.openxmlformats.org/officeDocument/2006/relationships/tags" Target="../tags/tag110.xml"/><Relationship Id="rId23" Type="http://schemas.openxmlformats.org/officeDocument/2006/relationships/tags" Target="../tags/tag118.xml"/><Relationship Id="rId28" Type="http://schemas.openxmlformats.org/officeDocument/2006/relationships/tags" Target="../tags/tag123.xml"/><Relationship Id="rId10" Type="http://schemas.openxmlformats.org/officeDocument/2006/relationships/tags" Target="../tags/tag105.xml"/><Relationship Id="rId19" Type="http://schemas.openxmlformats.org/officeDocument/2006/relationships/tags" Target="../tags/tag114.xml"/><Relationship Id="rId31" Type="http://schemas.openxmlformats.org/officeDocument/2006/relationships/tags" Target="../tags/tag126.xml"/><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tags" Target="../tags/tag109.xml"/><Relationship Id="rId22" Type="http://schemas.openxmlformats.org/officeDocument/2006/relationships/tags" Target="../tags/tag117.xml"/><Relationship Id="rId27" Type="http://schemas.openxmlformats.org/officeDocument/2006/relationships/tags" Target="../tags/tag122.xml"/><Relationship Id="rId30" Type="http://schemas.openxmlformats.org/officeDocument/2006/relationships/tags" Target="../tags/tag125.xml"/><Relationship Id="rId8" Type="http://schemas.openxmlformats.org/officeDocument/2006/relationships/tags" Target="../tags/tag103.xml"/></Relationships>
</file>

<file path=ppt/slides/_rels/slide16.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tags" Target="../tags/tag139.xml"/><Relationship Id="rId18" Type="http://schemas.openxmlformats.org/officeDocument/2006/relationships/tags" Target="../tags/tag144.xml"/><Relationship Id="rId3" Type="http://schemas.openxmlformats.org/officeDocument/2006/relationships/tags" Target="../tags/tag129.xml"/><Relationship Id="rId21" Type="http://schemas.openxmlformats.org/officeDocument/2006/relationships/image" Target="../media/image12.png"/><Relationship Id="rId7" Type="http://schemas.openxmlformats.org/officeDocument/2006/relationships/tags" Target="../tags/tag133.xml"/><Relationship Id="rId12" Type="http://schemas.openxmlformats.org/officeDocument/2006/relationships/tags" Target="../tags/tag138.xml"/><Relationship Id="rId17" Type="http://schemas.openxmlformats.org/officeDocument/2006/relationships/tags" Target="../tags/tag143.xml"/><Relationship Id="rId2" Type="http://schemas.openxmlformats.org/officeDocument/2006/relationships/tags" Target="../tags/tag128.xml"/><Relationship Id="rId16" Type="http://schemas.openxmlformats.org/officeDocument/2006/relationships/tags" Target="../tags/tag142.xml"/><Relationship Id="rId20" Type="http://schemas.openxmlformats.org/officeDocument/2006/relationships/notesSlide" Target="../notesSlides/notesSlide16.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tags" Target="../tags/tag137.xml"/><Relationship Id="rId5" Type="http://schemas.openxmlformats.org/officeDocument/2006/relationships/tags" Target="../tags/tag131.xml"/><Relationship Id="rId15" Type="http://schemas.openxmlformats.org/officeDocument/2006/relationships/tags" Target="../tags/tag141.xml"/><Relationship Id="rId10" Type="http://schemas.openxmlformats.org/officeDocument/2006/relationships/tags" Target="../tags/tag136.xml"/><Relationship Id="rId19" Type="http://schemas.openxmlformats.org/officeDocument/2006/relationships/slideLayout" Target="../slideLayouts/slideLayout3.xml"/><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tags" Target="../tags/tag140.xml"/></Relationships>
</file>

<file path=ppt/slides/_rels/slide17.xml.rels><?xml version="1.0" encoding="UTF-8" standalone="yes"?>
<Relationships xmlns="http://schemas.openxmlformats.org/package/2006/relationships"><Relationship Id="rId8" Type="http://schemas.openxmlformats.org/officeDocument/2006/relationships/tags" Target="../tags/tag152.xml"/><Relationship Id="rId13" Type="http://schemas.openxmlformats.org/officeDocument/2006/relationships/tags" Target="../tags/tag157.xml"/><Relationship Id="rId18" Type="http://schemas.openxmlformats.org/officeDocument/2006/relationships/tags" Target="../tags/tag162.xml"/><Relationship Id="rId3" Type="http://schemas.openxmlformats.org/officeDocument/2006/relationships/tags" Target="../tags/tag147.xml"/><Relationship Id="rId21" Type="http://schemas.openxmlformats.org/officeDocument/2006/relationships/notesSlide" Target="../notesSlides/notesSlide17.xml"/><Relationship Id="rId7" Type="http://schemas.openxmlformats.org/officeDocument/2006/relationships/tags" Target="../tags/tag151.xml"/><Relationship Id="rId12" Type="http://schemas.openxmlformats.org/officeDocument/2006/relationships/tags" Target="../tags/tag156.xml"/><Relationship Id="rId17" Type="http://schemas.openxmlformats.org/officeDocument/2006/relationships/tags" Target="../tags/tag161.xml"/><Relationship Id="rId2" Type="http://schemas.openxmlformats.org/officeDocument/2006/relationships/tags" Target="../tags/tag146.xml"/><Relationship Id="rId16" Type="http://schemas.openxmlformats.org/officeDocument/2006/relationships/tags" Target="../tags/tag160.xml"/><Relationship Id="rId20" Type="http://schemas.openxmlformats.org/officeDocument/2006/relationships/slideLayout" Target="../slideLayouts/slideLayout3.xml"/><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tags" Target="../tags/tag155.xml"/><Relationship Id="rId5" Type="http://schemas.openxmlformats.org/officeDocument/2006/relationships/tags" Target="../tags/tag149.xml"/><Relationship Id="rId15" Type="http://schemas.openxmlformats.org/officeDocument/2006/relationships/tags" Target="../tags/tag159.xml"/><Relationship Id="rId10" Type="http://schemas.openxmlformats.org/officeDocument/2006/relationships/tags" Target="../tags/tag154.xml"/><Relationship Id="rId19" Type="http://schemas.openxmlformats.org/officeDocument/2006/relationships/tags" Target="../tags/tag163.xml"/><Relationship Id="rId4" Type="http://schemas.openxmlformats.org/officeDocument/2006/relationships/tags" Target="../tags/tag148.xml"/><Relationship Id="rId9" Type="http://schemas.openxmlformats.org/officeDocument/2006/relationships/tags" Target="../tags/tag153.xml"/><Relationship Id="rId14" Type="http://schemas.openxmlformats.org/officeDocument/2006/relationships/tags" Target="../tags/tag158.xml"/><Relationship Id="rId22" Type="http://schemas.openxmlformats.org/officeDocument/2006/relationships/image" Target="../media/image12.png"/></Relationships>
</file>

<file path=ppt/slides/_rels/slide18.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tags" Target="../tags/tag176.xml"/><Relationship Id="rId18" Type="http://schemas.openxmlformats.org/officeDocument/2006/relationships/tags" Target="../tags/tag181.xml"/><Relationship Id="rId3" Type="http://schemas.openxmlformats.org/officeDocument/2006/relationships/tags" Target="../tags/tag166.xml"/><Relationship Id="rId21" Type="http://schemas.openxmlformats.org/officeDocument/2006/relationships/image" Target="../media/image13.png"/><Relationship Id="rId7" Type="http://schemas.openxmlformats.org/officeDocument/2006/relationships/tags" Target="../tags/tag170.xml"/><Relationship Id="rId12" Type="http://schemas.openxmlformats.org/officeDocument/2006/relationships/tags" Target="../tags/tag175.xml"/><Relationship Id="rId17" Type="http://schemas.openxmlformats.org/officeDocument/2006/relationships/tags" Target="../tags/tag180.xml"/><Relationship Id="rId2" Type="http://schemas.openxmlformats.org/officeDocument/2006/relationships/tags" Target="../tags/tag165.xml"/><Relationship Id="rId16" Type="http://schemas.openxmlformats.org/officeDocument/2006/relationships/tags" Target="../tags/tag179.xml"/><Relationship Id="rId20" Type="http://schemas.openxmlformats.org/officeDocument/2006/relationships/notesSlide" Target="../notesSlides/notesSlide18.xml"/><Relationship Id="rId1" Type="http://schemas.openxmlformats.org/officeDocument/2006/relationships/tags" Target="../tags/tag164.xml"/><Relationship Id="rId6" Type="http://schemas.openxmlformats.org/officeDocument/2006/relationships/tags" Target="../tags/tag169.xml"/><Relationship Id="rId11" Type="http://schemas.openxmlformats.org/officeDocument/2006/relationships/tags" Target="../tags/tag174.xml"/><Relationship Id="rId5" Type="http://schemas.openxmlformats.org/officeDocument/2006/relationships/tags" Target="../tags/tag168.xml"/><Relationship Id="rId15" Type="http://schemas.openxmlformats.org/officeDocument/2006/relationships/tags" Target="../tags/tag178.xml"/><Relationship Id="rId10" Type="http://schemas.openxmlformats.org/officeDocument/2006/relationships/tags" Target="../tags/tag173.xml"/><Relationship Id="rId19" Type="http://schemas.openxmlformats.org/officeDocument/2006/relationships/slideLayout" Target="../slideLayouts/slideLayout3.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tags" Target="../tags/tag17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tags" Target="../tags/tag22.xml"/><Relationship Id="rId18" Type="http://schemas.openxmlformats.org/officeDocument/2006/relationships/tags" Target="../tags/tag27.xml"/><Relationship Id="rId26" Type="http://schemas.openxmlformats.org/officeDocument/2006/relationships/image" Target="../media/image4.png"/><Relationship Id="rId3" Type="http://schemas.openxmlformats.org/officeDocument/2006/relationships/tags" Target="../tags/tag12.xml"/><Relationship Id="rId21" Type="http://schemas.openxmlformats.org/officeDocument/2006/relationships/tags" Target="../tags/tag30.xml"/><Relationship Id="rId7" Type="http://schemas.openxmlformats.org/officeDocument/2006/relationships/tags" Target="../tags/tag16.xml"/><Relationship Id="rId12" Type="http://schemas.openxmlformats.org/officeDocument/2006/relationships/tags" Target="../tags/tag21.xml"/><Relationship Id="rId17" Type="http://schemas.openxmlformats.org/officeDocument/2006/relationships/tags" Target="../tags/tag26.xml"/><Relationship Id="rId25" Type="http://schemas.openxmlformats.org/officeDocument/2006/relationships/image" Target="../media/image3.png"/><Relationship Id="rId2" Type="http://schemas.openxmlformats.org/officeDocument/2006/relationships/tags" Target="../tags/tag11.xml"/><Relationship Id="rId16" Type="http://schemas.openxmlformats.org/officeDocument/2006/relationships/tags" Target="../tags/tag25.xml"/><Relationship Id="rId20" Type="http://schemas.openxmlformats.org/officeDocument/2006/relationships/tags" Target="../tags/tag29.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tags" Target="../tags/tag20.xml"/><Relationship Id="rId24" Type="http://schemas.openxmlformats.org/officeDocument/2006/relationships/notesSlide" Target="../notesSlides/notesSlide2.xml"/><Relationship Id="rId5" Type="http://schemas.openxmlformats.org/officeDocument/2006/relationships/tags" Target="../tags/tag14.xml"/><Relationship Id="rId15" Type="http://schemas.openxmlformats.org/officeDocument/2006/relationships/tags" Target="../tags/tag24.xml"/><Relationship Id="rId23" Type="http://schemas.openxmlformats.org/officeDocument/2006/relationships/slideLayout" Target="../slideLayouts/slideLayout1.xml"/><Relationship Id="rId10" Type="http://schemas.openxmlformats.org/officeDocument/2006/relationships/tags" Target="../tags/tag19.xml"/><Relationship Id="rId19" Type="http://schemas.openxmlformats.org/officeDocument/2006/relationships/tags" Target="../tags/tag28.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tags" Target="../tags/tag23.xml"/><Relationship Id="rId22" Type="http://schemas.openxmlformats.org/officeDocument/2006/relationships/tags" Target="../tags/tag31.xml"/></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86.xml"/><Relationship Id="rId7" Type="http://schemas.openxmlformats.org/officeDocument/2006/relationships/notesSlide" Target="../notesSlides/notesSlide20.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slideLayout" Target="../slideLayouts/slideLayout2.xml"/><Relationship Id="rId5" Type="http://schemas.openxmlformats.org/officeDocument/2006/relationships/tags" Target="../tags/tag188.xml"/><Relationship Id="rId4" Type="http://schemas.openxmlformats.org/officeDocument/2006/relationships/tags" Target="../tags/tag187.xml"/></Relationships>
</file>

<file path=ppt/slides/_rels/slide21.xml.rels><?xml version="1.0" encoding="UTF-8" standalone="yes"?>
<Relationships xmlns="http://schemas.openxmlformats.org/package/2006/relationships"><Relationship Id="rId3" Type="http://schemas.openxmlformats.org/officeDocument/2006/relationships/tags" Target="../tags/tag191.xml"/><Relationship Id="rId7" Type="http://schemas.openxmlformats.org/officeDocument/2006/relationships/image" Target="../media/image15.png"/><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tags" Target="../tags/tag192.xml"/></Relationships>
</file>

<file path=ppt/slides/_rels/slide22.xml.rels><?xml version="1.0" encoding="UTF-8" standalone="yes"?>
<Relationships xmlns="http://schemas.openxmlformats.org/package/2006/relationships"><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tags" Target="../tags/tag196.xml"/></Relationships>
</file>

<file path=ppt/slides/_rels/slide23.xml.rels><?xml version="1.0" encoding="UTF-8" standalone="yes"?>
<Relationships xmlns="http://schemas.openxmlformats.org/package/2006/relationships"><Relationship Id="rId3" Type="http://schemas.openxmlformats.org/officeDocument/2006/relationships/tags" Target="../tags/tag199.xml"/><Relationship Id="rId7" Type="http://schemas.openxmlformats.org/officeDocument/2006/relationships/image" Target="../media/image16.png"/><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notesSlide" Target="../notesSlides/notesSlide23.xml"/><Relationship Id="rId5" Type="http://schemas.openxmlformats.org/officeDocument/2006/relationships/slideLayout" Target="../slideLayouts/slideLayout2.xml"/><Relationship Id="rId4" Type="http://schemas.openxmlformats.org/officeDocument/2006/relationships/tags" Target="../tags/tag200.xml"/></Relationships>
</file>

<file path=ppt/slides/_rels/slide24.xml.rels><?xml version="1.0" encoding="UTF-8" standalone="yes"?>
<Relationships xmlns="http://schemas.openxmlformats.org/package/2006/relationships"><Relationship Id="rId3" Type="http://schemas.openxmlformats.org/officeDocument/2006/relationships/tags" Target="../tags/tag203.xml"/><Relationship Id="rId7" Type="http://schemas.openxmlformats.org/officeDocument/2006/relationships/image" Target="../media/image17.png"/><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204.xml"/></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5.xml"/><Relationship Id="rId3" Type="http://schemas.openxmlformats.org/officeDocument/2006/relationships/tags" Target="../tags/tag207.xml"/><Relationship Id="rId7" Type="http://schemas.openxmlformats.org/officeDocument/2006/relationships/slideLayout" Target="../slideLayouts/slideLayout2.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tags" Target="../tags/tag215.xml"/><Relationship Id="rId7" Type="http://schemas.openxmlformats.org/officeDocument/2006/relationships/notesSlide" Target="../notesSlides/notesSlide27.xml"/><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slideLayout" Target="../slideLayouts/slideLayout2.xml"/><Relationship Id="rId5" Type="http://schemas.openxmlformats.org/officeDocument/2006/relationships/tags" Target="../tags/tag217.xml"/><Relationship Id="rId4" Type="http://schemas.openxmlformats.org/officeDocument/2006/relationships/tags" Target="../tags/tag216.xml"/></Relationships>
</file>

<file path=ppt/slides/_rels/slide28.xml.rels><?xml version="1.0" encoding="UTF-8" standalone="yes"?>
<Relationships xmlns="http://schemas.openxmlformats.org/package/2006/relationships"><Relationship Id="rId3" Type="http://schemas.openxmlformats.org/officeDocument/2006/relationships/tags" Target="../tags/tag220.xml"/><Relationship Id="rId7" Type="http://schemas.openxmlformats.org/officeDocument/2006/relationships/notesSlide" Target="../notesSlides/notesSlide28.xml"/><Relationship Id="rId2" Type="http://schemas.openxmlformats.org/officeDocument/2006/relationships/tags" Target="../tags/tag219.xml"/><Relationship Id="rId1" Type="http://schemas.openxmlformats.org/officeDocument/2006/relationships/tags" Target="../tags/tag218.xml"/><Relationship Id="rId6" Type="http://schemas.openxmlformats.org/officeDocument/2006/relationships/slideLayout" Target="../slideLayouts/slideLayout2.xml"/><Relationship Id="rId5" Type="http://schemas.openxmlformats.org/officeDocument/2006/relationships/tags" Target="../tags/tag222.xml"/><Relationship Id="rId4" Type="http://schemas.openxmlformats.org/officeDocument/2006/relationships/tags" Target="../tags/tag221.xml"/></Relationships>
</file>

<file path=ppt/slides/_rels/slide29.xml.rels><?xml version="1.0" encoding="UTF-8" standalone="yes"?>
<Relationships xmlns="http://schemas.openxmlformats.org/package/2006/relationships"><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tags" Target="../tags/tag223.xml"/><Relationship Id="rId6" Type="http://schemas.openxmlformats.org/officeDocument/2006/relationships/notesSlide" Target="../notesSlides/notesSlide29.xml"/><Relationship Id="rId5" Type="http://schemas.openxmlformats.org/officeDocument/2006/relationships/slideLayout" Target="../slideLayouts/slideLayout2.xml"/><Relationship Id="rId4" Type="http://schemas.openxmlformats.org/officeDocument/2006/relationships/tags" Target="../tags/tag22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8" Type="http://schemas.openxmlformats.org/officeDocument/2006/relationships/notesSlide" Target="../notesSlides/notesSlide30.xml"/><Relationship Id="rId3" Type="http://schemas.openxmlformats.org/officeDocument/2006/relationships/tags" Target="../tags/tag229.xml"/><Relationship Id="rId7" Type="http://schemas.openxmlformats.org/officeDocument/2006/relationships/slideLayout" Target="../slideLayouts/slideLayout2.xml"/><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34.xml"/><Relationship Id="rId1" Type="http://schemas.openxmlformats.org/officeDocument/2006/relationships/tags" Target="../tags/tag233.xml"/><Relationship Id="rId6" Type="http://schemas.openxmlformats.org/officeDocument/2006/relationships/image" Target="../media/image18.png"/><Relationship Id="rId5" Type="http://schemas.openxmlformats.org/officeDocument/2006/relationships/image" Target="../media/image3.png"/><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tags" Target="../tags/tag237.xml"/><Relationship Id="rId7" Type="http://schemas.openxmlformats.org/officeDocument/2006/relationships/image" Target="../media/image19.png"/><Relationship Id="rId2" Type="http://schemas.openxmlformats.org/officeDocument/2006/relationships/tags" Target="../tags/tag236.xml"/><Relationship Id="rId1" Type="http://schemas.openxmlformats.org/officeDocument/2006/relationships/tags" Target="../tags/tag235.xml"/><Relationship Id="rId6" Type="http://schemas.openxmlformats.org/officeDocument/2006/relationships/notesSlide" Target="../notesSlides/notesSlide32.xml"/><Relationship Id="rId5" Type="http://schemas.openxmlformats.org/officeDocument/2006/relationships/slideLayout" Target="../slideLayouts/slideLayout5.xml"/><Relationship Id="rId4" Type="http://schemas.openxmlformats.org/officeDocument/2006/relationships/tags" Target="../tags/tag238.xml"/></Relationships>
</file>

<file path=ppt/slides/_rels/slide3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241.xml"/><Relationship Id="rId7" Type="http://schemas.openxmlformats.org/officeDocument/2006/relationships/image" Target="../media/image20.png"/><Relationship Id="rId2" Type="http://schemas.openxmlformats.org/officeDocument/2006/relationships/tags" Target="../tags/tag240.xml"/><Relationship Id="rId1" Type="http://schemas.openxmlformats.org/officeDocument/2006/relationships/tags" Target="../tags/tag239.xml"/><Relationship Id="rId6" Type="http://schemas.openxmlformats.org/officeDocument/2006/relationships/notesSlide" Target="../notesSlides/notesSlide33.xml"/><Relationship Id="rId5" Type="http://schemas.openxmlformats.org/officeDocument/2006/relationships/slideLayout" Target="../slideLayouts/slideLayout4.xml"/><Relationship Id="rId4" Type="http://schemas.openxmlformats.org/officeDocument/2006/relationships/tags" Target="../tags/tag242.xml"/><Relationship Id="rId9"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tags" Target="../tags/tag243.xml"/><Relationship Id="rId6" Type="http://schemas.openxmlformats.org/officeDocument/2006/relationships/notesSlide" Target="../notesSlides/notesSlide34.xml"/><Relationship Id="rId5" Type="http://schemas.openxmlformats.org/officeDocument/2006/relationships/slideLayout" Target="../slideLayouts/slideLayout4.xml"/><Relationship Id="rId4" Type="http://schemas.openxmlformats.org/officeDocument/2006/relationships/tags" Target="../tags/tag246.xml"/></Relationships>
</file>

<file path=ppt/slides/_rels/slide35.xml.rels><?xml version="1.0" encoding="UTF-8" standalone="yes"?>
<Relationships xmlns="http://schemas.openxmlformats.org/package/2006/relationships"><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 Id="rId6" Type="http://schemas.openxmlformats.org/officeDocument/2006/relationships/notesSlide" Target="../notesSlides/notesSlide35.xml"/><Relationship Id="rId5" Type="http://schemas.openxmlformats.org/officeDocument/2006/relationships/slideLayout" Target="../slideLayouts/slideLayout5.xml"/><Relationship Id="rId4" Type="http://schemas.openxmlformats.org/officeDocument/2006/relationships/tags" Target="../tags/tag250.xml"/></Relationships>
</file>

<file path=ppt/slides/_rels/slide36.xml.rels><?xml version="1.0" encoding="UTF-8" standalone="yes"?>
<Relationships xmlns="http://schemas.openxmlformats.org/package/2006/relationships"><Relationship Id="rId3" Type="http://schemas.openxmlformats.org/officeDocument/2006/relationships/tags" Target="../tags/tag253.xml"/><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notesSlide" Target="../notesSlides/notesSlide36.xml"/><Relationship Id="rId5" Type="http://schemas.openxmlformats.org/officeDocument/2006/relationships/slideLayout" Target="../slideLayouts/slideLayout5.xml"/><Relationship Id="rId4" Type="http://schemas.openxmlformats.org/officeDocument/2006/relationships/tags" Target="../tags/tag254.xml"/></Relationships>
</file>

<file path=ppt/slides/_rels/slide3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257.xml"/><Relationship Id="rId7" Type="http://schemas.openxmlformats.org/officeDocument/2006/relationships/image" Target="../media/image3.png"/><Relationship Id="rId2" Type="http://schemas.openxmlformats.org/officeDocument/2006/relationships/tags" Target="../tags/tag256.xml"/><Relationship Id="rId1" Type="http://schemas.openxmlformats.org/officeDocument/2006/relationships/tags" Target="../tags/tag255.xml"/><Relationship Id="rId6" Type="http://schemas.openxmlformats.org/officeDocument/2006/relationships/notesSlide" Target="../notesSlides/notesSlide37.xml"/><Relationship Id="rId5" Type="http://schemas.openxmlformats.org/officeDocument/2006/relationships/slideLayout" Target="../slideLayouts/slideLayout1.xml"/><Relationship Id="rId4" Type="http://schemas.openxmlformats.org/officeDocument/2006/relationships/tags" Target="../tags/tag258.xml"/><Relationship Id="rId9" Type="http://schemas.openxmlformats.org/officeDocument/2006/relationships/image" Target="../media/image24.png"/></Relationships>
</file>

<file path=ppt/slides/_rels/slide3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tags" Target="../tags/tag261.xml"/><Relationship Id="rId7" Type="http://schemas.openxmlformats.org/officeDocument/2006/relationships/image" Target="../media/image3.png"/><Relationship Id="rId2" Type="http://schemas.openxmlformats.org/officeDocument/2006/relationships/tags" Target="../tags/tag260.xml"/><Relationship Id="rId1" Type="http://schemas.openxmlformats.org/officeDocument/2006/relationships/tags" Target="../tags/tag259.xml"/><Relationship Id="rId6" Type="http://schemas.openxmlformats.org/officeDocument/2006/relationships/notesSlide" Target="../notesSlides/notesSlide38.xml"/><Relationship Id="rId5" Type="http://schemas.openxmlformats.org/officeDocument/2006/relationships/slideLayout" Target="../slideLayouts/slideLayout1.xml"/><Relationship Id="rId4" Type="http://schemas.openxmlformats.org/officeDocument/2006/relationships/tags" Target="../tags/tag262.xml"/><Relationship Id="rId9"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5.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37.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40.xml"/><Relationship Id="rId7"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7.png"/><Relationship Id="rId4" Type="http://schemas.openxmlformats.org/officeDocument/2006/relationships/tags" Target="../tags/tag41.xm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46.xml"/><Relationship Id="rId7"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2.xml"/><Relationship Id="rId7" Type="http://schemas.openxmlformats.org/officeDocument/2006/relationships/notesSlide" Target="../notesSlides/notesSlide7.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Layout" Target="../slideLayouts/slideLayout2.xml"/><Relationship Id="rId5" Type="http://schemas.openxmlformats.org/officeDocument/2006/relationships/tags" Target="../tags/tag54.xml"/><Relationship Id="rId4" Type="http://schemas.openxmlformats.org/officeDocument/2006/relationships/tags" Target="../tags/tag53.xml"/></Relationships>
</file>

<file path=ppt/slides/_rels/slide8.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9.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58.xml"/></Relationships>
</file>

<file path=ppt/slides/_rels/slide9.xml.rels><?xml version="1.0" encoding="UTF-8" standalone="yes"?>
<Relationships xmlns="http://schemas.openxmlformats.org/package/2006/relationships"><Relationship Id="rId3" Type="http://schemas.openxmlformats.org/officeDocument/2006/relationships/tags" Target="../tags/tag61.xml"/><Relationship Id="rId7" Type="http://schemas.openxmlformats.org/officeDocument/2006/relationships/image" Target="../media/image10.png"/><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743200" y="1158864"/>
            <a:ext cx="5577568" cy="1323439"/>
          </a:xfrm>
          <a:prstGeom prst="rect">
            <a:avLst/>
          </a:prstGeom>
          <a:noFill/>
        </p:spPr>
        <p:txBody>
          <a:bodyPr wrap="square" rtlCol="0">
            <a:spAutoFit/>
          </a:bodyPr>
          <a:lstStyle/>
          <a:p>
            <a:pPr algn="r"/>
            <a:r>
              <a:rPr lang="zh-CN" altLang="en-US" sz="8000" spc="300" dirty="0">
                <a:solidFill>
                  <a:schemeClr val="accent1">
                    <a:lumMod val="50000"/>
                  </a:schemeClr>
                </a:solidFill>
                <a:effectLst>
                  <a:outerShdw blurRad="38100" dist="38100" dir="2700000" algn="tl">
                    <a:schemeClr val="accent1">
                      <a:lumMod val="75000"/>
                      <a:alpha val="43000"/>
                    </a:schemeClr>
                  </a:outerShdw>
                </a:effectLst>
                <a:latin typeface="Agency FB" panose="020B0503020202020204" pitchFamily="34" charset="0"/>
                <a:cs typeface="+mn-ea"/>
                <a:sym typeface="+mn-lt"/>
              </a:rPr>
              <a:t>计算机网络</a:t>
            </a:r>
          </a:p>
        </p:txBody>
      </p:sp>
      <p:sp>
        <p:nvSpPr>
          <p:cNvPr id="12" name="文本框 11"/>
          <p:cNvSpPr txBox="1"/>
          <p:nvPr/>
        </p:nvSpPr>
        <p:spPr>
          <a:xfrm>
            <a:off x="5909459" y="2914125"/>
            <a:ext cx="6053916" cy="1231074"/>
          </a:xfrm>
          <a:prstGeom prst="rect">
            <a:avLst/>
          </a:prstGeom>
          <a:noFill/>
        </p:spPr>
        <p:txBody>
          <a:bodyPr wrap="square" lIns="121889" tIns="60944" rIns="121889" bIns="60944" rtlCol="0">
            <a:spAutoFit/>
          </a:bodyPr>
          <a:lstStyle>
            <a:defPPr>
              <a:defRPr lang="zh-CN"/>
            </a:defPPr>
            <a:lvl1pPr algn="ctr">
              <a:defRPr sz="11500" b="1">
                <a:gradFill>
                  <a:gsLst>
                    <a:gs pos="0">
                      <a:srgbClr val="00B0F0"/>
                    </a:gs>
                    <a:gs pos="100000">
                      <a:schemeClr val="tx2">
                        <a:lumMod val="50000"/>
                      </a:schemeClr>
                    </a:gs>
                  </a:gsLst>
                  <a:lin ang="2400000" scaled="0"/>
                </a:gradFill>
                <a:effectLst>
                  <a:outerShdw blurRad="317500" dist="165100" dir="2700000" algn="tl" rotWithShape="0">
                    <a:prstClr val="black">
                      <a:alpha val="60000"/>
                    </a:prstClr>
                  </a:outerShdw>
                </a:effectLst>
                <a:latin typeface="Yuanti SC" charset="-122"/>
                <a:ea typeface="Yuanti SC" charset="-122"/>
                <a:cs typeface="Yuanti SC" charset="-122"/>
              </a:defRPr>
            </a:lvl1pPr>
          </a:lstStyle>
          <a:p>
            <a:pPr algn="r"/>
            <a:r>
              <a:rPr lang="zh-CN" altLang="en-US" sz="7200" b="0" dirty="0">
                <a:solidFill>
                  <a:schemeClr val="accent1">
                    <a:lumMod val="50000"/>
                  </a:schemeClr>
                </a:solidFill>
                <a:effectLst>
                  <a:outerShdw blurRad="50800" dist="38100" dir="2700000" algn="tl" rotWithShape="0">
                    <a:schemeClr val="accent1">
                      <a:lumMod val="75000"/>
                      <a:alpha val="40000"/>
                    </a:schemeClr>
                  </a:outerShdw>
                </a:effectLst>
                <a:latin typeface="+mn-lt"/>
                <a:ea typeface="+mn-ea"/>
                <a:cs typeface="+mn-ea"/>
                <a:sym typeface="+mn-lt"/>
              </a:rPr>
              <a:t>应用层（下）</a:t>
            </a:r>
          </a:p>
        </p:txBody>
      </p:sp>
      <p:sp>
        <p:nvSpPr>
          <p:cNvPr id="16" name="PA-任意多边形 849"/>
          <p:cNvSpPr>
            <a:spLocks noEditPoints="1"/>
          </p:cNvSpPr>
          <p:nvPr>
            <p:custDataLst>
              <p:tags r:id="rId1"/>
            </p:custDataLst>
          </p:nvPr>
        </p:nvSpPr>
        <p:spPr bwMode="auto">
          <a:xfrm>
            <a:off x="6372101" y="4251023"/>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TextBox 19"/>
          <p:cNvSpPr txBox="1"/>
          <p:nvPr/>
        </p:nvSpPr>
        <p:spPr>
          <a:xfrm>
            <a:off x="6816742" y="4268639"/>
            <a:ext cx="1859700" cy="1274496"/>
          </a:xfrm>
          <a:prstGeom prst="rect">
            <a:avLst/>
          </a:prstGeom>
          <a:noFill/>
        </p:spPr>
        <p:txBody>
          <a:bodyPr wrap="none" lIns="42970" tIns="21485" rIns="42970" bIns="21485" rtlCol="0">
            <a:spAutoFit/>
          </a:bodyPr>
          <a:lstStyle/>
          <a:p>
            <a:r>
              <a:rPr lang="zh-CN" altLang="en-US" sz="1600" dirty="0">
                <a:solidFill>
                  <a:schemeClr val="accent1">
                    <a:lumMod val="50000"/>
                  </a:schemeClr>
                </a:solidFill>
                <a:cs typeface="+mn-ea"/>
                <a:sym typeface="+mn-lt"/>
              </a:rPr>
              <a:t>小组成员：郑米 </a:t>
            </a:r>
            <a:endParaRPr lang="en-US" altLang="zh-CN" sz="1600" dirty="0">
              <a:solidFill>
                <a:schemeClr val="accent1">
                  <a:lumMod val="50000"/>
                </a:schemeClr>
              </a:solidFill>
              <a:cs typeface="+mn-ea"/>
              <a:sym typeface="+mn-lt"/>
            </a:endParaRPr>
          </a:p>
          <a:p>
            <a:r>
              <a:rPr lang="en-US" altLang="zh-CN" sz="1600" dirty="0">
                <a:solidFill>
                  <a:schemeClr val="accent1">
                    <a:lumMod val="50000"/>
                  </a:schemeClr>
                </a:solidFill>
                <a:cs typeface="+mn-ea"/>
                <a:sym typeface="+mn-lt"/>
              </a:rPr>
              <a:t>                 </a:t>
            </a:r>
            <a:r>
              <a:rPr lang="zh-CN" altLang="en-US" sz="1600" dirty="0">
                <a:solidFill>
                  <a:schemeClr val="accent1">
                    <a:lumMod val="50000"/>
                  </a:schemeClr>
                </a:solidFill>
                <a:cs typeface="+mn-ea"/>
                <a:sym typeface="+mn-lt"/>
              </a:rPr>
              <a:t>刘文卓 </a:t>
            </a:r>
            <a:endParaRPr lang="en-US" altLang="zh-CN" sz="1600" dirty="0">
              <a:solidFill>
                <a:schemeClr val="accent1">
                  <a:lumMod val="50000"/>
                </a:schemeClr>
              </a:solidFill>
              <a:cs typeface="+mn-ea"/>
              <a:sym typeface="+mn-lt"/>
            </a:endParaRPr>
          </a:p>
          <a:p>
            <a:r>
              <a:rPr lang="en-US" altLang="zh-CN" sz="1600" dirty="0">
                <a:solidFill>
                  <a:schemeClr val="accent1">
                    <a:lumMod val="50000"/>
                  </a:schemeClr>
                </a:solidFill>
                <a:cs typeface="+mn-ea"/>
                <a:sym typeface="+mn-lt"/>
              </a:rPr>
              <a:t>                 </a:t>
            </a:r>
            <a:r>
              <a:rPr lang="zh-CN" altLang="en-US" sz="1600" dirty="0">
                <a:solidFill>
                  <a:schemeClr val="accent1">
                    <a:lumMod val="50000"/>
                  </a:schemeClr>
                </a:solidFill>
                <a:cs typeface="+mn-ea"/>
                <a:sym typeface="+mn-lt"/>
              </a:rPr>
              <a:t>冯开来  </a:t>
            </a:r>
            <a:endParaRPr lang="en-US" altLang="zh-CN" sz="1600" dirty="0">
              <a:solidFill>
                <a:schemeClr val="accent1">
                  <a:lumMod val="50000"/>
                </a:schemeClr>
              </a:solidFill>
              <a:cs typeface="+mn-ea"/>
              <a:sym typeface="+mn-lt"/>
            </a:endParaRPr>
          </a:p>
          <a:p>
            <a:r>
              <a:rPr lang="en-US" altLang="zh-CN" sz="1600" dirty="0">
                <a:solidFill>
                  <a:schemeClr val="accent1">
                    <a:lumMod val="50000"/>
                  </a:schemeClr>
                </a:solidFill>
                <a:cs typeface="+mn-ea"/>
                <a:sym typeface="+mn-lt"/>
              </a:rPr>
              <a:t>                 </a:t>
            </a:r>
            <a:r>
              <a:rPr lang="zh-CN" altLang="en-US" sz="1600" dirty="0">
                <a:solidFill>
                  <a:schemeClr val="accent1">
                    <a:lumMod val="50000"/>
                  </a:schemeClr>
                </a:solidFill>
                <a:cs typeface="+mn-ea"/>
                <a:sym typeface="+mn-lt"/>
              </a:rPr>
              <a:t>孙显熠 </a:t>
            </a:r>
            <a:endParaRPr lang="en-US" altLang="zh-CN" sz="1600" dirty="0">
              <a:solidFill>
                <a:schemeClr val="accent1">
                  <a:lumMod val="50000"/>
                </a:schemeClr>
              </a:solidFill>
              <a:cs typeface="+mn-ea"/>
              <a:sym typeface="+mn-lt"/>
            </a:endParaRPr>
          </a:p>
          <a:p>
            <a:r>
              <a:rPr lang="en-US" altLang="zh-CN" sz="1600" dirty="0">
                <a:solidFill>
                  <a:schemeClr val="accent1">
                    <a:lumMod val="50000"/>
                  </a:schemeClr>
                </a:solidFill>
                <a:cs typeface="+mn-ea"/>
                <a:sym typeface="+mn-lt"/>
              </a:rPr>
              <a:t>                 </a:t>
            </a:r>
            <a:r>
              <a:rPr lang="zh-CN" altLang="en-US" sz="1600" dirty="0">
                <a:solidFill>
                  <a:schemeClr val="accent1">
                    <a:lumMod val="50000"/>
                  </a:schemeClr>
                </a:solidFill>
                <a:cs typeface="+mn-ea"/>
                <a:sym typeface="+mn-lt"/>
              </a:rPr>
              <a:t>崔振扬</a:t>
            </a:r>
            <a:endParaRPr lang="en-US" altLang="zh-CN" sz="1600" dirty="0">
              <a:solidFill>
                <a:schemeClr val="accent1">
                  <a:lumMod val="50000"/>
                </a:schemeClr>
              </a:solidFill>
              <a:cs typeface="+mn-ea"/>
              <a:sym typeface="+mn-lt"/>
            </a:endParaRPr>
          </a:p>
        </p:txBody>
      </p:sp>
      <p:pic>
        <p:nvPicPr>
          <p:cNvPr id="18" name="图片 17"/>
          <p:cNvPicPr>
            <a:picLocks noChangeAspect="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9212138" y="157264"/>
            <a:ext cx="1387106" cy="1428667"/>
          </a:xfrm>
          <a:prstGeom prst="rect">
            <a:avLst/>
          </a:prstGeom>
        </p:spPr>
      </p:pic>
      <p:pic>
        <p:nvPicPr>
          <p:cNvPr id="19" name="图片 18"/>
          <p:cNvPicPr>
            <a:picLocks noChangeAspect="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a:fillRect/>
          </a:stretch>
        </p:blipFill>
        <p:spPr>
          <a:xfrm>
            <a:off x="6680674" y="5651791"/>
            <a:ext cx="1028769" cy="974324"/>
          </a:xfrm>
          <a:prstGeom prst="rect">
            <a:avLst/>
          </a:prstGeom>
        </p:spPr>
      </p:pic>
      <p:pic>
        <p:nvPicPr>
          <p:cNvPr id="20" name="图片 19"/>
          <p:cNvPicPr>
            <a:picLocks noChangeAspect="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1224317" y="3215632"/>
            <a:ext cx="1051937" cy="1083455"/>
          </a:xfrm>
          <a:prstGeom prst="rect">
            <a:avLst/>
          </a:prstGeom>
        </p:spPr>
      </p:pic>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5"/>
          <p:cNvSpPr>
            <a:spLocks noChangeArrowheads="1"/>
          </p:cNvSpPr>
          <p:nvPr/>
        </p:nvSpPr>
        <p:spPr bwMode="auto">
          <a:xfrm>
            <a:off x="6326" y="1158864"/>
            <a:ext cx="1743959"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Harbin Institute of Technology</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pic>
        <p:nvPicPr>
          <p:cNvPr id="13" name="图片 12">
            <a:extLst>
              <a:ext uri="{FF2B5EF4-FFF2-40B4-BE49-F238E27FC236}">
                <a16:creationId xmlns:a16="http://schemas.microsoft.com/office/drawing/2014/main" id="{4CC36863-1187-4369-9C42-9B3CEEB9E48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353" y="70816"/>
            <a:ext cx="1365903" cy="112687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图文框 18">
            <a:extLst>
              <a:ext uri="{FF2B5EF4-FFF2-40B4-BE49-F238E27FC236}">
                <a16:creationId xmlns:a16="http://schemas.microsoft.com/office/drawing/2014/main" id="{3731F11D-E8F4-47DF-87FD-DFA140E815B6}"/>
              </a:ext>
            </a:extLst>
          </p:cNvPr>
          <p:cNvSpPr/>
          <p:nvPr/>
        </p:nvSpPr>
        <p:spPr>
          <a:xfrm>
            <a:off x="8615494" y="1778467"/>
            <a:ext cx="3332766" cy="4051882"/>
          </a:xfrm>
          <a:prstGeom prst="frame">
            <a:avLst>
              <a:gd name="adj1" fmla="val 1742"/>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pic>
        <p:nvPicPr>
          <p:cNvPr id="10" name="图片 9"/>
          <p:cNvPicPr>
            <a:picLocks noChangeAspect="1"/>
          </p:cNvPicPr>
          <p:nvPr/>
        </p:nvPicPr>
        <p:blipFill>
          <a:blip r:embed="rId7"/>
          <a:stretch>
            <a:fillRect/>
          </a:stretch>
        </p:blipFill>
        <p:spPr>
          <a:xfrm>
            <a:off x="8289802" y="1521086"/>
            <a:ext cx="3332766" cy="3946381"/>
          </a:xfrm>
          <a:prstGeom prst="rect">
            <a:avLst/>
          </a:prstGeom>
          <a:ln w="38100">
            <a:solidFill>
              <a:schemeClr val="bg1">
                <a:lumMod val="50000"/>
              </a:schemeClr>
            </a:solidFill>
          </a:ln>
        </p:spPr>
      </p:pic>
      <p:sp>
        <p:nvSpPr>
          <p:cNvPr id="12" name="文本框 11"/>
          <p:cNvSpPr txBox="1"/>
          <p:nvPr/>
        </p:nvSpPr>
        <p:spPr>
          <a:xfrm>
            <a:off x="450185" y="1311213"/>
            <a:ext cx="9708883" cy="5262979"/>
          </a:xfrm>
          <a:prstGeom prst="rect">
            <a:avLst/>
          </a:prstGeom>
          <a:noFill/>
        </p:spPr>
        <p:txBody>
          <a:bodyPr wrap="square" rtlCol="0">
            <a:spAutoFit/>
          </a:bodyPr>
          <a:lstStyle/>
          <a:p>
            <a:r>
              <a:rPr lang="zh-CN" altLang="en-US" sz="2400" dirty="0">
                <a:cs typeface="+mn-ea"/>
                <a:sym typeface="+mn-lt"/>
              </a:rPr>
              <a:t>注意事项</a:t>
            </a:r>
            <a:r>
              <a:rPr lang="en-US" altLang="zh-CN" sz="2400" dirty="0">
                <a:cs typeface="+mn-ea"/>
                <a:sym typeface="+mn-lt"/>
              </a:rPr>
              <a:t>:</a:t>
            </a:r>
            <a:endParaRPr lang="zh-CN" altLang="en-US" sz="2400" dirty="0">
              <a:cs typeface="+mn-ea"/>
              <a:sym typeface="+mn-lt"/>
            </a:endParaRPr>
          </a:p>
          <a:p>
            <a:pPr marL="342900" indent="-342900">
              <a:buFont typeface="Arial" panose="020B0604020202020204" pitchFamily="34" charset="0"/>
              <a:buChar char="•"/>
            </a:pPr>
            <a:r>
              <a:rPr lang="zh-CN" altLang="en-US" sz="2400" dirty="0">
                <a:cs typeface="+mn-ea"/>
                <a:sym typeface="+mn-lt"/>
              </a:rPr>
              <a:t>文件块长度：典型长度为</a:t>
            </a:r>
            <a:r>
              <a:rPr lang="en-US" altLang="zh-CN" sz="2400" dirty="0">
                <a:solidFill>
                  <a:srgbClr val="C00000"/>
                </a:solidFill>
                <a:cs typeface="+mn-ea"/>
                <a:sym typeface="+mn-lt"/>
              </a:rPr>
              <a:t>256KB</a:t>
            </a:r>
          </a:p>
          <a:p>
            <a:pPr marL="342900" indent="-342900">
              <a:buFont typeface="Arial" panose="020B0604020202020204" pitchFamily="34" charset="0"/>
              <a:buChar char="•"/>
            </a:pPr>
            <a:r>
              <a:rPr lang="zh-CN" altLang="en-US" sz="2400" dirty="0">
                <a:cs typeface="+mn-ea"/>
                <a:sym typeface="+mn-lt"/>
              </a:rPr>
              <a:t>初期</a:t>
            </a:r>
            <a:r>
              <a:rPr lang="zh-CN" altLang="en-US" sz="2400" dirty="0">
                <a:solidFill>
                  <a:srgbClr val="C00000"/>
                </a:solidFill>
                <a:cs typeface="+mn-ea"/>
                <a:sym typeface="+mn-lt"/>
              </a:rPr>
              <a:t>没有</a:t>
            </a:r>
            <a:r>
              <a:rPr lang="en-US" altLang="zh-CN" sz="2400" dirty="0">
                <a:solidFill>
                  <a:srgbClr val="C00000"/>
                </a:solidFill>
                <a:cs typeface="+mn-ea"/>
                <a:sym typeface="+mn-lt"/>
              </a:rPr>
              <a:t>chunk</a:t>
            </a:r>
            <a:r>
              <a:rPr lang="zh-CN" altLang="en-US" sz="2400" dirty="0">
                <a:cs typeface="+mn-ea"/>
                <a:sym typeface="+mn-lt"/>
              </a:rPr>
              <a:t>，逐渐积累</a:t>
            </a:r>
          </a:p>
          <a:p>
            <a:pPr marL="342900" indent="-342900">
              <a:buFont typeface="Arial" panose="020B0604020202020204" pitchFamily="34" charset="0"/>
              <a:buChar char="•"/>
            </a:pPr>
            <a:r>
              <a:rPr lang="zh-CN" altLang="en-US" sz="2400" dirty="0">
                <a:cs typeface="+mn-ea"/>
                <a:sym typeface="+mn-lt"/>
              </a:rPr>
              <a:t>下载</a:t>
            </a:r>
            <a:r>
              <a:rPr lang="zh-CN" altLang="en-US" sz="2400" dirty="0">
                <a:solidFill>
                  <a:srgbClr val="C00000"/>
                </a:solidFill>
                <a:cs typeface="+mn-ea"/>
                <a:sym typeface="+mn-lt"/>
              </a:rPr>
              <a:t>同时</a:t>
            </a:r>
            <a:r>
              <a:rPr lang="zh-CN" altLang="en-US" sz="2400" dirty="0">
                <a:cs typeface="+mn-ea"/>
                <a:sym typeface="+mn-lt"/>
              </a:rPr>
              <a:t>会上传</a:t>
            </a:r>
            <a:r>
              <a:rPr lang="en-US" altLang="zh-CN" sz="2400" dirty="0">
                <a:cs typeface="+mn-ea"/>
                <a:sym typeface="+mn-lt"/>
              </a:rPr>
              <a:t>chunk</a:t>
            </a:r>
          </a:p>
          <a:p>
            <a:pPr marL="342900" indent="-342900">
              <a:buFont typeface="Arial" panose="020B0604020202020204" pitchFamily="34" charset="0"/>
              <a:buChar char="•"/>
            </a:pPr>
            <a:r>
              <a:rPr lang="zh-CN" altLang="en-US" sz="2400" dirty="0">
                <a:cs typeface="+mn-ea"/>
                <a:sym typeface="+mn-lt"/>
              </a:rPr>
              <a:t>节点可加入或离开，一个对等方的临近对等方会</a:t>
            </a:r>
            <a:endParaRPr lang="en-US" altLang="zh-CN" sz="2400" dirty="0">
              <a:cs typeface="+mn-ea"/>
              <a:sym typeface="+mn-lt"/>
            </a:endParaRPr>
          </a:p>
          <a:p>
            <a:r>
              <a:rPr lang="en-US" altLang="zh-CN" sz="2400" dirty="0">
                <a:cs typeface="+mn-ea"/>
                <a:sym typeface="+mn-lt"/>
              </a:rPr>
              <a:t>    </a:t>
            </a:r>
            <a:r>
              <a:rPr lang="zh-CN" altLang="en-US" sz="2400" dirty="0">
                <a:cs typeface="+mn-ea"/>
                <a:sym typeface="+mn-lt"/>
              </a:rPr>
              <a:t>随时间而波动</a:t>
            </a:r>
          </a:p>
          <a:p>
            <a:pPr marL="342900" indent="-342900">
              <a:buFont typeface="Arial" panose="020B0604020202020204" pitchFamily="34" charset="0"/>
              <a:buChar char="•"/>
            </a:pPr>
            <a:r>
              <a:rPr lang="zh-CN" altLang="en-US" sz="2400" dirty="0">
                <a:cs typeface="+mn-ea"/>
                <a:sym typeface="+mn-lt"/>
              </a:rPr>
              <a:t>节点获得完整文件后可能离开或留下</a:t>
            </a:r>
            <a:endParaRPr lang="en-US" altLang="zh-CN" sz="2400" dirty="0">
              <a:cs typeface="+mn-ea"/>
              <a:sym typeface="+mn-lt"/>
            </a:endParaRPr>
          </a:p>
          <a:p>
            <a:pPr marL="342900" indent="-342900">
              <a:buFont typeface="Arial" panose="020B0604020202020204" pitchFamily="34" charset="0"/>
              <a:buChar char="•"/>
            </a:pPr>
            <a:r>
              <a:rPr lang="en-US" altLang="zh-CN" sz="2400" dirty="0">
                <a:cs typeface="+mn-ea"/>
                <a:sym typeface="+mn-lt"/>
              </a:rPr>
              <a:t>chunk</a:t>
            </a:r>
            <a:r>
              <a:rPr lang="zh-CN" altLang="en-US" sz="2400" dirty="0">
                <a:cs typeface="+mn-ea"/>
                <a:sym typeface="+mn-lt"/>
              </a:rPr>
              <a:t>发送：</a:t>
            </a:r>
            <a:r>
              <a:rPr lang="en-US" altLang="zh-CN" sz="2400" dirty="0">
                <a:solidFill>
                  <a:srgbClr val="C00000"/>
                </a:solidFill>
                <a:cs typeface="+mn-ea"/>
                <a:sym typeface="+mn-lt"/>
              </a:rPr>
              <a:t>tit-for-tat</a:t>
            </a:r>
            <a:r>
              <a:rPr lang="zh-CN" altLang="en-US" sz="2400" dirty="0">
                <a:solidFill>
                  <a:srgbClr val="C00000"/>
                </a:solidFill>
                <a:cs typeface="+mn-ea"/>
                <a:sym typeface="+mn-lt"/>
              </a:rPr>
              <a:t>（一报还一报）</a:t>
            </a:r>
            <a:endParaRPr lang="en-US" altLang="zh-CN" sz="2400" dirty="0">
              <a:solidFill>
                <a:srgbClr val="C00000"/>
              </a:solidFill>
              <a:cs typeface="+mn-ea"/>
              <a:sym typeface="+mn-lt"/>
            </a:endParaRPr>
          </a:p>
          <a:p>
            <a:pPr marL="342900" indent="-342900">
              <a:buFont typeface="Arial" panose="020B0604020202020204" pitchFamily="34" charset="0"/>
              <a:buChar char="•"/>
            </a:pPr>
            <a:r>
              <a:rPr lang="en-US" altLang="zh-CN" sz="2400" dirty="0">
                <a:cs typeface="+mn-ea"/>
                <a:sym typeface="+mn-lt"/>
              </a:rPr>
              <a:t>Alice</a:t>
            </a:r>
            <a:r>
              <a:rPr lang="zh-CN" altLang="en-US" sz="2400" dirty="0">
                <a:cs typeface="+mn-ea"/>
                <a:sym typeface="+mn-lt"/>
              </a:rPr>
              <a:t>向</a:t>
            </a:r>
            <a:r>
              <a:rPr lang="en-US" altLang="zh-CN" sz="2400" dirty="0">
                <a:cs typeface="+mn-ea"/>
                <a:sym typeface="+mn-lt"/>
              </a:rPr>
              <a:t>4</a:t>
            </a:r>
            <a:r>
              <a:rPr lang="zh-CN" altLang="en-US" sz="2400" dirty="0">
                <a:cs typeface="+mn-ea"/>
                <a:sym typeface="+mn-lt"/>
              </a:rPr>
              <a:t>个邻居发送</a:t>
            </a:r>
            <a:r>
              <a:rPr lang="en-US" altLang="zh-CN" sz="2400" dirty="0">
                <a:cs typeface="+mn-ea"/>
                <a:sym typeface="+mn-lt"/>
              </a:rPr>
              <a:t>chunk</a:t>
            </a:r>
            <a:r>
              <a:rPr lang="zh-CN" altLang="en-US" sz="2400" dirty="0">
                <a:cs typeface="+mn-ea"/>
                <a:sym typeface="+mn-lt"/>
              </a:rPr>
              <a:t>：</a:t>
            </a:r>
            <a:endParaRPr lang="en-US" altLang="zh-CN" sz="2400" dirty="0">
              <a:cs typeface="+mn-ea"/>
              <a:sym typeface="+mn-lt"/>
            </a:endParaRPr>
          </a:p>
          <a:p>
            <a:r>
              <a:rPr lang="zh-CN" altLang="en-US" sz="2400" dirty="0">
                <a:cs typeface="+mn-ea"/>
                <a:sym typeface="+mn-lt"/>
              </a:rPr>
              <a:t>    这些邻居是给</a:t>
            </a:r>
            <a:r>
              <a:rPr lang="en-US" altLang="zh-CN" sz="2400" dirty="0">
                <a:cs typeface="+mn-ea"/>
                <a:sym typeface="+mn-lt"/>
              </a:rPr>
              <a:t>Alice</a:t>
            </a:r>
            <a:r>
              <a:rPr lang="zh-CN" altLang="en-US" sz="2400" dirty="0">
                <a:cs typeface="+mn-ea"/>
                <a:sym typeface="+mn-lt"/>
              </a:rPr>
              <a:t>发送数据速率最快的</a:t>
            </a:r>
            <a:r>
              <a:rPr lang="en-US" altLang="zh-CN" sz="2400" dirty="0">
                <a:cs typeface="+mn-ea"/>
                <a:sym typeface="+mn-lt"/>
              </a:rPr>
              <a:t>4</a:t>
            </a:r>
            <a:r>
              <a:rPr lang="zh-CN" altLang="en-US" sz="2400" dirty="0">
                <a:cs typeface="+mn-ea"/>
                <a:sym typeface="+mn-lt"/>
              </a:rPr>
              <a:t>个 </a:t>
            </a:r>
            <a:endParaRPr lang="en-US" altLang="zh-CN" sz="2400" dirty="0">
              <a:cs typeface="+mn-ea"/>
              <a:sym typeface="+mn-lt"/>
            </a:endParaRPr>
          </a:p>
          <a:p>
            <a:r>
              <a:rPr lang="en-US" altLang="zh-CN" sz="2400" dirty="0">
                <a:cs typeface="+mn-ea"/>
                <a:sym typeface="+mn-lt"/>
              </a:rPr>
              <a:t>   </a:t>
            </a:r>
            <a:r>
              <a:rPr lang="zh-CN" altLang="en-US" sz="2400" dirty="0">
                <a:cs typeface="+mn-ea"/>
                <a:sym typeface="+mn-lt"/>
              </a:rPr>
              <a:t>（ </a:t>
            </a:r>
            <a:r>
              <a:rPr lang="zh-CN" altLang="en-US" sz="2400" dirty="0">
                <a:solidFill>
                  <a:srgbClr val="C00000"/>
                </a:solidFill>
                <a:cs typeface="+mn-ea"/>
                <a:sym typeface="+mn-lt"/>
              </a:rPr>
              <a:t>每</a:t>
            </a:r>
            <a:r>
              <a:rPr lang="en-US" altLang="zh-CN" sz="2400" dirty="0">
                <a:solidFill>
                  <a:srgbClr val="C00000"/>
                </a:solidFill>
                <a:cs typeface="+mn-ea"/>
                <a:sym typeface="+mn-lt"/>
              </a:rPr>
              <a:t>10</a:t>
            </a:r>
            <a:r>
              <a:rPr lang="zh-CN" altLang="en-US" sz="2400" dirty="0">
                <a:solidFill>
                  <a:srgbClr val="C00000"/>
                </a:solidFill>
                <a:cs typeface="+mn-ea"/>
                <a:sym typeface="+mn-lt"/>
              </a:rPr>
              <a:t>秒重新评估</a:t>
            </a:r>
            <a:r>
              <a:rPr lang="en-US" altLang="zh-CN" sz="2400" dirty="0">
                <a:cs typeface="+mn-ea"/>
                <a:sym typeface="+mn-lt"/>
              </a:rPr>
              <a:t>top 4</a:t>
            </a:r>
            <a:r>
              <a:rPr lang="zh-CN" altLang="en-US" sz="2400" dirty="0">
                <a:cs typeface="+mn-ea"/>
                <a:sym typeface="+mn-lt"/>
              </a:rPr>
              <a:t>）</a:t>
            </a:r>
          </a:p>
          <a:p>
            <a:pPr marL="342900" indent="-342900">
              <a:buFont typeface="Arial" panose="020B0604020202020204" pitchFamily="34" charset="0"/>
              <a:buChar char="•"/>
            </a:pPr>
            <a:r>
              <a:rPr lang="zh-CN" altLang="en-US" sz="2400" dirty="0">
                <a:cs typeface="+mn-ea"/>
                <a:sym typeface="+mn-lt"/>
              </a:rPr>
              <a:t>每</a:t>
            </a:r>
            <a:r>
              <a:rPr lang="en-US" altLang="zh-CN" sz="2400" dirty="0">
                <a:cs typeface="+mn-ea"/>
                <a:sym typeface="+mn-lt"/>
              </a:rPr>
              <a:t>30</a:t>
            </a:r>
            <a:r>
              <a:rPr lang="zh-CN" altLang="en-US" sz="2400" dirty="0">
                <a:cs typeface="+mn-ea"/>
                <a:sym typeface="+mn-lt"/>
              </a:rPr>
              <a:t>秒</a:t>
            </a:r>
            <a:r>
              <a:rPr lang="zh-CN" altLang="en-US" sz="2400" dirty="0">
                <a:solidFill>
                  <a:srgbClr val="C00000"/>
                </a:solidFill>
                <a:cs typeface="+mn-ea"/>
                <a:sym typeface="+mn-lt"/>
              </a:rPr>
              <a:t>随机</a:t>
            </a:r>
            <a:r>
              <a:rPr lang="zh-CN" altLang="en-US" sz="2400" dirty="0">
                <a:cs typeface="+mn-ea"/>
                <a:sym typeface="+mn-lt"/>
              </a:rPr>
              <a:t>选择一个其他节点，向其发送</a:t>
            </a:r>
            <a:r>
              <a:rPr lang="en-US" altLang="zh-CN" sz="2400" dirty="0">
                <a:cs typeface="+mn-ea"/>
                <a:sym typeface="+mn-lt"/>
              </a:rPr>
              <a:t>chunk</a:t>
            </a:r>
          </a:p>
          <a:p>
            <a:r>
              <a:rPr lang="zh-CN" altLang="en-US" sz="2400" dirty="0">
                <a:cs typeface="+mn-ea"/>
                <a:sym typeface="+mn-lt"/>
              </a:rPr>
              <a:t>   （新选择节点可能加入</a:t>
            </a:r>
            <a:r>
              <a:rPr lang="en-US" altLang="zh-CN" sz="2400" dirty="0">
                <a:cs typeface="+mn-ea"/>
                <a:sym typeface="+mn-lt"/>
              </a:rPr>
              <a:t>top 4</a:t>
            </a:r>
            <a:r>
              <a:rPr lang="zh-CN" altLang="en-US" sz="2400" dirty="0">
                <a:cs typeface="+mn-ea"/>
                <a:sym typeface="+mn-lt"/>
              </a:rPr>
              <a:t>）</a:t>
            </a:r>
            <a:endParaRPr lang="en-US" altLang="zh-CN" sz="2400" dirty="0">
              <a:cs typeface="+mn-ea"/>
              <a:sym typeface="+mn-lt"/>
            </a:endParaRPr>
          </a:p>
          <a:p>
            <a:endParaRPr lang="zh-CN" altLang="en-US" sz="2400" dirty="0">
              <a:cs typeface="+mn-ea"/>
              <a:sym typeface="+mn-lt"/>
            </a:endParaRPr>
          </a:p>
        </p:txBody>
      </p:sp>
      <p:grpSp>
        <p:nvGrpSpPr>
          <p:cNvPr id="11" name="组合 10">
            <a:extLst>
              <a:ext uri="{FF2B5EF4-FFF2-40B4-BE49-F238E27FC236}">
                <a16:creationId xmlns:a16="http://schemas.microsoft.com/office/drawing/2014/main" id="{560B8D98-73F3-4769-9BBB-28112BB907CC}"/>
              </a:ext>
            </a:extLst>
          </p:cNvPr>
          <p:cNvGrpSpPr/>
          <p:nvPr/>
        </p:nvGrpSpPr>
        <p:grpSpPr>
          <a:xfrm>
            <a:off x="389738" y="366112"/>
            <a:ext cx="691563" cy="795716"/>
            <a:chOff x="2367572" y="4118895"/>
            <a:chExt cx="921196" cy="1059933"/>
          </a:xfrm>
        </p:grpSpPr>
        <p:grpSp>
          <p:nvGrpSpPr>
            <p:cNvPr id="13" name="组合 12">
              <a:extLst>
                <a:ext uri="{FF2B5EF4-FFF2-40B4-BE49-F238E27FC236}">
                  <a16:creationId xmlns:a16="http://schemas.microsoft.com/office/drawing/2014/main" id="{04F1E659-1282-4431-A5DE-DA1048FFAD2C}"/>
                </a:ext>
              </a:extLst>
            </p:cNvPr>
            <p:cNvGrpSpPr/>
            <p:nvPr/>
          </p:nvGrpSpPr>
          <p:grpSpPr>
            <a:xfrm>
              <a:off x="2367572" y="4118895"/>
              <a:ext cx="921196" cy="921196"/>
              <a:chOff x="1333481" y="1593118"/>
              <a:chExt cx="1418785" cy="1418785"/>
            </a:xfrm>
          </p:grpSpPr>
          <p:sp>
            <p:nvSpPr>
              <p:cNvPr id="15" name="PA-↖">
                <a:extLst>
                  <a:ext uri="{FF2B5EF4-FFF2-40B4-BE49-F238E27FC236}">
                    <a16:creationId xmlns:a16="http://schemas.microsoft.com/office/drawing/2014/main" id="{D1FEC56B-4559-431E-AAB4-E555B56D3ECE}"/>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16" name="PA-↘">
                <a:extLst>
                  <a:ext uri="{FF2B5EF4-FFF2-40B4-BE49-F238E27FC236}">
                    <a16:creationId xmlns:a16="http://schemas.microsoft.com/office/drawing/2014/main" id="{901CEDCF-1363-4394-AA5E-9FC3B3DD4A27}"/>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17" name="PA-1">
                <a:extLst>
                  <a:ext uri="{FF2B5EF4-FFF2-40B4-BE49-F238E27FC236}">
                    <a16:creationId xmlns:a16="http://schemas.microsoft.com/office/drawing/2014/main" id="{DC6B9397-A6C0-4E3D-B3D6-2B850B62F52F}"/>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14" name="PA-文本框 24">
              <a:extLst>
                <a:ext uri="{FF2B5EF4-FFF2-40B4-BE49-F238E27FC236}">
                  <a16:creationId xmlns:a16="http://schemas.microsoft.com/office/drawing/2014/main" id="{3E7E4286-472A-468A-86FC-4B44BF118BF6}"/>
                </a:ext>
              </a:extLst>
            </p:cNvPr>
            <p:cNvSpPr txBox="1"/>
            <p:nvPr>
              <p:custDataLst>
                <p:tags r:id="rId1"/>
              </p:custDataLst>
            </p:nvPr>
          </p:nvSpPr>
          <p:spPr>
            <a:xfrm>
              <a:off x="2448090" y="4317883"/>
              <a:ext cx="760159" cy="860945"/>
            </a:xfrm>
            <a:prstGeom prst="rect">
              <a:avLst/>
            </a:prstGeom>
            <a:noFill/>
          </p:spPr>
          <p:txBody>
            <a:bodyPr wrap="none" lIns="0" rIns="0" rtlCol="0">
              <a:spAutoFit/>
            </a:bodyPr>
            <a:lstStyle/>
            <a:p>
              <a:pPr algn="ctr" defTabSz="914400"/>
              <a:r>
                <a:rPr lang="en-US" sz="3600" b="1" dirty="0">
                  <a:solidFill>
                    <a:schemeClr val="accent1">
                      <a:lumMod val="50000"/>
                    </a:schemeClr>
                  </a:solidFill>
                  <a:cs typeface="+mn-ea"/>
                  <a:sym typeface="+mn-lt"/>
                </a:rPr>
                <a:t>01</a:t>
              </a:r>
            </a:p>
          </p:txBody>
        </p:sp>
      </p:grpSp>
      <p:sp>
        <p:nvSpPr>
          <p:cNvPr id="18" name="TextBox 14">
            <a:extLst>
              <a:ext uri="{FF2B5EF4-FFF2-40B4-BE49-F238E27FC236}">
                <a16:creationId xmlns:a16="http://schemas.microsoft.com/office/drawing/2014/main" id="{37AFB857-BF76-4E56-A90F-C2C94EDE7B02}"/>
              </a:ext>
            </a:extLst>
          </p:cNvPr>
          <p:cNvSpPr txBox="1"/>
          <p:nvPr/>
        </p:nvSpPr>
        <p:spPr>
          <a:xfrm>
            <a:off x="1377950" y="515497"/>
            <a:ext cx="4718050" cy="646331"/>
          </a:xfrm>
          <a:prstGeom prst="rect">
            <a:avLst/>
          </a:prstGeom>
          <a:noFill/>
          <a:effectLst/>
        </p:spPr>
        <p:txBody>
          <a:bodyPr wrap="square" rtlCol="0">
            <a:spAutoFit/>
          </a:bodyPr>
          <a:lstStyle/>
          <a:p>
            <a:pPr defTabSz="285750"/>
            <a:r>
              <a:rPr lang="zh-CN" altLang="en-US" sz="3600" dirty="0">
                <a:solidFill>
                  <a:schemeClr val="accent1">
                    <a:lumMod val="50000"/>
                  </a:schemeClr>
                </a:solidFill>
                <a:cs typeface="+mn-ea"/>
                <a:sym typeface="+mn-lt"/>
              </a:rPr>
              <a:t>文件分发：BitTorrent</a:t>
            </a: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648239" y="1732327"/>
            <a:ext cx="8214360" cy="4092575"/>
          </a:xfrm>
          <a:prstGeom prst="rect">
            <a:avLst/>
          </a:prstGeom>
          <a:noFill/>
        </p:spPr>
        <p:txBody>
          <a:bodyPr wrap="square" rtlCol="0">
            <a:spAutoFit/>
          </a:bodyPr>
          <a:lstStyle/>
          <a:p>
            <a:r>
              <a:rPr lang="en-US" altLang="zh-CN" sz="2000" dirty="0" err="1">
                <a:sym typeface="+mn-ea"/>
              </a:rPr>
              <a:t>BitTorrent技术对网络性能有哪些潜在的危害</a:t>
            </a:r>
            <a:endParaRPr lang="en-US" altLang="zh-CN" sz="2000" dirty="0">
              <a:sym typeface="+mn-ea"/>
            </a:endParaRPr>
          </a:p>
          <a:p>
            <a:endParaRPr lang="en-US" altLang="zh-CN" sz="2000" dirty="0">
              <a:sym typeface="+mn-ea"/>
            </a:endParaRPr>
          </a:p>
          <a:p>
            <a:r>
              <a:rPr lang="en-US" sz="2000" dirty="0">
                <a:sym typeface="+mn-ea"/>
              </a:rPr>
              <a:t>1.</a:t>
            </a:r>
            <a:r>
              <a:rPr lang="zh-CN" altLang="en-US" sz="2000" dirty="0">
                <a:sym typeface="+mn-ea"/>
              </a:rPr>
              <a:t>对网络带宽的损害：以BitTorrent(以下简称BT)为代表的P2P下载软件流量占用了宽带接入的大量带宽，据统计已经</a:t>
            </a:r>
            <a:r>
              <a:rPr lang="zh-CN" altLang="en-US" sz="2000" dirty="0">
                <a:solidFill>
                  <a:srgbClr val="C00000"/>
                </a:solidFill>
                <a:sym typeface="+mn-ea"/>
              </a:rPr>
              <a:t>超过了50%</a:t>
            </a:r>
            <a:r>
              <a:rPr lang="zh-CN" altLang="en-US" sz="2000" dirty="0">
                <a:sym typeface="+mn-ea"/>
              </a:rPr>
              <a:t>。这对于以太网接入等共享带宽的宽带接入方式提出了很大的挑战，</a:t>
            </a:r>
            <a:r>
              <a:rPr lang="zh-CN" altLang="en-US" sz="2000" dirty="0">
                <a:solidFill>
                  <a:srgbClr val="C00000"/>
                </a:solidFill>
                <a:sym typeface="+mn-ea"/>
              </a:rPr>
              <a:t>大量的使接入层交换机的端口长期工作在线速状态，严重影响了用户使用正常的Web、E-mail以及视频点播等业务，并可能造成重要数据无法及时传输。</a:t>
            </a:r>
            <a:r>
              <a:rPr lang="zh-CN" altLang="en-US" sz="2000" dirty="0">
                <a:sym typeface="+mn-ea"/>
              </a:rPr>
              <a:t>BT将会占用太多的网络资源，从而有可能在接入网、传输网、骨干网等不同层面形成瓶颈，造成资源紧张。</a:t>
            </a:r>
          </a:p>
          <a:p>
            <a:endParaRPr lang="zh-CN" altLang="en-US" sz="2000" dirty="0"/>
          </a:p>
          <a:p>
            <a:r>
              <a:rPr lang="en-US" altLang="zh-CN" sz="2000" dirty="0"/>
              <a:t>2.</a:t>
            </a:r>
            <a:r>
              <a:rPr lang="zh-CN" altLang="en-US" sz="2000" dirty="0"/>
              <a:t>助长病毒传播：</a:t>
            </a:r>
            <a:r>
              <a:rPr lang="zh-CN" altLang="en-US" sz="2000" dirty="0">
                <a:effectLst/>
                <a:latin typeface="-apple-system"/>
                <a:sym typeface="+mn-ea"/>
              </a:rPr>
              <a:t>计算机病毒除了通过常规的电子邮件等途径传播外，目前网络上盛行的</a:t>
            </a:r>
            <a:r>
              <a:rPr lang="en-US" altLang="zh-CN" sz="2000" dirty="0">
                <a:effectLst/>
                <a:latin typeface="-apple-system"/>
                <a:sym typeface="+mn-ea"/>
              </a:rPr>
              <a:t>P2P</a:t>
            </a:r>
            <a:r>
              <a:rPr lang="zh-CN" altLang="en-US" sz="2000" dirty="0">
                <a:effectLst/>
                <a:latin typeface="-apple-system"/>
                <a:sym typeface="+mn-ea"/>
              </a:rPr>
              <a:t>软件成为</a:t>
            </a:r>
            <a:r>
              <a:rPr lang="zh-CN" altLang="en-US" sz="2000" dirty="0">
                <a:solidFill>
                  <a:srgbClr val="C00000"/>
                </a:solidFill>
                <a:effectLst/>
                <a:latin typeface="-apple-system"/>
                <a:sym typeface="+mn-ea"/>
              </a:rPr>
              <a:t>计算机病毒和木马传播的主要途径</a:t>
            </a:r>
            <a:r>
              <a:rPr lang="zh-CN" altLang="en-US" sz="2000" dirty="0">
                <a:effectLst/>
                <a:latin typeface="-apple-system"/>
                <a:sym typeface="+mn-ea"/>
              </a:rPr>
              <a:t>。这些病毒和木马对企业的安全形成巨大的挑战</a:t>
            </a:r>
          </a:p>
        </p:txBody>
      </p:sp>
      <p:grpSp>
        <p:nvGrpSpPr>
          <p:cNvPr id="18" name="组合 17">
            <a:extLst>
              <a:ext uri="{FF2B5EF4-FFF2-40B4-BE49-F238E27FC236}">
                <a16:creationId xmlns:a16="http://schemas.microsoft.com/office/drawing/2014/main" id="{1082097B-09A9-4611-A809-D951690628EA}"/>
              </a:ext>
            </a:extLst>
          </p:cNvPr>
          <p:cNvGrpSpPr/>
          <p:nvPr/>
        </p:nvGrpSpPr>
        <p:grpSpPr>
          <a:xfrm>
            <a:off x="389738" y="366112"/>
            <a:ext cx="691563" cy="795716"/>
            <a:chOff x="2367572" y="4118895"/>
            <a:chExt cx="921196" cy="1059933"/>
          </a:xfrm>
        </p:grpSpPr>
        <p:grpSp>
          <p:nvGrpSpPr>
            <p:cNvPr id="19" name="组合 18">
              <a:extLst>
                <a:ext uri="{FF2B5EF4-FFF2-40B4-BE49-F238E27FC236}">
                  <a16:creationId xmlns:a16="http://schemas.microsoft.com/office/drawing/2014/main" id="{BEBFF9BE-B47B-4DC7-BEFB-0E4EA3129DC6}"/>
                </a:ext>
              </a:extLst>
            </p:cNvPr>
            <p:cNvGrpSpPr/>
            <p:nvPr/>
          </p:nvGrpSpPr>
          <p:grpSpPr>
            <a:xfrm>
              <a:off x="2367572" y="4118895"/>
              <a:ext cx="921196" cy="921196"/>
              <a:chOff x="1333481" y="1593118"/>
              <a:chExt cx="1418785" cy="1418785"/>
            </a:xfrm>
          </p:grpSpPr>
          <p:sp>
            <p:nvSpPr>
              <p:cNvPr id="21" name="PA-↖">
                <a:extLst>
                  <a:ext uri="{FF2B5EF4-FFF2-40B4-BE49-F238E27FC236}">
                    <a16:creationId xmlns:a16="http://schemas.microsoft.com/office/drawing/2014/main" id="{1291B390-C3FF-4D1F-8E18-708A99F220EB}"/>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22" name="PA-↘">
                <a:extLst>
                  <a:ext uri="{FF2B5EF4-FFF2-40B4-BE49-F238E27FC236}">
                    <a16:creationId xmlns:a16="http://schemas.microsoft.com/office/drawing/2014/main" id="{3C8726CC-352A-4071-95BF-6976EF9CA73C}"/>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23" name="PA-1">
                <a:extLst>
                  <a:ext uri="{FF2B5EF4-FFF2-40B4-BE49-F238E27FC236}">
                    <a16:creationId xmlns:a16="http://schemas.microsoft.com/office/drawing/2014/main" id="{4F49CDD2-CD08-424E-918F-8E60075620F1}"/>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20" name="PA-文本框 24">
              <a:extLst>
                <a:ext uri="{FF2B5EF4-FFF2-40B4-BE49-F238E27FC236}">
                  <a16:creationId xmlns:a16="http://schemas.microsoft.com/office/drawing/2014/main" id="{FBB745EA-C897-435D-84F3-23D79E99C5B2}"/>
                </a:ext>
              </a:extLst>
            </p:cNvPr>
            <p:cNvSpPr txBox="1"/>
            <p:nvPr>
              <p:custDataLst>
                <p:tags r:id="rId1"/>
              </p:custDataLst>
            </p:nvPr>
          </p:nvSpPr>
          <p:spPr>
            <a:xfrm>
              <a:off x="2448090" y="4317883"/>
              <a:ext cx="760159" cy="860945"/>
            </a:xfrm>
            <a:prstGeom prst="rect">
              <a:avLst/>
            </a:prstGeom>
            <a:noFill/>
          </p:spPr>
          <p:txBody>
            <a:bodyPr wrap="none" lIns="0" rIns="0" rtlCol="0">
              <a:spAutoFit/>
            </a:bodyPr>
            <a:lstStyle/>
            <a:p>
              <a:pPr algn="ctr" defTabSz="914400"/>
              <a:r>
                <a:rPr lang="en-US" sz="3600" b="1" dirty="0">
                  <a:solidFill>
                    <a:schemeClr val="accent1">
                      <a:lumMod val="50000"/>
                    </a:schemeClr>
                  </a:solidFill>
                  <a:cs typeface="+mn-ea"/>
                  <a:sym typeface="+mn-lt"/>
                </a:rPr>
                <a:t>01</a:t>
              </a:r>
            </a:p>
          </p:txBody>
        </p:sp>
      </p:grpSp>
      <p:sp>
        <p:nvSpPr>
          <p:cNvPr id="24" name="TextBox 14">
            <a:extLst>
              <a:ext uri="{FF2B5EF4-FFF2-40B4-BE49-F238E27FC236}">
                <a16:creationId xmlns:a16="http://schemas.microsoft.com/office/drawing/2014/main" id="{C7F381C3-8964-4C70-B5FC-18CA9FD7BEC4}"/>
              </a:ext>
            </a:extLst>
          </p:cNvPr>
          <p:cNvSpPr txBox="1"/>
          <p:nvPr/>
        </p:nvSpPr>
        <p:spPr>
          <a:xfrm>
            <a:off x="1377950" y="515497"/>
            <a:ext cx="4718050" cy="646331"/>
          </a:xfrm>
          <a:prstGeom prst="rect">
            <a:avLst/>
          </a:prstGeom>
          <a:noFill/>
          <a:effectLst/>
        </p:spPr>
        <p:txBody>
          <a:bodyPr wrap="square" rtlCol="0">
            <a:spAutoFit/>
          </a:bodyPr>
          <a:lstStyle/>
          <a:p>
            <a:pPr defTabSz="285750"/>
            <a:r>
              <a:rPr lang="zh-CN" altLang="en-US" sz="3600" dirty="0">
                <a:solidFill>
                  <a:schemeClr val="accent1">
                    <a:lumMod val="50000"/>
                  </a:schemeClr>
                </a:solidFill>
                <a:cs typeface="+mn-ea"/>
                <a:sym typeface="+mn-lt"/>
              </a:rPr>
              <a:t>文件分发：BitTorrent</a:t>
            </a: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4"/>
          <p:cNvSpPr txBox="1"/>
          <p:nvPr/>
        </p:nvSpPr>
        <p:spPr>
          <a:xfrm>
            <a:off x="1951606" y="3182871"/>
            <a:ext cx="8288789" cy="1200329"/>
          </a:xfrm>
          <a:prstGeom prst="rect">
            <a:avLst/>
          </a:prstGeom>
          <a:noFill/>
          <a:effectLst/>
        </p:spPr>
        <p:txBody>
          <a:bodyPr wrap="square" rtlCol="0">
            <a:spAutoFit/>
          </a:bodyPr>
          <a:lstStyle/>
          <a:p>
            <a:pPr algn="ctr" defTabSz="285750"/>
            <a:r>
              <a:rPr lang="en-US" altLang="zh-CN" sz="7200" dirty="0">
                <a:solidFill>
                  <a:schemeClr val="accent1">
                    <a:lumMod val="50000"/>
                  </a:schemeClr>
                </a:solidFill>
                <a:effectLst>
                  <a:outerShdw blurRad="38100" dist="38100" dir="2700000" algn="tl">
                    <a:srgbClr val="000000">
                      <a:alpha val="43137"/>
                    </a:srgbClr>
                  </a:outerShdw>
                </a:effectLst>
                <a:cs typeface="+mn-ea"/>
                <a:sym typeface="+mn-lt"/>
              </a:rPr>
              <a:t>P2P</a:t>
            </a:r>
            <a:r>
              <a:rPr lang="zh-CN" altLang="en-US" sz="7200" dirty="0">
                <a:solidFill>
                  <a:schemeClr val="accent1">
                    <a:lumMod val="50000"/>
                  </a:schemeClr>
                </a:solidFill>
                <a:effectLst>
                  <a:outerShdw blurRad="38100" dist="38100" dir="2700000" algn="tl">
                    <a:srgbClr val="000000">
                      <a:alpha val="43137"/>
                    </a:srgbClr>
                  </a:outerShdw>
                </a:effectLst>
                <a:cs typeface="+mn-ea"/>
                <a:sym typeface="+mn-lt"/>
              </a:rPr>
              <a:t>应用：索引技术</a:t>
            </a:r>
          </a:p>
        </p:txBody>
      </p:sp>
      <p:sp>
        <p:nvSpPr>
          <p:cNvPr id="12" name="矩形 11"/>
          <p:cNvSpPr/>
          <p:nvPr/>
        </p:nvSpPr>
        <p:spPr>
          <a:xfrm>
            <a:off x="4654550" y="1320823"/>
            <a:ext cx="2882900" cy="1862048"/>
          </a:xfrm>
          <a:prstGeom prst="rect">
            <a:avLst/>
          </a:prstGeom>
        </p:spPr>
        <p:txBody>
          <a:bodyPr wrap="square">
            <a:spAutoFit/>
          </a:bodyPr>
          <a:lstStyle/>
          <a:p>
            <a:pPr lvl="1" algn="ctr">
              <a:spcBef>
                <a:spcPct val="0"/>
              </a:spcBef>
            </a:pPr>
            <a:r>
              <a:rPr lang="en-US" altLang="zh-CN" sz="11500" spc="1500" dirty="0">
                <a:solidFill>
                  <a:schemeClr val="accent1">
                    <a:lumMod val="50000"/>
                  </a:schemeClr>
                </a:solidFill>
                <a:effectLst>
                  <a:outerShdw blurRad="50800" dist="38100" dir="2700000" algn="tl" rotWithShape="0">
                    <a:prstClr val="black">
                      <a:alpha val="40000"/>
                    </a:prstClr>
                  </a:outerShdw>
                </a:effectLst>
                <a:cs typeface="+mn-ea"/>
                <a:sym typeface="+mn-lt"/>
              </a:rPr>
              <a:t>02</a:t>
            </a:r>
          </a:p>
        </p:txBody>
      </p:sp>
      <p:sp>
        <p:nvSpPr>
          <p:cNvPr id="13" name="PA-1"/>
          <p:cNvSpPr/>
          <p:nvPr>
            <p:custDataLst>
              <p:tags r:id="rId1"/>
            </p:custDataLst>
          </p:nvPr>
        </p:nvSpPr>
        <p:spPr>
          <a:xfrm flipH="1" flipV="1">
            <a:off x="4637246" y="5467280"/>
            <a:ext cx="2917508" cy="507839"/>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4" name="PA-任意多边形 849"/>
          <p:cNvSpPr>
            <a:spLocks noEditPoints="1"/>
          </p:cNvSpPr>
          <p:nvPr>
            <p:custDataLst>
              <p:tags r:id="rId2"/>
            </p:custDataLst>
          </p:nvPr>
        </p:nvSpPr>
        <p:spPr bwMode="auto">
          <a:xfrm>
            <a:off x="4773314" y="5567585"/>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5" name="TextBox 19"/>
          <p:cNvSpPr txBox="1"/>
          <p:nvPr/>
        </p:nvSpPr>
        <p:spPr>
          <a:xfrm>
            <a:off x="5217955" y="5585201"/>
            <a:ext cx="2052702" cy="289611"/>
          </a:xfrm>
          <a:prstGeom prst="rect">
            <a:avLst/>
          </a:prstGeom>
          <a:noFill/>
        </p:spPr>
        <p:txBody>
          <a:bodyPr wrap="none" lIns="42970" tIns="21485" rIns="42970" bIns="21485" rtlCol="0">
            <a:spAutoFit/>
          </a:bodyPr>
          <a:lstStyle/>
          <a:p>
            <a:r>
              <a:rPr lang="en-US" altLang="zh-CN" sz="1600" spc="300" dirty="0">
                <a:solidFill>
                  <a:schemeClr val="accent1">
                    <a:lumMod val="50000"/>
                  </a:schemeClr>
                </a:solidFill>
                <a:cs typeface="+mn-ea"/>
                <a:sym typeface="+mn-lt"/>
              </a:rPr>
              <a:t>THE PART TWO</a:t>
            </a:r>
          </a:p>
        </p:txBody>
      </p:sp>
      <p:pic>
        <p:nvPicPr>
          <p:cNvPr id="24" name="图片 23"/>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8985758" y="862396"/>
            <a:ext cx="1980253" cy="2039586"/>
          </a:xfrm>
          <a:prstGeom prst="rect">
            <a:avLst/>
          </a:prstGeom>
        </p:spPr>
      </p:pic>
      <p:pic>
        <p:nvPicPr>
          <p:cNvPr id="25" name="图片 24"/>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a:fillRect/>
          </a:stretch>
        </p:blipFill>
        <p:spPr>
          <a:xfrm>
            <a:off x="8033224" y="5431098"/>
            <a:ext cx="1028769" cy="974324"/>
          </a:xfrm>
          <a:prstGeom prst="rect">
            <a:avLst/>
          </a:prstGeom>
        </p:spPr>
      </p:pic>
      <p:pic>
        <p:nvPicPr>
          <p:cNvPr id="26" name="图片 25"/>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2107599" y="577666"/>
            <a:ext cx="1051937" cy="1083455"/>
          </a:xfrm>
          <a:prstGeom prst="rect">
            <a:avLst/>
          </a:prstGeom>
        </p:spPr>
      </p:pic>
      <p:sp>
        <p:nvSpPr>
          <p:cNvPr id="18" name="Rectangle 5"/>
          <p:cNvSpPr>
            <a:spLocks noChangeArrowheads="1"/>
          </p:cNvSpPr>
          <p:nvPr/>
        </p:nvSpPr>
        <p:spPr bwMode="auto">
          <a:xfrm>
            <a:off x="6326" y="1120563"/>
            <a:ext cx="1743959"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Harbin Institute of Technology</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pic>
        <p:nvPicPr>
          <p:cNvPr id="16" name="图片 15">
            <a:extLst>
              <a:ext uri="{FF2B5EF4-FFF2-40B4-BE49-F238E27FC236}">
                <a16:creationId xmlns:a16="http://schemas.microsoft.com/office/drawing/2014/main" id="{9DABD69A-6EEC-4C48-8DB6-0D328201F0E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5353" y="70816"/>
            <a:ext cx="1365903" cy="112687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9738" y="366112"/>
            <a:ext cx="691563" cy="691563"/>
            <a:chOff x="2367572" y="4118895"/>
            <a:chExt cx="921196" cy="921196"/>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5"/>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2"/>
              </p:custDataLst>
            </p:nvPr>
          </p:nvSpPr>
          <p:spPr>
            <a:xfrm>
              <a:off x="2616776" y="4317883"/>
              <a:ext cx="422787" cy="532966"/>
            </a:xfrm>
            <a:prstGeom prst="rect">
              <a:avLst/>
            </a:prstGeom>
            <a:noFill/>
          </p:spPr>
          <p:txBody>
            <a:bodyPr wrap="none" lIns="0" rIns="0" rtlCol="0">
              <a:spAutoFit/>
            </a:bodyPr>
            <a:lstStyle/>
            <a:p>
              <a:pPr algn="ctr" defTabSz="914400"/>
              <a:r>
                <a:rPr lang="en-US" sz="2000" b="1" dirty="0">
                  <a:solidFill>
                    <a:schemeClr val="accent1">
                      <a:lumMod val="50000"/>
                    </a:schemeClr>
                  </a:solidFill>
                  <a:cs typeface="+mn-ea"/>
                  <a:sym typeface="+mn-lt"/>
                </a:rPr>
                <a:t>02</a:t>
              </a:r>
            </a:p>
          </p:txBody>
        </p:sp>
      </p:grpSp>
      <p:sp>
        <p:nvSpPr>
          <p:cNvPr id="8" name="TextBox 14"/>
          <p:cNvSpPr txBox="1"/>
          <p:nvPr/>
        </p:nvSpPr>
        <p:spPr>
          <a:xfrm>
            <a:off x="1369561" y="481061"/>
            <a:ext cx="3507239" cy="461665"/>
          </a:xfrm>
          <a:prstGeom prst="rect">
            <a:avLst/>
          </a:prstGeom>
          <a:noFill/>
          <a:effectLst/>
        </p:spPr>
        <p:txBody>
          <a:bodyPr wrap="square" rtlCol="0">
            <a:spAutoFit/>
          </a:bodyPr>
          <a:lstStyle/>
          <a:p>
            <a:pPr defTabSz="285750"/>
            <a:r>
              <a:rPr lang="en-US" altLang="zh-CN" sz="2400" dirty="0">
                <a:solidFill>
                  <a:schemeClr val="accent1">
                    <a:lumMod val="50000"/>
                  </a:schemeClr>
                </a:solidFill>
                <a:cs typeface="+mn-ea"/>
                <a:sym typeface="+mn-lt"/>
              </a:rPr>
              <a:t>P2P</a:t>
            </a:r>
            <a:r>
              <a:rPr lang="zh-CN" altLang="en-US" sz="2400" dirty="0">
                <a:solidFill>
                  <a:schemeClr val="accent1">
                    <a:lumMod val="50000"/>
                  </a:schemeClr>
                </a:solidFill>
                <a:cs typeface="+mn-ea"/>
                <a:sym typeface="+mn-lt"/>
              </a:rPr>
              <a:t>索引技术</a:t>
            </a:r>
          </a:p>
        </p:txBody>
      </p:sp>
      <p:sp>
        <p:nvSpPr>
          <p:cNvPr id="50" name="TextBox 27"/>
          <p:cNvSpPr txBox="1"/>
          <p:nvPr/>
        </p:nvSpPr>
        <p:spPr>
          <a:xfrm>
            <a:off x="599849" y="1890735"/>
            <a:ext cx="5290657" cy="961289"/>
          </a:xfrm>
          <a:prstGeom prst="rect">
            <a:avLst/>
          </a:prstGeom>
          <a:noFill/>
        </p:spPr>
        <p:txBody>
          <a:bodyPr wrap="square" rtlCol="0">
            <a:spAutoFit/>
          </a:bodyPr>
          <a:lstStyle/>
          <a:p>
            <a:pPr>
              <a:lnSpc>
                <a:spcPct val="150000"/>
              </a:lnSpc>
            </a:pPr>
            <a:r>
              <a:rPr lang="en-US" altLang="zh-CN" sz="2000" dirty="0">
                <a:cs typeface="+mn-ea"/>
                <a:sym typeface="+mn-lt"/>
              </a:rPr>
              <a:t>P2P</a:t>
            </a:r>
            <a:r>
              <a:rPr lang="zh-CN" altLang="en-US" sz="2000" dirty="0">
                <a:cs typeface="+mn-ea"/>
                <a:sym typeface="+mn-lt"/>
              </a:rPr>
              <a:t>系统的索引：</a:t>
            </a:r>
            <a:endParaRPr lang="en-US" altLang="zh-CN" sz="2000" dirty="0">
              <a:cs typeface="+mn-ea"/>
              <a:sym typeface="+mn-lt"/>
            </a:endParaRPr>
          </a:p>
          <a:p>
            <a:pPr>
              <a:lnSpc>
                <a:spcPct val="150000"/>
              </a:lnSpc>
            </a:pPr>
            <a:r>
              <a:rPr lang="zh-CN" altLang="en-US" sz="2000" dirty="0">
                <a:cs typeface="+mn-ea"/>
                <a:sym typeface="+mn-lt"/>
              </a:rPr>
              <a:t>信息到节点位置</a:t>
            </a:r>
            <a:r>
              <a:rPr lang="en-US" altLang="zh-CN" sz="2000" dirty="0">
                <a:cs typeface="+mn-ea"/>
                <a:sym typeface="+mn-lt"/>
              </a:rPr>
              <a:t>(IP</a:t>
            </a:r>
            <a:r>
              <a:rPr lang="zh-CN" altLang="en-US" sz="2000" dirty="0">
                <a:cs typeface="+mn-ea"/>
                <a:sym typeface="+mn-lt"/>
              </a:rPr>
              <a:t>地址</a:t>
            </a:r>
            <a:r>
              <a:rPr lang="en-US" altLang="zh-CN" sz="2000" dirty="0">
                <a:cs typeface="+mn-ea"/>
                <a:sym typeface="+mn-lt"/>
              </a:rPr>
              <a:t>+</a:t>
            </a:r>
            <a:r>
              <a:rPr lang="zh-CN" altLang="en-US" sz="2000" dirty="0">
                <a:cs typeface="+mn-ea"/>
                <a:sym typeface="+mn-lt"/>
              </a:rPr>
              <a:t>端口号</a:t>
            </a:r>
            <a:r>
              <a:rPr lang="en-US" altLang="zh-CN" sz="2000" dirty="0">
                <a:cs typeface="+mn-ea"/>
                <a:sym typeface="+mn-lt"/>
              </a:rPr>
              <a:t>)</a:t>
            </a:r>
            <a:r>
              <a:rPr lang="zh-CN" altLang="en-US" sz="2000" dirty="0">
                <a:cs typeface="+mn-ea"/>
                <a:sym typeface="+mn-lt"/>
              </a:rPr>
              <a:t>的映射</a:t>
            </a:r>
          </a:p>
        </p:txBody>
      </p:sp>
      <p:grpSp>
        <p:nvGrpSpPr>
          <p:cNvPr id="9" name="组合 8">
            <a:extLst>
              <a:ext uri="{FF2B5EF4-FFF2-40B4-BE49-F238E27FC236}">
                <a16:creationId xmlns:a16="http://schemas.microsoft.com/office/drawing/2014/main" id="{FCBD3235-AA02-4618-8BEB-DBBC4687EBEB}"/>
              </a:ext>
            </a:extLst>
          </p:cNvPr>
          <p:cNvGrpSpPr/>
          <p:nvPr/>
        </p:nvGrpSpPr>
        <p:grpSpPr>
          <a:xfrm>
            <a:off x="515634" y="3180850"/>
            <a:ext cx="4844514" cy="3046503"/>
            <a:chOff x="827300" y="3200361"/>
            <a:chExt cx="5692782" cy="3579942"/>
          </a:xfrm>
        </p:grpSpPr>
        <p:sp>
          <p:nvSpPr>
            <p:cNvPr id="51" name="í$ľïďè"/>
            <p:cNvSpPr/>
            <p:nvPr/>
          </p:nvSpPr>
          <p:spPr>
            <a:xfrm>
              <a:off x="827300" y="3200361"/>
              <a:ext cx="5692782" cy="3579942"/>
            </a:xfrm>
            <a:prstGeom prst="rect">
              <a:avLst/>
            </a:prstGeom>
            <a:noFill/>
            <a:ln>
              <a:solidFill>
                <a:srgbClr val="D2DDEA"/>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solidFill>
                  <a:schemeClr val="tx1"/>
                </a:solidFill>
                <a:cs typeface="+mn-ea"/>
                <a:sym typeface="+mn-lt"/>
              </a:endParaRPr>
            </a:p>
          </p:txBody>
        </p:sp>
        <p:grpSp>
          <p:nvGrpSpPr>
            <p:cNvPr id="52" name="组合 51"/>
            <p:cNvGrpSpPr/>
            <p:nvPr/>
          </p:nvGrpSpPr>
          <p:grpSpPr>
            <a:xfrm>
              <a:off x="1386665" y="3262333"/>
              <a:ext cx="828134" cy="828134"/>
              <a:chOff x="1868662" y="3390750"/>
              <a:chExt cx="828134" cy="828134"/>
            </a:xfrm>
          </p:grpSpPr>
          <p:sp>
            <p:nvSpPr>
              <p:cNvPr id="53" name="ïsľiḓê"/>
              <p:cNvSpPr/>
              <p:nvPr/>
            </p:nvSpPr>
            <p:spPr>
              <a:xfrm>
                <a:off x="1868662" y="3390750"/>
                <a:ext cx="828134" cy="828134"/>
              </a:xfrm>
              <a:prstGeom prst="ellipse">
                <a:avLst/>
              </a:prstGeom>
              <a:solidFill>
                <a:srgbClr val="7F91A9"/>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sz="1400" b="1" dirty="0">
                  <a:solidFill>
                    <a:schemeClr val="tx1"/>
                  </a:solidFill>
                  <a:cs typeface="+mn-ea"/>
                  <a:sym typeface="+mn-lt"/>
                </a:endParaRPr>
              </a:p>
            </p:txBody>
          </p:sp>
          <p:sp>
            <p:nvSpPr>
              <p:cNvPr id="54" name="iSḻîḓè"/>
              <p:cNvSpPr/>
              <p:nvPr/>
            </p:nvSpPr>
            <p:spPr bwMode="auto">
              <a:xfrm>
                <a:off x="2044655" y="3570491"/>
                <a:ext cx="504056" cy="480715"/>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p:spPr>
            <p:txBody>
              <a:bodyPr wrap="square" lIns="91440" tIns="45720" rIns="91440" bIns="45720" anchor="ctr">
                <a:normAutofit/>
              </a:bodyPr>
              <a:lstStyle/>
              <a:p>
                <a:pPr algn="ctr"/>
                <a:endParaRPr dirty="0">
                  <a:cs typeface="+mn-ea"/>
                  <a:sym typeface="+mn-lt"/>
                </a:endParaRPr>
              </a:p>
            </p:txBody>
          </p:sp>
        </p:grpSp>
        <p:grpSp>
          <p:nvGrpSpPr>
            <p:cNvPr id="55" name="组合 54"/>
            <p:cNvGrpSpPr/>
            <p:nvPr/>
          </p:nvGrpSpPr>
          <p:grpSpPr>
            <a:xfrm>
              <a:off x="4242008" y="3262333"/>
              <a:ext cx="828134" cy="828134"/>
              <a:chOff x="4724005" y="3390750"/>
              <a:chExt cx="828134" cy="828134"/>
            </a:xfrm>
          </p:grpSpPr>
          <p:sp>
            <p:nvSpPr>
              <p:cNvPr id="56" name="iş1îde"/>
              <p:cNvSpPr/>
              <p:nvPr/>
            </p:nvSpPr>
            <p:spPr>
              <a:xfrm>
                <a:off x="4724005" y="3390750"/>
                <a:ext cx="828134" cy="828134"/>
              </a:xfrm>
              <a:prstGeom prst="ellipse">
                <a:avLst/>
              </a:prstGeom>
              <a:solidFill>
                <a:srgbClr val="7F91A9"/>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sz="1400" b="1" dirty="0">
                  <a:solidFill>
                    <a:schemeClr val="tx1"/>
                  </a:solidFill>
                  <a:cs typeface="+mn-ea"/>
                  <a:sym typeface="+mn-lt"/>
                </a:endParaRPr>
              </a:p>
            </p:txBody>
          </p:sp>
          <p:sp>
            <p:nvSpPr>
              <p:cNvPr id="57" name="işļïḋê"/>
              <p:cNvSpPr/>
              <p:nvPr/>
            </p:nvSpPr>
            <p:spPr bwMode="auto">
              <a:xfrm>
                <a:off x="4888971" y="3570491"/>
                <a:ext cx="504056" cy="480715"/>
              </a:xfrm>
              <a:custGeom>
                <a:avLst/>
                <a:gdLst>
                  <a:gd name="connsiteX0" fmla="*/ 139649 w 606580"/>
                  <a:gd name="connsiteY0" fmla="*/ 323260 h 605592"/>
                  <a:gd name="connsiteX1" fmla="*/ 274852 w 606580"/>
                  <a:gd name="connsiteY1" fmla="*/ 323260 h 605592"/>
                  <a:gd name="connsiteX2" fmla="*/ 274852 w 606580"/>
                  <a:gd name="connsiteY2" fmla="*/ 349440 h 605592"/>
                  <a:gd name="connsiteX3" fmla="*/ 139649 w 606580"/>
                  <a:gd name="connsiteY3" fmla="*/ 349440 h 605592"/>
                  <a:gd name="connsiteX4" fmla="*/ 66294 w 606580"/>
                  <a:gd name="connsiteY4" fmla="*/ 26233 h 605592"/>
                  <a:gd name="connsiteX5" fmla="*/ 66294 w 606580"/>
                  <a:gd name="connsiteY5" fmla="*/ 375703 h 605592"/>
                  <a:gd name="connsiteX6" fmla="*/ 540286 w 606580"/>
                  <a:gd name="connsiteY6" fmla="*/ 375703 h 605592"/>
                  <a:gd name="connsiteX7" fmla="*/ 540286 w 606580"/>
                  <a:gd name="connsiteY7" fmla="*/ 26233 h 605592"/>
                  <a:gd name="connsiteX8" fmla="*/ 39925 w 606580"/>
                  <a:gd name="connsiteY8" fmla="*/ 0 h 605592"/>
                  <a:gd name="connsiteX9" fmla="*/ 566655 w 606580"/>
                  <a:gd name="connsiteY9" fmla="*/ 0 h 605592"/>
                  <a:gd name="connsiteX10" fmla="*/ 566655 w 606580"/>
                  <a:gd name="connsiteY10" fmla="*/ 375703 h 605592"/>
                  <a:gd name="connsiteX11" fmla="*/ 606580 w 606580"/>
                  <a:gd name="connsiteY11" fmla="*/ 375703 h 605592"/>
                  <a:gd name="connsiteX12" fmla="*/ 606580 w 606580"/>
                  <a:gd name="connsiteY12" fmla="*/ 401936 h 605592"/>
                  <a:gd name="connsiteX13" fmla="*/ 373716 w 606580"/>
                  <a:gd name="connsiteY13" fmla="*/ 401936 h 605592"/>
                  <a:gd name="connsiteX14" fmla="*/ 413269 w 606580"/>
                  <a:gd name="connsiteY14" fmla="*/ 600587 h 605592"/>
                  <a:gd name="connsiteX15" fmla="*/ 387364 w 606580"/>
                  <a:gd name="connsiteY15" fmla="*/ 605592 h 605592"/>
                  <a:gd name="connsiteX16" fmla="*/ 346790 w 606580"/>
                  <a:gd name="connsiteY16" fmla="*/ 401936 h 605592"/>
                  <a:gd name="connsiteX17" fmla="*/ 316521 w 606580"/>
                  <a:gd name="connsiteY17" fmla="*/ 401936 h 605592"/>
                  <a:gd name="connsiteX18" fmla="*/ 316521 w 606580"/>
                  <a:gd name="connsiteY18" fmla="*/ 551828 h 605592"/>
                  <a:gd name="connsiteX19" fmla="*/ 290059 w 606580"/>
                  <a:gd name="connsiteY19" fmla="*/ 551828 h 605592"/>
                  <a:gd name="connsiteX20" fmla="*/ 290059 w 606580"/>
                  <a:gd name="connsiteY20" fmla="*/ 401936 h 605592"/>
                  <a:gd name="connsiteX21" fmla="*/ 247163 w 606580"/>
                  <a:gd name="connsiteY21" fmla="*/ 401936 h 605592"/>
                  <a:gd name="connsiteX22" fmla="*/ 206588 w 606580"/>
                  <a:gd name="connsiteY22" fmla="*/ 605592 h 605592"/>
                  <a:gd name="connsiteX23" fmla="*/ 180591 w 606580"/>
                  <a:gd name="connsiteY23" fmla="*/ 600494 h 605592"/>
                  <a:gd name="connsiteX24" fmla="*/ 220237 w 606580"/>
                  <a:gd name="connsiteY24" fmla="*/ 401936 h 605592"/>
                  <a:gd name="connsiteX25" fmla="*/ 0 w 606580"/>
                  <a:gd name="connsiteY25" fmla="*/ 401936 h 605592"/>
                  <a:gd name="connsiteX26" fmla="*/ 0 w 606580"/>
                  <a:gd name="connsiteY26" fmla="*/ 375703 h 605592"/>
                  <a:gd name="connsiteX27" fmla="*/ 39925 w 606580"/>
                  <a:gd name="connsiteY27" fmla="*/ 375703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5592">
                    <a:moveTo>
                      <a:pt x="139649" y="323260"/>
                    </a:moveTo>
                    <a:lnTo>
                      <a:pt x="274852" y="323260"/>
                    </a:lnTo>
                    <a:lnTo>
                      <a:pt x="274852" y="349440"/>
                    </a:lnTo>
                    <a:lnTo>
                      <a:pt x="139649" y="349440"/>
                    </a:lnTo>
                    <a:close/>
                    <a:moveTo>
                      <a:pt x="66294" y="26233"/>
                    </a:moveTo>
                    <a:lnTo>
                      <a:pt x="66294" y="375703"/>
                    </a:lnTo>
                    <a:lnTo>
                      <a:pt x="540286" y="375703"/>
                    </a:lnTo>
                    <a:lnTo>
                      <a:pt x="540286" y="26233"/>
                    </a:lnTo>
                    <a:close/>
                    <a:moveTo>
                      <a:pt x="39925" y="0"/>
                    </a:moveTo>
                    <a:lnTo>
                      <a:pt x="566655" y="0"/>
                    </a:lnTo>
                    <a:lnTo>
                      <a:pt x="566655" y="375703"/>
                    </a:lnTo>
                    <a:lnTo>
                      <a:pt x="606580" y="375703"/>
                    </a:lnTo>
                    <a:lnTo>
                      <a:pt x="606580" y="401936"/>
                    </a:lnTo>
                    <a:lnTo>
                      <a:pt x="373716" y="401936"/>
                    </a:lnTo>
                    <a:lnTo>
                      <a:pt x="413269" y="600587"/>
                    </a:lnTo>
                    <a:lnTo>
                      <a:pt x="387364" y="605592"/>
                    </a:lnTo>
                    <a:lnTo>
                      <a:pt x="346790" y="401936"/>
                    </a:lnTo>
                    <a:lnTo>
                      <a:pt x="316521" y="401936"/>
                    </a:lnTo>
                    <a:lnTo>
                      <a:pt x="316521" y="551828"/>
                    </a:lnTo>
                    <a:lnTo>
                      <a:pt x="290059" y="551828"/>
                    </a:lnTo>
                    <a:lnTo>
                      <a:pt x="290059" y="401936"/>
                    </a:lnTo>
                    <a:lnTo>
                      <a:pt x="247163" y="401936"/>
                    </a:lnTo>
                    <a:lnTo>
                      <a:pt x="206588" y="605592"/>
                    </a:lnTo>
                    <a:lnTo>
                      <a:pt x="180591" y="600494"/>
                    </a:lnTo>
                    <a:lnTo>
                      <a:pt x="220237" y="401936"/>
                    </a:lnTo>
                    <a:lnTo>
                      <a:pt x="0" y="401936"/>
                    </a:lnTo>
                    <a:lnTo>
                      <a:pt x="0" y="375703"/>
                    </a:lnTo>
                    <a:lnTo>
                      <a:pt x="39925" y="375703"/>
                    </a:lnTo>
                    <a:close/>
                  </a:path>
                </a:pathLst>
              </a:custGeom>
              <a:solidFill>
                <a:schemeClr val="bg1"/>
              </a:solidFill>
              <a:ln>
                <a:noFill/>
              </a:ln>
            </p:spPr>
            <p:txBody>
              <a:bodyPr wrap="square" lIns="91440" tIns="45720" rIns="91440" bIns="45720" anchor="ctr">
                <a:normAutofit/>
              </a:bodyPr>
              <a:lstStyle/>
              <a:p>
                <a:pPr algn="ctr"/>
                <a:endParaRPr dirty="0">
                  <a:cs typeface="+mn-ea"/>
                  <a:sym typeface="+mn-lt"/>
                </a:endParaRPr>
              </a:p>
            </p:txBody>
          </p:sp>
        </p:grpSp>
        <p:sp>
          <p:nvSpPr>
            <p:cNvPr id="58" name="Text Placeholder 32"/>
            <p:cNvSpPr txBox="1"/>
            <p:nvPr/>
          </p:nvSpPr>
          <p:spPr>
            <a:xfrm>
              <a:off x="985998" y="4678504"/>
              <a:ext cx="2412749" cy="1834541"/>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zh-CN" altLang="en-US" sz="1200" dirty="0">
                  <a:solidFill>
                    <a:srgbClr val="677180"/>
                  </a:solidFill>
                  <a:latin typeface="+mn-lt"/>
                  <a:cs typeface="+mn-ea"/>
                  <a:sym typeface="+mn-lt"/>
                </a:rPr>
                <a:t>利用索引动态跟踪节点所共享的文件的位置</a:t>
              </a:r>
            </a:p>
            <a:p>
              <a:pPr>
                <a:lnSpc>
                  <a:spcPct val="150000"/>
                </a:lnSpc>
              </a:pPr>
              <a:r>
                <a:rPr lang="zh-CN" altLang="en-US" sz="1200" dirty="0">
                  <a:solidFill>
                    <a:srgbClr val="677180"/>
                  </a:solidFill>
                  <a:latin typeface="+mn-lt"/>
                  <a:cs typeface="+mn-ea"/>
                  <a:sym typeface="+mn-lt"/>
                </a:rPr>
                <a:t>节点需要告诉索引它拥有哪些文件</a:t>
              </a:r>
            </a:p>
            <a:p>
              <a:pPr>
                <a:lnSpc>
                  <a:spcPct val="150000"/>
                </a:lnSpc>
              </a:pPr>
              <a:r>
                <a:rPr lang="zh-CN" altLang="en-US" sz="1200" dirty="0">
                  <a:solidFill>
                    <a:srgbClr val="677180"/>
                  </a:solidFill>
                  <a:latin typeface="+mn-lt"/>
                  <a:cs typeface="+mn-ea"/>
                  <a:sym typeface="+mn-lt"/>
                </a:rPr>
                <a:t>节点搜索索引，从而获知能够得到哪些文件</a:t>
              </a:r>
              <a:endParaRPr lang="en-US" altLang="zh-CN" sz="1200" dirty="0">
                <a:solidFill>
                  <a:srgbClr val="677180"/>
                </a:solidFill>
                <a:latin typeface="+mn-lt"/>
                <a:cs typeface="+mn-ea"/>
                <a:sym typeface="+mn-lt"/>
              </a:endParaRPr>
            </a:p>
          </p:txBody>
        </p:sp>
        <p:sp>
          <p:nvSpPr>
            <p:cNvPr id="59" name="Text Placeholder 33"/>
            <p:cNvSpPr txBox="1"/>
            <p:nvPr/>
          </p:nvSpPr>
          <p:spPr>
            <a:xfrm>
              <a:off x="1010841" y="4352321"/>
              <a:ext cx="1704690"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400" b="1" dirty="0">
                  <a:solidFill>
                    <a:schemeClr val="accent1">
                      <a:lumMod val="50000"/>
                    </a:schemeClr>
                  </a:solidFill>
                  <a:latin typeface="+mn-lt"/>
                  <a:cs typeface="+mn-ea"/>
                  <a:sym typeface="+mn-lt"/>
                </a:rPr>
                <a:t>文件共享</a:t>
              </a:r>
              <a:r>
                <a:rPr lang="en-US" altLang="zh-CN" sz="1400" b="1" dirty="0">
                  <a:solidFill>
                    <a:schemeClr val="accent1">
                      <a:lumMod val="50000"/>
                    </a:schemeClr>
                  </a:solidFill>
                  <a:latin typeface="+mn-lt"/>
                  <a:cs typeface="+mn-ea"/>
                  <a:sym typeface="+mn-lt"/>
                </a:rPr>
                <a:t>(</a:t>
              </a:r>
              <a:r>
                <a:rPr lang="zh-CN" altLang="en-US" sz="1400" b="1" dirty="0">
                  <a:solidFill>
                    <a:schemeClr val="accent1">
                      <a:lumMod val="50000"/>
                    </a:schemeClr>
                  </a:solidFill>
                  <a:latin typeface="+mn-lt"/>
                  <a:cs typeface="+mn-ea"/>
                  <a:sym typeface="+mn-lt"/>
                </a:rPr>
                <a:t>电驴</a:t>
              </a:r>
              <a:r>
                <a:rPr lang="en-US" altLang="zh-CN" sz="1400" b="1" dirty="0">
                  <a:solidFill>
                    <a:schemeClr val="accent1">
                      <a:lumMod val="50000"/>
                    </a:schemeClr>
                  </a:solidFill>
                  <a:latin typeface="+mn-lt"/>
                  <a:cs typeface="+mn-ea"/>
                  <a:sym typeface="+mn-lt"/>
                </a:rPr>
                <a:t>)</a:t>
              </a:r>
              <a:endParaRPr lang="en-AU" sz="1400" b="1" dirty="0">
                <a:solidFill>
                  <a:schemeClr val="accent1">
                    <a:lumMod val="50000"/>
                  </a:schemeClr>
                </a:solidFill>
                <a:latin typeface="+mn-lt"/>
                <a:cs typeface="+mn-ea"/>
                <a:sym typeface="+mn-lt"/>
              </a:endParaRPr>
            </a:p>
          </p:txBody>
        </p:sp>
        <p:sp>
          <p:nvSpPr>
            <p:cNvPr id="60" name="Text Placeholder 32"/>
            <p:cNvSpPr txBox="1"/>
            <p:nvPr/>
          </p:nvSpPr>
          <p:spPr>
            <a:xfrm>
              <a:off x="3724646" y="4678504"/>
              <a:ext cx="2552009" cy="1280543"/>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zh-CN" altLang="en-US" sz="1200" dirty="0">
                  <a:solidFill>
                    <a:srgbClr val="677180"/>
                  </a:solidFill>
                  <a:latin typeface="+mn-lt"/>
                  <a:cs typeface="+mn-ea"/>
                  <a:sym typeface="+mn-lt"/>
                </a:rPr>
                <a:t>索引负责将用户名映射到位置</a:t>
              </a:r>
            </a:p>
            <a:p>
              <a:pPr>
                <a:lnSpc>
                  <a:spcPct val="150000"/>
                </a:lnSpc>
              </a:pPr>
              <a:r>
                <a:rPr lang="zh-CN" altLang="en-US" sz="1200" dirty="0">
                  <a:solidFill>
                    <a:srgbClr val="677180"/>
                  </a:solidFill>
                  <a:latin typeface="+mn-lt"/>
                  <a:cs typeface="+mn-ea"/>
                  <a:sym typeface="+mn-lt"/>
                </a:rPr>
                <a:t>当用户开启</a:t>
              </a:r>
              <a:r>
                <a:rPr lang="en-US" altLang="zh-CN" sz="1200" dirty="0">
                  <a:solidFill>
                    <a:srgbClr val="677180"/>
                  </a:solidFill>
                  <a:latin typeface="+mn-lt"/>
                  <a:cs typeface="+mn-ea"/>
                  <a:sym typeface="+mn-lt"/>
                </a:rPr>
                <a:t>IM</a:t>
              </a:r>
              <a:r>
                <a:rPr lang="zh-CN" altLang="en-US" sz="1200" dirty="0">
                  <a:solidFill>
                    <a:srgbClr val="677180"/>
                  </a:solidFill>
                  <a:latin typeface="+mn-lt"/>
                  <a:cs typeface="+mn-ea"/>
                  <a:sym typeface="+mn-lt"/>
                </a:rPr>
                <a:t>应用时，需要通知索引它的位置</a:t>
              </a:r>
              <a:endParaRPr lang="en-US" altLang="zh-CN" sz="1200" dirty="0">
                <a:solidFill>
                  <a:srgbClr val="677180"/>
                </a:solidFill>
                <a:latin typeface="+mn-lt"/>
                <a:cs typeface="+mn-ea"/>
                <a:sym typeface="+mn-lt"/>
              </a:endParaRPr>
            </a:p>
            <a:p>
              <a:pPr>
                <a:lnSpc>
                  <a:spcPct val="150000"/>
                </a:lnSpc>
              </a:pPr>
              <a:r>
                <a:rPr lang="zh-CN" altLang="en-US" sz="1200" dirty="0">
                  <a:solidFill>
                    <a:srgbClr val="677180"/>
                  </a:solidFill>
                  <a:latin typeface="+mn-lt"/>
                  <a:cs typeface="+mn-ea"/>
                  <a:sym typeface="+mn-lt"/>
                </a:rPr>
                <a:t>节点检索索引，确定用户的</a:t>
              </a:r>
              <a:r>
                <a:rPr lang="en-US" altLang="zh-CN" sz="1200" dirty="0">
                  <a:solidFill>
                    <a:srgbClr val="677180"/>
                  </a:solidFill>
                  <a:latin typeface="+mn-lt"/>
                  <a:cs typeface="+mn-ea"/>
                  <a:sym typeface="+mn-lt"/>
                </a:rPr>
                <a:t>IP</a:t>
              </a:r>
              <a:r>
                <a:rPr lang="zh-CN" altLang="en-US" sz="1200" dirty="0">
                  <a:solidFill>
                    <a:srgbClr val="677180"/>
                  </a:solidFill>
                  <a:latin typeface="+mn-lt"/>
                  <a:cs typeface="+mn-ea"/>
                  <a:sym typeface="+mn-lt"/>
                </a:rPr>
                <a:t>地址</a:t>
              </a:r>
              <a:endParaRPr lang="en-US" altLang="zh-CN" sz="1200" dirty="0">
                <a:solidFill>
                  <a:srgbClr val="677180"/>
                </a:solidFill>
                <a:latin typeface="+mn-lt"/>
                <a:cs typeface="+mn-ea"/>
                <a:sym typeface="+mn-lt"/>
              </a:endParaRPr>
            </a:p>
          </p:txBody>
        </p:sp>
        <p:sp>
          <p:nvSpPr>
            <p:cNvPr id="61" name="Text Placeholder 33"/>
            <p:cNvSpPr txBox="1"/>
            <p:nvPr/>
          </p:nvSpPr>
          <p:spPr>
            <a:xfrm>
              <a:off x="3749489" y="4352321"/>
              <a:ext cx="1704690"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400" b="1" dirty="0">
                  <a:solidFill>
                    <a:schemeClr val="accent1">
                      <a:lumMod val="50000"/>
                    </a:schemeClr>
                  </a:solidFill>
                  <a:latin typeface="+mn-lt"/>
                  <a:cs typeface="+mn-ea"/>
                  <a:sym typeface="+mn-lt"/>
                </a:rPr>
                <a:t>即时消息</a:t>
              </a:r>
              <a:r>
                <a:rPr lang="en-US" altLang="zh-CN" sz="1400" b="1" dirty="0">
                  <a:solidFill>
                    <a:schemeClr val="accent1">
                      <a:lumMod val="50000"/>
                    </a:schemeClr>
                  </a:solidFill>
                  <a:latin typeface="+mn-lt"/>
                  <a:cs typeface="+mn-ea"/>
                  <a:sym typeface="+mn-lt"/>
                </a:rPr>
                <a:t>(QQ)</a:t>
              </a:r>
              <a:endParaRPr lang="en-AU" sz="1400" b="1" dirty="0">
                <a:solidFill>
                  <a:schemeClr val="accent1">
                    <a:lumMod val="50000"/>
                  </a:schemeClr>
                </a:solidFill>
                <a:latin typeface="+mn-lt"/>
                <a:cs typeface="+mn-ea"/>
                <a:sym typeface="+mn-lt"/>
              </a:endParaRPr>
            </a:p>
          </p:txBody>
        </p:sp>
        <p:sp>
          <p:nvSpPr>
            <p:cNvPr id="25" name="TextBox 24"/>
            <p:cNvSpPr txBox="1"/>
            <p:nvPr/>
          </p:nvSpPr>
          <p:spPr>
            <a:xfrm>
              <a:off x="929024" y="6337010"/>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srgbClr val="F7F7F7"/>
                  </a:solidFill>
                  <a:effectLst/>
                  <a:uLnTx/>
                  <a:uFillTx/>
                </a:rPr>
                <a:t>PPT</a:t>
              </a:r>
              <a:r>
                <a:rPr kumimoji="0" lang="zh-CN" altLang="en-US" sz="100" b="0" i="0" u="none" strike="noStrike" kern="0" cap="none" spc="0" normalizeH="0" baseline="0" noProof="0" dirty="0">
                  <a:ln>
                    <a:noFill/>
                  </a:ln>
                  <a:solidFill>
                    <a:srgbClr val="F7F7F7"/>
                  </a:solidFill>
                  <a:effectLst/>
                  <a:uLnTx/>
                  <a:uFillTx/>
                </a:rPr>
                <a:t>模板 </a:t>
              </a:r>
              <a:r>
                <a:rPr kumimoji="0" lang="en-US" altLang="zh-CN" sz="100" b="0" i="0" u="none" strike="noStrike" kern="0" cap="none" spc="0" normalizeH="0" baseline="0" noProof="0" dirty="0">
                  <a:ln>
                    <a:noFill/>
                  </a:ln>
                  <a:solidFill>
                    <a:srgbClr val="F7F7F7"/>
                  </a:solidFill>
                  <a:effectLst/>
                  <a:uLnTx/>
                  <a:uFillTx/>
                </a:rPr>
                <a:t>http://www.1ppt.com/moban/</a:t>
              </a:r>
              <a:r>
                <a:rPr kumimoji="0" lang="zh-CN" altLang="en-US" sz="100" b="0" i="0" u="none" strike="noStrike" kern="0" cap="none" spc="0" normalizeH="0" baseline="0" noProof="0" dirty="0">
                  <a:ln>
                    <a:noFill/>
                  </a:ln>
                  <a:solidFill>
                    <a:srgbClr val="F7F7F7"/>
                  </a:solidFill>
                  <a:effectLst/>
                  <a:uLnTx/>
                  <a:uFillTx/>
                </a:rPr>
                <a:t> </a:t>
              </a:r>
              <a:endParaRPr kumimoji="0" lang="en-US" altLang="zh-CN" sz="100" b="0" i="0" u="none" strike="noStrike" kern="0" cap="none" spc="0" normalizeH="0" baseline="0" noProof="0" dirty="0">
                <a:ln>
                  <a:noFill/>
                </a:ln>
                <a:solidFill>
                  <a:srgbClr val="F7F7F7"/>
                </a:solidFill>
                <a:effectLst/>
                <a:uLnTx/>
                <a:uFillTx/>
              </a:endParaRPr>
            </a:p>
          </p:txBody>
        </p:sp>
      </p:grpSp>
      <p:sp>
        <p:nvSpPr>
          <p:cNvPr id="26" name="TextBox 14"/>
          <p:cNvSpPr txBox="1"/>
          <p:nvPr/>
        </p:nvSpPr>
        <p:spPr>
          <a:xfrm>
            <a:off x="-428245" y="1319521"/>
            <a:ext cx="3507239" cy="461665"/>
          </a:xfrm>
          <a:prstGeom prst="rect">
            <a:avLst/>
          </a:prstGeom>
          <a:noFill/>
          <a:effectLst/>
        </p:spPr>
        <p:txBody>
          <a:bodyPr wrap="square" rtlCol="0">
            <a:spAutoFit/>
          </a:bodyPr>
          <a:lstStyle/>
          <a:p>
            <a:pPr algn="ctr" defTabSz="285750"/>
            <a:r>
              <a:rPr lang="zh-CN" altLang="en-US" sz="2400" dirty="0">
                <a:solidFill>
                  <a:schemeClr val="accent1">
                    <a:lumMod val="50000"/>
                  </a:schemeClr>
                </a:solidFill>
                <a:cs typeface="+mn-ea"/>
                <a:sym typeface="+mn-lt"/>
              </a:rPr>
              <a:t>搜索信息</a:t>
            </a:r>
          </a:p>
        </p:txBody>
      </p:sp>
      <p:sp>
        <p:nvSpPr>
          <p:cNvPr id="10" name="箭头: 右 9">
            <a:extLst>
              <a:ext uri="{FF2B5EF4-FFF2-40B4-BE49-F238E27FC236}">
                <a16:creationId xmlns:a16="http://schemas.microsoft.com/office/drawing/2014/main" id="{2171FDDE-E08D-4F5A-A2CD-FF0A84D1C305}"/>
              </a:ext>
            </a:extLst>
          </p:cNvPr>
          <p:cNvSpPr/>
          <p:nvPr/>
        </p:nvSpPr>
        <p:spPr>
          <a:xfrm>
            <a:off x="5890506" y="2633133"/>
            <a:ext cx="1356961" cy="1515534"/>
          </a:xfrm>
          <a:prstGeom prst="rightArrow">
            <a:avLst/>
          </a:prstGeom>
          <a:solidFill>
            <a:srgbClr val="7F91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文本框 15">
            <a:extLst>
              <a:ext uri="{FF2B5EF4-FFF2-40B4-BE49-F238E27FC236}">
                <a16:creationId xmlns:a16="http://schemas.microsoft.com/office/drawing/2014/main" id="{1EA95020-0C9C-48FA-9721-71179FF8DCFC}"/>
              </a:ext>
            </a:extLst>
          </p:cNvPr>
          <p:cNvSpPr txBox="1"/>
          <p:nvPr>
            <p:custDataLst>
              <p:tags r:id="rId1"/>
            </p:custDataLst>
          </p:nvPr>
        </p:nvSpPr>
        <p:spPr>
          <a:xfrm>
            <a:off x="7702373" y="1967279"/>
            <a:ext cx="3643720" cy="2838534"/>
          </a:xfrm>
          <a:prstGeom prst="rect">
            <a:avLst/>
          </a:prstGeom>
          <a:noFill/>
        </p:spPr>
        <p:txBody>
          <a:bodyPr wrap="square" lIns="0" rIns="0" rtlCol="0">
            <a:spAutoFit/>
          </a:bodyPr>
          <a:lstStyle>
            <a:defPPr>
              <a:defRPr lang="zh-CN"/>
            </a:defPPr>
            <a:lvl1pPr>
              <a:lnSpc>
                <a:spcPct val="130000"/>
              </a:lnSpc>
            </a:lvl1pPr>
          </a:lstStyle>
          <a:p>
            <a:r>
              <a:rPr lang="zh-CN" altLang="en-US" sz="2800" dirty="0">
                <a:sym typeface="+mn-lt"/>
              </a:rPr>
              <a:t> </a:t>
            </a:r>
            <a:r>
              <a:rPr lang="en-US" altLang="zh-CN" sz="2800" dirty="0">
                <a:sym typeface="+mn-lt"/>
              </a:rPr>
              <a:t>1) </a:t>
            </a:r>
            <a:r>
              <a:rPr lang="zh-CN" altLang="en-US" sz="2800" dirty="0">
                <a:sym typeface="+mn-lt"/>
              </a:rPr>
              <a:t>集中式索引</a:t>
            </a:r>
          </a:p>
          <a:p>
            <a:endParaRPr lang="zh-CN" altLang="en-US" sz="2800" dirty="0">
              <a:sym typeface="+mn-lt"/>
            </a:endParaRPr>
          </a:p>
          <a:p>
            <a:r>
              <a:rPr lang="en-US" altLang="zh-CN" sz="2800" dirty="0">
                <a:sym typeface="+mn-lt"/>
              </a:rPr>
              <a:t> 2) </a:t>
            </a:r>
            <a:r>
              <a:rPr lang="zh-CN" altLang="en-US" sz="2800" dirty="0">
                <a:sym typeface="+mn-lt"/>
              </a:rPr>
              <a:t>洪泛式查询</a:t>
            </a:r>
            <a:endParaRPr lang="en-US" altLang="zh-CN" sz="2800" dirty="0">
              <a:sym typeface="+mn-lt"/>
            </a:endParaRPr>
          </a:p>
          <a:p>
            <a:endParaRPr lang="en-US" altLang="zh-CN" sz="2800" dirty="0">
              <a:sym typeface="+mn-lt"/>
            </a:endParaRPr>
          </a:p>
          <a:p>
            <a:r>
              <a:rPr lang="en-US" altLang="zh-CN" sz="2800" dirty="0">
                <a:sym typeface="+mn-lt"/>
              </a:rPr>
              <a:t> 3) </a:t>
            </a:r>
            <a:r>
              <a:rPr lang="zh-CN" altLang="en-US" sz="2800" dirty="0">
                <a:sym typeface="+mn-lt"/>
              </a:rPr>
              <a:t>层次式网络覆盖</a:t>
            </a: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图文框 26">
            <a:extLst>
              <a:ext uri="{FF2B5EF4-FFF2-40B4-BE49-F238E27FC236}">
                <a16:creationId xmlns:a16="http://schemas.microsoft.com/office/drawing/2014/main" id="{EDA01B67-3E37-4C9A-A983-A64432639471}"/>
              </a:ext>
            </a:extLst>
          </p:cNvPr>
          <p:cNvSpPr/>
          <p:nvPr/>
        </p:nvSpPr>
        <p:spPr>
          <a:xfrm>
            <a:off x="8162489" y="1967600"/>
            <a:ext cx="2810312" cy="3231160"/>
          </a:xfrm>
          <a:prstGeom prst="frame">
            <a:avLst>
              <a:gd name="adj1" fmla="val 1742"/>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grpSp>
        <p:nvGrpSpPr>
          <p:cNvPr id="2" name="组合 1"/>
          <p:cNvGrpSpPr/>
          <p:nvPr/>
        </p:nvGrpSpPr>
        <p:grpSpPr>
          <a:xfrm>
            <a:off x="389738" y="366112"/>
            <a:ext cx="691563" cy="795716"/>
            <a:chOff x="2367572" y="4118895"/>
            <a:chExt cx="921196" cy="1059933"/>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16"/>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17"/>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18"/>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15"/>
              </p:custDataLst>
            </p:nvPr>
          </p:nvSpPr>
          <p:spPr>
            <a:xfrm>
              <a:off x="2448090" y="4317883"/>
              <a:ext cx="760159" cy="860945"/>
            </a:xfrm>
            <a:prstGeom prst="rect">
              <a:avLst/>
            </a:prstGeom>
            <a:noFill/>
          </p:spPr>
          <p:txBody>
            <a:bodyPr wrap="none" lIns="0" rIns="0" rtlCol="0">
              <a:spAutoFit/>
            </a:bodyPr>
            <a:lstStyle/>
            <a:p>
              <a:pPr algn="ctr" defTabSz="914400"/>
              <a:r>
                <a:rPr lang="en-US" sz="3600" b="1" dirty="0">
                  <a:solidFill>
                    <a:schemeClr val="accent1">
                      <a:lumMod val="50000"/>
                    </a:schemeClr>
                  </a:solidFill>
                  <a:cs typeface="+mn-ea"/>
                  <a:sym typeface="+mn-lt"/>
                </a:rPr>
                <a:t>02</a:t>
              </a:r>
            </a:p>
          </p:txBody>
        </p:sp>
      </p:grpSp>
      <p:sp>
        <p:nvSpPr>
          <p:cNvPr id="8" name="TextBox 14"/>
          <p:cNvSpPr txBox="1"/>
          <p:nvPr/>
        </p:nvSpPr>
        <p:spPr>
          <a:xfrm>
            <a:off x="1369561" y="481061"/>
            <a:ext cx="3051901" cy="646331"/>
          </a:xfrm>
          <a:prstGeom prst="rect">
            <a:avLst/>
          </a:prstGeom>
          <a:noFill/>
          <a:effectLst/>
        </p:spPr>
        <p:txBody>
          <a:bodyPr wrap="square" rtlCol="0">
            <a:spAutoFit/>
          </a:bodyPr>
          <a:lstStyle/>
          <a:p>
            <a:pPr defTabSz="285750"/>
            <a:r>
              <a:rPr lang="en-US" altLang="zh-CN" sz="3600" dirty="0">
                <a:solidFill>
                  <a:schemeClr val="accent1">
                    <a:lumMod val="50000"/>
                  </a:schemeClr>
                </a:solidFill>
                <a:cs typeface="+mn-ea"/>
                <a:sym typeface="+mn-lt"/>
              </a:rPr>
              <a:t>P2P</a:t>
            </a:r>
            <a:r>
              <a:rPr lang="zh-CN" altLang="en-US" sz="3600" dirty="0">
                <a:solidFill>
                  <a:schemeClr val="accent1">
                    <a:lumMod val="50000"/>
                  </a:schemeClr>
                </a:solidFill>
                <a:cs typeface="+mn-ea"/>
                <a:sym typeface="+mn-lt"/>
              </a:rPr>
              <a:t>索引技术</a:t>
            </a:r>
          </a:p>
        </p:txBody>
      </p:sp>
      <p:grpSp>
        <p:nvGrpSpPr>
          <p:cNvPr id="178" name="PA-组合 7"/>
          <p:cNvGrpSpPr/>
          <p:nvPr>
            <p:custDataLst>
              <p:tags r:id="rId1"/>
            </p:custDataLst>
          </p:nvPr>
        </p:nvGrpSpPr>
        <p:grpSpPr>
          <a:xfrm>
            <a:off x="1601936" y="1871202"/>
            <a:ext cx="967060" cy="967058"/>
            <a:chOff x="7664913" y="2801902"/>
            <a:chExt cx="967060" cy="967058"/>
          </a:xfrm>
        </p:grpSpPr>
        <p:grpSp>
          <p:nvGrpSpPr>
            <p:cNvPr id="179" name="组合 178"/>
            <p:cNvGrpSpPr/>
            <p:nvPr/>
          </p:nvGrpSpPr>
          <p:grpSpPr>
            <a:xfrm>
              <a:off x="7664913" y="2801902"/>
              <a:ext cx="967060" cy="967058"/>
              <a:chOff x="1333481" y="1593118"/>
              <a:chExt cx="1418785" cy="1418785"/>
            </a:xfrm>
          </p:grpSpPr>
          <p:sp>
            <p:nvSpPr>
              <p:cNvPr id="181" name="PA-↖"/>
              <p:cNvSpPr/>
              <p:nvPr>
                <p:custDataLst>
                  <p:tags r:id="rId12"/>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a:outerShdw blurRad="254000" dist="190500" dir="13500000" algn="br" rotWithShape="0">
                  <a:srgbClr val="FFFFFF">
                    <a:alpha val="9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82" name="PA-↘"/>
              <p:cNvSpPr/>
              <p:nvPr>
                <p:custDataLst>
                  <p:tags r:id="rId13"/>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83" name="PA-1"/>
              <p:cNvSpPr/>
              <p:nvPr>
                <p:custDataLst>
                  <p:tags r:id="rId14"/>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grpSp>
        <p:sp>
          <p:nvSpPr>
            <p:cNvPr id="180" name="PA-任意多边形 2112"/>
            <p:cNvSpPr>
              <a:spLocks noEditPoints="1"/>
            </p:cNvSpPr>
            <p:nvPr>
              <p:custDataLst>
                <p:tags r:id="rId11"/>
              </p:custDataLst>
            </p:nvPr>
          </p:nvSpPr>
          <p:spPr bwMode="auto">
            <a:xfrm>
              <a:off x="7931898" y="3045590"/>
              <a:ext cx="375130" cy="455141"/>
            </a:xfrm>
            <a:custGeom>
              <a:avLst/>
              <a:gdLst>
                <a:gd name="T0" fmla="*/ 123 w 133"/>
                <a:gd name="T1" fmla="*/ 155 h 160"/>
                <a:gd name="T2" fmla="*/ 109 w 133"/>
                <a:gd name="T3" fmla="*/ 144 h 160"/>
                <a:gd name="T4" fmla="*/ 100 w 133"/>
                <a:gd name="T5" fmla="*/ 99 h 160"/>
                <a:gd name="T6" fmla="*/ 100 w 133"/>
                <a:gd name="T7" fmla="*/ 61 h 160"/>
                <a:gd name="T8" fmla="*/ 109 w 133"/>
                <a:gd name="T9" fmla="*/ 16 h 160"/>
                <a:gd name="T10" fmla="*/ 123 w 133"/>
                <a:gd name="T11" fmla="*/ 5 h 160"/>
                <a:gd name="T12" fmla="*/ 133 w 133"/>
                <a:gd name="T13" fmla="*/ 3 h 160"/>
                <a:gd name="T14" fmla="*/ 123 w 133"/>
                <a:gd name="T15" fmla="*/ 0 h 160"/>
                <a:gd name="T16" fmla="*/ 13 w 133"/>
                <a:gd name="T17" fmla="*/ 0 h 160"/>
                <a:gd name="T18" fmla="*/ 3 w 133"/>
                <a:gd name="T19" fmla="*/ 0 h 160"/>
                <a:gd name="T20" fmla="*/ 3 w 133"/>
                <a:gd name="T21" fmla="*/ 5 h 160"/>
                <a:gd name="T22" fmla="*/ 11 w 133"/>
                <a:gd name="T23" fmla="*/ 16 h 160"/>
                <a:gd name="T24" fmla="*/ 24 w 133"/>
                <a:gd name="T25" fmla="*/ 43 h 160"/>
                <a:gd name="T26" fmla="*/ 62 w 133"/>
                <a:gd name="T27" fmla="*/ 80 h 160"/>
                <a:gd name="T28" fmla="*/ 24 w 133"/>
                <a:gd name="T29" fmla="*/ 117 h 160"/>
                <a:gd name="T30" fmla="*/ 11 w 133"/>
                <a:gd name="T31" fmla="*/ 144 h 160"/>
                <a:gd name="T32" fmla="*/ 3 w 133"/>
                <a:gd name="T33" fmla="*/ 155 h 160"/>
                <a:gd name="T34" fmla="*/ 3 w 133"/>
                <a:gd name="T35" fmla="*/ 160 h 160"/>
                <a:gd name="T36" fmla="*/ 13 w 133"/>
                <a:gd name="T37" fmla="*/ 160 h 160"/>
                <a:gd name="T38" fmla="*/ 123 w 133"/>
                <a:gd name="T39" fmla="*/ 160 h 160"/>
                <a:gd name="T40" fmla="*/ 133 w 133"/>
                <a:gd name="T41" fmla="*/ 157 h 160"/>
                <a:gd name="T42" fmla="*/ 16 w 133"/>
                <a:gd name="T43" fmla="*/ 11 h 160"/>
                <a:gd name="T44" fmla="*/ 117 w 133"/>
                <a:gd name="T45" fmla="*/ 5 h 160"/>
                <a:gd name="T46" fmla="*/ 109 w 133"/>
                <a:gd name="T47" fmla="*/ 11 h 160"/>
                <a:gd name="T48" fmla="*/ 16 w 133"/>
                <a:gd name="T49" fmla="*/ 11 h 160"/>
                <a:gd name="T50" fmla="*/ 29 w 133"/>
                <a:gd name="T51" fmla="*/ 43 h 160"/>
                <a:gd name="T52" fmla="*/ 104 w 133"/>
                <a:gd name="T53" fmla="*/ 16 h 160"/>
                <a:gd name="T54" fmla="*/ 97 w 133"/>
                <a:gd name="T55" fmla="*/ 57 h 160"/>
                <a:gd name="T56" fmla="*/ 37 w 133"/>
                <a:gd name="T57" fmla="*/ 57 h 160"/>
                <a:gd name="T58" fmla="*/ 37 w 133"/>
                <a:gd name="T59" fmla="*/ 103 h 160"/>
                <a:gd name="T60" fmla="*/ 97 w 133"/>
                <a:gd name="T61" fmla="*/ 103 h 160"/>
                <a:gd name="T62" fmla="*/ 104 w 133"/>
                <a:gd name="T63" fmla="*/ 144 h 160"/>
                <a:gd name="T64" fmla="*/ 29 w 133"/>
                <a:gd name="T65" fmla="*/ 117 h 160"/>
                <a:gd name="T66" fmla="*/ 24 w 133"/>
                <a:gd name="T67" fmla="*/ 149 h 160"/>
                <a:gd name="T68" fmla="*/ 117 w 133"/>
                <a:gd name="T69" fmla="*/ 149 h 160"/>
                <a:gd name="T70" fmla="*/ 16 w 133"/>
                <a:gd name="T71" fmla="*/ 155 h 160"/>
                <a:gd name="T72" fmla="*/ 55 w 133"/>
                <a:gd name="T73" fmla="*/ 56 h 160"/>
                <a:gd name="T74" fmla="*/ 53 w 133"/>
                <a:gd name="T75" fmla="*/ 61 h 160"/>
                <a:gd name="T76" fmla="*/ 39 w 133"/>
                <a:gd name="T77" fmla="*/ 52 h 160"/>
                <a:gd name="T78" fmla="*/ 35 w 133"/>
                <a:gd name="T79" fmla="*/ 37 h 160"/>
                <a:gd name="T80" fmla="*/ 40 w 133"/>
                <a:gd name="T81" fmla="*/ 37 h 160"/>
                <a:gd name="T82" fmla="*/ 42 w 133"/>
                <a:gd name="T83" fmla="*/ 48 h 160"/>
                <a:gd name="T84" fmla="*/ 99 w 133"/>
                <a:gd name="T85" fmla="*/ 119 h 160"/>
                <a:gd name="T86" fmla="*/ 96 w 133"/>
                <a:gd name="T87" fmla="*/ 128 h 160"/>
                <a:gd name="T88" fmla="*/ 93 w 133"/>
                <a:gd name="T89" fmla="*/ 119 h 160"/>
                <a:gd name="T90" fmla="*/ 79 w 133"/>
                <a:gd name="T91" fmla="*/ 106 h 160"/>
                <a:gd name="T92" fmla="*/ 81 w 133"/>
                <a:gd name="T93" fmla="*/ 102 h 160"/>
                <a:gd name="T94" fmla="*/ 99 w 133"/>
                <a:gd name="T95" fmla="*/ 11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3" h="160">
                  <a:moveTo>
                    <a:pt x="131" y="155"/>
                  </a:moveTo>
                  <a:cubicBezTo>
                    <a:pt x="123" y="155"/>
                    <a:pt x="123" y="155"/>
                    <a:pt x="123" y="155"/>
                  </a:cubicBezTo>
                  <a:cubicBezTo>
                    <a:pt x="123" y="144"/>
                    <a:pt x="123" y="144"/>
                    <a:pt x="123" y="144"/>
                  </a:cubicBezTo>
                  <a:cubicBezTo>
                    <a:pt x="109" y="144"/>
                    <a:pt x="109" y="144"/>
                    <a:pt x="109" y="144"/>
                  </a:cubicBezTo>
                  <a:cubicBezTo>
                    <a:pt x="109" y="117"/>
                    <a:pt x="109" y="117"/>
                    <a:pt x="109" y="117"/>
                  </a:cubicBezTo>
                  <a:cubicBezTo>
                    <a:pt x="109" y="110"/>
                    <a:pt x="106" y="103"/>
                    <a:pt x="100" y="99"/>
                  </a:cubicBezTo>
                  <a:cubicBezTo>
                    <a:pt x="71" y="80"/>
                    <a:pt x="71" y="80"/>
                    <a:pt x="71" y="80"/>
                  </a:cubicBezTo>
                  <a:cubicBezTo>
                    <a:pt x="100" y="61"/>
                    <a:pt x="100" y="61"/>
                    <a:pt x="100" y="61"/>
                  </a:cubicBezTo>
                  <a:cubicBezTo>
                    <a:pt x="106" y="57"/>
                    <a:pt x="109" y="50"/>
                    <a:pt x="109" y="43"/>
                  </a:cubicBezTo>
                  <a:cubicBezTo>
                    <a:pt x="109" y="16"/>
                    <a:pt x="109" y="16"/>
                    <a:pt x="109" y="16"/>
                  </a:cubicBezTo>
                  <a:cubicBezTo>
                    <a:pt x="123" y="16"/>
                    <a:pt x="123" y="16"/>
                    <a:pt x="123" y="16"/>
                  </a:cubicBezTo>
                  <a:cubicBezTo>
                    <a:pt x="123" y="5"/>
                    <a:pt x="123" y="5"/>
                    <a:pt x="123" y="5"/>
                  </a:cubicBezTo>
                  <a:cubicBezTo>
                    <a:pt x="131" y="5"/>
                    <a:pt x="131" y="5"/>
                    <a:pt x="131" y="5"/>
                  </a:cubicBezTo>
                  <a:cubicBezTo>
                    <a:pt x="132" y="5"/>
                    <a:pt x="133" y="4"/>
                    <a:pt x="133" y="3"/>
                  </a:cubicBezTo>
                  <a:cubicBezTo>
                    <a:pt x="133" y="1"/>
                    <a:pt x="132" y="0"/>
                    <a:pt x="131" y="0"/>
                  </a:cubicBezTo>
                  <a:cubicBezTo>
                    <a:pt x="123" y="0"/>
                    <a:pt x="123" y="0"/>
                    <a:pt x="123" y="0"/>
                  </a:cubicBezTo>
                  <a:cubicBezTo>
                    <a:pt x="120" y="0"/>
                    <a:pt x="120" y="0"/>
                    <a:pt x="120" y="0"/>
                  </a:cubicBezTo>
                  <a:cubicBezTo>
                    <a:pt x="13" y="0"/>
                    <a:pt x="13" y="0"/>
                    <a:pt x="13" y="0"/>
                  </a:cubicBezTo>
                  <a:cubicBezTo>
                    <a:pt x="11" y="0"/>
                    <a:pt x="11" y="0"/>
                    <a:pt x="11" y="0"/>
                  </a:cubicBezTo>
                  <a:cubicBezTo>
                    <a:pt x="3" y="0"/>
                    <a:pt x="3" y="0"/>
                    <a:pt x="3" y="0"/>
                  </a:cubicBezTo>
                  <a:cubicBezTo>
                    <a:pt x="1" y="0"/>
                    <a:pt x="0" y="1"/>
                    <a:pt x="0" y="3"/>
                  </a:cubicBezTo>
                  <a:cubicBezTo>
                    <a:pt x="0" y="4"/>
                    <a:pt x="1" y="5"/>
                    <a:pt x="3" y="5"/>
                  </a:cubicBezTo>
                  <a:cubicBezTo>
                    <a:pt x="11" y="5"/>
                    <a:pt x="11" y="5"/>
                    <a:pt x="11" y="5"/>
                  </a:cubicBezTo>
                  <a:cubicBezTo>
                    <a:pt x="11" y="16"/>
                    <a:pt x="11" y="16"/>
                    <a:pt x="11" y="16"/>
                  </a:cubicBezTo>
                  <a:cubicBezTo>
                    <a:pt x="24" y="16"/>
                    <a:pt x="24" y="16"/>
                    <a:pt x="24" y="16"/>
                  </a:cubicBezTo>
                  <a:cubicBezTo>
                    <a:pt x="24" y="43"/>
                    <a:pt x="24" y="43"/>
                    <a:pt x="24" y="43"/>
                  </a:cubicBezTo>
                  <a:cubicBezTo>
                    <a:pt x="24" y="50"/>
                    <a:pt x="28" y="57"/>
                    <a:pt x="34" y="61"/>
                  </a:cubicBezTo>
                  <a:cubicBezTo>
                    <a:pt x="62" y="80"/>
                    <a:pt x="62" y="80"/>
                    <a:pt x="62" y="80"/>
                  </a:cubicBezTo>
                  <a:cubicBezTo>
                    <a:pt x="34" y="99"/>
                    <a:pt x="34" y="99"/>
                    <a:pt x="34" y="99"/>
                  </a:cubicBezTo>
                  <a:cubicBezTo>
                    <a:pt x="28" y="103"/>
                    <a:pt x="24" y="110"/>
                    <a:pt x="24" y="117"/>
                  </a:cubicBezTo>
                  <a:cubicBezTo>
                    <a:pt x="24" y="144"/>
                    <a:pt x="24" y="144"/>
                    <a:pt x="24" y="144"/>
                  </a:cubicBezTo>
                  <a:cubicBezTo>
                    <a:pt x="11" y="144"/>
                    <a:pt x="11" y="144"/>
                    <a:pt x="11" y="144"/>
                  </a:cubicBezTo>
                  <a:cubicBezTo>
                    <a:pt x="11" y="155"/>
                    <a:pt x="11" y="155"/>
                    <a:pt x="11" y="155"/>
                  </a:cubicBezTo>
                  <a:cubicBezTo>
                    <a:pt x="3" y="155"/>
                    <a:pt x="3" y="155"/>
                    <a:pt x="3" y="155"/>
                  </a:cubicBezTo>
                  <a:cubicBezTo>
                    <a:pt x="1" y="155"/>
                    <a:pt x="0" y="156"/>
                    <a:pt x="0" y="157"/>
                  </a:cubicBezTo>
                  <a:cubicBezTo>
                    <a:pt x="0" y="159"/>
                    <a:pt x="1" y="160"/>
                    <a:pt x="3" y="160"/>
                  </a:cubicBezTo>
                  <a:cubicBezTo>
                    <a:pt x="11" y="160"/>
                    <a:pt x="11" y="160"/>
                    <a:pt x="11" y="160"/>
                  </a:cubicBezTo>
                  <a:cubicBezTo>
                    <a:pt x="13" y="160"/>
                    <a:pt x="13" y="160"/>
                    <a:pt x="13" y="160"/>
                  </a:cubicBezTo>
                  <a:cubicBezTo>
                    <a:pt x="120" y="160"/>
                    <a:pt x="120" y="160"/>
                    <a:pt x="120" y="160"/>
                  </a:cubicBezTo>
                  <a:cubicBezTo>
                    <a:pt x="123" y="160"/>
                    <a:pt x="123" y="160"/>
                    <a:pt x="123" y="160"/>
                  </a:cubicBezTo>
                  <a:cubicBezTo>
                    <a:pt x="131" y="160"/>
                    <a:pt x="131" y="160"/>
                    <a:pt x="131" y="160"/>
                  </a:cubicBezTo>
                  <a:cubicBezTo>
                    <a:pt x="132" y="160"/>
                    <a:pt x="133" y="159"/>
                    <a:pt x="133" y="157"/>
                  </a:cubicBezTo>
                  <a:cubicBezTo>
                    <a:pt x="133" y="156"/>
                    <a:pt x="132" y="155"/>
                    <a:pt x="131" y="155"/>
                  </a:cubicBezTo>
                  <a:close/>
                  <a:moveTo>
                    <a:pt x="16" y="11"/>
                  </a:moveTo>
                  <a:cubicBezTo>
                    <a:pt x="16" y="5"/>
                    <a:pt x="16" y="5"/>
                    <a:pt x="16" y="5"/>
                  </a:cubicBezTo>
                  <a:cubicBezTo>
                    <a:pt x="117" y="5"/>
                    <a:pt x="117" y="5"/>
                    <a:pt x="117" y="5"/>
                  </a:cubicBezTo>
                  <a:cubicBezTo>
                    <a:pt x="117" y="11"/>
                    <a:pt x="117" y="11"/>
                    <a:pt x="117" y="11"/>
                  </a:cubicBezTo>
                  <a:cubicBezTo>
                    <a:pt x="109" y="11"/>
                    <a:pt x="109" y="11"/>
                    <a:pt x="109" y="11"/>
                  </a:cubicBezTo>
                  <a:cubicBezTo>
                    <a:pt x="24" y="11"/>
                    <a:pt x="24" y="11"/>
                    <a:pt x="24" y="11"/>
                  </a:cubicBezTo>
                  <a:lnTo>
                    <a:pt x="16" y="11"/>
                  </a:lnTo>
                  <a:close/>
                  <a:moveTo>
                    <a:pt x="37" y="57"/>
                  </a:moveTo>
                  <a:cubicBezTo>
                    <a:pt x="32" y="54"/>
                    <a:pt x="29" y="49"/>
                    <a:pt x="29" y="43"/>
                  </a:cubicBezTo>
                  <a:cubicBezTo>
                    <a:pt x="29" y="16"/>
                    <a:pt x="29" y="16"/>
                    <a:pt x="29" y="16"/>
                  </a:cubicBezTo>
                  <a:cubicBezTo>
                    <a:pt x="104" y="16"/>
                    <a:pt x="104" y="16"/>
                    <a:pt x="104" y="16"/>
                  </a:cubicBezTo>
                  <a:cubicBezTo>
                    <a:pt x="104" y="43"/>
                    <a:pt x="104" y="43"/>
                    <a:pt x="104" y="43"/>
                  </a:cubicBezTo>
                  <a:cubicBezTo>
                    <a:pt x="104" y="49"/>
                    <a:pt x="101" y="54"/>
                    <a:pt x="97" y="57"/>
                  </a:cubicBezTo>
                  <a:cubicBezTo>
                    <a:pt x="67" y="77"/>
                    <a:pt x="67" y="77"/>
                    <a:pt x="67" y="77"/>
                  </a:cubicBezTo>
                  <a:lnTo>
                    <a:pt x="37" y="57"/>
                  </a:lnTo>
                  <a:close/>
                  <a:moveTo>
                    <a:pt x="29" y="117"/>
                  </a:moveTo>
                  <a:cubicBezTo>
                    <a:pt x="29" y="111"/>
                    <a:pt x="32" y="106"/>
                    <a:pt x="37" y="103"/>
                  </a:cubicBezTo>
                  <a:cubicBezTo>
                    <a:pt x="67" y="83"/>
                    <a:pt x="67" y="83"/>
                    <a:pt x="67" y="83"/>
                  </a:cubicBezTo>
                  <a:cubicBezTo>
                    <a:pt x="97" y="103"/>
                    <a:pt x="97" y="103"/>
                    <a:pt x="97" y="103"/>
                  </a:cubicBezTo>
                  <a:cubicBezTo>
                    <a:pt x="101" y="106"/>
                    <a:pt x="104" y="111"/>
                    <a:pt x="104" y="117"/>
                  </a:cubicBezTo>
                  <a:cubicBezTo>
                    <a:pt x="104" y="144"/>
                    <a:pt x="104" y="144"/>
                    <a:pt x="104" y="144"/>
                  </a:cubicBezTo>
                  <a:cubicBezTo>
                    <a:pt x="29" y="144"/>
                    <a:pt x="29" y="144"/>
                    <a:pt x="29" y="144"/>
                  </a:cubicBezTo>
                  <a:lnTo>
                    <a:pt x="29" y="117"/>
                  </a:lnTo>
                  <a:close/>
                  <a:moveTo>
                    <a:pt x="16" y="149"/>
                  </a:moveTo>
                  <a:cubicBezTo>
                    <a:pt x="24" y="149"/>
                    <a:pt x="24" y="149"/>
                    <a:pt x="24" y="149"/>
                  </a:cubicBezTo>
                  <a:cubicBezTo>
                    <a:pt x="109" y="149"/>
                    <a:pt x="109" y="149"/>
                    <a:pt x="109" y="149"/>
                  </a:cubicBezTo>
                  <a:cubicBezTo>
                    <a:pt x="117" y="149"/>
                    <a:pt x="117" y="149"/>
                    <a:pt x="117" y="149"/>
                  </a:cubicBezTo>
                  <a:cubicBezTo>
                    <a:pt x="117" y="155"/>
                    <a:pt x="117" y="155"/>
                    <a:pt x="117" y="155"/>
                  </a:cubicBezTo>
                  <a:cubicBezTo>
                    <a:pt x="16" y="155"/>
                    <a:pt x="16" y="155"/>
                    <a:pt x="16" y="155"/>
                  </a:cubicBezTo>
                  <a:lnTo>
                    <a:pt x="16" y="149"/>
                  </a:lnTo>
                  <a:close/>
                  <a:moveTo>
                    <a:pt x="55" y="56"/>
                  </a:moveTo>
                  <a:cubicBezTo>
                    <a:pt x="56" y="57"/>
                    <a:pt x="56" y="59"/>
                    <a:pt x="56" y="60"/>
                  </a:cubicBezTo>
                  <a:cubicBezTo>
                    <a:pt x="55" y="61"/>
                    <a:pt x="54" y="61"/>
                    <a:pt x="53" y="61"/>
                  </a:cubicBezTo>
                  <a:cubicBezTo>
                    <a:pt x="53" y="61"/>
                    <a:pt x="52" y="61"/>
                    <a:pt x="52" y="61"/>
                  </a:cubicBezTo>
                  <a:cubicBezTo>
                    <a:pt x="39" y="52"/>
                    <a:pt x="39" y="52"/>
                    <a:pt x="39" y="52"/>
                  </a:cubicBezTo>
                  <a:cubicBezTo>
                    <a:pt x="36" y="50"/>
                    <a:pt x="35" y="47"/>
                    <a:pt x="35" y="43"/>
                  </a:cubicBezTo>
                  <a:cubicBezTo>
                    <a:pt x="35" y="37"/>
                    <a:pt x="35" y="37"/>
                    <a:pt x="35" y="37"/>
                  </a:cubicBezTo>
                  <a:cubicBezTo>
                    <a:pt x="35" y="36"/>
                    <a:pt x="36" y="35"/>
                    <a:pt x="37" y="35"/>
                  </a:cubicBezTo>
                  <a:cubicBezTo>
                    <a:pt x="39" y="35"/>
                    <a:pt x="40" y="36"/>
                    <a:pt x="40" y="37"/>
                  </a:cubicBezTo>
                  <a:cubicBezTo>
                    <a:pt x="40" y="43"/>
                    <a:pt x="40" y="43"/>
                    <a:pt x="40" y="43"/>
                  </a:cubicBezTo>
                  <a:cubicBezTo>
                    <a:pt x="40" y="45"/>
                    <a:pt x="41" y="47"/>
                    <a:pt x="42" y="48"/>
                  </a:cubicBezTo>
                  <a:lnTo>
                    <a:pt x="55" y="56"/>
                  </a:lnTo>
                  <a:close/>
                  <a:moveTo>
                    <a:pt x="99" y="119"/>
                  </a:moveTo>
                  <a:cubicBezTo>
                    <a:pt x="99" y="125"/>
                    <a:pt x="99" y="125"/>
                    <a:pt x="99" y="125"/>
                  </a:cubicBezTo>
                  <a:cubicBezTo>
                    <a:pt x="99" y="126"/>
                    <a:pt x="97" y="128"/>
                    <a:pt x="96" y="128"/>
                  </a:cubicBezTo>
                  <a:cubicBezTo>
                    <a:pt x="95" y="128"/>
                    <a:pt x="93" y="126"/>
                    <a:pt x="93" y="125"/>
                  </a:cubicBezTo>
                  <a:cubicBezTo>
                    <a:pt x="93" y="119"/>
                    <a:pt x="93" y="119"/>
                    <a:pt x="93" y="119"/>
                  </a:cubicBezTo>
                  <a:cubicBezTo>
                    <a:pt x="93" y="117"/>
                    <a:pt x="92" y="115"/>
                    <a:pt x="91" y="114"/>
                  </a:cubicBezTo>
                  <a:cubicBezTo>
                    <a:pt x="79" y="106"/>
                    <a:pt x="79" y="106"/>
                    <a:pt x="79" y="106"/>
                  </a:cubicBezTo>
                  <a:cubicBezTo>
                    <a:pt x="77" y="105"/>
                    <a:pt x="77" y="104"/>
                    <a:pt x="78" y="103"/>
                  </a:cubicBezTo>
                  <a:cubicBezTo>
                    <a:pt x="79" y="101"/>
                    <a:pt x="80" y="101"/>
                    <a:pt x="81" y="102"/>
                  </a:cubicBezTo>
                  <a:cubicBezTo>
                    <a:pt x="94" y="110"/>
                    <a:pt x="94" y="110"/>
                    <a:pt x="94" y="110"/>
                  </a:cubicBezTo>
                  <a:cubicBezTo>
                    <a:pt x="97" y="112"/>
                    <a:pt x="99" y="115"/>
                    <a:pt x="99" y="119"/>
                  </a:cubicBezTo>
                  <a:close/>
                </a:path>
              </a:pathLst>
            </a:custGeom>
            <a:solidFill>
              <a:srgbClr val="526175"/>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cs typeface="+mn-ea"/>
                <a:sym typeface="+mn-lt"/>
              </a:endParaRPr>
            </a:p>
          </p:txBody>
        </p:sp>
      </p:grpSp>
      <p:sp>
        <p:nvSpPr>
          <p:cNvPr id="184" name="PA-文本框 15"/>
          <p:cNvSpPr txBox="1"/>
          <p:nvPr>
            <p:custDataLst>
              <p:tags r:id="rId2"/>
            </p:custDataLst>
          </p:nvPr>
        </p:nvSpPr>
        <p:spPr>
          <a:xfrm>
            <a:off x="2857569" y="2224024"/>
            <a:ext cx="3051901" cy="417358"/>
          </a:xfrm>
          <a:prstGeom prst="rect">
            <a:avLst/>
          </a:prstGeom>
          <a:noFill/>
        </p:spPr>
        <p:txBody>
          <a:bodyPr wrap="square" lIns="0" rIns="0" rtlCol="0">
            <a:spAutoFit/>
          </a:bodyPr>
          <a:lstStyle>
            <a:defPPr>
              <a:defRPr lang="zh-CN"/>
            </a:defPPr>
            <a:lvl1pPr>
              <a:lnSpc>
                <a:spcPct val="130000"/>
              </a:lnSpc>
            </a:lvl1pPr>
          </a:lstStyle>
          <a:p>
            <a:r>
              <a:rPr lang="en-US" altLang="zh-CN" dirty="0">
                <a:sym typeface="+mn-lt"/>
              </a:rPr>
              <a:t>Napster</a:t>
            </a:r>
            <a:endParaRPr lang="zh-CN" altLang="en-US" dirty="0">
              <a:sym typeface="+mn-lt"/>
            </a:endParaRPr>
          </a:p>
        </p:txBody>
      </p:sp>
      <p:sp>
        <p:nvSpPr>
          <p:cNvPr id="185" name="PA-文本框 16"/>
          <p:cNvSpPr txBox="1"/>
          <p:nvPr>
            <p:custDataLst>
              <p:tags r:id="rId3"/>
            </p:custDataLst>
          </p:nvPr>
        </p:nvSpPr>
        <p:spPr>
          <a:xfrm>
            <a:off x="2857568" y="1884574"/>
            <a:ext cx="1025922" cy="400110"/>
          </a:xfrm>
          <a:prstGeom prst="rect">
            <a:avLst/>
          </a:prstGeom>
          <a:noFill/>
        </p:spPr>
        <p:txBody>
          <a:bodyPr wrap="none" lIns="0" rIns="0" rtlCol="0">
            <a:spAutoFit/>
          </a:bodyPr>
          <a:lstStyle/>
          <a:p>
            <a:pPr defTabSz="914400"/>
            <a:r>
              <a:rPr lang="zh-CN" altLang="en-US" sz="2000" b="1" dirty="0">
                <a:solidFill>
                  <a:srgbClr val="526175"/>
                </a:solidFill>
                <a:cs typeface="+mn-ea"/>
                <a:sym typeface="+mn-lt"/>
              </a:rPr>
              <a:t>案例应用</a:t>
            </a:r>
          </a:p>
        </p:txBody>
      </p:sp>
      <p:grpSp>
        <p:nvGrpSpPr>
          <p:cNvPr id="186" name="PA-组合 6"/>
          <p:cNvGrpSpPr/>
          <p:nvPr>
            <p:custDataLst>
              <p:tags r:id="rId4"/>
            </p:custDataLst>
          </p:nvPr>
        </p:nvGrpSpPr>
        <p:grpSpPr>
          <a:xfrm>
            <a:off x="1601936" y="3507808"/>
            <a:ext cx="967060" cy="967058"/>
            <a:chOff x="5342869" y="2801902"/>
            <a:chExt cx="967060" cy="967058"/>
          </a:xfrm>
        </p:grpSpPr>
        <p:grpSp>
          <p:nvGrpSpPr>
            <p:cNvPr id="187" name="组合 186"/>
            <p:cNvGrpSpPr/>
            <p:nvPr/>
          </p:nvGrpSpPr>
          <p:grpSpPr>
            <a:xfrm>
              <a:off x="5342869" y="2801902"/>
              <a:ext cx="967060" cy="967058"/>
              <a:chOff x="1333481" y="1593118"/>
              <a:chExt cx="1418785" cy="1418785"/>
            </a:xfrm>
          </p:grpSpPr>
          <p:sp>
            <p:nvSpPr>
              <p:cNvPr id="189" name="PA-↖"/>
              <p:cNvSpPr/>
              <p:nvPr>
                <p:custDataLst>
                  <p:tags r:id="rId8"/>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a:outerShdw blurRad="254000" dist="190500" dir="13500000" algn="br" rotWithShape="0">
                  <a:srgbClr val="FFFFFF">
                    <a:alpha val="9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90" name="PA-↘"/>
              <p:cNvSpPr/>
              <p:nvPr>
                <p:custDataLst>
                  <p:tags r:id="rId9"/>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91" name="PA-1"/>
              <p:cNvSpPr/>
              <p:nvPr>
                <p:custDataLst>
                  <p:tags r:id="rId10"/>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grpSp>
        <p:sp>
          <p:nvSpPr>
            <p:cNvPr id="188" name="PA-任意多边形 2131"/>
            <p:cNvSpPr>
              <a:spLocks noEditPoints="1"/>
            </p:cNvSpPr>
            <p:nvPr>
              <p:custDataLst>
                <p:tags r:id="rId7"/>
              </p:custDataLst>
            </p:nvPr>
          </p:nvSpPr>
          <p:spPr bwMode="auto">
            <a:xfrm>
              <a:off x="5606454" y="3061532"/>
              <a:ext cx="451205" cy="440712"/>
            </a:xfrm>
            <a:custGeom>
              <a:avLst/>
              <a:gdLst>
                <a:gd name="T0" fmla="*/ 284 w 344"/>
                <a:gd name="T1" fmla="*/ 132 h 336"/>
                <a:gd name="T2" fmla="*/ 344 w 344"/>
                <a:gd name="T3" fmla="*/ 98 h 336"/>
                <a:gd name="T4" fmla="*/ 172 w 344"/>
                <a:gd name="T5" fmla="*/ 0 h 336"/>
                <a:gd name="T6" fmla="*/ 0 w 344"/>
                <a:gd name="T7" fmla="*/ 98 h 336"/>
                <a:gd name="T8" fmla="*/ 60 w 344"/>
                <a:gd name="T9" fmla="*/ 132 h 336"/>
                <a:gd name="T10" fmla="*/ 0 w 344"/>
                <a:gd name="T11" fmla="*/ 167 h 336"/>
                <a:gd name="T12" fmla="*/ 60 w 344"/>
                <a:gd name="T13" fmla="*/ 204 h 336"/>
                <a:gd name="T14" fmla="*/ 0 w 344"/>
                <a:gd name="T15" fmla="*/ 236 h 336"/>
                <a:gd name="T16" fmla="*/ 172 w 344"/>
                <a:gd name="T17" fmla="*/ 336 h 336"/>
                <a:gd name="T18" fmla="*/ 344 w 344"/>
                <a:gd name="T19" fmla="*/ 236 h 336"/>
                <a:gd name="T20" fmla="*/ 284 w 344"/>
                <a:gd name="T21" fmla="*/ 204 h 336"/>
                <a:gd name="T22" fmla="*/ 344 w 344"/>
                <a:gd name="T23" fmla="*/ 167 h 336"/>
                <a:gd name="T24" fmla="*/ 284 w 344"/>
                <a:gd name="T25" fmla="*/ 132 h 336"/>
                <a:gd name="T26" fmla="*/ 172 w 344"/>
                <a:gd name="T27" fmla="*/ 15 h 336"/>
                <a:gd name="T28" fmla="*/ 318 w 344"/>
                <a:gd name="T29" fmla="*/ 98 h 336"/>
                <a:gd name="T30" fmla="*/ 172 w 344"/>
                <a:gd name="T31" fmla="*/ 182 h 336"/>
                <a:gd name="T32" fmla="*/ 26 w 344"/>
                <a:gd name="T33" fmla="*/ 98 h 336"/>
                <a:gd name="T34" fmla="*/ 172 w 344"/>
                <a:gd name="T35" fmla="*/ 15 h 336"/>
                <a:gd name="T36" fmla="*/ 73 w 344"/>
                <a:gd name="T37" fmla="*/ 141 h 336"/>
                <a:gd name="T38" fmla="*/ 172 w 344"/>
                <a:gd name="T39" fmla="*/ 197 h 336"/>
                <a:gd name="T40" fmla="*/ 271 w 344"/>
                <a:gd name="T41" fmla="*/ 141 h 336"/>
                <a:gd name="T42" fmla="*/ 318 w 344"/>
                <a:gd name="T43" fmla="*/ 167 h 336"/>
                <a:gd name="T44" fmla="*/ 172 w 344"/>
                <a:gd name="T45" fmla="*/ 252 h 336"/>
                <a:gd name="T46" fmla="*/ 26 w 344"/>
                <a:gd name="T47" fmla="*/ 167 h 336"/>
                <a:gd name="T48" fmla="*/ 73 w 344"/>
                <a:gd name="T49" fmla="*/ 141 h 336"/>
                <a:gd name="T50" fmla="*/ 318 w 344"/>
                <a:gd name="T51" fmla="*/ 239 h 336"/>
                <a:gd name="T52" fmla="*/ 172 w 344"/>
                <a:gd name="T53" fmla="*/ 321 h 336"/>
                <a:gd name="T54" fmla="*/ 26 w 344"/>
                <a:gd name="T55" fmla="*/ 239 h 336"/>
                <a:gd name="T56" fmla="*/ 73 w 344"/>
                <a:gd name="T57" fmla="*/ 210 h 336"/>
                <a:gd name="T58" fmla="*/ 172 w 344"/>
                <a:gd name="T59" fmla="*/ 267 h 336"/>
                <a:gd name="T60" fmla="*/ 271 w 344"/>
                <a:gd name="T61" fmla="*/ 210 h 336"/>
                <a:gd name="T62" fmla="*/ 318 w 344"/>
                <a:gd name="T63" fmla="*/ 239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336">
                  <a:moveTo>
                    <a:pt x="284" y="132"/>
                  </a:moveTo>
                  <a:lnTo>
                    <a:pt x="344" y="98"/>
                  </a:lnTo>
                  <a:lnTo>
                    <a:pt x="172" y="0"/>
                  </a:lnTo>
                  <a:lnTo>
                    <a:pt x="0" y="98"/>
                  </a:lnTo>
                  <a:lnTo>
                    <a:pt x="60" y="132"/>
                  </a:lnTo>
                  <a:lnTo>
                    <a:pt x="0" y="167"/>
                  </a:lnTo>
                  <a:lnTo>
                    <a:pt x="60" y="204"/>
                  </a:lnTo>
                  <a:lnTo>
                    <a:pt x="0" y="236"/>
                  </a:lnTo>
                  <a:lnTo>
                    <a:pt x="172" y="336"/>
                  </a:lnTo>
                  <a:lnTo>
                    <a:pt x="344" y="236"/>
                  </a:lnTo>
                  <a:lnTo>
                    <a:pt x="284" y="204"/>
                  </a:lnTo>
                  <a:lnTo>
                    <a:pt x="344" y="167"/>
                  </a:lnTo>
                  <a:lnTo>
                    <a:pt x="284" y="132"/>
                  </a:lnTo>
                  <a:close/>
                  <a:moveTo>
                    <a:pt x="172" y="15"/>
                  </a:moveTo>
                  <a:lnTo>
                    <a:pt x="318" y="98"/>
                  </a:lnTo>
                  <a:lnTo>
                    <a:pt x="172" y="182"/>
                  </a:lnTo>
                  <a:lnTo>
                    <a:pt x="26" y="98"/>
                  </a:lnTo>
                  <a:lnTo>
                    <a:pt x="172" y="15"/>
                  </a:lnTo>
                  <a:close/>
                  <a:moveTo>
                    <a:pt x="73" y="141"/>
                  </a:moveTo>
                  <a:lnTo>
                    <a:pt x="172" y="197"/>
                  </a:lnTo>
                  <a:lnTo>
                    <a:pt x="271" y="141"/>
                  </a:lnTo>
                  <a:lnTo>
                    <a:pt x="318" y="167"/>
                  </a:lnTo>
                  <a:lnTo>
                    <a:pt x="172" y="252"/>
                  </a:lnTo>
                  <a:lnTo>
                    <a:pt x="26" y="167"/>
                  </a:lnTo>
                  <a:lnTo>
                    <a:pt x="73" y="141"/>
                  </a:lnTo>
                  <a:close/>
                  <a:moveTo>
                    <a:pt x="318" y="239"/>
                  </a:moveTo>
                  <a:lnTo>
                    <a:pt x="172" y="321"/>
                  </a:lnTo>
                  <a:lnTo>
                    <a:pt x="26" y="239"/>
                  </a:lnTo>
                  <a:lnTo>
                    <a:pt x="73" y="210"/>
                  </a:lnTo>
                  <a:lnTo>
                    <a:pt x="172" y="267"/>
                  </a:lnTo>
                  <a:lnTo>
                    <a:pt x="271" y="210"/>
                  </a:lnTo>
                  <a:lnTo>
                    <a:pt x="318" y="239"/>
                  </a:lnTo>
                  <a:close/>
                </a:path>
              </a:pathLst>
            </a:custGeom>
            <a:solidFill>
              <a:srgbClr val="526175"/>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cs typeface="+mn-ea"/>
                <a:sym typeface="+mn-lt"/>
              </a:endParaRPr>
            </a:p>
          </p:txBody>
        </p:sp>
      </p:grpSp>
      <p:sp>
        <p:nvSpPr>
          <p:cNvPr id="192" name="PA-文本框 15"/>
          <p:cNvSpPr txBox="1"/>
          <p:nvPr>
            <p:custDataLst>
              <p:tags r:id="rId5"/>
            </p:custDataLst>
          </p:nvPr>
        </p:nvSpPr>
        <p:spPr>
          <a:xfrm>
            <a:off x="2832581" y="3860630"/>
            <a:ext cx="3643720" cy="1857753"/>
          </a:xfrm>
          <a:prstGeom prst="rect">
            <a:avLst/>
          </a:prstGeom>
          <a:noFill/>
        </p:spPr>
        <p:txBody>
          <a:bodyPr wrap="square" lIns="0" rIns="0" rtlCol="0">
            <a:spAutoFit/>
          </a:bodyPr>
          <a:lstStyle>
            <a:defPPr>
              <a:defRPr lang="zh-CN"/>
            </a:defPPr>
            <a:lvl1pPr>
              <a:lnSpc>
                <a:spcPct val="130000"/>
              </a:lnSpc>
            </a:lvl1pPr>
          </a:lstStyle>
          <a:p>
            <a:r>
              <a:rPr lang="zh-CN" altLang="en-US" dirty="0">
                <a:sym typeface="+mn-lt"/>
              </a:rPr>
              <a:t> </a:t>
            </a:r>
            <a:r>
              <a:rPr lang="en-US" altLang="zh-CN" dirty="0">
                <a:sym typeface="+mn-lt"/>
              </a:rPr>
              <a:t>1) </a:t>
            </a:r>
            <a:r>
              <a:rPr lang="zh-CN" altLang="en-US" dirty="0">
                <a:sym typeface="+mn-lt"/>
              </a:rPr>
              <a:t>节点加入时，通知中央服务器：</a:t>
            </a:r>
          </a:p>
          <a:p>
            <a:r>
              <a:rPr lang="en-US" altLang="zh-CN" dirty="0">
                <a:sym typeface="+mn-lt"/>
              </a:rPr>
              <a:t>• IP</a:t>
            </a:r>
            <a:r>
              <a:rPr lang="zh-CN" altLang="en-US" dirty="0">
                <a:sym typeface="+mn-lt"/>
              </a:rPr>
              <a:t>地址</a:t>
            </a:r>
          </a:p>
          <a:p>
            <a:r>
              <a:rPr lang="en-US" altLang="zh-CN" dirty="0">
                <a:sym typeface="+mn-lt"/>
              </a:rPr>
              <a:t>• </a:t>
            </a:r>
            <a:r>
              <a:rPr lang="zh-CN" altLang="en-US" dirty="0">
                <a:sym typeface="+mn-lt"/>
              </a:rPr>
              <a:t>内容</a:t>
            </a:r>
          </a:p>
          <a:p>
            <a:r>
              <a:rPr lang="en-US" altLang="zh-CN" dirty="0">
                <a:sym typeface="+mn-lt"/>
              </a:rPr>
              <a:t> 2) Alice</a:t>
            </a:r>
            <a:r>
              <a:rPr lang="zh-CN" altLang="en-US" dirty="0">
                <a:sym typeface="+mn-lt"/>
              </a:rPr>
              <a:t>查找“</a:t>
            </a:r>
            <a:r>
              <a:rPr lang="en-US" altLang="zh-CN" dirty="0">
                <a:sym typeface="+mn-lt"/>
              </a:rPr>
              <a:t>Hey Jude”</a:t>
            </a:r>
          </a:p>
          <a:p>
            <a:r>
              <a:rPr lang="en-US" altLang="zh-CN" dirty="0">
                <a:sym typeface="+mn-lt"/>
              </a:rPr>
              <a:t> 3) Alice</a:t>
            </a:r>
            <a:r>
              <a:rPr lang="zh-CN" altLang="en-US" dirty="0">
                <a:sym typeface="+mn-lt"/>
              </a:rPr>
              <a:t>从</a:t>
            </a:r>
            <a:r>
              <a:rPr lang="en-US" altLang="zh-CN" dirty="0">
                <a:sym typeface="+mn-lt"/>
              </a:rPr>
              <a:t>Bob</a:t>
            </a:r>
            <a:r>
              <a:rPr lang="zh-CN" altLang="en-US" dirty="0">
                <a:sym typeface="+mn-lt"/>
              </a:rPr>
              <a:t>处请求文件</a:t>
            </a:r>
          </a:p>
        </p:txBody>
      </p:sp>
      <p:sp>
        <p:nvSpPr>
          <p:cNvPr id="193" name="PA-文本框 16"/>
          <p:cNvSpPr txBox="1"/>
          <p:nvPr>
            <p:custDataLst>
              <p:tags r:id="rId6"/>
            </p:custDataLst>
          </p:nvPr>
        </p:nvSpPr>
        <p:spPr>
          <a:xfrm>
            <a:off x="2832580" y="3525545"/>
            <a:ext cx="1025922" cy="400110"/>
          </a:xfrm>
          <a:prstGeom prst="rect">
            <a:avLst/>
          </a:prstGeom>
          <a:noFill/>
        </p:spPr>
        <p:txBody>
          <a:bodyPr wrap="none" lIns="0" rIns="0" rtlCol="0">
            <a:spAutoFit/>
          </a:bodyPr>
          <a:lstStyle/>
          <a:p>
            <a:pPr defTabSz="914400"/>
            <a:r>
              <a:rPr lang="zh-CN" altLang="en-US" sz="2000" b="1" dirty="0">
                <a:solidFill>
                  <a:srgbClr val="526175"/>
                </a:solidFill>
                <a:cs typeface="+mn-ea"/>
                <a:sym typeface="+mn-lt"/>
              </a:rPr>
              <a:t>工作原理</a:t>
            </a:r>
          </a:p>
        </p:txBody>
      </p:sp>
      <p:sp>
        <p:nvSpPr>
          <p:cNvPr id="194" name="TextBox 14"/>
          <p:cNvSpPr txBox="1"/>
          <p:nvPr/>
        </p:nvSpPr>
        <p:spPr>
          <a:xfrm>
            <a:off x="4169651" y="1000564"/>
            <a:ext cx="3507239" cy="461665"/>
          </a:xfrm>
          <a:prstGeom prst="rect">
            <a:avLst/>
          </a:prstGeom>
          <a:noFill/>
          <a:effectLst/>
        </p:spPr>
        <p:txBody>
          <a:bodyPr wrap="square" rtlCol="0">
            <a:spAutoFit/>
          </a:bodyPr>
          <a:lstStyle/>
          <a:p>
            <a:pPr algn="ctr" defTabSz="285750"/>
            <a:r>
              <a:rPr lang="zh-CN" altLang="en-US" sz="2400" dirty="0">
                <a:solidFill>
                  <a:schemeClr val="accent1">
                    <a:lumMod val="50000"/>
                  </a:schemeClr>
                </a:solidFill>
                <a:cs typeface="+mn-ea"/>
                <a:sym typeface="+mn-lt"/>
              </a:rPr>
              <a:t>集中式索引</a:t>
            </a:r>
          </a:p>
        </p:txBody>
      </p:sp>
      <p:pic>
        <p:nvPicPr>
          <p:cNvPr id="10" name="图片 9"/>
          <p:cNvPicPr>
            <a:picLocks noChangeAspect="1"/>
          </p:cNvPicPr>
          <p:nvPr/>
        </p:nvPicPr>
        <p:blipFill>
          <a:blip r:embed="rId21"/>
          <a:stretch>
            <a:fillRect/>
          </a:stretch>
        </p:blipFill>
        <p:spPr>
          <a:xfrm>
            <a:off x="7854247" y="1702584"/>
            <a:ext cx="2735817" cy="3231160"/>
          </a:xfrm>
          <a:prstGeom prst="rect">
            <a:avLst/>
          </a:prstGeom>
          <a:ln w="47625">
            <a:solidFill>
              <a:schemeClr val="bg1">
                <a:lumMod val="50000"/>
              </a:schemeClr>
            </a:solidFill>
          </a:ln>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PA-组合 8"/>
          <p:cNvGrpSpPr/>
          <p:nvPr>
            <p:custDataLst>
              <p:tags r:id="rId1"/>
            </p:custDataLst>
          </p:nvPr>
        </p:nvGrpSpPr>
        <p:grpSpPr>
          <a:xfrm>
            <a:off x="8124961" y="3497423"/>
            <a:ext cx="2271160" cy="1198513"/>
            <a:chOff x="8304217" y="3420583"/>
            <a:chExt cx="2271160" cy="1198513"/>
          </a:xfrm>
        </p:grpSpPr>
        <p:sp>
          <p:nvSpPr>
            <p:cNvPr id="42" name="PA-文本框 17"/>
            <p:cNvSpPr txBox="1"/>
            <p:nvPr>
              <p:custDataLst>
                <p:tags r:id="rId29"/>
              </p:custDataLst>
            </p:nvPr>
          </p:nvSpPr>
          <p:spPr>
            <a:xfrm>
              <a:off x="8304217" y="4346201"/>
              <a:ext cx="2271160" cy="272895"/>
            </a:xfrm>
            <a:prstGeom prst="rect">
              <a:avLst/>
            </a:prstGeom>
            <a:noFill/>
          </p:spPr>
          <p:txBody>
            <a:bodyPr wrap="square" lIns="0" rIns="0" rtlCol="0">
              <a:spAutoFit/>
            </a:bodyPr>
            <a:lstStyle/>
            <a:p>
              <a:pPr lvl="0" algn="ctr" defTabSz="914400">
                <a:lnSpc>
                  <a:spcPct val="130000"/>
                </a:lnSpc>
              </a:pPr>
              <a:endParaRPr lang="zh-CN" altLang="en-US" sz="1000" kern="0" dirty="0">
                <a:solidFill>
                  <a:srgbClr val="526175">
                    <a:alpha val="70000"/>
                  </a:srgbClr>
                </a:solidFill>
                <a:cs typeface="+mn-ea"/>
                <a:sym typeface="+mn-lt"/>
              </a:endParaRPr>
            </a:p>
          </p:txBody>
        </p:sp>
        <p:sp>
          <p:nvSpPr>
            <p:cNvPr id="43" name="PA-文本框 18"/>
            <p:cNvSpPr txBox="1"/>
            <p:nvPr>
              <p:custDataLst>
                <p:tags r:id="rId30"/>
              </p:custDataLst>
            </p:nvPr>
          </p:nvSpPr>
          <p:spPr>
            <a:xfrm>
              <a:off x="9028466" y="3955375"/>
              <a:ext cx="923330" cy="369332"/>
            </a:xfrm>
            <a:prstGeom prst="rect">
              <a:avLst/>
            </a:prstGeom>
            <a:noFill/>
          </p:spPr>
          <p:txBody>
            <a:bodyPr wrap="none" lIns="0" rIns="0" rtlCol="0">
              <a:spAutoFit/>
            </a:bodyPr>
            <a:lstStyle/>
            <a:p>
              <a:pPr lvl="0" algn="ctr" defTabSz="914400"/>
              <a:r>
                <a:rPr lang="zh-CN" altLang="en-US" b="1" kern="0" dirty="0">
                  <a:solidFill>
                    <a:srgbClr val="526175"/>
                  </a:solidFill>
                  <a:cs typeface="+mn-ea"/>
                  <a:sym typeface="+mn-lt"/>
                </a:rPr>
                <a:t>版权问题</a:t>
              </a:r>
            </a:p>
          </p:txBody>
        </p:sp>
        <p:cxnSp>
          <p:nvCxnSpPr>
            <p:cNvPr id="44" name="PA-直接连接符 19"/>
            <p:cNvCxnSpPr/>
            <p:nvPr>
              <p:custDataLst>
                <p:tags r:id="rId31"/>
              </p:custDataLst>
            </p:nvPr>
          </p:nvCxnSpPr>
          <p:spPr>
            <a:xfrm>
              <a:off x="9439596" y="3420583"/>
              <a:ext cx="0" cy="476954"/>
            </a:xfrm>
            <a:prstGeom prst="line">
              <a:avLst/>
            </a:prstGeom>
            <a:noFill/>
            <a:ln w="6350" cap="flat" cmpd="sng" algn="ctr">
              <a:solidFill>
                <a:srgbClr val="526175"/>
              </a:solidFill>
              <a:prstDash val="solid"/>
              <a:miter lim="800000"/>
            </a:ln>
            <a:effectLst/>
          </p:spPr>
        </p:cxnSp>
      </p:grpSp>
      <p:grpSp>
        <p:nvGrpSpPr>
          <p:cNvPr id="45" name="PA-组合 7"/>
          <p:cNvGrpSpPr/>
          <p:nvPr>
            <p:custDataLst>
              <p:tags r:id="rId2"/>
            </p:custDataLst>
          </p:nvPr>
        </p:nvGrpSpPr>
        <p:grpSpPr>
          <a:xfrm flipV="1">
            <a:off x="4787892" y="2192382"/>
            <a:ext cx="2271160" cy="1963717"/>
            <a:chOff x="4967148" y="5119650"/>
            <a:chExt cx="2271160" cy="1963717"/>
          </a:xfrm>
        </p:grpSpPr>
        <p:sp>
          <p:nvSpPr>
            <p:cNvPr id="46" name="PA-文本框 12"/>
            <p:cNvSpPr txBox="1"/>
            <p:nvPr>
              <p:custDataLst>
                <p:tags r:id="rId26"/>
              </p:custDataLst>
            </p:nvPr>
          </p:nvSpPr>
          <p:spPr>
            <a:xfrm flipV="1">
              <a:off x="4967148" y="6810472"/>
              <a:ext cx="2271160" cy="272895"/>
            </a:xfrm>
            <a:prstGeom prst="rect">
              <a:avLst/>
            </a:prstGeom>
            <a:noFill/>
          </p:spPr>
          <p:txBody>
            <a:bodyPr wrap="square" lIns="0" rIns="0" rtlCol="0">
              <a:spAutoFit/>
            </a:bodyPr>
            <a:lstStyle/>
            <a:p>
              <a:pPr lvl="0" algn="ctr" defTabSz="914400">
                <a:lnSpc>
                  <a:spcPct val="130000"/>
                </a:lnSpc>
              </a:pPr>
              <a:endParaRPr lang="zh-CN" altLang="en-US" sz="1000" kern="0" dirty="0">
                <a:solidFill>
                  <a:srgbClr val="526175">
                    <a:alpha val="70000"/>
                  </a:srgbClr>
                </a:solidFill>
                <a:cs typeface="+mn-ea"/>
                <a:sym typeface="+mn-lt"/>
              </a:endParaRPr>
            </a:p>
          </p:txBody>
        </p:sp>
        <p:sp>
          <p:nvSpPr>
            <p:cNvPr id="47" name="PA-文本框 13"/>
            <p:cNvSpPr txBox="1"/>
            <p:nvPr>
              <p:custDataLst>
                <p:tags r:id="rId27"/>
              </p:custDataLst>
            </p:nvPr>
          </p:nvSpPr>
          <p:spPr>
            <a:xfrm flipV="1">
              <a:off x="5691403" y="5592887"/>
              <a:ext cx="923330" cy="369332"/>
            </a:xfrm>
            <a:prstGeom prst="rect">
              <a:avLst/>
            </a:prstGeom>
            <a:noFill/>
          </p:spPr>
          <p:txBody>
            <a:bodyPr wrap="none" lIns="0" rIns="0" rtlCol="0">
              <a:spAutoFit/>
            </a:bodyPr>
            <a:lstStyle/>
            <a:p>
              <a:pPr lvl="0" algn="ctr" defTabSz="914400"/>
              <a:r>
                <a:rPr lang="zh-CN" altLang="en-US" b="1" kern="0" dirty="0">
                  <a:solidFill>
                    <a:srgbClr val="526175"/>
                  </a:solidFill>
                  <a:cs typeface="+mn-ea"/>
                  <a:sym typeface="+mn-lt"/>
                </a:rPr>
                <a:t>性能瓶颈</a:t>
              </a:r>
            </a:p>
          </p:txBody>
        </p:sp>
        <p:cxnSp>
          <p:nvCxnSpPr>
            <p:cNvPr id="48" name="PA-直接连接符 14"/>
            <p:cNvCxnSpPr/>
            <p:nvPr>
              <p:custDataLst>
                <p:tags r:id="rId28"/>
              </p:custDataLst>
            </p:nvPr>
          </p:nvCxnSpPr>
          <p:spPr>
            <a:xfrm>
              <a:off x="6102527" y="5119650"/>
              <a:ext cx="0" cy="476954"/>
            </a:xfrm>
            <a:prstGeom prst="line">
              <a:avLst/>
            </a:prstGeom>
            <a:noFill/>
            <a:ln w="6350" cap="flat" cmpd="sng" algn="ctr">
              <a:solidFill>
                <a:srgbClr val="526175"/>
              </a:solidFill>
              <a:prstDash val="solid"/>
              <a:miter lim="800000"/>
            </a:ln>
            <a:effectLst/>
          </p:spPr>
        </p:cxnSp>
      </p:grpSp>
      <p:grpSp>
        <p:nvGrpSpPr>
          <p:cNvPr id="49" name="PA-组合 10"/>
          <p:cNvGrpSpPr/>
          <p:nvPr>
            <p:custDataLst>
              <p:tags r:id="rId3"/>
            </p:custDataLst>
          </p:nvPr>
        </p:nvGrpSpPr>
        <p:grpSpPr>
          <a:xfrm>
            <a:off x="1369561" y="3540422"/>
            <a:ext cx="2271160" cy="1198513"/>
            <a:chOff x="1548817" y="3463582"/>
            <a:chExt cx="2271160" cy="1198513"/>
          </a:xfrm>
        </p:grpSpPr>
        <p:sp>
          <p:nvSpPr>
            <p:cNvPr id="50" name="PA-文本框 7"/>
            <p:cNvSpPr txBox="1"/>
            <p:nvPr>
              <p:custDataLst>
                <p:tags r:id="rId23"/>
              </p:custDataLst>
            </p:nvPr>
          </p:nvSpPr>
          <p:spPr>
            <a:xfrm>
              <a:off x="1548817" y="4389200"/>
              <a:ext cx="2271160" cy="272895"/>
            </a:xfrm>
            <a:prstGeom prst="rect">
              <a:avLst/>
            </a:prstGeom>
            <a:noFill/>
          </p:spPr>
          <p:txBody>
            <a:bodyPr wrap="square" lIns="0" rIns="0" rtlCol="0">
              <a:spAutoFit/>
            </a:bodyPr>
            <a:lstStyle/>
            <a:p>
              <a:pPr lvl="0" algn="ctr" defTabSz="914400">
                <a:lnSpc>
                  <a:spcPct val="130000"/>
                </a:lnSpc>
              </a:pPr>
              <a:endParaRPr lang="zh-CN" altLang="en-US" sz="1000" kern="0" dirty="0">
                <a:solidFill>
                  <a:srgbClr val="526175">
                    <a:alpha val="70000"/>
                  </a:srgbClr>
                </a:solidFill>
                <a:cs typeface="+mn-ea"/>
                <a:sym typeface="+mn-lt"/>
              </a:endParaRPr>
            </a:p>
          </p:txBody>
        </p:sp>
        <p:sp>
          <p:nvSpPr>
            <p:cNvPr id="51" name="PA-文本框 8"/>
            <p:cNvSpPr txBox="1"/>
            <p:nvPr>
              <p:custDataLst>
                <p:tags r:id="rId24"/>
              </p:custDataLst>
            </p:nvPr>
          </p:nvSpPr>
          <p:spPr>
            <a:xfrm>
              <a:off x="2042235" y="3998374"/>
              <a:ext cx="1384996" cy="369332"/>
            </a:xfrm>
            <a:prstGeom prst="rect">
              <a:avLst/>
            </a:prstGeom>
            <a:noFill/>
          </p:spPr>
          <p:txBody>
            <a:bodyPr wrap="none" lIns="0" rIns="0" rtlCol="0">
              <a:spAutoFit/>
            </a:bodyPr>
            <a:lstStyle/>
            <a:p>
              <a:pPr lvl="0" algn="ctr" defTabSz="914400"/>
              <a:r>
                <a:rPr lang="zh-CN" altLang="en-US" b="1" kern="0" dirty="0">
                  <a:solidFill>
                    <a:srgbClr val="526175"/>
                  </a:solidFill>
                  <a:cs typeface="+mn-ea"/>
                  <a:sym typeface="+mn-lt"/>
                </a:rPr>
                <a:t>单点失效问题</a:t>
              </a:r>
            </a:p>
          </p:txBody>
        </p:sp>
        <p:cxnSp>
          <p:nvCxnSpPr>
            <p:cNvPr id="52" name="PA-直接连接符 9"/>
            <p:cNvCxnSpPr/>
            <p:nvPr>
              <p:custDataLst>
                <p:tags r:id="rId25"/>
              </p:custDataLst>
            </p:nvPr>
          </p:nvCxnSpPr>
          <p:spPr>
            <a:xfrm>
              <a:off x="2684196" y="3463582"/>
              <a:ext cx="0" cy="476954"/>
            </a:xfrm>
            <a:prstGeom prst="line">
              <a:avLst/>
            </a:prstGeom>
            <a:noFill/>
            <a:ln w="6350" cap="flat" cmpd="sng" algn="ctr">
              <a:solidFill>
                <a:srgbClr val="526175"/>
              </a:solidFill>
              <a:prstDash val="solid"/>
              <a:miter lim="800000"/>
            </a:ln>
            <a:effectLst/>
          </p:spPr>
        </p:cxnSp>
      </p:grpSp>
      <p:grpSp>
        <p:nvGrpSpPr>
          <p:cNvPr id="53" name="PA-组合 6"/>
          <p:cNvGrpSpPr/>
          <p:nvPr>
            <p:custDataLst>
              <p:tags r:id="rId4"/>
            </p:custDataLst>
          </p:nvPr>
        </p:nvGrpSpPr>
        <p:grpSpPr>
          <a:xfrm>
            <a:off x="1795843" y="2346652"/>
            <a:ext cx="1418785" cy="1418785"/>
            <a:chOff x="1975099" y="2269812"/>
            <a:chExt cx="1418785" cy="1418785"/>
          </a:xfrm>
        </p:grpSpPr>
        <p:grpSp>
          <p:nvGrpSpPr>
            <p:cNvPr id="54" name="组合 53"/>
            <p:cNvGrpSpPr/>
            <p:nvPr/>
          </p:nvGrpSpPr>
          <p:grpSpPr>
            <a:xfrm>
              <a:off x="1975099" y="2269812"/>
              <a:ext cx="1418785" cy="1418785"/>
              <a:chOff x="1333481" y="1593118"/>
              <a:chExt cx="1418785" cy="1418785"/>
            </a:xfrm>
          </p:grpSpPr>
          <p:sp>
            <p:nvSpPr>
              <p:cNvPr id="56" name="PA-↖"/>
              <p:cNvSpPr/>
              <p:nvPr>
                <p:custDataLst>
                  <p:tags r:id="rId20"/>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alpha val="9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57" name="PA-↘"/>
              <p:cNvSpPr/>
              <p:nvPr>
                <p:custDataLst>
                  <p:tags r:id="rId21"/>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58" name="PA-1"/>
              <p:cNvSpPr/>
              <p:nvPr>
                <p:custDataLst>
                  <p:tags r:id="rId22"/>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grpSp>
        <p:sp>
          <p:nvSpPr>
            <p:cNvPr id="55" name="PA-任意多边形 1134"/>
            <p:cNvSpPr>
              <a:spLocks noEditPoints="1"/>
            </p:cNvSpPr>
            <p:nvPr>
              <p:custDataLst>
                <p:tags r:id="rId19"/>
              </p:custDataLst>
            </p:nvPr>
          </p:nvSpPr>
          <p:spPr bwMode="auto">
            <a:xfrm>
              <a:off x="2436610" y="2678126"/>
              <a:ext cx="495171" cy="550720"/>
            </a:xfrm>
            <a:custGeom>
              <a:avLst/>
              <a:gdLst>
                <a:gd name="T0" fmla="*/ 12 w 145"/>
                <a:gd name="T1" fmla="*/ 84 h 160"/>
                <a:gd name="T2" fmla="*/ 17 w 145"/>
                <a:gd name="T3" fmla="*/ 102 h 160"/>
                <a:gd name="T4" fmla="*/ 23 w 145"/>
                <a:gd name="T5" fmla="*/ 96 h 160"/>
                <a:gd name="T6" fmla="*/ 38 w 145"/>
                <a:gd name="T7" fmla="*/ 93 h 160"/>
                <a:gd name="T8" fmla="*/ 38 w 145"/>
                <a:gd name="T9" fmla="*/ 93 h 160"/>
                <a:gd name="T10" fmla="*/ 32 w 145"/>
                <a:gd name="T11" fmla="*/ 99 h 160"/>
                <a:gd name="T12" fmla="*/ 52 w 145"/>
                <a:gd name="T13" fmla="*/ 102 h 160"/>
                <a:gd name="T14" fmla="*/ 58 w 145"/>
                <a:gd name="T15" fmla="*/ 96 h 160"/>
                <a:gd name="T16" fmla="*/ 73 w 145"/>
                <a:gd name="T17" fmla="*/ 93 h 160"/>
                <a:gd name="T18" fmla="*/ 73 w 145"/>
                <a:gd name="T19" fmla="*/ 93 h 160"/>
                <a:gd name="T20" fmla="*/ 67 w 145"/>
                <a:gd name="T21" fmla="*/ 99 h 160"/>
                <a:gd name="T22" fmla="*/ 87 w 145"/>
                <a:gd name="T23" fmla="*/ 102 h 160"/>
                <a:gd name="T24" fmla="*/ 93 w 145"/>
                <a:gd name="T25" fmla="*/ 96 h 160"/>
                <a:gd name="T26" fmla="*/ 108 w 145"/>
                <a:gd name="T27" fmla="*/ 93 h 160"/>
                <a:gd name="T28" fmla="*/ 108 w 145"/>
                <a:gd name="T29" fmla="*/ 93 h 160"/>
                <a:gd name="T30" fmla="*/ 102 w 145"/>
                <a:gd name="T31" fmla="*/ 99 h 160"/>
                <a:gd name="T32" fmla="*/ 122 w 145"/>
                <a:gd name="T33" fmla="*/ 102 h 160"/>
                <a:gd name="T34" fmla="*/ 128 w 145"/>
                <a:gd name="T35" fmla="*/ 96 h 160"/>
                <a:gd name="T36" fmla="*/ 134 w 145"/>
                <a:gd name="T37" fmla="*/ 84 h 160"/>
                <a:gd name="T38" fmla="*/ 134 w 145"/>
                <a:gd name="T39" fmla="*/ 84 h 160"/>
                <a:gd name="T40" fmla="*/ 41 w 145"/>
                <a:gd name="T41" fmla="*/ 108 h 160"/>
                <a:gd name="T42" fmla="*/ 61 w 145"/>
                <a:gd name="T43" fmla="*/ 111 h 160"/>
                <a:gd name="T44" fmla="*/ 76 w 145"/>
                <a:gd name="T45" fmla="*/ 113 h 160"/>
                <a:gd name="T46" fmla="*/ 90 w 145"/>
                <a:gd name="T47" fmla="*/ 111 h 160"/>
                <a:gd name="T48" fmla="*/ 90 w 145"/>
                <a:gd name="T49" fmla="*/ 111 h 160"/>
                <a:gd name="T50" fmla="*/ 111 w 145"/>
                <a:gd name="T51" fmla="*/ 108 h 160"/>
                <a:gd name="T52" fmla="*/ 145 w 145"/>
                <a:gd name="T53" fmla="*/ 96 h 160"/>
                <a:gd name="T54" fmla="*/ 73 w 145"/>
                <a:gd name="T55" fmla="*/ 160 h 160"/>
                <a:gd name="T56" fmla="*/ 0 w 145"/>
                <a:gd name="T57" fmla="*/ 96 h 160"/>
                <a:gd name="T58" fmla="*/ 0 w 145"/>
                <a:gd name="T59" fmla="*/ 25 h 160"/>
                <a:gd name="T60" fmla="*/ 145 w 145"/>
                <a:gd name="T61" fmla="*/ 25 h 160"/>
                <a:gd name="T62" fmla="*/ 134 w 145"/>
                <a:gd name="T63" fmla="*/ 102 h 160"/>
                <a:gd name="T64" fmla="*/ 140 w 145"/>
                <a:gd name="T65" fmla="*/ 96 h 160"/>
                <a:gd name="T66" fmla="*/ 122 w 145"/>
                <a:gd name="T67" fmla="*/ 83 h 160"/>
                <a:gd name="T68" fmla="*/ 73 w 145"/>
                <a:gd name="T69" fmla="*/ 90 h 160"/>
                <a:gd name="T70" fmla="*/ 9 w 145"/>
                <a:gd name="T71" fmla="*/ 76 h 160"/>
                <a:gd name="T72" fmla="*/ 6 w 145"/>
                <a:gd name="T73" fmla="*/ 96 h 160"/>
                <a:gd name="T74" fmla="*/ 20 w 145"/>
                <a:gd name="T75" fmla="*/ 111 h 160"/>
                <a:gd name="T76" fmla="*/ 47 w 145"/>
                <a:gd name="T77" fmla="*/ 118 h 160"/>
                <a:gd name="T78" fmla="*/ 67 w 145"/>
                <a:gd name="T79" fmla="*/ 116 h 160"/>
                <a:gd name="T80" fmla="*/ 84 w 145"/>
                <a:gd name="T81" fmla="*/ 116 h 160"/>
                <a:gd name="T82" fmla="*/ 103 w 145"/>
                <a:gd name="T83" fmla="*/ 117 h 160"/>
                <a:gd name="T84" fmla="*/ 130 w 145"/>
                <a:gd name="T85" fmla="*/ 108 h 160"/>
                <a:gd name="T86" fmla="*/ 6 w 145"/>
                <a:gd name="T87" fmla="*/ 39 h 160"/>
                <a:gd name="T88" fmla="*/ 140 w 145"/>
                <a:gd name="T89" fmla="*/ 64 h 160"/>
                <a:gd name="T90" fmla="*/ 6 w 145"/>
                <a:gd name="T91" fmla="*/ 27 h 160"/>
                <a:gd name="T92" fmla="*/ 140 w 145"/>
                <a:gd name="T93" fmla="*/ 27 h 160"/>
                <a:gd name="T94" fmla="*/ 140 w 145"/>
                <a:gd name="T95" fmla="*/ 133 h 160"/>
                <a:gd name="T96" fmla="*/ 6 w 145"/>
                <a:gd name="T97" fmla="*/ 133 h 160"/>
                <a:gd name="T98" fmla="*/ 140 w 145"/>
                <a:gd name="T99" fmla="*/ 13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 h="160">
                  <a:moveTo>
                    <a:pt x="15" y="81"/>
                  </a:moveTo>
                  <a:cubicBezTo>
                    <a:pt x="16" y="81"/>
                    <a:pt x="17" y="83"/>
                    <a:pt x="17" y="84"/>
                  </a:cubicBezTo>
                  <a:cubicBezTo>
                    <a:pt x="17" y="86"/>
                    <a:pt x="16" y="87"/>
                    <a:pt x="15" y="87"/>
                  </a:cubicBezTo>
                  <a:cubicBezTo>
                    <a:pt x="13" y="87"/>
                    <a:pt x="12" y="86"/>
                    <a:pt x="12" y="84"/>
                  </a:cubicBezTo>
                  <a:cubicBezTo>
                    <a:pt x="12" y="83"/>
                    <a:pt x="13" y="81"/>
                    <a:pt x="15" y="81"/>
                  </a:cubicBezTo>
                  <a:close/>
                  <a:moveTo>
                    <a:pt x="12" y="102"/>
                  </a:moveTo>
                  <a:cubicBezTo>
                    <a:pt x="12" y="103"/>
                    <a:pt x="13" y="105"/>
                    <a:pt x="15" y="105"/>
                  </a:cubicBezTo>
                  <a:cubicBezTo>
                    <a:pt x="16" y="105"/>
                    <a:pt x="17" y="103"/>
                    <a:pt x="17" y="102"/>
                  </a:cubicBezTo>
                  <a:cubicBezTo>
                    <a:pt x="17" y="100"/>
                    <a:pt x="16" y="99"/>
                    <a:pt x="15" y="99"/>
                  </a:cubicBezTo>
                  <a:cubicBezTo>
                    <a:pt x="13" y="99"/>
                    <a:pt x="12" y="100"/>
                    <a:pt x="12" y="102"/>
                  </a:cubicBezTo>
                  <a:close/>
                  <a:moveTo>
                    <a:pt x="20" y="93"/>
                  </a:moveTo>
                  <a:cubicBezTo>
                    <a:pt x="20" y="95"/>
                    <a:pt x="22" y="96"/>
                    <a:pt x="23" y="96"/>
                  </a:cubicBezTo>
                  <a:cubicBezTo>
                    <a:pt x="25" y="96"/>
                    <a:pt x="26" y="95"/>
                    <a:pt x="26" y="93"/>
                  </a:cubicBezTo>
                  <a:cubicBezTo>
                    <a:pt x="26" y="91"/>
                    <a:pt x="25" y="90"/>
                    <a:pt x="23" y="90"/>
                  </a:cubicBezTo>
                  <a:cubicBezTo>
                    <a:pt x="22" y="90"/>
                    <a:pt x="20" y="91"/>
                    <a:pt x="20" y="93"/>
                  </a:cubicBezTo>
                  <a:close/>
                  <a:moveTo>
                    <a:pt x="38" y="93"/>
                  </a:moveTo>
                  <a:cubicBezTo>
                    <a:pt x="38" y="95"/>
                    <a:pt x="39" y="96"/>
                    <a:pt x="41" y="96"/>
                  </a:cubicBezTo>
                  <a:cubicBezTo>
                    <a:pt x="42" y="96"/>
                    <a:pt x="44" y="95"/>
                    <a:pt x="44" y="93"/>
                  </a:cubicBezTo>
                  <a:cubicBezTo>
                    <a:pt x="44" y="91"/>
                    <a:pt x="42" y="90"/>
                    <a:pt x="41" y="90"/>
                  </a:cubicBezTo>
                  <a:cubicBezTo>
                    <a:pt x="39" y="90"/>
                    <a:pt x="38" y="91"/>
                    <a:pt x="38" y="93"/>
                  </a:cubicBezTo>
                  <a:close/>
                  <a:moveTo>
                    <a:pt x="29" y="102"/>
                  </a:moveTo>
                  <a:cubicBezTo>
                    <a:pt x="29" y="103"/>
                    <a:pt x="30" y="105"/>
                    <a:pt x="32" y="105"/>
                  </a:cubicBezTo>
                  <a:cubicBezTo>
                    <a:pt x="34" y="105"/>
                    <a:pt x="35" y="103"/>
                    <a:pt x="35" y="102"/>
                  </a:cubicBezTo>
                  <a:cubicBezTo>
                    <a:pt x="35" y="100"/>
                    <a:pt x="34" y="99"/>
                    <a:pt x="32" y="99"/>
                  </a:cubicBezTo>
                  <a:cubicBezTo>
                    <a:pt x="30" y="99"/>
                    <a:pt x="29" y="100"/>
                    <a:pt x="29" y="102"/>
                  </a:cubicBezTo>
                  <a:close/>
                  <a:moveTo>
                    <a:pt x="47" y="102"/>
                  </a:moveTo>
                  <a:cubicBezTo>
                    <a:pt x="47" y="103"/>
                    <a:pt x="48" y="105"/>
                    <a:pt x="49" y="105"/>
                  </a:cubicBezTo>
                  <a:cubicBezTo>
                    <a:pt x="51" y="105"/>
                    <a:pt x="52" y="103"/>
                    <a:pt x="52" y="102"/>
                  </a:cubicBezTo>
                  <a:cubicBezTo>
                    <a:pt x="52" y="100"/>
                    <a:pt x="51" y="99"/>
                    <a:pt x="49" y="99"/>
                  </a:cubicBezTo>
                  <a:cubicBezTo>
                    <a:pt x="48" y="99"/>
                    <a:pt x="47" y="100"/>
                    <a:pt x="47" y="102"/>
                  </a:cubicBezTo>
                  <a:close/>
                  <a:moveTo>
                    <a:pt x="55" y="93"/>
                  </a:moveTo>
                  <a:cubicBezTo>
                    <a:pt x="55" y="95"/>
                    <a:pt x="57" y="96"/>
                    <a:pt x="58" y="96"/>
                  </a:cubicBezTo>
                  <a:cubicBezTo>
                    <a:pt x="60" y="96"/>
                    <a:pt x="61" y="95"/>
                    <a:pt x="61" y="93"/>
                  </a:cubicBezTo>
                  <a:cubicBezTo>
                    <a:pt x="61" y="91"/>
                    <a:pt x="60" y="90"/>
                    <a:pt x="58" y="90"/>
                  </a:cubicBezTo>
                  <a:cubicBezTo>
                    <a:pt x="57" y="90"/>
                    <a:pt x="55" y="91"/>
                    <a:pt x="55" y="93"/>
                  </a:cubicBezTo>
                  <a:close/>
                  <a:moveTo>
                    <a:pt x="73" y="93"/>
                  </a:moveTo>
                  <a:cubicBezTo>
                    <a:pt x="73" y="95"/>
                    <a:pt x="74" y="96"/>
                    <a:pt x="76" y="96"/>
                  </a:cubicBezTo>
                  <a:cubicBezTo>
                    <a:pt x="77" y="96"/>
                    <a:pt x="79" y="95"/>
                    <a:pt x="79" y="93"/>
                  </a:cubicBezTo>
                  <a:cubicBezTo>
                    <a:pt x="79" y="91"/>
                    <a:pt x="77" y="90"/>
                    <a:pt x="76" y="90"/>
                  </a:cubicBezTo>
                  <a:cubicBezTo>
                    <a:pt x="74" y="90"/>
                    <a:pt x="73" y="91"/>
                    <a:pt x="73" y="93"/>
                  </a:cubicBezTo>
                  <a:close/>
                  <a:moveTo>
                    <a:pt x="64" y="102"/>
                  </a:moveTo>
                  <a:cubicBezTo>
                    <a:pt x="64" y="103"/>
                    <a:pt x="65" y="105"/>
                    <a:pt x="67" y="105"/>
                  </a:cubicBezTo>
                  <a:cubicBezTo>
                    <a:pt x="69" y="105"/>
                    <a:pt x="70" y="103"/>
                    <a:pt x="70" y="102"/>
                  </a:cubicBezTo>
                  <a:cubicBezTo>
                    <a:pt x="70" y="100"/>
                    <a:pt x="69" y="99"/>
                    <a:pt x="67" y="99"/>
                  </a:cubicBezTo>
                  <a:cubicBezTo>
                    <a:pt x="65" y="99"/>
                    <a:pt x="64" y="100"/>
                    <a:pt x="64" y="102"/>
                  </a:cubicBezTo>
                  <a:close/>
                  <a:moveTo>
                    <a:pt x="81" y="102"/>
                  </a:moveTo>
                  <a:cubicBezTo>
                    <a:pt x="81" y="103"/>
                    <a:pt x="83" y="105"/>
                    <a:pt x="84" y="105"/>
                  </a:cubicBezTo>
                  <a:cubicBezTo>
                    <a:pt x="86" y="105"/>
                    <a:pt x="87" y="103"/>
                    <a:pt x="87" y="102"/>
                  </a:cubicBezTo>
                  <a:cubicBezTo>
                    <a:pt x="87" y="100"/>
                    <a:pt x="86" y="99"/>
                    <a:pt x="84" y="99"/>
                  </a:cubicBezTo>
                  <a:cubicBezTo>
                    <a:pt x="83" y="99"/>
                    <a:pt x="81" y="100"/>
                    <a:pt x="81" y="102"/>
                  </a:cubicBezTo>
                  <a:close/>
                  <a:moveTo>
                    <a:pt x="90" y="93"/>
                  </a:moveTo>
                  <a:cubicBezTo>
                    <a:pt x="90" y="95"/>
                    <a:pt x="91" y="96"/>
                    <a:pt x="93" y="96"/>
                  </a:cubicBezTo>
                  <a:cubicBezTo>
                    <a:pt x="95" y="96"/>
                    <a:pt x="96" y="95"/>
                    <a:pt x="96" y="93"/>
                  </a:cubicBezTo>
                  <a:cubicBezTo>
                    <a:pt x="96" y="91"/>
                    <a:pt x="95" y="90"/>
                    <a:pt x="93" y="90"/>
                  </a:cubicBezTo>
                  <a:cubicBezTo>
                    <a:pt x="91" y="90"/>
                    <a:pt x="90" y="91"/>
                    <a:pt x="90" y="93"/>
                  </a:cubicBezTo>
                  <a:close/>
                  <a:moveTo>
                    <a:pt x="108" y="93"/>
                  </a:moveTo>
                  <a:cubicBezTo>
                    <a:pt x="108" y="95"/>
                    <a:pt x="109" y="96"/>
                    <a:pt x="111" y="96"/>
                  </a:cubicBezTo>
                  <a:cubicBezTo>
                    <a:pt x="112" y="96"/>
                    <a:pt x="113" y="95"/>
                    <a:pt x="113" y="93"/>
                  </a:cubicBezTo>
                  <a:cubicBezTo>
                    <a:pt x="113" y="91"/>
                    <a:pt x="112" y="90"/>
                    <a:pt x="111" y="90"/>
                  </a:cubicBezTo>
                  <a:cubicBezTo>
                    <a:pt x="109" y="90"/>
                    <a:pt x="108" y="91"/>
                    <a:pt x="108" y="93"/>
                  </a:cubicBezTo>
                  <a:close/>
                  <a:moveTo>
                    <a:pt x="99" y="102"/>
                  </a:moveTo>
                  <a:cubicBezTo>
                    <a:pt x="99" y="103"/>
                    <a:pt x="100" y="105"/>
                    <a:pt x="102" y="105"/>
                  </a:cubicBezTo>
                  <a:cubicBezTo>
                    <a:pt x="103" y="105"/>
                    <a:pt x="105" y="103"/>
                    <a:pt x="105" y="102"/>
                  </a:cubicBezTo>
                  <a:cubicBezTo>
                    <a:pt x="105" y="100"/>
                    <a:pt x="103" y="99"/>
                    <a:pt x="102" y="99"/>
                  </a:cubicBezTo>
                  <a:cubicBezTo>
                    <a:pt x="100" y="99"/>
                    <a:pt x="99" y="100"/>
                    <a:pt x="99" y="102"/>
                  </a:cubicBezTo>
                  <a:close/>
                  <a:moveTo>
                    <a:pt x="116" y="102"/>
                  </a:moveTo>
                  <a:cubicBezTo>
                    <a:pt x="116" y="103"/>
                    <a:pt x="118" y="105"/>
                    <a:pt x="119" y="105"/>
                  </a:cubicBezTo>
                  <a:cubicBezTo>
                    <a:pt x="121" y="105"/>
                    <a:pt x="122" y="103"/>
                    <a:pt x="122" y="102"/>
                  </a:cubicBezTo>
                  <a:cubicBezTo>
                    <a:pt x="122" y="100"/>
                    <a:pt x="121" y="99"/>
                    <a:pt x="119" y="99"/>
                  </a:cubicBezTo>
                  <a:cubicBezTo>
                    <a:pt x="118" y="99"/>
                    <a:pt x="116" y="100"/>
                    <a:pt x="116" y="102"/>
                  </a:cubicBezTo>
                  <a:close/>
                  <a:moveTo>
                    <a:pt x="125" y="93"/>
                  </a:moveTo>
                  <a:cubicBezTo>
                    <a:pt x="125" y="95"/>
                    <a:pt x="126" y="96"/>
                    <a:pt x="128" y="96"/>
                  </a:cubicBezTo>
                  <a:cubicBezTo>
                    <a:pt x="130" y="96"/>
                    <a:pt x="131" y="95"/>
                    <a:pt x="131" y="93"/>
                  </a:cubicBezTo>
                  <a:cubicBezTo>
                    <a:pt x="131" y="91"/>
                    <a:pt x="130" y="90"/>
                    <a:pt x="128" y="90"/>
                  </a:cubicBezTo>
                  <a:cubicBezTo>
                    <a:pt x="126" y="90"/>
                    <a:pt x="125" y="91"/>
                    <a:pt x="125" y="93"/>
                  </a:cubicBezTo>
                  <a:close/>
                  <a:moveTo>
                    <a:pt x="134" y="84"/>
                  </a:moveTo>
                  <a:cubicBezTo>
                    <a:pt x="134" y="86"/>
                    <a:pt x="135" y="87"/>
                    <a:pt x="137" y="87"/>
                  </a:cubicBezTo>
                  <a:cubicBezTo>
                    <a:pt x="138" y="87"/>
                    <a:pt x="140" y="86"/>
                    <a:pt x="140" y="84"/>
                  </a:cubicBezTo>
                  <a:cubicBezTo>
                    <a:pt x="140" y="83"/>
                    <a:pt x="138" y="81"/>
                    <a:pt x="137" y="81"/>
                  </a:cubicBezTo>
                  <a:cubicBezTo>
                    <a:pt x="135" y="81"/>
                    <a:pt x="134" y="83"/>
                    <a:pt x="134" y="84"/>
                  </a:cubicBezTo>
                  <a:close/>
                  <a:moveTo>
                    <a:pt x="38" y="111"/>
                  </a:moveTo>
                  <a:cubicBezTo>
                    <a:pt x="38" y="112"/>
                    <a:pt x="39" y="113"/>
                    <a:pt x="41" y="113"/>
                  </a:cubicBezTo>
                  <a:cubicBezTo>
                    <a:pt x="42" y="113"/>
                    <a:pt x="44" y="112"/>
                    <a:pt x="44" y="111"/>
                  </a:cubicBezTo>
                  <a:cubicBezTo>
                    <a:pt x="44" y="109"/>
                    <a:pt x="42" y="108"/>
                    <a:pt x="41" y="108"/>
                  </a:cubicBezTo>
                  <a:cubicBezTo>
                    <a:pt x="39" y="108"/>
                    <a:pt x="38" y="109"/>
                    <a:pt x="38" y="111"/>
                  </a:cubicBezTo>
                  <a:close/>
                  <a:moveTo>
                    <a:pt x="55" y="111"/>
                  </a:moveTo>
                  <a:cubicBezTo>
                    <a:pt x="55" y="112"/>
                    <a:pt x="57" y="113"/>
                    <a:pt x="58" y="113"/>
                  </a:cubicBezTo>
                  <a:cubicBezTo>
                    <a:pt x="60" y="113"/>
                    <a:pt x="61" y="112"/>
                    <a:pt x="61" y="111"/>
                  </a:cubicBezTo>
                  <a:cubicBezTo>
                    <a:pt x="61" y="109"/>
                    <a:pt x="60" y="108"/>
                    <a:pt x="58" y="108"/>
                  </a:cubicBezTo>
                  <a:cubicBezTo>
                    <a:pt x="57" y="108"/>
                    <a:pt x="55" y="109"/>
                    <a:pt x="55" y="111"/>
                  </a:cubicBezTo>
                  <a:close/>
                  <a:moveTo>
                    <a:pt x="73" y="111"/>
                  </a:moveTo>
                  <a:cubicBezTo>
                    <a:pt x="73" y="112"/>
                    <a:pt x="74" y="113"/>
                    <a:pt x="76" y="113"/>
                  </a:cubicBezTo>
                  <a:cubicBezTo>
                    <a:pt x="77" y="113"/>
                    <a:pt x="79" y="112"/>
                    <a:pt x="79" y="111"/>
                  </a:cubicBezTo>
                  <a:cubicBezTo>
                    <a:pt x="79" y="109"/>
                    <a:pt x="77" y="108"/>
                    <a:pt x="76" y="108"/>
                  </a:cubicBezTo>
                  <a:cubicBezTo>
                    <a:pt x="74" y="108"/>
                    <a:pt x="73" y="109"/>
                    <a:pt x="73" y="111"/>
                  </a:cubicBezTo>
                  <a:close/>
                  <a:moveTo>
                    <a:pt x="90" y="111"/>
                  </a:moveTo>
                  <a:cubicBezTo>
                    <a:pt x="90" y="112"/>
                    <a:pt x="91" y="113"/>
                    <a:pt x="93" y="113"/>
                  </a:cubicBezTo>
                  <a:cubicBezTo>
                    <a:pt x="95" y="113"/>
                    <a:pt x="96" y="112"/>
                    <a:pt x="96" y="111"/>
                  </a:cubicBezTo>
                  <a:cubicBezTo>
                    <a:pt x="96" y="109"/>
                    <a:pt x="95" y="108"/>
                    <a:pt x="93" y="108"/>
                  </a:cubicBezTo>
                  <a:cubicBezTo>
                    <a:pt x="91" y="108"/>
                    <a:pt x="90" y="109"/>
                    <a:pt x="90" y="111"/>
                  </a:cubicBezTo>
                  <a:close/>
                  <a:moveTo>
                    <a:pt x="108" y="111"/>
                  </a:moveTo>
                  <a:cubicBezTo>
                    <a:pt x="108" y="112"/>
                    <a:pt x="109" y="113"/>
                    <a:pt x="111" y="113"/>
                  </a:cubicBezTo>
                  <a:cubicBezTo>
                    <a:pt x="112" y="113"/>
                    <a:pt x="113" y="112"/>
                    <a:pt x="113" y="111"/>
                  </a:cubicBezTo>
                  <a:cubicBezTo>
                    <a:pt x="113" y="109"/>
                    <a:pt x="112" y="108"/>
                    <a:pt x="111" y="108"/>
                  </a:cubicBezTo>
                  <a:cubicBezTo>
                    <a:pt x="109" y="108"/>
                    <a:pt x="108" y="109"/>
                    <a:pt x="108" y="111"/>
                  </a:cubicBezTo>
                  <a:close/>
                  <a:moveTo>
                    <a:pt x="145" y="26"/>
                  </a:moveTo>
                  <a:cubicBezTo>
                    <a:pt x="145" y="28"/>
                    <a:pt x="145" y="28"/>
                    <a:pt x="145" y="28"/>
                  </a:cubicBezTo>
                  <a:cubicBezTo>
                    <a:pt x="145" y="96"/>
                    <a:pt x="145" y="96"/>
                    <a:pt x="145" y="96"/>
                  </a:cubicBezTo>
                  <a:cubicBezTo>
                    <a:pt x="145" y="97"/>
                    <a:pt x="145" y="97"/>
                    <a:pt x="145" y="97"/>
                  </a:cubicBezTo>
                  <a:cubicBezTo>
                    <a:pt x="145" y="134"/>
                    <a:pt x="145" y="134"/>
                    <a:pt x="145" y="134"/>
                  </a:cubicBezTo>
                  <a:cubicBezTo>
                    <a:pt x="145" y="134"/>
                    <a:pt x="145" y="135"/>
                    <a:pt x="145" y="135"/>
                  </a:cubicBezTo>
                  <a:cubicBezTo>
                    <a:pt x="142" y="149"/>
                    <a:pt x="111" y="160"/>
                    <a:pt x="73" y="160"/>
                  </a:cubicBezTo>
                  <a:cubicBezTo>
                    <a:pt x="35" y="160"/>
                    <a:pt x="4" y="149"/>
                    <a:pt x="0" y="135"/>
                  </a:cubicBezTo>
                  <a:cubicBezTo>
                    <a:pt x="0" y="135"/>
                    <a:pt x="0" y="134"/>
                    <a:pt x="0" y="134"/>
                  </a:cubicBezTo>
                  <a:cubicBezTo>
                    <a:pt x="0" y="97"/>
                    <a:pt x="0" y="97"/>
                    <a:pt x="0" y="97"/>
                  </a:cubicBezTo>
                  <a:cubicBezTo>
                    <a:pt x="0" y="96"/>
                    <a:pt x="0" y="96"/>
                    <a:pt x="0" y="96"/>
                  </a:cubicBezTo>
                  <a:cubicBezTo>
                    <a:pt x="0" y="28"/>
                    <a:pt x="0" y="28"/>
                    <a:pt x="0" y="28"/>
                  </a:cubicBezTo>
                  <a:cubicBezTo>
                    <a:pt x="0" y="26"/>
                    <a:pt x="0" y="26"/>
                    <a:pt x="0" y="26"/>
                  </a:cubicBezTo>
                  <a:cubicBezTo>
                    <a:pt x="0" y="26"/>
                    <a:pt x="0" y="25"/>
                    <a:pt x="0" y="25"/>
                  </a:cubicBezTo>
                  <a:cubicBezTo>
                    <a:pt x="0" y="25"/>
                    <a:pt x="0" y="25"/>
                    <a:pt x="0" y="25"/>
                  </a:cubicBezTo>
                  <a:cubicBezTo>
                    <a:pt x="0" y="25"/>
                    <a:pt x="0" y="25"/>
                    <a:pt x="0" y="25"/>
                  </a:cubicBezTo>
                  <a:cubicBezTo>
                    <a:pt x="4" y="11"/>
                    <a:pt x="35" y="0"/>
                    <a:pt x="73" y="0"/>
                  </a:cubicBezTo>
                  <a:cubicBezTo>
                    <a:pt x="111" y="0"/>
                    <a:pt x="142" y="11"/>
                    <a:pt x="145" y="25"/>
                  </a:cubicBezTo>
                  <a:cubicBezTo>
                    <a:pt x="145" y="25"/>
                    <a:pt x="145" y="25"/>
                    <a:pt x="145" y="25"/>
                  </a:cubicBezTo>
                  <a:cubicBezTo>
                    <a:pt x="145" y="25"/>
                    <a:pt x="145" y="25"/>
                    <a:pt x="145" y="25"/>
                  </a:cubicBezTo>
                  <a:cubicBezTo>
                    <a:pt x="145" y="25"/>
                    <a:pt x="145" y="26"/>
                    <a:pt x="145" y="26"/>
                  </a:cubicBezTo>
                  <a:close/>
                  <a:moveTo>
                    <a:pt x="136" y="104"/>
                  </a:moveTo>
                  <a:cubicBezTo>
                    <a:pt x="135" y="104"/>
                    <a:pt x="134" y="103"/>
                    <a:pt x="134" y="102"/>
                  </a:cubicBezTo>
                  <a:cubicBezTo>
                    <a:pt x="134" y="100"/>
                    <a:pt x="135" y="99"/>
                    <a:pt x="137" y="99"/>
                  </a:cubicBezTo>
                  <a:cubicBezTo>
                    <a:pt x="138" y="99"/>
                    <a:pt x="138" y="99"/>
                    <a:pt x="139" y="100"/>
                  </a:cubicBezTo>
                  <a:cubicBezTo>
                    <a:pt x="139" y="99"/>
                    <a:pt x="140" y="98"/>
                    <a:pt x="140" y="97"/>
                  </a:cubicBezTo>
                  <a:cubicBezTo>
                    <a:pt x="140" y="97"/>
                    <a:pt x="140" y="97"/>
                    <a:pt x="140" y="96"/>
                  </a:cubicBezTo>
                  <a:cubicBezTo>
                    <a:pt x="139" y="96"/>
                    <a:pt x="140" y="96"/>
                    <a:pt x="140" y="95"/>
                  </a:cubicBezTo>
                  <a:cubicBezTo>
                    <a:pt x="140" y="84"/>
                    <a:pt x="140" y="84"/>
                    <a:pt x="140" y="84"/>
                  </a:cubicBezTo>
                  <a:cubicBezTo>
                    <a:pt x="140" y="74"/>
                    <a:pt x="140" y="74"/>
                    <a:pt x="140" y="74"/>
                  </a:cubicBezTo>
                  <a:cubicBezTo>
                    <a:pt x="136" y="77"/>
                    <a:pt x="129" y="80"/>
                    <a:pt x="122" y="83"/>
                  </a:cubicBezTo>
                  <a:cubicBezTo>
                    <a:pt x="122" y="83"/>
                    <a:pt x="122" y="84"/>
                    <a:pt x="122" y="84"/>
                  </a:cubicBezTo>
                  <a:cubicBezTo>
                    <a:pt x="122" y="86"/>
                    <a:pt x="121" y="87"/>
                    <a:pt x="119" y="87"/>
                  </a:cubicBezTo>
                  <a:cubicBezTo>
                    <a:pt x="118" y="87"/>
                    <a:pt x="117" y="86"/>
                    <a:pt x="116" y="85"/>
                  </a:cubicBezTo>
                  <a:cubicBezTo>
                    <a:pt x="104" y="88"/>
                    <a:pt x="89" y="90"/>
                    <a:pt x="73" y="90"/>
                  </a:cubicBezTo>
                  <a:cubicBezTo>
                    <a:pt x="59" y="90"/>
                    <a:pt x="45" y="89"/>
                    <a:pt x="34" y="86"/>
                  </a:cubicBezTo>
                  <a:cubicBezTo>
                    <a:pt x="34" y="87"/>
                    <a:pt x="33" y="87"/>
                    <a:pt x="32" y="87"/>
                  </a:cubicBezTo>
                  <a:cubicBezTo>
                    <a:pt x="31" y="87"/>
                    <a:pt x="29" y="86"/>
                    <a:pt x="29" y="85"/>
                  </a:cubicBezTo>
                  <a:cubicBezTo>
                    <a:pt x="21" y="82"/>
                    <a:pt x="14" y="79"/>
                    <a:pt x="9" y="76"/>
                  </a:cubicBezTo>
                  <a:cubicBezTo>
                    <a:pt x="9" y="77"/>
                    <a:pt x="7" y="79"/>
                    <a:pt x="6" y="79"/>
                  </a:cubicBezTo>
                  <a:cubicBezTo>
                    <a:pt x="6" y="90"/>
                    <a:pt x="6" y="90"/>
                    <a:pt x="6" y="90"/>
                  </a:cubicBezTo>
                  <a:cubicBezTo>
                    <a:pt x="7" y="90"/>
                    <a:pt x="9" y="91"/>
                    <a:pt x="9" y="93"/>
                  </a:cubicBezTo>
                  <a:cubicBezTo>
                    <a:pt x="9" y="95"/>
                    <a:pt x="7" y="96"/>
                    <a:pt x="6" y="96"/>
                  </a:cubicBezTo>
                  <a:cubicBezTo>
                    <a:pt x="6" y="96"/>
                    <a:pt x="6" y="96"/>
                    <a:pt x="6" y="96"/>
                  </a:cubicBezTo>
                  <a:cubicBezTo>
                    <a:pt x="6" y="97"/>
                    <a:pt x="6" y="97"/>
                    <a:pt x="6" y="97"/>
                  </a:cubicBezTo>
                  <a:cubicBezTo>
                    <a:pt x="6" y="102"/>
                    <a:pt x="11" y="107"/>
                    <a:pt x="20" y="111"/>
                  </a:cubicBezTo>
                  <a:cubicBezTo>
                    <a:pt x="20" y="111"/>
                    <a:pt x="20" y="111"/>
                    <a:pt x="20" y="111"/>
                  </a:cubicBezTo>
                  <a:cubicBezTo>
                    <a:pt x="20" y="109"/>
                    <a:pt x="22" y="108"/>
                    <a:pt x="23" y="108"/>
                  </a:cubicBezTo>
                  <a:cubicBezTo>
                    <a:pt x="25" y="108"/>
                    <a:pt x="26" y="109"/>
                    <a:pt x="26" y="111"/>
                  </a:cubicBezTo>
                  <a:cubicBezTo>
                    <a:pt x="26" y="111"/>
                    <a:pt x="26" y="112"/>
                    <a:pt x="25" y="113"/>
                  </a:cubicBezTo>
                  <a:cubicBezTo>
                    <a:pt x="31" y="115"/>
                    <a:pt x="39" y="116"/>
                    <a:pt x="47" y="118"/>
                  </a:cubicBezTo>
                  <a:cubicBezTo>
                    <a:pt x="48" y="117"/>
                    <a:pt x="49" y="116"/>
                    <a:pt x="49" y="116"/>
                  </a:cubicBezTo>
                  <a:cubicBezTo>
                    <a:pt x="51" y="116"/>
                    <a:pt x="52" y="117"/>
                    <a:pt x="52" y="118"/>
                  </a:cubicBezTo>
                  <a:cubicBezTo>
                    <a:pt x="56" y="119"/>
                    <a:pt x="60" y="119"/>
                    <a:pt x="64" y="119"/>
                  </a:cubicBezTo>
                  <a:cubicBezTo>
                    <a:pt x="64" y="118"/>
                    <a:pt x="65" y="116"/>
                    <a:pt x="67" y="116"/>
                  </a:cubicBezTo>
                  <a:cubicBezTo>
                    <a:pt x="68" y="116"/>
                    <a:pt x="70" y="118"/>
                    <a:pt x="70" y="119"/>
                  </a:cubicBezTo>
                  <a:cubicBezTo>
                    <a:pt x="71" y="119"/>
                    <a:pt x="72" y="119"/>
                    <a:pt x="73" y="119"/>
                  </a:cubicBezTo>
                  <a:cubicBezTo>
                    <a:pt x="76" y="119"/>
                    <a:pt x="79" y="119"/>
                    <a:pt x="81" y="119"/>
                  </a:cubicBezTo>
                  <a:cubicBezTo>
                    <a:pt x="82" y="118"/>
                    <a:pt x="83" y="116"/>
                    <a:pt x="84" y="116"/>
                  </a:cubicBezTo>
                  <a:cubicBezTo>
                    <a:pt x="86" y="116"/>
                    <a:pt x="87" y="117"/>
                    <a:pt x="87" y="119"/>
                  </a:cubicBezTo>
                  <a:cubicBezTo>
                    <a:pt x="92" y="118"/>
                    <a:pt x="96" y="118"/>
                    <a:pt x="100" y="117"/>
                  </a:cubicBezTo>
                  <a:cubicBezTo>
                    <a:pt x="100" y="117"/>
                    <a:pt x="101" y="116"/>
                    <a:pt x="102" y="116"/>
                  </a:cubicBezTo>
                  <a:cubicBezTo>
                    <a:pt x="102" y="116"/>
                    <a:pt x="103" y="117"/>
                    <a:pt x="103" y="117"/>
                  </a:cubicBezTo>
                  <a:cubicBezTo>
                    <a:pt x="112" y="115"/>
                    <a:pt x="119" y="113"/>
                    <a:pt x="125" y="111"/>
                  </a:cubicBezTo>
                  <a:cubicBezTo>
                    <a:pt x="125" y="111"/>
                    <a:pt x="125" y="111"/>
                    <a:pt x="125" y="111"/>
                  </a:cubicBezTo>
                  <a:cubicBezTo>
                    <a:pt x="125" y="109"/>
                    <a:pt x="126" y="108"/>
                    <a:pt x="128" y="108"/>
                  </a:cubicBezTo>
                  <a:cubicBezTo>
                    <a:pt x="129" y="108"/>
                    <a:pt x="129" y="108"/>
                    <a:pt x="130" y="108"/>
                  </a:cubicBezTo>
                  <a:cubicBezTo>
                    <a:pt x="132" y="107"/>
                    <a:pt x="134" y="106"/>
                    <a:pt x="136" y="104"/>
                  </a:cubicBezTo>
                  <a:close/>
                  <a:moveTo>
                    <a:pt x="140" y="39"/>
                  </a:moveTo>
                  <a:cubicBezTo>
                    <a:pt x="130" y="48"/>
                    <a:pt x="107" y="55"/>
                    <a:pt x="73" y="55"/>
                  </a:cubicBezTo>
                  <a:cubicBezTo>
                    <a:pt x="39" y="55"/>
                    <a:pt x="16" y="48"/>
                    <a:pt x="6" y="39"/>
                  </a:cubicBezTo>
                  <a:cubicBezTo>
                    <a:pt x="6" y="63"/>
                    <a:pt x="6" y="63"/>
                    <a:pt x="6" y="63"/>
                  </a:cubicBezTo>
                  <a:cubicBezTo>
                    <a:pt x="6" y="63"/>
                    <a:pt x="6" y="63"/>
                    <a:pt x="6" y="64"/>
                  </a:cubicBezTo>
                  <a:cubicBezTo>
                    <a:pt x="8" y="74"/>
                    <a:pt x="35" y="84"/>
                    <a:pt x="73" y="84"/>
                  </a:cubicBezTo>
                  <a:cubicBezTo>
                    <a:pt x="111" y="84"/>
                    <a:pt x="138" y="74"/>
                    <a:pt x="140" y="64"/>
                  </a:cubicBezTo>
                  <a:cubicBezTo>
                    <a:pt x="140" y="63"/>
                    <a:pt x="140" y="63"/>
                    <a:pt x="140" y="63"/>
                  </a:cubicBezTo>
                  <a:lnTo>
                    <a:pt x="140" y="39"/>
                  </a:lnTo>
                  <a:close/>
                  <a:moveTo>
                    <a:pt x="6" y="27"/>
                  </a:moveTo>
                  <a:cubicBezTo>
                    <a:pt x="6" y="27"/>
                    <a:pt x="6" y="27"/>
                    <a:pt x="6" y="27"/>
                  </a:cubicBezTo>
                  <a:cubicBezTo>
                    <a:pt x="6" y="27"/>
                    <a:pt x="6" y="27"/>
                    <a:pt x="6" y="28"/>
                  </a:cubicBezTo>
                  <a:cubicBezTo>
                    <a:pt x="6" y="38"/>
                    <a:pt x="33" y="49"/>
                    <a:pt x="73" y="49"/>
                  </a:cubicBezTo>
                  <a:cubicBezTo>
                    <a:pt x="112" y="49"/>
                    <a:pt x="140" y="38"/>
                    <a:pt x="140" y="28"/>
                  </a:cubicBezTo>
                  <a:cubicBezTo>
                    <a:pt x="140" y="27"/>
                    <a:pt x="140" y="27"/>
                    <a:pt x="140" y="27"/>
                  </a:cubicBezTo>
                  <a:cubicBezTo>
                    <a:pt x="140" y="27"/>
                    <a:pt x="140" y="27"/>
                    <a:pt x="140" y="27"/>
                  </a:cubicBezTo>
                  <a:cubicBezTo>
                    <a:pt x="138" y="17"/>
                    <a:pt x="111" y="6"/>
                    <a:pt x="73" y="6"/>
                  </a:cubicBezTo>
                  <a:cubicBezTo>
                    <a:pt x="35" y="6"/>
                    <a:pt x="8" y="17"/>
                    <a:pt x="6" y="27"/>
                  </a:cubicBezTo>
                  <a:close/>
                  <a:moveTo>
                    <a:pt x="140" y="133"/>
                  </a:moveTo>
                  <a:cubicBezTo>
                    <a:pt x="140" y="108"/>
                    <a:pt x="140" y="108"/>
                    <a:pt x="140" y="108"/>
                  </a:cubicBezTo>
                  <a:cubicBezTo>
                    <a:pt x="130" y="118"/>
                    <a:pt x="107" y="125"/>
                    <a:pt x="73" y="125"/>
                  </a:cubicBezTo>
                  <a:cubicBezTo>
                    <a:pt x="39" y="125"/>
                    <a:pt x="16" y="118"/>
                    <a:pt x="6" y="108"/>
                  </a:cubicBezTo>
                  <a:cubicBezTo>
                    <a:pt x="6" y="133"/>
                    <a:pt x="6" y="133"/>
                    <a:pt x="6" y="133"/>
                  </a:cubicBezTo>
                  <a:cubicBezTo>
                    <a:pt x="6" y="133"/>
                    <a:pt x="6" y="133"/>
                    <a:pt x="6" y="133"/>
                  </a:cubicBezTo>
                  <a:cubicBezTo>
                    <a:pt x="8" y="143"/>
                    <a:pt x="35" y="154"/>
                    <a:pt x="73" y="154"/>
                  </a:cubicBezTo>
                  <a:cubicBezTo>
                    <a:pt x="111" y="154"/>
                    <a:pt x="138" y="143"/>
                    <a:pt x="140" y="133"/>
                  </a:cubicBezTo>
                  <a:cubicBezTo>
                    <a:pt x="140" y="133"/>
                    <a:pt x="140" y="133"/>
                    <a:pt x="140" y="133"/>
                  </a:cubicBezTo>
                  <a:close/>
                </a:path>
              </a:pathLst>
            </a:custGeom>
            <a:solidFill>
              <a:srgbClr val="526175"/>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cs typeface="+mn-ea"/>
                <a:sym typeface="+mn-lt"/>
              </a:endParaRPr>
            </a:p>
          </p:txBody>
        </p:sp>
      </p:grpSp>
      <p:grpSp>
        <p:nvGrpSpPr>
          <p:cNvPr id="59" name="PA-组合 5"/>
          <p:cNvGrpSpPr/>
          <p:nvPr>
            <p:custDataLst>
              <p:tags r:id="rId5"/>
            </p:custDataLst>
          </p:nvPr>
        </p:nvGrpSpPr>
        <p:grpSpPr>
          <a:xfrm>
            <a:off x="5213879" y="4002720"/>
            <a:ext cx="1418785" cy="1418785"/>
            <a:chOff x="5393135" y="3925880"/>
            <a:chExt cx="1418785" cy="1418785"/>
          </a:xfrm>
        </p:grpSpPr>
        <p:sp>
          <p:nvSpPr>
            <p:cNvPr id="60" name="PA-↖"/>
            <p:cNvSpPr/>
            <p:nvPr>
              <p:custDataLst>
                <p:tags r:id="rId15"/>
              </p:custDataLst>
            </p:nvPr>
          </p:nvSpPr>
          <p:spPr>
            <a:xfrm>
              <a:off x="5393135" y="3925880"/>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alpha val="9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61" name="PA-↘"/>
            <p:cNvSpPr/>
            <p:nvPr>
              <p:custDataLst>
                <p:tags r:id="rId16"/>
              </p:custDataLst>
            </p:nvPr>
          </p:nvSpPr>
          <p:spPr>
            <a:xfrm>
              <a:off x="5393135" y="3925880"/>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62" name="PA-1"/>
            <p:cNvSpPr/>
            <p:nvPr>
              <p:custDataLst>
                <p:tags r:id="rId17"/>
              </p:custDataLst>
            </p:nvPr>
          </p:nvSpPr>
          <p:spPr>
            <a:xfrm>
              <a:off x="5393135" y="3925880"/>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63" name="PA-任意多边形 848"/>
            <p:cNvSpPr>
              <a:spLocks noEditPoints="1"/>
            </p:cNvSpPr>
            <p:nvPr>
              <p:custDataLst>
                <p:tags r:id="rId18"/>
              </p:custDataLst>
            </p:nvPr>
          </p:nvSpPr>
          <p:spPr bwMode="auto">
            <a:xfrm>
              <a:off x="5829548" y="4356413"/>
              <a:ext cx="545958" cy="506281"/>
            </a:xfrm>
            <a:custGeom>
              <a:avLst/>
              <a:gdLst>
                <a:gd name="T0" fmla="*/ 125 w 160"/>
                <a:gd name="T1" fmla="*/ 53 h 147"/>
                <a:gd name="T2" fmla="*/ 93 w 160"/>
                <a:gd name="T3" fmla="*/ 15 h 147"/>
                <a:gd name="T4" fmla="*/ 80 w 160"/>
                <a:gd name="T5" fmla="*/ 0 h 147"/>
                <a:gd name="T6" fmla="*/ 67 w 160"/>
                <a:gd name="T7" fmla="*/ 15 h 147"/>
                <a:gd name="T8" fmla="*/ 35 w 160"/>
                <a:gd name="T9" fmla="*/ 53 h 147"/>
                <a:gd name="T10" fmla="*/ 17 w 160"/>
                <a:gd name="T11" fmla="*/ 121 h 147"/>
                <a:gd name="T12" fmla="*/ 18 w 160"/>
                <a:gd name="T13" fmla="*/ 125 h 147"/>
                <a:gd name="T14" fmla="*/ 57 w 160"/>
                <a:gd name="T15" fmla="*/ 132 h 147"/>
                <a:gd name="T16" fmla="*/ 104 w 160"/>
                <a:gd name="T17" fmla="*/ 132 h 147"/>
                <a:gd name="T18" fmla="*/ 143 w 160"/>
                <a:gd name="T19" fmla="*/ 125 h 147"/>
                <a:gd name="T20" fmla="*/ 144 w 160"/>
                <a:gd name="T21" fmla="*/ 121 h 147"/>
                <a:gd name="T22" fmla="*/ 72 w 160"/>
                <a:gd name="T23" fmla="*/ 13 h 147"/>
                <a:gd name="T24" fmla="*/ 88 w 160"/>
                <a:gd name="T25" fmla="*/ 13 h 147"/>
                <a:gd name="T26" fmla="*/ 72 w 160"/>
                <a:gd name="T27" fmla="*/ 14 h 147"/>
                <a:gd name="T28" fmla="*/ 80 w 160"/>
                <a:gd name="T29" fmla="*/ 141 h 147"/>
                <a:gd name="T30" fmla="*/ 80 w 160"/>
                <a:gd name="T31" fmla="*/ 133 h 147"/>
                <a:gd name="T32" fmla="*/ 80 w 160"/>
                <a:gd name="T33" fmla="*/ 141 h 147"/>
                <a:gd name="T34" fmla="*/ 102 w 160"/>
                <a:gd name="T35" fmla="*/ 127 h 147"/>
                <a:gd name="T36" fmla="*/ 97 w 160"/>
                <a:gd name="T37" fmla="*/ 127 h 147"/>
                <a:gd name="T38" fmla="*/ 91 w 160"/>
                <a:gd name="T39" fmla="*/ 128 h 147"/>
                <a:gd name="T40" fmla="*/ 86 w 160"/>
                <a:gd name="T41" fmla="*/ 128 h 147"/>
                <a:gd name="T42" fmla="*/ 76 w 160"/>
                <a:gd name="T43" fmla="*/ 128 h 147"/>
                <a:gd name="T44" fmla="*/ 70 w 160"/>
                <a:gd name="T45" fmla="*/ 128 h 147"/>
                <a:gd name="T46" fmla="*/ 65 w 160"/>
                <a:gd name="T47" fmla="*/ 127 h 147"/>
                <a:gd name="T48" fmla="*/ 59 w 160"/>
                <a:gd name="T49" fmla="*/ 127 h 147"/>
                <a:gd name="T50" fmla="*/ 44 w 160"/>
                <a:gd name="T51" fmla="*/ 124 h 147"/>
                <a:gd name="T52" fmla="*/ 40 w 160"/>
                <a:gd name="T53" fmla="*/ 77 h 147"/>
                <a:gd name="T54" fmla="*/ 61 w 160"/>
                <a:gd name="T55" fmla="*/ 23 h 147"/>
                <a:gd name="T56" fmla="*/ 70 w 160"/>
                <a:gd name="T57" fmla="*/ 20 h 147"/>
                <a:gd name="T58" fmla="*/ 90 w 160"/>
                <a:gd name="T59" fmla="*/ 20 h 147"/>
                <a:gd name="T60" fmla="*/ 120 w 160"/>
                <a:gd name="T61" fmla="*/ 53 h 147"/>
                <a:gd name="T62" fmla="*/ 137 w 160"/>
                <a:gd name="T63" fmla="*/ 121 h 147"/>
                <a:gd name="T64" fmla="*/ 98 w 160"/>
                <a:gd name="T65" fmla="*/ 34 h 147"/>
                <a:gd name="T66" fmla="*/ 66 w 160"/>
                <a:gd name="T67" fmla="*/ 35 h 147"/>
                <a:gd name="T68" fmla="*/ 51 w 160"/>
                <a:gd name="T69" fmla="*/ 56 h 147"/>
                <a:gd name="T70" fmla="*/ 48 w 160"/>
                <a:gd name="T71" fmla="*/ 53 h 147"/>
                <a:gd name="T72" fmla="*/ 97 w 160"/>
                <a:gd name="T73" fmla="*/ 30 h 147"/>
                <a:gd name="T74" fmla="*/ 13 w 160"/>
                <a:gd name="T75" fmla="*/ 58 h 147"/>
                <a:gd name="T76" fmla="*/ 13 w 160"/>
                <a:gd name="T77" fmla="*/ 94 h 147"/>
                <a:gd name="T78" fmla="*/ 11 w 160"/>
                <a:gd name="T79" fmla="*/ 99 h 147"/>
                <a:gd name="T80" fmla="*/ 0 w 160"/>
                <a:gd name="T81" fmla="*/ 76 h 147"/>
                <a:gd name="T82" fmla="*/ 13 w 160"/>
                <a:gd name="T83" fmla="*/ 54 h 147"/>
                <a:gd name="T84" fmla="*/ 20 w 160"/>
                <a:gd name="T85" fmla="*/ 92 h 147"/>
                <a:gd name="T86" fmla="*/ 24 w 160"/>
                <a:gd name="T87" fmla="*/ 59 h 147"/>
                <a:gd name="T88" fmla="*/ 24 w 160"/>
                <a:gd name="T89" fmla="*/ 88 h 147"/>
                <a:gd name="T90" fmla="*/ 22 w 160"/>
                <a:gd name="T91" fmla="*/ 93 h 147"/>
                <a:gd name="T92" fmla="*/ 160 w 160"/>
                <a:gd name="T93" fmla="*/ 76 h 147"/>
                <a:gd name="T94" fmla="*/ 149 w 160"/>
                <a:gd name="T95" fmla="*/ 99 h 147"/>
                <a:gd name="T96" fmla="*/ 147 w 160"/>
                <a:gd name="T97" fmla="*/ 94 h 147"/>
                <a:gd name="T98" fmla="*/ 147 w 160"/>
                <a:gd name="T99" fmla="*/ 58 h 147"/>
                <a:gd name="T100" fmla="*/ 151 w 160"/>
                <a:gd name="T101" fmla="*/ 54 h 147"/>
                <a:gd name="T102" fmla="*/ 140 w 160"/>
                <a:gd name="T103" fmla="*/ 59 h 147"/>
                <a:gd name="T104" fmla="*/ 138 w 160"/>
                <a:gd name="T105" fmla="*/ 93 h 147"/>
                <a:gd name="T106" fmla="*/ 136 w 160"/>
                <a:gd name="T107" fmla="*/ 88 h 147"/>
                <a:gd name="T108" fmla="*/ 136 w 160"/>
                <a:gd name="T109" fmla="*/ 5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147">
                  <a:moveTo>
                    <a:pt x="125" y="77"/>
                  </a:moveTo>
                  <a:cubicBezTo>
                    <a:pt x="125" y="53"/>
                    <a:pt x="125" y="53"/>
                    <a:pt x="125" y="53"/>
                  </a:cubicBezTo>
                  <a:cubicBezTo>
                    <a:pt x="126" y="35"/>
                    <a:pt x="113" y="23"/>
                    <a:pt x="103" y="18"/>
                  </a:cubicBezTo>
                  <a:cubicBezTo>
                    <a:pt x="100" y="17"/>
                    <a:pt x="97" y="16"/>
                    <a:pt x="93" y="15"/>
                  </a:cubicBezTo>
                  <a:cubicBezTo>
                    <a:pt x="93" y="13"/>
                    <a:pt x="93" y="13"/>
                    <a:pt x="93" y="13"/>
                  </a:cubicBezTo>
                  <a:cubicBezTo>
                    <a:pt x="93" y="6"/>
                    <a:pt x="87" y="0"/>
                    <a:pt x="80" y="0"/>
                  </a:cubicBezTo>
                  <a:cubicBezTo>
                    <a:pt x="73" y="0"/>
                    <a:pt x="67" y="6"/>
                    <a:pt x="67" y="13"/>
                  </a:cubicBezTo>
                  <a:cubicBezTo>
                    <a:pt x="67" y="15"/>
                    <a:pt x="67" y="15"/>
                    <a:pt x="67" y="15"/>
                  </a:cubicBezTo>
                  <a:cubicBezTo>
                    <a:pt x="64" y="16"/>
                    <a:pt x="61" y="17"/>
                    <a:pt x="58" y="18"/>
                  </a:cubicBezTo>
                  <a:cubicBezTo>
                    <a:pt x="47" y="24"/>
                    <a:pt x="35" y="36"/>
                    <a:pt x="35" y="53"/>
                  </a:cubicBezTo>
                  <a:cubicBezTo>
                    <a:pt x="35" y="77"/>
                    <a:pt x="35" y="77"/>
                    <a:pt x="35" y="77"/>
                  </a:cubicBezTo>
                  <a:cubicBezTo>
                    <a:pt x="35" y="94"/>
                    <a:pt x="29" y="109"/>
                    <a:pt x="17" y="121"/>
                  </a:cubicBezTo>
                  <a:cubicBezTo>
                    <a:pt x="16" y="121"/>
                    <a:pt x="16" y="123"/>
                    <a:pt x="16" y="123"/>
                  </a:cubicBezTo>
                  <a:cubicBezTo>
                    <a:pt x="16" y="124"/>
                    <a:pt x="17" y="125"/>
                    <a:pt x="18" y="125"/>
                  </a:cubicBezTo>
                  <a:cubicBezTo>
                    <a:pt x="44" y="130"/>
                    <a:pt x="44" y="130"/>
                    <a:pt x="44" y="130"/>
                  </a:cubicBezTo>
                  <a:cubicBezTo>
                    <a:pt x="48" y="130"/>
                    <a:pt x="53" y="131"/>
                    <a:pt x="57" y="132"/>
                  </a:cubicBezTo>
                  <a:cubicBezTo>
                    <a:pt x="61" y="141"/>
                    <a:pt x="71" y="147"/>
                    <a:pt x="80" y="147"/>
                  </a:cubicBezTo>
                  <a:cubicBezTo>
                    <a:pt x="90" y="147"/>
                    <a:pt x="100" y="141"/>
                    <a:pt x="104" y="132"/>
                  </a:cubicBezTo>
                  <a:cubicBezTo>
                    <a:pt x="108" y="131"/>
                    <a:pt x="113" y="130"/>
                    <a:pt x="117" y="130"/>
                  </a:cubicBezTo>
                  <a:cubicBezTo>
                    <a:pt x="143" y="125"/>
                    <a:pt x="143" y="125"/>
                    <a:pt x="143" y="125"/>
                  </a:cubicBezTo>
                  <a:cubicBezTo>
                    <a:pt x="144" y="125"/>
                    <a:pt x="144" y="124"/>
                    <a:pt x="145" y="123"/>
                  </a:cubicBezTo>
                  <a:cubicBezTo>
                    <a:pt x="145" y="123"/>
                    <a:pt x="145" y="121"/>
                    <a:pt x="144" y="121"/>
                  </a:cubicBezTo>
                  <a:cubicBezTo>
                    <a:pt x="132" y="108"/>
                    <a:pt x="125" y="94"/>
                    <a:pt x="125" y="77"/>
                  </a:cubicBezTo>
                  <a:close/>
                  <a:moveTo>
                    <a:pt x="72" y="13"/>
                  </a:moveTo>
                  <a:cubicBezTo>
                    <a:pt x="72" y="9"/>
                    <a:pt x="76" y="5"/>
                    <a:pt x="80" y="5"/>
                  </a:cubicBezTo>
                  <a:cubicBezTo>
                    <a:pt x="84" y="5"/>
                    <a:pt x="88" y="9"/>
                    <a:pt x="88" y="13"/>
                  </a:cubicBezTo>
                  <a:cubicBezTo>
                    <a:pt x="88" y="14"/>
                    <a:pt x="88" y="14"/>
                    <a:pt x="88" y="14"/>
                  </a:cubicBezTo>
                  <a:cubicBezTo>
                    <a:pt x="83" y="13"/>
                    <a:pt x="77" y="13"/>
                    <a:pt x="72" y="14"/>
                  </a:cubicBezTo>
                  <a:lnTo>
                    <a:pt x="72" y="13"/>
                  </a:lnTo>
                  <a:close/>
                  <a:moveTo>
                    <a:pt x="80" y="141"/>
                  </a:moveTo>
                  <a:cubicBezTo>
                    <a:pt x="74" y="141"/>
                    <a:pt x="67" y="138"/>
                    <a:pt x="63" y="132"/>
                  </a:cubicBezTo>
                  <a:cubicBezTo>
                    <a:pt x="69" y="133"/>
                    <a:pt x="75" y="133"/>
                    <a:pt x="80" y="133"/>
                  </a:cubicBezTo>
                  <a:cubicBezTo>
                    <a:pt x="86" y="133"/>
                    <a:pt x="92" y="133"/>
                    <a:pt x="98" y="132"/>
                  </a:cubicBezTo>
                  <a:cubicBezTo>
                    <a:pt x="94" y="138"/>
                    <a:pt x="87" y="141"/>
                    <a:pt x="80" y="141"/>
                  </a:cubicBezTo>
                  <a:close/>
                  <a:moveTo>
                    <a:pt x="116" y="124"/>
                  </a:moveTo>
                  <a:cubicBezTo>
                    <a:pt x="111" y="125"/>
                    <a:pt x="107" y="126"/>
                    <a:pt x="102" y="127"/>
                  </a:cubicBezTo>
                  <a:cubicBezTo>
                    <a:pt x="102" y="127"/>
                    <a:pt x="102" y="127"/>
                    <a:pt x="102" y="127"/>
                  </a:cubicBezTo>
                  <a:cubicBezTo>
                    <a:pt x="100" y="127"/>
                    <a:pt x="98" y="127"/>
                    <a:pt x="97" y="127"/>
                  </a:cubicBezTo>
                  <a:cubicBezTo>
                    <a:pt x="96" y="127"/>
                    <a:pt x="96" y="127"/>
                    <a:pt x="96" y="127"/>
                  </a:cubicBezTo>
                  <a:cubicBezTo>
                    <a:pt x="95" y="127"/>
                    <a:pt x="93" y="128"/>
                    <a:pt x="91" y="128"/>
                  </a:cubicBezTo>
                  <a:cubicBezTo>
                    <a:pt x="91" y="128"/>
                    <a:pt x="91" y="128"/>
                    <a:pt x="91" y="128"/>
                  </a:cubicBezTo>
                  <a:cubicBezTo>
                    <a:pt x="89" y="128"/>
                    <a:pt x="88" y="128"/>
                    <a:pt x="86" y="128"/>
                  </a:cubicBezTo>
                  <a:cubicBezTo>
                    <a:pt x="86" y="128"/>
                    <a:pt x="86" y="128"/>
                    <a:pt x="85" y="128"/>
                  </a:cubicBezTo>
                  <a:cubicBezTo>
                    <a:pt x="82" y="128"/>
                    <a:pt x="79" y="128"/>
                    <a:pt x="76" y="128"/>
                  </a:cubicBezTo>
                  <a:cubicBezTo>
                    <a:pt x="75" y="128"/>
                    <a:pt x="75" y="128"/>
                    <a:pt x="75" y="128"/>
                  </a:cubicBezTo>
                  <a:cubicBezTo>
                    <a:pt x="73" y="128"/>
                    <a:pt x="72" y="128"/>
                    <a:pt x="70" y="128"/>
                  </a:cubicBezTo>
                  <a:cubicBezTo>
                    <a:pt x="70" y="128"/>
                    <a:pt x="70" y="128"/>
                    <a:pt x="69" y="128"/>
                  </a:cubicBezTo>
                  <a:cubicBezTo>
                    <a:pt x="68" y="128"/>
                    <a:pt x="66" y="127"/>
                    <a:pt x="65" y="127"/>
                  </a:cubicBezTo>
                  <a:cubicBezTo>
                    <a:pt x="65" y="127"/>
                    <a:pt x="64" y="127"/>
                    <a:pt x="64" y="127"/>
                  </a:cubicBezTo>
                  <a:cubicBezTo>
                    <a:pt x="63" y="127"/>
                    <a:pt x="61" y="127"/>
                    <a:pt x="59" y="127"/>
                  </a:cubicBezTo>
                  <a:cubicBezTo>
                    <a:pt x="59" y="127"/>
                    <a:pt x="59" y="127"/>
                    <a:pt x="59" y="127"/>
                  </a:cubicBezTo>
                  <a:cubicBezTo>
                    <a:pt x="54" y="126"/>
                    <a:pt x="50" y="125"/>
                    <a:pt x="44" y="124"/>
                  </a:cubicBezTo>
                  <a:cubicBezTo>
                    <a:pt x="24" y="121"/>
                    <a:pt x="24" y="121"/>
                    <a:pt x="24" y="121"/>
                  </a:cubicBezTo>
                  <a:cubicBezTo>
                    <a:pt x="35" y="109"/>
                    <a:pt x="40" y="94"/>
                    <a:pt x="40" y="77"/>
                  </a:cubicBezTo>
                  <a:cubicBezTo>
                    <a:pt x="40" y="53"/>
                    <a:pt x="40" y="53"/>
                    <a:pt x="40" y="53"/>
                  </a:cubicBezTo>
                  <a:cubicBezTo>
                    <a:pt x="40" y="39"/>
                    <a:pt x="50" y="28"/>
                    <a:pt x="61" y="23"/>
                  </a:cubicBezTo>
                  <a:cubicBezTo>
                    <a:pt x="64" y="22"/>
                    <a:pt x="67" y="21"/>
                    <a:pt x="70" y="20"/>
                  </a:cubicBezTo>
                  <a:cubicBezTo>
                    <a:pt x="70" y="20"/>
                    <a:pt x="70" y="20"/>
                    <a:pt x="70" y="20"/>
                  </a:cubicBezTo>
                  <a:cubicBezTo>
                    <a:pt x="76" y="18"/>
                    <a:pt x="83" y="18"/>
                    <a:pt x="90" y="20"/>
                  </a:cubicBezTo>
                  <a:cubicBezTo>
                    <a:pt x="90" y="20"/>
                    <a:pt x="90" y="20"/>
                    <a:pt x="90" y="20"/>
                  </a:cubicBezTo>
                  <a:cubicBezTo>
                    <a:pt x="94" y="20"/>
                    <a:pt x="97" y="21"/>
                    <a:pt x="100" y="23"/>
                  </a:cubicBezTo>
                  <a:cubicBezTo>
                    <a:pt x="110" y="27"/>
                    <a:pt x="120" y="39"/>
                    <a:pt x="120" y="53"/>
                  </a:cubicBezTo>
                  <a:cubicBezTo>
                    <a:pt x="120" y="77"/>
                    <a:pt x="120" y="77"/>
                    <a:pt x="120" y="77"/>
                  </a:cubicBezTo>
                  <a:cubicBezTo>
                    <a:pt x="120" y="93"/>
                    <a:pt x="126" y="108"/>
                    <a:pt x="137" y="121"/>
                  </a:cubicBezTo>
                  <a:lnTo>
                    <a:pt x="116" y="124"/>
                  </a:lnTo>
                  <a:close/>
                  <a:moveTo>
                    <a:pt x="98" y="34"/>
                  </a:moveTo>
                  <a:cubicBezTo>
                    <a:pt x="98" y="35"/>
                    <a:pt x="96" y="36"/>
                    <a:pt x="95" y="35"/>
                  </a:cubicBezTo>
                  <a:cubicBezTo>
                    <a:pt x="86" y="31"/>
                    <a:pt x="75" y="31"/>
                    <a:pt x="66" y="35"/>
                  </a:cubicBezTo>
                  <a:cubicBezTo>
                    <a:pt x="61" y="37"/>
                    <a:pt x="53" y="44"/>
                    <a:pt x="53" y="53"/>
                  </a:cubicBezTo>
                  <a:cubicBezTo>
                    <a:pt x="53" y="55"/>
                    <a:pt x="52" y="56"/>
                    <a:pt x="51" y="56"/>
                  </a:cubicBezTo>
                  <a:cubicBezTo>
                    <a:pt x="51" y="56"/>
                    <a:pt x="51" y="56"/>
                    <a:pt x="51" y="56"/>
                  </a:cubicBezTo>
                  <a:cubicBezTo>
                    <a:pt x="49" y="56"/>
                    <a:pt x="48" y="55"/>
                    <a:pt x="48" y="53"/>
                  </a:cubicBezTo>
                  <a:cubicBezTo>
                    <a:pt x="48" y="41"/>
                    <a:pt x="58" y="33"/>
                    <a:pt x="64" y="30"/>
                  </a:cubicBezTo>
                  <a:cubicBezTo>
                    <a:pt x="74" y="26"/>
                    <a:pt x="87" y="26"/>
                    <a:pt x="97" y="30"/>
                  </a:cubicBezTo>
                  <a:cubicBezTo>
                    <a:pt x="98" y="31"/>
                    <a:pt x="99" y="32"/>
                    <a:pt x="98" y="34"/>
                  </a:cubicBezTo>
                  <a:close/>
                  <a:moveTo>
                    <a:pt x="13" y="58"/>
                  </a:moveTo>
                  <a:cubicBezTo>
                    <a:pt x="8" y="63"/>
                    <a:pt x="5" y="69"/>
                    <a:pt x="5" y="76"/>
                  </a:cubicBezTo>
                  <a:cubicBezTo>
                    <a:pt x="5" y="83"/>
                    <a:pt x="8" y="89"/>
                    <a:pt x="13" y="94"/>
                  </a:cubicBezTo>
                  <a:cubicBezTo>
                    <a:pt x="14" y="95"/>
                    <a:pt x="14" y="97"/>
                    <a:pt x="13" y="98"/>
                  </a:cubicBezTo>
                  <a:cubicBezTo>
                    <a:pt x="12" y="98"/>
                    <a:pt x="12" y="99"/>
                    <a:pt x="11" y="99"/>
                  </a:cubicBezTo>
                  <a:cubicBezTo>
                    <a:pt x="10" y="99"/>
                    <a:pt x="10" y="98"/>
                    <a:pt x="9" y="98"/>
                  </a:cubicBezTo>
                  <a:cubicBezTo>
                    <a:pt x="3" y="92"/>
                    <a:pt x="0" y="84"/>
                    <a:pt x="0" y="76"/>
                  </a:cubicBezTo>
                  <a:cubicBezTo>
                    <a:pt x="0" y="68"/>
                    <a:pt x="3" y="60"/>
                    <a:pt x="9" y="54"/>
                  </a:cubicBezTo>
                  <a:cubicBezTo>
                    <a:pt x="10" y="53"/>
                    <a:pt x="12" y="53"/>
                    <a:pt x="13" y="54"/>
                  </a:cubicBezTo>
                  <a:cubicBezTo>
                    <a:pt x="14" y="55"/>
                    <a:pt x="14" y="57"/>
                    <a:pt x="13" y="58"/>
                  </a:cubicBezTo>
                  <a:close/>
                  <a:moveTo>
                    <a:pt x="20" y="92"/>
                  </a:moveTo>
                  <a:cubicBezTo>
                    <a:pt x="11" y="83"/>
                    <a:pt x="11" y="68"/>
                    <a:pt x="20" y="59"/>
                  </a:cubicBezTo>
                  <a:cubicBezTo>
                    <a:pt x="21" y="58"/>
                    <a:pt x="23" y="58"/>
                    <a:pt x="24" y="59"/>
                  </a:cubicBezTo>
                  <a:cubicBezTo>
                    <a:pt x="25" y="60"/>
                    <a:pt x="25" y="62"/>
                    <a:pt x="24" y="63"/>
                  </a:cubicBezTo>
                  <a:cubicBezTo>
                    <a:pt x="17" y="70"/>
                    <a:pt x="17" y="81"/>
                    <a:pt x="24" y="88"/>
                  </a:cubicBezTo>
                  <a:cubicBezTo>
                    <a:pt x="25" y="89"/>
                    <a:pt x="25" y="91"/>
                    <a:pt x="24" y="92"/>
                  </a:cubicBezTo>
                  <a:cubicBezTo>
                    <a:pt x="24" y="92"/>
                    <a:pt x="23" y="93"/>
                    <a:pt x="22" y="93"/>
                  </a:cubicBezTo>
                  <a:cubicBezTo>
                    <a:pt x="21" y="93"/>
                    <a:pt x="21" y="92"/>
                    <a:pt x="20" y="92"/>
                  </a:cubicBezTo>
                  <a:close/>
                  <a:moveTo>
                    <a:pt x="160" y="76"/>
                  </a:moveTo>
                  <a:cubicBezTo>
                    <a:pt x="160" y="84"/>
                    <a:pt x="157" y="92"/>
                    <a:pt x="151" y="98"/>
                  </a:cubicBezTo>
                  <a:cubicBezTo>
                    <a:pt x="150" y="98"/>
                    <a:pt x="150" y="99"/>
                    <a:pt x="149" y="99"/>
                  </a:cubicBezTo>
                  <a:cubicBezTo>
                    <a:pt x="148" y="99"/>
                    <a:pt x="148" y="98"/>
                    <a:pt x="147" y="98"/>
                  </a:cubicBezTo>
                  <a:cubicBezTo>
                    <a:pt x="146" y="97"/>
                    <a:pt x="146" y="95"/>
                    <a:pt x="147" y="94"/>
                  </a:cubicBezTo>
                  <a:cubicBezTo>
                    <a:pt x="152" y="89"/>
                    <a:pt x="155" y="83"/>
                    <a:pt x="155" y="76"/>
                  </a:cubicBezTo>
                  <a:cubicBezTo>
                    <a:pt x="155" y="69"/>
                    <a:pt x="152" y="63"/>
                    <a:pt x="147" y="58"/>
                  </a:cubicBezTo>
                  <a:cubicBezTo>
                    <a:pt x="146" y="57"/>
                    <a:pt x="146" y="55"/>
                    <a:pt x="147" y="54"/>
                  </a:cubicBezTo>
                  <a:cubicBezTo>
                    <a:pt x="148" y="53"/>
                    <a:pt x="150" y="53"/>
                    <a:pt x="151" y="54"/>
                  </a:cubicBezTo>
                  <a:cubicBezTo>
                    <a:pt x="157" y="60"/>
                    <a:pt x="160" y="68"/>
                    <a:pt x="160" y="76"/>
                  </a:cubicBezTo>
                  <a:close/>
                  <a:moveTo>
                    <a:pt x="140" y="59"/>
                  </a:moveTo>
                  <a:cubicBezTo>
                    <a:pt x="149" y="68"/>
                    <a:pt x="149" y="83"/>
                    <a:pt x="140" y="92"/>
                  </a:cubicBezTo>
                  <a:cubicBezTo>
                    <a:pt x="139" y="92"/>
                    <a:pt x="139" y="93"/>
                    <a:pt x="138" y="93"/>
                  </a:cubicBezTo>
                  <a:cubicBezTo>
                    <a:pt x="137" y="93"/>
                    <a:pt x="136" y="92"/>
                    <a:pt x="136" y="92"/>
                  </a:cubicBezTo>
                  <a:cubicBezTo>
                    <a:pt x="135" y="91"/>
                    <a:pt x="135" y="89"/>
                    <a:pt x="136" y="88"/>
                  </a:cubicBezTo>
                  <a:cubicBezTo>
                    <a:pt x="143" y="81"/>
                    <a:pt x="143" y="70"/>
                    <a:pt x="136" y="63"/>
                  </a:cubicBezTo>
                  <a:cubicBezTo>
                    <a:pt x="135" y="62"/>
                    <a:pt x="135" y="60"/>
                    <a:pt x="136" y="59"/>
                  </a:cubicBezTo>
                  <a:cubicBezTo>
                    <a:pt x="137" y="58"/>
                    <a:pt x="139" y="58"/>
                    <a:pt x="140" y="59"/>
                  </a:cubicBezTo>
                  <a:close/>
                </a:path>
              </a:pathLst>
            </a:custGeom>
            <a:solidFill>
              <a:srgbClr val="526175"/>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cs typeface="+mn-ea"/>
                <a:sym typeface="+mn-lt"/>
              </a:endParaRPr>
            </a:p>
          </p:txBody>
        </p:sp>
      </p:grpSp>
      <p:grpSp>
        <p:nvGrpSpPr>
          <p:cNvPr id="64" name="PA-组合 4"/>
          <p:cNvGrpSpPr/>
          <p:nvPr>
            <p:custDataLst>
              <p:tags r:id="rId6"/>
            </p:custDataLst>
          </p:nvPr>
        </p:nvGrpSpPr>
        <p:grpSpPr>
          <a:xfrm>
            <a:off x="8545929" y="2303653"/>
            <a:ext cx="1418785" cy="1418785"/>
            <a:chOff x="8725185" y="2226813"/>
            <a:chExt cx="1418785" cy="1418785"/>
          </a:xfrm>
        </p:grpSpPr>
        <p:grpSp>
          <p:nvGrpSpPr>
            <p:cNvPr id="65" name="组合 64"/>
            <p:cNvGrpSpPr/>
            <p:nvPr/>
          </p:nvGrpSpPr>
          <p:grpSpPr>
            <a:xfrm>
              <a:off x="8725185" y="2226813"/>
              <a:ext cx="1418785" cy="1418785"/>
              <a:chOff x="1333481" y="1593118"/>
              <a:chExt cx="1418785" cy="1418785"/>
            </a:xfrm>
          </p:grpSpPr>
          <p:sp>
            <p:nvSpPr>
              <p:cNvPr id="67" name="PA-↖"/>
              <p:cNvSpPr/>
              <p:nvPr>
                <p:custDataLst>
                  <p:tags r:id="rId1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alpha val="9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68" name="PA-↘"/>
              <p:cNvSpPr/>
              <p:nvPr>
                <p:custDataLst>
                  <p:tags r:id="rId1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69" name="PA-1"/>
              <p:cNvSpPr/>
              <p:nvPr>
                <p:custDataLst>
                  <p:tags r:id="rId1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grpSp>
        <p:sp>
          <p:nvSpPr>
            <p:cNvPr id="66" name="PA-任意多边形 2149"/>
            <p:cNvSpPr>
              <a:spLocks noEditPoints="1"/>
            </p:cNvSpPr>
            <p:nvPr>
              <p:custDataLst>
                <p:tags r:id="rId11"/>
              </p:custDataLst>
            </p:nvPr>
          </p:nvSpPr>
          <p:spPr bwMode="auto">
            <a:xfrm>
              <a:off x="9166617" y="2653446"/>
              <a:ext cx="545958" cy="495171"/>
            </a:xfrm>
            <a:custGeom>
              <a:avLst/>
              <a:gdLst>
                <a:gd name="T0" fmla="*/ 72 w 160"/>
                <a:gd name="T1" fmla="*/ 144 h 144"/>
                <a:gd name="T2" fmla="*/ 72 w 160"/>
                <a:gd name="T3" fmla="*/ 101 h 144"/>
                <a:gd name="T4" fmla="*/ 128 w 160"/>
                <a:gd name="T5" fmla="*/ 43 h 144"/>
                <a:gd name="T6" fmla="*/ 123 w 160"/>
                <a:gd name="T7" fmla="*/ 139 h 144"/>
                <a:gd name="T8" fmla="*/ 123 w 160"/>
                <a:gd name="T9" fmla="*/ 107 h 144"/>
                <a:gd name="T10" fmla="*/ 72 w 160"/>
                <a:gd name="T11" fmla="*/ 107 h 144"/>
                <a:gd name="T12" fmla="*/ 72 w 160"/>
                <a:gd name="T13" fmla="*/ 139 h 144"/>
                <a:gd name="T14" fmla="*/ 99 w 160"/>
                <a:gd name="T15" fmla="*/ 5 h 144"/>
                <a:gd name="T16" fmla="*/ 37 w 160"/>
                <a:gd name="T17" fmla="*/ 72 h 144"/>
                <a:gd name="T18" fmla="*/ 104 w 160"/>
                <a:gd name="T19" fmla="*/ 5 h 144"/>
                <a:gd name="T20" fmla="*/ 141 w 160"/>
                <a:gd name="T21" fmla="*/ 11 h 144"/>
                <a:gd name="T22" fmla="*/ 149 w 160"/>
                <a:gd name="T23" fmla="*/ 11 h 144"/>
                <a:gd name="T24" fmla="*/ 141 w 160"/>
                <a:gd name="T25" fmla="*/ 11 h 144"/>
                <a:gd name="T26" fmla="*/ 136 w 160"/>
                <a:gd name="T27" fmla="*/ 8 h 144"/>
                <a:gd name="T28" fmla="*/ 133 w 160"/>
                <a:gd name="T29" fmla="*/ 13 h 144"/>
                <a:gd name="T30" fmla="*/ 155 w 160"/>
                <a:gd name="T31" fmla="*/ 8 h 144"/>
                <a:gd name="T32" fmla="*/ 157 w 160"/>
                <a:gd name="T33" fmla="*/ 13 h 144"/>
                <a:gd name="T34" fmla="*/ 149 w 160"/>
                <a:gd name="T35" fmla="*/ 32 h 144"/>
                <a:gd name="T36" fmla="*/ 141 w 160"/>
                <a:gd name="T37" fmla="*/ 32 h 144"/>
                <a:gd name="T38" fmla="*/ 149 w 160"/>
                <a:gd name="T39" fmla="*/ 32 h 144"/>
                <a:gd name="T40" fmla="*/ 136 w 160"/>
                <a:gd name="T41" fmla="*/ 29 h 144"/>
                <a:gd name="T42" fmla="*/ 133 w 160"/>
                <a:gd name="T43" fmla="*/ 35 h 144"/>
                <a:gd name="T44" fmla="*/ 157 w 160"/>
                <a:gd name="T45" fmla="*/ 35 h 144"/>
                <a:gd name="T46" fmla="*/ 155 w 160"/>
                <a:gd name="T47" fmla="*/ 29 h 144"/>
                <a:gd name="T48" fmla="*/ 139 w 160"/>
                <a:gd name="T49" fmla="*/ 19 h 144"/>
                <a:gd name="T50" fmla="*/ 141 w 160"/>
                <a:gd name="T51" fmla="*/ 24 h 144"/>
                <a:gd name="T52" fmla="*/ 139 w 160"/>
                <a:gd name="T53" fmla="*/ 19 h 144"/>
                <a:gd name="T54" fmla="*/ 155 w 160"/>
                <a:gd name="T55" fmla="*/ 21 h 144"/>
                <a:gd name="T56" fmla="*/ 147 w 160"/>
                <a:gd name="T57" fmla="*/ 21 h 144"/>
                <a:gd name="T58" fmla="*/ 147 w 160"/>
                <a:gd name="T59" fmla="*/ 117 h 144"/>
                <a:gd name="T60" fmla="*/ 144 w 160"/>
                <a:gd name="T61" fmla="*/ 112 h 144"/>
                <a:gd name="T62" fmla="*/ 131 w 160"/>
                <a:gd name="T63" fmla="*/ 115 h 144"/>
                <a:gd name="T64" fmla="*/ 139 w 160"/>
                <a:gd name="T65" fmla="*/ 115 h 144"/>
                <a:gd name="T66" fmla="*/ 131 w 160"/>
                <a:gd name="T67" fmla="*/ 115 h 144"/>
                <a:gd name="T68" fmla="*/ 155 w 160"/>
                <a:gd name="T69" fmla="*/ 117 h 144"/>
                <a:gd name="T70" fmla="*/ 157 w 160"/>
                <a:gd name="T71" fmla="*/ 112 h 144"/>
                <a:gd name="T72" fmla="*/ 147 w 160"/>
                <a:gd name="T73" fmla="*/ 139 h 144"/>
                <a:gd name="T74" fmla="*/ 144 w 160"/>
                <a:gd name="T75" fmla="*/ 133 h 144"/>
                <a:gd name="T76" fmla="*/ 139 w 160"/>
                <a:gd name="T77" fmla="*/ 136 h 144"/>
                <a:gd name="T78" fmla="*/ 131 w 160"/>
                <a:gd name="T79" fmla="*/ 136 h 144"/>
                <a:gd name="T80" fmla="*/ 139 w 160"/>
                <a:gd name="T81" fmla="*/ 136 h 144"/>
                <a:gd name="T82" fmla="*/ 155 w 160"/>
                <a:gd name="T83" fmla="*/ 139 h 144"/>
                <a:gd name="T84" fmla="*/ 157 w 160"/>
                <a:gd name="T85" fmla="*/ 133 h 144"/>
                <a:gd name="T86" fmla="*/ 139 w 160"/>
                <a:gd name="T87" fmla="*/ 128 h 144"/>
                <a:gd name="T88" fmla="*/ 141 w 160"/>
                <a:gd name="T89" fmla="*/ 123 h 144"/>
                <a:gd name="T90" fmla="*/ 152 w 160"/>
                <a:gd name="T91" fmla="*/ 128 h 144"/>
                <a:gd name="T92" fmla="*/ 149 w 160"/>
                <a:gd name="T93" fmla="*/ 123 h 144"/>
                <a:gd name="T94" fmla="*/ 152 w 160"/>
                <a:gd name="T95" fmla="*/ 12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0" h="144">
                  <a:moveTo>
                    <a:pt x="72" y="0"/>
                  </a:moveTo>
                  <a:cubicBezTo>
                    <a:pt x="32" y="0"/>
                    <a:pt x="0" y="32"/>
                    <a:pt x="0" y="72"/>
                  </a:cubicBezTo>
                  <a:cubicBezTo>
                    <a:pt x="0" y="112"/>
                    <a:pt x="32" y="144"/>
                    <a:pt x="72" y="144"/>
                  </a:cubicBezTo>
                  <a:cubicBezTo>
                    <a:pt x="128" y="144"/>
                    <a:pt x="128" y="144"/>
                    <a:pt x="128" y="144"/>
                  </a:cubicBezTo>
                  <a:cubicBezTo>
                    <a:pt x="128" y="101"/>
                    <a:pt x="128" y="101"/>
                    <a:pt x="128" y="101"/>
                  </a:cubicBezTo>
                  <a:cubicBezTo>
                    <a:pt x="72" y="101"/>
                    <a:pt x="72" y="101"/>
                    <a:pt x="72" y="101"/>
                  </a:cubicBezTo>
                  <a:cubicBezTo>
                    <a:pt x="56" y="101"/>
                    <a:pt x="43" y="88"/>
                    <a:pt x="43" y="72"/>
                  </a:cubicBezTo>
                  <a:cubicBezTo>
                    <a:pt x="43" y="56"/>
                    <a:pt x="56" y="43"/>
                    <a:pt x="72" y="43"/>
                  </a:cubicBezTo>
                  <a:cubicBezTo>
                    <a:pt x="128" y="43"/>
                    <a:pt x="128" y="43"/>
                    <a:pt x="128" y="43"/>
                  </a:cubicBezTo>
                  <a:cubicBezTo>
                    <a:pt x="128" y="0"/>
                    <a:pt x="128" y="0"/>
                    <a:pt x="128" y="0"/>
                  </a:cubicBezTo>
                  <a:lnTo>
                    <a:pt x="72" y="0"/>
                  </a:lnTo>
                  <a:close/>
                  <a:moveTo>
                    <a:pt x="123" y="139"/>
                  </a:moveTo>
                  <a:cubicBezTo>
                    <a:pt x="104" y="139"/>
                    <a:pt x="104" y="139"/>
                    <a:pt x="104" y="139"/>
                  </a:cubicBezTo>
                  <a:cubicBezTo>
                    <a:pt x="104" y="107"/>
                    <a:pt x="104" y="107"/>
                    <a:pt x="104" y="107"/>
                  </a:cubicBezTo>
                  <a:cubicBezTo>
                    <a:pt x="123" y="107"/>
                    <a:pt x="123" y="107"/>
                    <a:pt x="123" y="107"/>
                  </a:cubicBezTo>
                  <a:lnTo>
                    <a:pt x="123" y="139"/>
                  </a:lnTo>
                  <a:close/>
                  <a:moveTo>
                    <a:pt x="37" y="72"/>
                  </a:moveTo>
                  <a:cubicBezTo>
                    <a:pt x="37" y="91"/>
                    <a:pt x="53" y="107"/>
                    <a:pt x="72" y="107"/>
                  </a:cubicBezTo>
                  <a:cubicBezTo>
                    <a:pt x="99" y="107"/>
                    <a:pt x="99" y="107"/>
                    <a:pt x="99" y="107"/>
                  </a:cubicBezTo>
                  <a:cubicBezTo>
                    <a:pt x="99" y="139"/>
                    <a:pt x="99" y="139"/>
                    <a:pt x="99" y="139"/>
                  </a:cubicBezTo>
                  <a:cubicBezTo>
                    <a:pt x="72" y="139"/>
                    <a:pt x="72" y="139"/>
                    <a:pt x="72" y="139"/>
                  </a:cubicBezTo>
                  <a:cubicBezTo>
                    <a:pt x="35" y="139"/>
                    <a:pt x="5" y="109"/>
                    <a:pt x="5" y="72"/>
                  </a:cubicBezTo>
                  <a:cubicBezTo>
                    <a:pt x="5" y="35"/>
                    <a:pt x="35" y="5"/>
                    <a:pt x="72" y="5"/>
                  </a:cubicBezTo>
                  <a:cubicBezTo>
                    <a:pt x="99" y="5"/>
                    <a:pt x="99" y="5"/>
                    <a:pt x="99" y="5"/>
                  </a:cubicBezTo>
                  <a:cubicBezTo>
                    <a:pt x="99" y="37"/>
                    <a:pt x="99" y="37"/>
                    <a:pt x="99" y="37"/>
                  </a:cubicBezTo>
                  <a:cubicBezTo>
                    <a:pt x="72" y="37"/>
                    <a:pt x="72" y="37"/>
                    <a:pt x="72" y="37"/>
                  </a:cubicBezTo>
                  <a:cubicBezTo>
                    <a:pt x="53" y="37"/>
                    <a:pt x="37" y="53"/>
                    <a:pt x="37" y="72"/>
                  </a:cubicBezTo>
                  <a:close/>
                  <a:moveTo>
                    <a:pt x="123" y="37"/>
                  </a:moveTo>
                  <a:cubicBezTo>
                    <a:pt x="104" y="37"/>
                    <a:pt x="104" y="37"/>
                    <a:pt x="104" y="37"/>
                  </a:cubicBezTo>
                  <a:cubicBezTo>
                    <a:pt x="104" y="5"/>
                    <a:pt x="104" y="5"/>
                    <a:pt x="104" y="5"/>
                  </a:cubicBezTo>
                  <a:cubicBezTo>
                    <a:pt x="123" y="5"/>
                    <a:pt x="123" y="5"/>
                    <a:pt x="123" y="5"/>
                  </a:cubicBezTo>
                  <a:lnTo>
                    <a:pt x="123" y="37"/>
                  </a:lnTo>
                  <a:close/>
                  <a:moveTo>
                    <a:pt x="141" y="11"/>
                  </a:moveTo>
                  <a:cubicBezTo>
                    <a:pt x="141" y="9"/>
                    <a:pt x="143" y="8"/>
                    <a:pt x="144" y="8"/>
                  </a:cubicBezTo>
                  <a:cubicBezTo>
                    <a:pt x="147" y="8"/>
                    <a:pt x="147" y="8"/>
                    <a:pt x="147" y="8"/>
                  </a:cubicBezTo>
                  <a:cubicBezTo>
                    <a:pt x="148" y="8"/>
                    <a:pt x="149" y="9"/>
                    <a:pt x="149" y="11"/>
                  </a:cubicBezTo>
                  <a:cubicBezTo>
                    <a:pt x="149" y="12"/>
                    <a:pt x="148" y="13"/>
                    <a:pt x="147" y="13"/>
                  </a:cubicBezTo>
                  <a:cubicBezTo>
                    <a:pt x="144" y="13"/>
                    <a:pt x="144" y="13"/>
                    <a:pt x="144" y="13"/>
                  </a:cubicBezTo>
                  <a:cubicBezTo>
                    <a:pt x="143" y="13"/>
                    <a:pt x="141" y="12"/>
                    <a:pt x="141" y="11"/>
                  </a:cubicBezTo>
                  <a:close/>
                  <a:moveTo>
                    <a:pt x="131" y="11"/>
                  </a:moveTo>
                  <a:cubicBezTo>
                    <a:pt x="131" y="9"/>
                    <a:pt x="132" y="8"/>
                    <a:pt x="133" y="8"/>
                  </a:cubicBezTo>
                  <a:cubicBezTo>
                    <a:pt x="136" y="8"/>
                    <a:pt x="136" y="8"/>
                    <a:pt x="136" y="8"/>
                  </a:cubicBezTo>
                  <a:cubicBezTo>
                    <a:pt x="137" y="8"/>
                    <a:pt x="139" y="9"/>
                    <a:pt x="139" y="11"/>
                  </a:cubicBezTo>
                  <a:cubicBezTo>
                    <a:pt x="139" y="12"/>
                    <a:pt x="137" y="13"/>
                    <a:pt x="136" y="13"/>
                  </a:cubicBezTo>
                  <a:cubicBezTo>
                    <a:pt x="133" y="13"/>
                    <a:pt x="133" y="13"/>
                    <a:pt x="133" y="13"/>
                  </a:cubicBezTo>
                  <a:cubicBezTo>
                    <a:pt x="132" y="13"/>
                    <a:pt x="131" y="12"/>
                    <a:pt x="131" y="11"/>
                  </a:cubicBezTo>
                  <a:close/>
                  <a:moveTo>
                    <a:pt x="152" y="11"/>
                  </a:moveTo>
                  <a:cubicBezTo>
                    <a:pt x="152" y="9"/>
                    <a:pt x="153" y="8"/>
                    <a:pt x="155" y="8"/>
                  </a:cubicBezTo>
                  <a:cubicBezTo>
                    <a:pt x="157" y="8"/>
                    <a:pt x="157" y="8"/>
                    <a:pt x="157" y="8"/>
                  </a:cubicBezTo>
                  <a:cubicBezTo>
                    <a:pt x="159" y="8"/>
                    <a:pt x="160" y="9"/>
                    <a:pt x="160" y="11"/>
                  </a:cubicBezTo>
                  <a:cubicBezTo>
                    <a:pt x="160" y="12"/>
                    <a:pt x="159" y="13"/>
                    <a:pt x="157" y="13"/>
                  </a:cubicBezTo>
                  <a:cubicBezTo>
                    <a:pt x="155" y="13"/>
                    <a:pt x="155" y="13"/>
                    <a:pt x="155" y="13"/>
                  </a:cubicBezTo>
                  <a:cubicBezTo>
                    <a:pt x="153" y="13"/>
                    <a:pt x="152" y="12"/>
                    <a:pt x="152" y="11"/>
                  </a:cubicBezTo>
                  <a:close/>
                  <a:moveTo>
                    <a:pt x="149" y="32"/>
                  </a:moveTo>
                  <a:cubicBezTo>
                    <a:pt x="149" y="33"/>
                    <a:pt x="148" y="35"/>
                    <a:pt x="147" y="35"/>
                  </a:cubicBezTo>
                  <a:cubicBezTo>
                    <a:pt x="144" y="35"/>
                    <a:pt x="144" y="35"/>
                    <a:pt x="144" y="35"/>
                  </a:cubicBezTo>
                  <a:cubicBezTo>
                    <a:pt x="143" y="35"/>
                    <a:pt x="141" y="33"/>
                    <a:pt x="141" y="32"/>
                  </a:cubicBezTo>
                  <a:cubicBezTo>
                    <a:pt x="141" y="31"/>
                    <a:pt x="143" y="29"/>
                    <a:pt x="144" y="29"/>
                  </a:cubicBezTo>
                  <a:cubicBezTo>
                    <a:pt x="147" y="29"/>
                    <a:pt x="147" y="29"/>
                    <a:pt x="147" y="29"/>
                  </a:cubicBezTo>
                  <a:cubicBezTo>
                    <a:pt x="148" y="29"/>
                    <a:pt x="149" y="31"/>
                    <a:pt x="149" y="32"/>
                  </a:cubicBezTo>
                  <a:close/>
                  <a:moveTo>
                    <a:pt x="131" y="32"/>
                  </a:moveTo>
                  <a:cubicBezTo>
                    <a:pt x="131" y="31"/>
                    <a:pt x="132" y="29"/>
                    <a:pt x="133" y="29"/>
                  </a:cubicBezTo>
                  <a:cubicBezTo>
                    <a:pt x="136" y="29"/>
                    <a:pt x="136" y="29"/>
                    <a:pt x="136" y="29"/>
                  </a:cubicBezTo>
                  <a:cubicBezTo>
                    <a:pt x="137" y="29"/>
                    <a:pt x="139" y="31"/>
                    <a:pt x="139" y="32"/>
                  </a:cubicBezTo>
                  <a:cubicBezTo>
                    <a:pt x="139" y="33"/>
                    <a:pt x="137" y="35"/>
                    <a:pt x="136" y="35"/>
                  </a:cubicBezTo>
                  <a:cubicBezTo>
                    <a:pt x="133" y="35"/>
                    <a:pt x="133" y="35"/>
                    <a:pt x="133" y="35"/>
                  </a:cubicBezTo>
                  <a:cubicBezTo>
                    <a:pt x="132" y="35"/>
                    <a:pt x="131" y="33"/>
                    <a:pt x="131" y="32"/>
                  </a:cubicBezTo>
                  <a:close/>
                  <a:moveTo>
                    <a:pt x="160" y="32"/>
                  </a:moveTo>
                  <a:cubicBezTo>
                    <a:pt x="160" y="33"/>
                    <a:pt x="159" y="35"/>
                    <a:pt x="157" y="35"/>
                  </a:cubicBezTo>
                  <a:cubicBezTo>
                    <a:pt x="155" y="35"/>
                    <a:pt x="155" y="35"/>
                    <a:pt x="155" y="35"/>
                  </a:cubicBezTo>
                  <a:cubicBezTo>
                    <a:pt x="153" y="35"/>
                    <a:pt x="152" y="33"/>
                    <a:pt x="152" y="32"/>
                  </a:cubicBezTo>
                  <a:cubicBezTo>
                    <a:pt x="152" y="31"/>
                    <a:pt x="153" y="29"/>
                    <a:pt x="155" y="29"/>
                  </a:cubicBezTo>
                  <a:cubicBezTo>
                    <a:pt x="157" y="29"/>
                    <a:pt x="157" y="29"/>
                    <a:pt x="157" y="29"/>
                  </a:cubicBezTo>
                  <a:cubicBezTo>
                    <a:pt x="159" y="29"/>
                    <a:pt x="160" y="31"/>
                    <a:pt x="160" y="32"/>
                  </a:cubicBezTo>
                  <a:close/>
                  <a:moveTo>
                    <a:pt x="139" y="19"/>
                  </a:moveTo>
                  <a:cubicBezTo>
                    <a:pt x="141" y="19"/>
                    <a:pt x="141" y="19"/>
                    <a:pt x="141" y="19"/>
                  </a:cubicBezTo>
                  <a:cubicBezTo>
                    <a:pt x="143" y="19"/>
                    <a:pt x="144" y="20"/>
                    <a:pt x="144" y="21"/>
                  </a:cubicBezTo>
                  <a:cubicBezTo>
                    <a:pt x="144" y="23"/>
                    <a:pt x="143" y="24"/>
                    <a:pt x="141" y="24"/>
                  </a:cubicBezTo>
                  <a:cubicBezTo>
                    <a:pt x="139" y="24"/>
                    <a:pt x="139" y="24"/>
                    <a:pt x="139" y="24"/>
                  </a:cubicBezTo>
                  <a:cubicBezTo>
                    <a:pt x="137" y="24"/>
                    <a:pt x="136" y="23"/>
                    <a:pt x="136" y="21"/>
                  </a:cubicBezTo>
                  <a:cubicBezTo>
                    <a:pt x="136" y="20"/>
                    <a:pt x="137" y="19"/>
                    <a:pt x="139" y="19"/>
                  </a:cubicBezTo>
                  <a:close/>
                  <a:moveTo>
                    <a:pt x="149" y="19"/>
                  </a:moveTo>
                  <a:cubicBezTo>
                    <a:pt x="152" y="19"/>
                    <a:pt x="152" y="19"/>
                    <a:pt x="152" y="19"/>
                  </a:cubicBezTo>
                  <a:cubicBezTo>
                    <a:pt x="153" y="19"/>
                    <a:pt x="155" y="20"/>
                    <a:pt x="155" y="21"/>
                  </a:cubicBezTo>
                  <a:cubicBezTo>
                    <a:pt x="155" y="23"/>
                    <a:pt x="153" y="24"/>
                    <a:pt x="152" y="24"/>
                  </a:cubicBezTo>
                  <a:cubicBezTo>
                    <a:pt x="149" y="24"/>
                    <a:pt x="149" y="24"/>
                    <a:pt x="149" y="24"/>
                  </a:cubicBezTo>
                  <a:cubicBezTo>
                    <a:pt x="148" y="24"/>
                    <a:pt x="147" y="23"/>
                    <a:pt x="147" y="21"/>
                  </a:cubicBezTo>
                  <a:cubicBezTo>
                    <a:pt x="147" y="20"/>
                    <a:pt x="148" y="19"/>
                    <a:pt x="149" y="19"/>
                  </a:cubicBezTo>
                  <a:close/>
                  <a:moveTo>
                    <a:pt x="149" y="115"/>
                  </a:moveTo>
                  <a:cubicBezTo>
                    <a:pt x="149" y="116"/>
                    <a:pt x="148" y="117"/>
                    <a:pt x="147" y="117"/>
                  </a:cubicBezTo>
                  <a:cubicBezTo>
                    <a:pt x="144" y="117"/>
                    <a:pt x="144" y="117"/>
                    <a:pt x="144" y="117"/>
                  </a:cubicBezTo>
                  <a:cubicBezTo>
                    <a:pt x="143" y="117"/>
                    <a:pt x="141" y="116"/>
                    <a:pt x="141" y="115"/>
                  </a:cubicBezTo>
                  <a:cubicBezTo>
                    <a:pt x="141" y="113"/>
                    <a:pt x="143" y="112"/>
                    <a:pt x="144" y="112"/>
                  </a:cubicBezTo>
                  <a:cubicBezTo>
                    <a:pt x="147" y="112"/>
                    <a:pt x="147" y="112"/>
                    <a:pt x="147" y="112"/>
                  </a:cubicBezTo>
                  <a:cubicBezTo>
                    <a:pt x="148" y="112"/>
                    <a:pt x="149" y="113"/>
                    <a:pt x="149" y="115"/>
                  </a:cubicBezTo>
                  <a:close/>
                  <a:moveTo>
                    <a:pt x="131" y="115"/>
                  </a:moveTo>
                  <a:cubicBezTo>
                    <a:pt x="131" y="113"/>
                    <a:pt x="132" y="112"/>
                    <a:pt x="133" y="112"/>
                  </a:cubicBezTo>
                  <a:cubicBezTo>
                    <a:pt x="136" y="112"/>
                    <a:pt x="136" y="112"/>
                    <a:pt x="136" y="112"/>
                  </a:cubicBezTo>
                  <a:cubicBezTo>
                    <a:pt x="137" y="112"/>
                    <a:pt x="139" y="113"/>
                    <a:pt x="139" y="115"/>
                  </a:cubicBezTo>
                  <a:cubicBezTo>
                    <a:pt x="139" y="116"/>
                    <a:pt x="137" y="117"/>
                    <a:pt x="136" y="117"/>
                  </a:cubicBezTo>
                  <a:cubicBezTo>
                    <a:pt x="133" y="117"/>
                    <a:pt x="133" y="117"/>
                    <a:pt x="133" y="117"/>
                  </a:cubicBezTo>
                  <a:cubicBezTo>
                    <a:pt x="132" y="117"/>
                    <a:pt x="131" y="116"/>
                    <a:pt x="131" y="115"/>
                  </a:cubicBezTo>
                  <a:close/>
                  <a:moveTo>
                    <a:pt x="160" y="115"/>
                  </a:moveTo>
                  <a:cubicBezTo>
                    <a:pt x="160" y="116"/>
                    <a:pt x="159" y="117"/>
                    <a:pt x="157" y="117"/>
                  </a:cubicBezTo>
                  <a:cubicBezTo>
                    <a:pt x="155" y="117"/>
                    <a:pt x="155" y="117"/>
                    <a:pt x="155" y="117"/>
                  </a:cubicBezTo>
                  <a:cubicBezTo>
                    <a:pt x="153" y="117"/>
                    <a:pt x="152" y="116"/>
                    <a:pt x="152" y="115"/>
                  </a:cubicBezTo>
                  <a:cubicBezTo>
                    <a:pt x="152" y="113"/>
                    <a:pt x="153" y="112"/>
                    <a:pt x="155" y="112"/>
                  </a:cubicBezTo>
                  <a:cubicBezTo>
                    <a:pt x="157" y="112"/>
                    <a:pt x="157" y="112"/>
                    <a:pt x="157" y="112"/>
                  </a:cubicBezTo>
                  <a:cubicBezTo>
                    <a:pt x="159" y="112"/>
                    <a:pt x="160" y="113"/>
                    <a:pt x="160" y="115"/>
                  </a:cubicBezTo>
                  <a:close/>
                  <a:moveTo>
                    <a:pt x="149" y="136"/>
                  </a:moveTo>
                  <a:cubicBezTo>
                    <a:pt x="149" y="137"/>
                    <a:pt x="148" y="139"/>
                    <a:pt x="147" y="139"/>
                  </a:cubicBezTo>
                  <a:cubicBezTo>
                    <a:pt x="144" y="139"/>
                    <a:pt x="144" y="139"/>
                    <a:pt x="144" y="139"/>
                  </a:cubicBezTo>
                  <a:cubicBezTo>
                    <a:pt x="143" y="139"/>
                    <a:pt x="141" y="137"/>
                    <a:pt x="141" y="136"/>
                  </a:cubicBezTo>
                  <a:cubicBezTo>
                    <a:pt x="141" y="135"/>
                    <a:pt x="143" y="133"/>
                    <a:pt x="144" y="133"/>
                  </a:cubicBezTo>
                  <a:cubicBezTo>
                    <a:pt x="147" y="133"/>
                    <a:pt x="147" y="133"/>
                    <a:pt x="147" y="133"/>
                  </a:cubicBezTo>
                  <a:cubicBezTo>
                    <a:pt x="148" y="133"/>
                    <a:pt x="149" y="135"/>
                    <a:pt x="149" y="136"/>
                  </a:cubicBezTo>
                  <a:close/>
                  <a:moveTo>
                    <a:pt x="139" y="136"/>
                  </a:moveTo>
                  <a:cubicBezTo>
                    <a:pt x="139" y="137"/>
                    <a:pt x="137" y="139"/>
                    <a:pt x="136" y="139"/>
                  </a:cubicBezTo>
                  <a:cubicBezTo>
                    <a:pt x="133" y="139"/>
                    <a:pt x="133" y="139"/>
                    <a:pt x="133" y="139"/>
                  </a:cubicBezTo>
                  <a:cubicBezTo>
                    <a:pt x="132" y="139"/>
                    <a:pt x="131" y="137"/>
                    <a:pt x="131" y="136"/>
                  </a:cubicBezTo>
                  <a:cubicBezTo>
                    <a:pt x="131" y="135"/>
                    <a:pt x="132" y="133"/>
                    <a:pt x="133" y="133"/>
                  </a:cubicBezTo>
                  <a:cubicBezTo>
                    <a:pt x="136" y="133"/>
                    <a:pt x="136" y="133"/>
                    <a:pt x="136" y="133"/>
                  </a:cubicBezTo>
                  <a:cubicBezTo>
                    <a:pt x="137" y="133"/>
                    <a:pt x="139" y="135"/>
                    <a:pt x="139" y="136"/>
                  </a:cubicBezTo>
                  <a:close/>
                  <a:moveTo>
                    <a:pt x="160" y="136"/>
                  </a:moveTo>
                  <a:cubicBezTo>
                    <a:pt x="160" y="137"/>
                    <a:pt x="159" y="139"/>
                    <a:pt x="157" y="139"/>
                  </a:cubicBezTo>
                  <a:cubicBezTo>
                    <a:pt x="155" y="139"/>
                    <a:pt x="155" y="139"/>
                    <a:pt x="155" y="139"/>
                  </a:cubicBezTo>
                  <a:cubicBezTo>
                    <a:pt x="153" y="139"/>
                    <a:pt x="152" y="137"/>
                    <a:pt x="152" y="136"/>
                  </a:cubicBezTo>
                  <a:cubicBezTo>
                    <a:pt x="152" y="135"/>
                    <a:pt x="153" y="133"/>
                    <a:pt x="155" y="133"/>
                  </a:cubicBezTo>
                  <a:cubicBezTo>
                    <a:pt x="157" y="133"/>
                    <a:pt x="157" y="133"/>
                    <a:pt x="157" y="133"/>
                  </a:cubicBezTo>
                  <a:cubicBezTo>
                    <a:pt x="159" y="133"/>
                    <a:pt x="160" y="135"/>
                    <a:pt x="160" y="136"/>
                  </a:cubicBezTo>
                  <a:close/>
                  <a:moveTo>
                    <a:pt x="141" y="128"/>
                  </a:moveTo>
                  <a:cubicBezTo>
                    <a:pt x="139" y="128"/>
                    <a:pt x="139" y="128"/>
                    <a:pt x="139" y="128"/>
                  </a:cubicBezTo>
                  <a:cubicBezTo>
                    <a:pt x="137" y="128"/>
                    <a:pt x="136" y="127"/>
                    <a:pt x="136" y="125"/>
                  </a:cubicBezTo>
                  <a:cubicBezTo>
                    <a:pt x="136" y="124"/>
                    <a:pt x="137" y="123"/>
                    <a:pt x="139" y="123"/>
                  </a:cubicBezTo>
                  <a:cubicBezTo>
                    <a:pt x="141" y="123"/>
                    <a:pt x="141" y="123"/>
                    <a:pt x="141" y="123"/>
                  </a:cubicBezTo>
                  <a:cubicBezTo>
                    <a:pt x="143" y="123"/>
                    <a:pt x="144" y="124"/>
                    <a:pt x="144" y="125"/>
                  </a:cubicBezTo>
                  <a:cubicBezTo>
                    <a:pt x="144" y="127"/>
                    <a:pt x="143" y="128"/>
                    <a:pt x="141" y="128"/>
                  </a:cubicBezTo>
                  <a:close/>
                  <a:moveTo>
                    <a:pt x="152" y="128"/>
                  </a:moveTo>
                  <a:cubicBezTo>
                    <a:pt x="149" y="128"/>
                    <a:pt x="149" y="128"/>
                    <a:pt x="149" y="128"/>
                  </a:cubicBezTo>
                  <a:cubicBezTo>
                    <a:pt x="148" y="128"/>
                    <a:pt x="147" y="127"/>
                    <a:pt x="147" y="125"/>
                  </a:cubicBezTo>
                  <a:cubicBezTo>
                    <a:pt x="147" y="124"/>
                    <a:pt x="148" y="123"/>
                    <a:pt x="149" y="123"/>
                  </a:cubicBezTo>
                  <a:cubicBezTo>
                    <a:pt x="152" y="123"/>
                    <a:pt x="152" y="123"/>
                    <a:pt x="152" y="123"/>
                  </a:cubicBezTo>
                  <a:cubicBezTo>
                    <a:pt x="153" y="123"/>
                    <a:pt x="155" y="124"/>
                    <a:pt x="155" y="125"/>
                  </a:cubicBezTo>
                  <a:cubicBezTo>
                    <a:pt x="155" y="127"/>
                    <a:pt x="153" y="128"/>
                    <a:pt x="152" y="128"/>
                  </a:cubicBezTo>
                  <a:close/>
                </a:path>
              </a:pathLst>
            </a:custGeom>
            <a:solidFill>
              <a:srgbClr val="526175"/>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cs typeface="+mn-ea"/>
                <a:sym typeface="+mn-lt"/>
              </a:endParaRPr>
            </a:p>
          </p:txBody>
        </p:sp>
      </p:grpSp>
      <p:cxnSp>
        <p:nvCxnSpPr>
          <p:cNvPr id="70" name="直接连接符 69"/>
          <p:cNvCxnSpPr>
            <a:stCxn id="57" idx="6"/>
            <a:endCxn id="62" idx="2"/>
          </p:cNvCxnSpPr>
          <p:nvPr/>
        </p:nvCxnSpPr>
        <p:spPr>
          <a:xfrm>
            <a:off x="3214628" y="3056045"/>
            <a:ext cx="1999251" cy="1656068"/>
          </a:xfrm>
          <a:prstGeom prst="line">
            <a:avLst/>
          </a:prstGeom>
          <a:noFill/>
          <a:ln w="6350" cap="flat" cmpd="sng" algn="ctr">
            <a:solidFill>
              <a:srgbClr val="526175">
                <a:lumMod val="40000"/>
                <a:lumOff val="60000"/>
              </a:srgbClr>
            </a:solidFill>
            <a:prstDash val="sysDash"/>
            <a:miter lim="800000"/>
          </a:ln>
          <a:effectLst/>
        </p:spPr>
      </p:cxnSp>
      <p:cxnSp>
        <p:nvCxnSpPr>
          <p:cNvPr id="71" name="直接连接符 70"/>
          <p:cNvCxnSpPr>
            <a:stCxn id="61" idx="6"/>
            <a:endCxn id="69" idx="2"/>
          </p:cNvCxnSpPr>
          <p:nvPr/>
        </p:nvCxnSpPr>
        <p:spPr>
          <a:xfrm flipV="1">
            <a:off x="6632664" y="3013046"/>
            <a:ext cx="1913265" cy="1699067"/>
          </a:xfrm>
          <a:prstGeom prst="line">
            <a:avLst/>
          </a:prstGeom>
          <a:noFill/>
          <a:ln w="6350" cap="flat" cmpd="sng" algn="ctr">
            <a:solidFill>
              <a:srgbClr val="526175">
                <a:lumMod val="40000"/>
                <a:lumOff val="60000"/>
              </a:srgbClr>
            </a:solidFill>
            <a:prstDash val="sysDash"/>
            <a:miter lim="800000"/>
          </a:ln>
          <a:effectLst/>
        </p:spPr>
      </p:cxnSp>
      <p:sp>
        <p:nvSpPr>
          <p:cNvPr id="72" name="TextBox 14"/>
          <p:cNvSpPr txBox="1"/>
          <p:nvPr/>
        </p:nvSpPr>
        <p:spPr>
          <a:xfrm>
            <a:off x="4169651" y="1000564"/>
            <a:ext cx="3507239" cy="461665"/>
          </a:xfrm>
          <a:prstGeom prst="rect">
            <a:avLst/>
          </a:prstGeom>
          <a:noFill/>
          <a:effectLst/>
        </p:spPr>
        <p:txBody>
          <a:bodyPr wrap="square" rtlCol="0">
            <a:spAutoFit/>
          </a:bodyPr>
          <a:lstStyle/>
          <a:p>
            <a:pPr algn="ctr" defTabSz="285750"/>
            <a:r>
              <a:rPr lang="zh-CN" altLang="en-US" sz="2400" dirty="0">
                <a:solidFill>
                  <a:schemeClr val="accent1">
                    <a:lumMod val="50000"/>
                  </a:schemeClr>
                </a:solidFill>
                <a:cs typeface="+mn-ea"/>
                <a:sym typeface="+mn-lt"/>
              </a:rPr>
              <a:t>集中式索引</a:t>
            </a:r>
          </a:p>
        </p:txBody>
      </p:sp>
      <p:sp>
        <p:nvSpPr>
          <p:cNvPr id="73" name="文本框 72"/>
          <p:cNvSpPr txBox="1"/>
          <p:nvPr/>
        </p:nvSpPr>
        <p:spPr>
          <a:xfrm>
            <a:off x="4378183" y="1601614"/>
            <a:ext cx="3230632" cy="646331"/>
          </a:xfrm>
          <a:prstGeom prst="rect">
            <a:avLst/>
          </a:prstGeom>
          <a:noFill/>
        </p:spPr>
        <p:txBody>
          <a:bodyPr wrap="square">
            <a:spAutoFit/>
          </a:bodyPr>
          <a:lstStyle/>
          <a:p>
            <a:r>
              <a:rPr lang="zh-CN" altLang="en-US" dirty="0"/>
              <a:t>内容和文件传输是分布式的，</a:t>
            </a:r>
          </a:p>
          <a:p>
            <a:r>
              <a:rPr lang="zh-CN" altLang="en-US" dirty="0"/>
              <a:t>但是内容定位是高度集中式的</a:t>
            </a:r>
          </a:p>
        </p:txBody>
      </p:sp>
      <p:grpSp>
        <p:nvGrpSpPr>
          <p:cNvPr id="74" name="组合 73">
            <a:extLst>
              <a:ext uri="{FF2B5EF4-FFF2-40B4-BE49-F238E27FC236}">
                <a16:creationId xmlns:a16="http://schemas.microsoft.com/office/drawing/2014/main" id="{1E842BA8-EDCB-491E-A9DD-C58C826FE2B8}"/>
              </a:ext>
            </a:extLst>
          </p:cNvPr>
          <p:cNvGrpSpPr/>
          <p:nvPr/>
        </p:nvGrpSpPr>
        <p:grpSpPr>
          <a:xfrm>
            <a:off x="389738" y="366112"/>
            <a:ext cx="691563" cy="795716"/>
            <a:chOff x="2367572" y="4118895"/>
            <a:chExt cx="921196" cy="1059933"/>
          </a:xfrm>
        </p:grpSpPr>
        <p:grpSp>
          <p:nvGrpSpPr>
            <p:cNvPr id="75" name="组合 74">
              <a:extLst>
                <a:ext uri="{FF2B5EF4-FFF2-40B4-BE49-F238E27FC236}">
                  <a16:creationId xmlns:a16="http://schemas.microsoft.com/office/drawing/2014/main" id="{1FF80855-40FD-4B2A-84DE-472C59190443}"/>
                </a:ext>
              </a:extLst>
            </p:cNvPr>
            <p:cNvGrpSpPr/>
            <p:nvPr/>
          </p:nvGrpSpPr>
          <p:grpSpPr>
            <a:xfrm>
              <a:off x="2367572" y="4118895"/>
              <a:ext cx="921196" cy="921196"/>
              <a:chOff x="1333481" y="1593118"/>
              <a:chExt cx="1418785" cy="1418785"/>
            </a:xfrm>
          </p:grpSpPr>
          <p:sp>
            <p:nvSpPr>
              <p:cNvPr id="77" name="PA-↖">
                <a:extLst>
                  <a:ext uri="{FF2B5EF4-FFF2-40B4-BE49-F238E27FC236}">
                    <a16:creationId xmlns:a16="http://schemas.microsoft.com/office/drawing/2014/main" id="{85428D52-7E1B-427F-9341-E8BC40CAEFC5}"/>
                  </a:ext>
                </a:extLst>
              </p:cNvPr>
              <p:cNvSpPr/>
              <p:nvPr>
                <p:custDataLst>
                  <p:tags r:id="rId8"/>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8" name="PA-↘">
                <a:extLst>
                  <a:ext uri="{FF2B5EF4-FFF2-40B4-BE49-F238E27FC236}">
                    <a16:creationId xmlns:a16="http://schemas.microsoft.com/office/drawing/2014/main" id="{CA4F4CBD-BBCD-414E-B2E2-D3A2C3A15689}"/>
                  </a:ext>
                </a:extLst>
              </p:cNvPr>
              <p:cNvSpPr/>
              <p:nvPr>
                <p:custDataLst>
                  <p:tags r:id="rId9"/>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9" name="PA-1">
                <a:extLst>
                  <a:ext uri="{FF2B5EF4-FFF2-40B4-BE49-F238E27FC236}">
                    <a16:creationId xmlns:a16="http://schemas.microsoft.com/office/drawing/2014/main" id="{401F8CD5-7C69-4A2A-BD24-75A2C2413A6F}"/>
                  </a:ext>
                </a:extLst>
              </p:cNvPr>
              <p:cNvSpPr/>
              <p:nvPr>
                <p:custDataLst>
                  <p:tags r:id="rId10"/>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76" name="PA-文本框 24">
              <a:extLst>
                <a:ext uri="{FF2B5EF4-FFF2-40B4-BE49-F238E27FC236}">
                  <a16:creationId xmlns:a16="http://schemas.microsoft.com/office/drawing/2014/main" id="{6ABADFB6-90BC-4FBF-B005-B38F38429134}"/>
                </a:ext>
              </a:extLst>
            </p:cNvPr>
            <p:cNvSpPr txBox="1"/>
            <p:nvPr>
              <p:custDataLst>
                <p:tags r:id="rId7"/>
              </p:custDataLst>
            </p:nvPr>
          </p:nvSpPr>
          <p:spPr>
            <a:xfrm>
              <a:off x="2448090" y="4317883"/>
              <a:ext cx="760159" cy="860945"/>
            </a:xfrm>
            <a:prstGeom prst="rect">
              <a:avLst/>
            </a:prstGeom>
            <a:noFill/>
          </p:spPr>
          <p:txBody>
            <a:bodyPr wrap="none" lIns="0" rIns="0" rtlCol="0">
              <a:spAutoFit/>
            </a:bodyPr>
            <a:lstStyle/>
            <a:p>
              <a:pPr algn="ctr" defTabSz="914400"/>
              <a:r>
                <a:rPr lang="en-US" sz="3600" b="1" dirty="0">
                  <a:solidFill>
                    <a:schemeClr val="accent1">
                      <a:lumMod val="50000"/>
                    </a:schemeClr>
                  </a:solidFill>
                  <a:cs typeface="+mn-ea"/>
                  <a:sym typeface="+mn-lt"/>
                </a:rPr>
                <a:t>02</a:t>
              </a:r>
            </a:p>
          </p:txBody>
        </p:sp>
      </p:grpSp>
      <p:sp>
        <p:nvSpPr>
          <p:cNvPr id="80" name="TextBox 14">
            <a:extLst>
              <a:ext uri="{FF2B5EF4-FFF2-40B4-BE49-F238E27FC236}">
                <a16:creationId xmlns:a16="http://schemas.microsoft.com/office/drawing/2014/main" id="{5CAB67A0-5533-4625-BF46-D7787DFAEC99}"/>
              </a:ext>
            </a:extLst>
          </p:cNvPr>
          <p:cNvSpPr txBox="1"/>
          <p:nvPr/>
        </p:nvSpPr>
        <p:spPr>
          <a:xfrm>
            <a:off x="1369561" y="481061"/>
            <a:ext cx="3051901" cy="646331"/>
          </a:xfrm>
          <a:prstGeom prst="rect">
            <a:avLst/>
          </a:prstGeom>
          <a:noFill/>
          <a:effectLst/>
        </p:spPr>
        <p:txBody>
          <a:bodyPr wrap="square" rtlCol="0">
            <a:spAutoFit/>
          </a:bodyPr>
          <a:lstStyle/>
          <a:p>
            <a:pPr defTabSz="285750"/>
            <a:r>
              <a:rPr lang="en-US" altLang="zh-CN" sz="3600" dirty="0">
                <a:solidFill>
                  <a:schemeClr val="accent1">
                    <a:lumMod val="50000"/>
                  </a:schemeClr>
                </a:solidFill>
                <a:cs typeface="+mn-ea"/>
                <a:sym typeface="+mn-lt"/>
              </a:rPr>
              <a:t>P2P</a:t>
            </a:r>
            <a:r>
              <a:rPr lang="zh-CN" altLang="en-US" sz="3600" dirty="0">
                <a:solidFill>
                  <a:schemeClr val="accent1">
                    <a:lumMod val="50000"/>
                  </a:schemeClr>
                </a:solidFill>
                <a:cs typeface="+mn-ea"/>
                <a:sym typeface="+mn-lt"/>
              </a:rPr>
              <a:t>索引技术</a:t>
            </a: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图文框 33">
            <a:extLst>
              <a:ext uri="{FF2B5EF4-FFF2-40B4-BE49-F238E27FC236}">
                <a16:creationId xmlns:a16="http://schemas.microsoft.com/office/drawing/2014/main" id="{92AF21DE-2A39-4D77-8C51-2DD1D4CF1EE2}"/>
              </a:ext>
            </a:extLst>
          </p:cNvPr>
          <p:cNvSpPr/>
          <p:nvPr/>
        </p:nvSpPr>
        <p:spPr>
          <a:xfrm>
            <a:off x="8162488" y="1967600"/>
            <a:ext cx="3607265" cy="3231160"/>
          </a:xfrm>
          <a:prstGeom prst="frame">
            <a:avLst>
              <a:gd name="adj1" fmla="val 1742"/>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grpSp>
        <p:nvGrpSpPr>
          <p:cNvPr id="178" name="PA-组合 7"/>
          <p:cNvGrpSpPr/>
          <p:nvPr>
            <p:custDataLst>
              <p:tags r:id="rId1"/>
            </p:custDataLst>
          </p:nvPr>
        </p:nvGrpSpPr>
        <p:grpSpPr>
          <a:xfrm>
            <a:off x="1601936" y="1871202"/>
            <a:ext cx="967060" cy="967058"/>
            <a:chOff x="7664913" y="2801902"/>
            <a:chExt cx="967060" cy="967058"/>
          </a:xfrm>
        </p:grpSpPr>
        <p:grpSp>
          <p:nvGrpSpPr>
            <p:cNvPr id="179" name="组合 178"/>
            <p:cNvGrpSpPr/>
            <p:nvPr/>
          </p:nvGrpSpPr>
          <p:grpSpPr>
            <a:xfrm>
              <a:off x="7664913" y="2801902"/>
              <a:ext cx="967060" cy="967058"/>
              <a:chOff x="1333481" y="1593118"/>
              <a:chExt cx="1418785" cy="1418785"/>
            </a:xfrm>
          </p:grpSpPr>
          <p:sp>
            <p:nvSpPr>
              <p:cNvPr id="181" name="PA-↖"/>
              <p:cNvSpPr/>
              <p:nvPr>
                <p:custDataLst>
                  <p:tags r:id="rId16"/>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a:outerShdw blurRad="254000" dist="190500" dir="13500000" algn="br" rotWithShape="0">
                  <a:srgbClr val="FFFFFF">
                    <a:alpha val="9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82" name="PA-↘"/>
              <p:cNvSpPr/>
              <p:nvPr>
                <p:custDataLst>
                  <p:tags r:id="rId17"/>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83" name="PA-1"/>
              <p:cNvSpPr/>
              <p:nvPr>
                <p:custDataLst>
                  <p:tags r:id="rId18"/>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EEF2F9"/>
                  </a:solidFill>
                  <a:effectLst/>
                  <a:uLnTx/>
                  <a:uFillTx/>
                  <a:cs typeface="+mn-ea"/>
                  <a:sym typeface="+mn-lt"/>
                </a:endParaRPr>
              </a:p>
            </p:txBody>
          </p:sp>
        </p:grpSp>
        <p:sp>
          <p:nvSpPr>
            <p:cNvPr id="180" name="PA-任意多边形 2112"/>
            <p:cNvSpPr>
              <a:spLocks noEditPoints="1"/>
            </p:cNvSpPr>
            <p:nvPr>
              <p:custDataLst>
                <p:tags r:id="rId15"/>
              </p:custDataLst>
            </p:nvPr>
          </p:nvSpPr>
          <p:spPr bwMode="auto">
            <a:xfrm>
              <a:off x="7931898" y="3045590"/>
              <a:ext cx="375130" cy="455141"/>
            </a:xfrm>
            <a:custGeom>
              <a:avLst/>
              <a:gdLst>
                <a:gd name="T0" fmla="*/ 123 w 133"/>
                <a:gd name="T1" fmla="*/ 155 h 160"/>
                <a:gd name="T2" fmla="*/ 109 w 133"/>
                <a:gd name="T3" fmla="*/ 144 h 160"/>
                <a:gd name="T4" fmla="*/ 100 w 133"/>
                <a:gd name="T5" fmla="*/ 99 h 160"/>
                <a:gd name="T6" fmla="*/ 100 w 133"/>
                <a:gd name="T7" fmla="*/ 61 h 160"/>
                <a:gd name="T8" fmla="*/ 109 w 133"/>
                <a:gd name="T9" fmla="*/ 16 h 160"/>
                <a:gd name="T10" fmla="*/ 123 w 133"/>
                <a:gd name="T11" fmla="*/ 5 h 160"/>
                <a:gd name="T12" fmla="*/ 133 w 133"/>
                <a:gd name="T13" fmla="*/ 3 h 160"/>
                <a:gd name="T14" fmla="*/ 123 w 133"/>
                <a:gd name="T15" fmla="*/ 0 h 160"/>
                <a:gd name="T16" fmla="*/ 13 w 133"/>
                <a:gd name="T17" fmla="*/ 0 h 160"/>
                <a:gd name="T18" fmla="*/ 3 w 133"/>
                <a:gd name="T19" fmla="*/ 0 h 160"/>
                <a:gd name="T20" fmla="*/ 3 w 133"/>
                <a:gd name="T21" fmla="*/ 5 h 160"/>
                <a:gd name="T22" fmla="*/ 11 w 133"/>
                <a:gd name="T23" fmla="*/ 16 h 160"/>
                <a:gd name="T24" fmla="*/ 24 w 133"/>
                <a:gd name="T25" fmla="*/ 43 h 160"/>
                <a:gd name="T26" fmla="*/ 62 w 133"/>
                <a:gd name="T27" fmla="*/ 80 h 160"/>
                <a:gd name="T28" fmla="*/ 24 w 133"/>
                <a:gd name="T29" fmla="*/ 117 h 160"/>
                <a:gd name="T30" fmla="*/ 11 w 133"/>
                <a:gd name="T31" fmla="*/ 144 h 160"/>
                <a:gd name="T32" fmla="*/ 3 w 133"/>
                <a:gd name="T33" fmla="*/ 155 h 160"/>
                <a:gd name="T34" fmla="*/ 3 w 133"/>
                <a:gd name="T35" fmla="*/ 160 h 160"/>
                <a:gd name="T36" fmla="*/ 13 w 133"/>
                <a:gd name="T37" fmla="*/ 160 h 160"/>
                <a:gd name="T38" fmla="*/ 123 w 133"/>
                <a:gd name="T39" fmla="*/ 160 h 160"/>
                <a:gd name="T40" fmla="*/ 133 w 133"/>
                <a:gd name="T41" fmla="*/ 157 h 160"/>
                <a:gd name="T42" fmla="*/ 16 w 133"/>
                <a:gd name="T43" fmla="*/ 11 h 160"/>
                <a:gd name="T44" fmla="*/ 117 w 133"/>
                <a:gd name="T45" fmla="*/ 5 h 160"/>
                <a:gd name="T46" fmla="*/ 109 w 133"/>
                <a:gd name="T47" fmla="*/ 11 h 160"/>
                <a:gd name="T48" fmla="*/ 16 w 133"/>
                <a:gd name="T49" fmla="*/ 11 h 160"/>
                <a:gd name="T50" fmla="*/ 29 w 133"/>
                <a:gd name="T51" fmla="*/ 43 h 160"/>
                <a:gd name="T52" fmla="*/ 104 w 133"/>
                <a:gd name="T53" fmla="*/ 16 h 160"/>
                <a:gd name="T54" fmla="*/ 97 w 133"/>
                <a:gd name="T55" fmla="*/ 57 h 160"/>
                <a:gd name="T56" fmla="*/ 37 w 133"/>
                <a:gd name="T57" fmla="*/ 57 h 160"/>
                <a:gd name="T58" fmla="*/ 37 w 133"/>
                <a:gd name="T59" fmla="*/ 103 h 160"/>
                <a:gd name="T60" fmla="*/ 97 w 133"/>
                <a:gd name="T61" fmla="*/ 103 h 160"/>
                <a:gd name="T62" fmla="*/ 104 w 133"/>
                <a:gd name="T63" fmla="*/ 144 h 160"/>
                <a:gd name="T64" fmla="*/ 29 w 133"/>
                <a:gd name="T65" fmla="*/ 117 h 160"/>
                <a:gd name="T66" fmla="*/ 24 w 133"/>
                <a:gd name="T67" fmla="*/ 149 h 160"/>
                <a:gd name="T68" fmla="*/ 117 w 133"/>
                <a:gd name="T69" fmla="*/ 149 h 160"/>
                <a:gd name="T70" fmla="*/ 16 w 133"/>
                <a:gd name="T71" fmla="*/ 155 h 160"/>
                <a:gd name="T72" fmla="*/ 55 w 133"/>
                <a:gd name="T73" fmla="*/ 56 h 160"/>
                <a:gd name="T74" fmla="*/ 53 w 133"/>
                <a:gd name="T75" fmla="*/ 61 h 160"/>
                <a:gd name="T76" fmla="*/ 39 w 133"/>
                <a:gd name="T77" fmla="*/ 52 h 160"/>
                <a:gd name="T78" fmla="*/ 35 w 133"/>
                <a:gd name="T79" fmla="*/ 37 h 160"/>
                <a:gd name="T80" fmla="*/ 40 w 133"/>
                <a:gd name="T81" fmla="*/ 37 h 160"/>
                <a:gd name="T82" fmla="*/ 42 w 133"/>
                <a:gd name="T83" fmla="*/ 48 h 160"/>
                <a:gd name="T84" fmla="*/ 99 w 133"/>
                <a:gd name="T85" fmla="*/ 119 h 160"/>
                <a:gd name="T86" fmla="*/ 96 w 133"/>
                <a:gd name="T87" fmla="*/ 128 h 160"/>
                <a:gd name="T88" fmla="*/ 93 w 133"/>
                <a:gd name="T89" fmla="*/ 119 h 160"/>
                <a:gd name="T90" fmla="*/ 79 w 133"/>
                <a:gd name="T91" fmla="*/ 106 h 160"/>
                <a:gd name="T92" fmla="*/ 81 w 133"/>
                <a:gd name="T93" fmla="*/ 102 h 160"/>
                <a:gd name="T94" fmla="*/ 99 w 133"/>
                <a:gd name="T95" fmla="*/ 11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3" h="160">
                  <a:moveTo>
                    <a:pt x="131" y="155"/>
                  </a:moveTo>
                  <a:cubicBezTo>
                    <a:pt x="123" y="155"/>
                    <a:pt x="123" y="155"/>
                    <a:pt x="123" y="155"/>
                  </a:cubicBezTo>
                  <a:cubicBezTo>
                    <a:pt x="123" y="144"/>
                    <a:pt x="123" y="144"/>
                    <a:pt x="123" y="144"/>
                  </a:cubicBezTo>
                  <a:cubicBezTo>
                    <a:pt x="109" y="144"/>
                    <a:pt x="109" y="144"/>
                    <a:pt x="109" y="144"/>
                  </a:cubicBezTo>
                  <a:cubicBezTo>
                    <a:pt x="109" y="117"/>
                    <a:pt x="109" y="117"/>
                    <a:pt x="109" y="117"/>
                  </a:cubicBezTo>
                  <a:cubicBezTo>
                    <a:pt x="109" y="110"/>
                    <a:pt x="106" y="103"/>
                    <a:pt x="100" y="99"/>
                  </a:cubicBezTo>
                  <a:cubicBezTo>
                    <a:pt x="71" y="80"/>
                    <a:pt x="71" y="80"/>
                    <a:pt x="71" y="80"/>
                  </a:cubicBezTo>
                  <a:cubicBezTo>
                    <a:pt x="100" y="61"/>
                    <a:pt x="100" y="61"/>
                    <a:pt x="100" y="61"/>
                  </a:cubicBezTo>
                  <a:cubicBezTo>
                    <a:pt x="106" y="57"/>
                    <a:pt x="109" y="50"/>
                    <a:pt x="109" y="43"/>
                  </a:cubicBezTo>
                  <a:cubicBezTo>
                    <a:pt x="109" y="16"/>
                    <a:pt x="109" y="16"/>
                    <a:pt x="109" y="16"/>
                  </a:cubicBezTo>
                  <a:cubicBezTo>
                    <a:pt x="123" y="16"/>
                    <a:pt x="123" y="16"/>
                    <a:pt x="123" y="16"/>
                  </a:cubicBezTo>
                  <a:cubicBezTo>
                    <a:pt x="123" y="5"/>
                    <a:pt x="123" y="5"/>
                    <a:pt x="123" y="5"/>
                  </a:cubicBezTo>
                  <a:cubicBezTo>
                    <a:pt x="131" y="5"/>
                    <a:pt x="131" y="5"/>
                    <a:pt x="131" y="5"/>
                  </a:cubicBezTo>
                  <a:cubicBezTo>
                    <a:pt x="132" y="5"/>
                    <a:pt x="133" y="4"/>
                    <a:pt x="133" y="3"/>
                  </a:cubicBezTo>
                  <a:cubicBezTo>
                    <a:pt x="133" y="1"/>
                    <a:pt x="132" y="0"/>
                    <a:pt x="131" y="0"/>
                  </a:cubicBezTo>
                  <a:cubicBezTo>
                    <a:pt x="123" y="0"/>
                    <a:pt x="123" y="0"/>
                    <a:pt x="123" y="0"/>
                  </a:cubicBezTo>
                  <a:cubicBezTo>
                    <a:pt x="120" y="0"/>
                    <a:pt x="120" y="0"/>
                    <a:pt x="120" y="0"/>
                  </a:cubicBezTo>
                  <a:cubicBezTo>
                    <a:pt x="13" y="0"/>
                    <a:pt x="13" y="0"/>
                    <a:pt x="13" y="0"/>
                  </a:cubicBezTo>
                  <a:cubicBezTo>
                    <a:pt x="11" y="0"/>
                    <a:pt x="11" y="0"/>
                    <a:pt x="11" y="0"/>
                  </a:cubicBezTo>
                  <a:cubicBezTo>
                    <a:pt x="3" y="0"/>
                    <a:pt x="3" y="0"/>
                    <a:pt x="3" y="0"/>
                  </a:cubicBezTo>
                  <a:cubicBezTo>
                    <a:pt x="1" y="0"/>
                    <a:pt x="0" y="1"/>
                    <a:pt x="0" y="3"/>
                  </a:cubicBezTo>
                  <a:cubicBezTo>
                    <a:pt x="0" y="4"/>
                    <a:pt x="1" y="5"/>
                    <a:pt x="3" y="5"/>
                  </a:cubicBezTo>
                  <a:cubicBezTo>
                    <a:pt x="11" y="5"/>
                    <a:pt x="11" y="5"/>
                    <a:pt x="11" y="5"/>
                  </a:cubicBezTo>
                  <a:cubicBezTo>
                    <a:pt x="11" y="16"/>
                    <a:pt x="11" y="16"/>
                    <a:pt x="11" y="16"/>
                  </a:cubicBezTo>
                  <a:cubicBezTo>
                    <a:pt x="24" y="16"/>
                    <a:pt x="24" y="16"/>
                    <a:pt x="24" y="16"/>
                  </a:cubicBezTo>
                  <a:cubicBezTo>
                    <a:pt x="24" y="43"/>
                    <a:pt x="24" y="43"/>
                    <a:pt x="24" y="43"/>
                  </a:cubicBezTo>
                  <a:cubicBezTo>
                    <a:pt x="24" y="50"/>
                    <a:pt x="28" y="57"/>
                    <a:pt x="34" y="61"/>
                  </a:cubicBezTo>
                  <a:cubicBezTo>
                    <a:pt x="62" y="80"/>
                    <a:pt x="62" y="80"/>
                    <a:pt x="62" y="80"/>
                  </a:cubicBezTo>
                  <a:cubicBezTo>
                    <a:pt x="34" y="99"/>
                    <a:pt x="34" y="99"/>
                    <a:pt x="34" y="99"/>
                  </a:cubicBezTo>
                  <a:cubicBezTo>
                    <a:pt x="28" y="103"/>
                    <a:pt x="24" y="110"/>
                    <a:pt x="24" y="117"/>
                  </a:cubicBezTo>
                  <a:cubicBezTo>
                    <a:pt x="24" y="144"/>
                    <a:pt x="24" y="144"/>
                    <a:pt x="24" y="144"/>
                  </a:cubicBezTo>
                  <a:cubicBezTo>
                    <a:pt x="11" y="144"/>
                    <a:pt x="11" y="144"/>
                    <a:pt x="11" y="144"/>
                  </a:cubicBezTo>
                  <a:cubicBezTo>
                    <a:pt x="11" y="155"/>
                    <a:pt x="11" y="155"/>
                    <a:pt x="11" y="155"/>
                  </a:cubicBezTo>
                  <a:cubicBezTo>
                    <a:pt x="3" y="155"/>
                    <a:pt x="3" y="155"/>
                    <a:pt x="3" y="155"/>
                  </a:cubicBezTo>
                  <a:cubicBezTo>
                    <a:pt x="1" y="155"/>
                    <a:pt x="0" y="156"/>
                    <a:pt x="0" y="157"/>
                  </a:cubicBezTo>
                  <a:cubicBezTo>
                    <a:pt x="0" y="159"/>
                    <a:pt x="1" y="160"/>
                    <a:pt x="3" y="160"/>
                  </a:cubicBezTo>
                  <a:cubicBezTo>
                    <a:pt x="11" y="160"/>
                    <a:pt x="11" y="160"/>
                    <a:pt x="11" y="160"/>
                  </a:cubicBezTo>
                  <a:cubicBezTo>
                    <a:pt x="13" y="160"/>
                    <a:pt x="13" y="160"/>
                    <a:pt x="13" y="160"/>
                  </a:cubicBezTo>
                  <a:cubicBezTo>
                    <a:pt x="120" y="160"/>
                    <a:pt x="120" y="160"/>
                    <a:pt x="120" y="160"/>
                  </a:cubicBezTo>
                  <a:cubicBezTo>
                    <a:pt x="123" y="160"/>
                    <a:pt x="123" y="160"/>
                    <a:pt x="123" y="160"/>
                  </a:cubicBezTo>
                  <a:cubicBezTo>
                    <a:pt x="131" y="160"/>
                    <a:pt x="131" y="160"/>
                    <a:pt x="131" y="160"/>
                  </a:cubicBezTo>
                  <a:cubicBezTo>
                    <a:pt x="132" y="160"/>
                    <a:pt x="133" y="159"/>
                    <a:pt x="133" y="157"/>
                  </a:cubicBezTo>
                  <a:cubicBezTo>
                    <a:pt x="133" y="156"/>
                    <a:pt x="132" y="155"/>
                    <a:pt x="131" y="155"/>
                  </a:cubicBezTo>
                  <a:close/>
                  <a:moveTo>
                    <a:pt x="16" y="11"/>
                  </a:moveTo>
                  <a:cubicBezTo>
                    <a:pt x="16" y="5"/>
                    <a:pt x="16" y="5"/>
                    <a:pt x="16" y="5"/>
                  </a:cubicBezTo>
                  <a:cubicBezTo>
                    <a:pt x="117" y="5"/>
                    <a:pt x="117" y="5"/>
                    <a:pt x="117" y="5"/>
                  </a:cubicBezTo>
                  <a:cubicBezTo>
                    <a:pt x="117" y="11"/>
                    <a:pt x="117" y="11"/>
                    <a:pt x="117" y="11"/>
                  </a:cubicBezTo>
                  <a:cubicBezTo>
                    <a:pt x="109" y="11"/>
                    <a:pt x="109" y="11"/>
                    <a:pt x="109" y="11"/>
                  </a:cubicBezTo>
                  <a:cubicBezTo>
                    <a:pt x="24" y="11"/>
                    <a:pt x="24" y="11"/>
                    <a:pt x="24" y="11"/>
                  </a:cubicBezTo>
                  <a:lnTo>
                    <a:pt x="16" y="11"/>
                  </a:lnTo>
                  <a:close/>
                  <a:moveTo>
                    <a:pt x="37" y="57"/>
                  </a:moveTo>
                  <a:cubicBezTo>
                    <a:pt x="32" y="54"/>
                    <a:pt x="29" y="49"/>
                    <a:pt x="29" y="43"/>
                  </a:cubicBezTo>
                  <a:cubicBezTo>
                    <a:pt x="29" y="16"/>
                    <a:pt x="29" y="16"/>
                    <a:pt x="29" y="16"/>
                  </a:cubicBezTo>
                  <a:cubicBezTo>
                    <a:pt x="104" y="16"/>
                    <a:pt x="104" y="16"/>
                    <a:pt x="104" y="16"/>
                  </a:cubicBezTo>
                  <a:cubicBezTo>
                    <a:pt x="104" y="43"/>
                    <a:pt x="104" y="43"/>
                    <a:pt x="104" y="43"/>
                  </a:cubicBezTo>
                  <a:cubicBezTo>
                    <a:pt x="104" y="49"/>
                    <a:pt x="101" y="54"/>
                    <a:pt x="97" y="57"/>
                  </a:cubicBezTo>
                  <a:cubicBezTo>
                    <a:pt x="67" y="77"/>
                    <a:pt x="67" y="77"/>
                    <a:pt x="67" y="77"/>
                  </a:cubicBezTo>
                  <a:lnTo>
                    <a:pt x="37" y="57"/>
                  </a:lnTo>
                  <a:close/>
                  <a:moveTo>
                    <a:pt x="29" y="117"/>
                  </a:moveTo>
                  <a:cubicBezTo>
                    <a:pt x="29" y="111"/>
                    <a:pt x="32" y="106"/>
                    <a:pt x="37" y="103"/>
                  </a:cubicBezTo>
                  <a:cubicBezTo>
                    <a:pt x="67" y="83"/>
                    <a:pt x="67" y="83"/>
                    <a:pt x="67" y="83"/>
                  </a:cubicBezTo>
                  <a:cubicBezTo>
                    <a:pt x="97" y="103"/>
                    <a:pt x="97" y="103"/>
                    <a:pt x="97" y="103"/>
                  </a:cubicBezTo>
                  <a:cubicBezTo>
                    <a:pt x="101" y="106"/>
                    <a:pt x="104" y="111"/>
                    <a:pt x="104" y="117"/>
                  </a:cubicBezTo>
                  <a:cubicBezTo>
                    <a:pt x="104" y="144"/>
                    <a:pt x="104" y="144"/>
                    <a:pt x="104" y="144"/>
                  </a:cubicBezTo>
                  <a:cubicBezTo>
                    <a:pt x="29" y="144"/>
                    <a:pt x="29" y="144"/>
                    <a:pt x="29" y="144"/>
                  </a:cubicBezTo>
                  <a:lnTo>
                    <a:pt x="29" y="117"/>
                  </a:lnTo>
                  <a:close/>
                  <a:moveTo>
                    <a:pt x="16" y="149"/>
                  </a:moveTo>
                  <a:cubicBezTo>
                    <a:pt x="24" y="149"/>
                    <a:pt x="24" y="149"/>
                    <a:pt x="24" y="149"/>
                  </a:cubicBezTo>
                  <a:cubicBezTo>
                    <a:pt x="109" y="149"/>
                    <a:pt x="109" y="149"/>
                    <a:pt x="109" y="149"/>
                  </a:cubicBezTo>
                  <a:cubicBezTo>
                    <a:pt x="117" y="149"/>
                    <a:pt x="117" y="149"/>
                    <a:pt x="117" y="149"/>
                  </a:cubicBezTo>
                  <a:cubicBezTo>
                    <a:pt x="117" y="155"/>
                    <a:pt x="117" y="155"/>
                    <a:pt x="117" y="155"/>
                  </a:cubicBezTo>
                  <a:cubicBezTo>
                    <a:pt x="16" y="155"/>
                    <a:pt x="16" y="155"/>
                    <a:pt x="16" y="155"/>
                  </a:cubicBezTo>
                  <a:lnTo>
                    <a:pt x="16" y="149"/>
                  </a:lnTo>
                  <a:close/>
                  <a:moveTo>
                    <a:pt x="55" y="56"/>
                  </a:moveTo>
                  <a:cubicBezTo>
                    <a:pt x="56" y="57"/>
                    <a:pt x="56" y="59"/>
                    <a:pt x="56" y="60"/>
                  </a:cubicBezTo>
                  <a:cubicBezTo>
                    <a:pt x="55" y="61"/>
                    <a:pt x="54" y="61"/>
                    <a:pt x="53" y="61"/>
                  </a:cubicBezTo>
                  <a:cubicBezTo>
                    <a:pt x="53" y="61"/>
                    <a:pt x="52" y="61"/>
                    <a:pt x="52" y="61"/>
                  </a:cubicBezTo>
                  <a:cubicBezTo>
                    <a:pt x="39" y="52"/>
                    <a:pt x="39" y="52"/>
                    <a:pt x="39" y="52"/>
                  </a:cubicBezTo>
                  <a:cubicBezTo>
                    <a:pt x="36" y="50"/>
                    <a:pt x="35" y="47"/>
                    <a:pt x="35" y="43"/>
                  </a:cubicBezTo>
                  <a:cubicBezTo>
                    <a:pt x="35" y="37"/>
                    <a:pt x="35" y="37"/>
                    <a:pt x="35" y="37"/>
                  </a:cubicBezTo>
                  <a:cubicBezTo>
                    <a:pt x="35" y="36"/>
                    <a:pt x="36" y="35"/>
                    <a:pt x="37" y="35"/>
                  </a:cubicBezTo>
                  <a:cubicBezTo>
                    <a:pt x="39" y="35"/>
                    <a:pt x="40" y="36"/>
                    <a:pt x="40" y="37"/>
                  </a:cubicBezTo>
                  <a:cubicBezTo>
                    <a:pt x="40" y="43"/>
                    <a:pt x="40" y="43"/>
                    <a:pt x="40" y="43"/>
                  </a:cubicBezTo>
                  <a:cubicBezTo>
                    <a:pt x="40" y="45"/>
                    <a:pt x="41" y="47"/>
                    <a:pt x="42" y="48"/>
                  </a:cubicBezTo>
                  <a:lnTo>
                    <a:pt x="55" y="56"/>
                  </a:lnTo>
                  <a:close/>
                  <a:moveTo>
                    <a:pt x="99" y="119"/>
                  </a:moveTo>
                  <a:cubicBezTo>
                    <a:pt x="99" y="125"/>
                    <a:pt x="99" y="125"/>
                    <a:pt x="99" y="125"/>
                  </a:cubicBezTo>
                  <a:cubicBezTo>
                    <a:pt x="99" y="126"/>
                    <a:pt x="97" y="128"/>
                    <a:pt x="96" y="128"/>
                  </a:cubicBezTo>
                  <a:cubicBezTo>
                    <a:pt x="95" y="128"/>
                    <a:pt x="93" y="126"/>
                    <a:pt x="93" y="125"/>
                  </a:cubicBezTo>
                  <a:cubicBezTo>
                    <a:pt x="93" y="119"/>
                    <a:pt x="93" y="119"/>
                    <a:pt x="93" y="119"/>
                  </a:cubicBezTo>
                  <a:cubicBezTo>
                    <a:pt x="93" y="117"/>
                    <a:pt x="92" y="115"/>
                    <a:pt x="91" y="114"/>
                  </a:cubicBezTo>
                  <a:cubicBezTo>
                    <a:pt x="79" y="106"/>
                    <a:pt x="79" y="106"/>
                    <a:pt x="79" y="106"/>
                  </a:cubicBezTo>
                  <a:cubicBezTo>
                    <a:pt x="77" y="105"/>
                    <a:pt x="77" y="104"/>
                    <a:pt x="78" y="103"/>
                  </a:cubicBezTo>
                  <a:cubicBezTo>
                    <a:pt x="79" y="101"/>
                    <a:pt x="80" y="101"/>
                    <a:pt x="81" y="102"/>
                  </a:cubicBezTo>
                  <a:cubicBezTo>
                    <a:pt x="94" y="110"/>
                    <a:pt x="94" y="110"/>
                    <a:pt x="94" y="110"/>
                  </a:cubicBezTo>
                  <a:cubicBezTo>
                    <a:pt x="97" y="112"/>
                    <a:pt x="99" y="115"/>
                    <a:pt x="99" y="119"/>
                  </a:cubicBezTo>
                  <a:close/>
                </a:path>
              </a:pathLst>
            </a:custGeom>
            <a:solidFill>
              <a:srgbClr val="526175"/>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cs typeface="+mn-ea"/>
                <a:sym typeface="+mn-lt"/>
              </a:endParaRPr>
            </a:p>
          </p:txBody>
        </p:sp>
      </p:grpSp>
      <p:sp>
        <p:nvSpPr>
          <p:cNvPr id="184" name="PA-文本框 15"/>
          <p:cNvSpPr txBox="1"/>
          <p:nvPr>
            <p:custDataLst>
              <p:tags r:id="rId2"/>
            </p:custDataLst>
          </p:nvPr>
        </p:nvSpPr>
        <p:spPr>
          <a:xfrm>
            <a:off x="2895512" y="2284684"/>
            <a:ext cx="1106038" cy="417358"/>
          </a:xfrm>
          <a:prstGeom prst="rect">
            <a:avLst/>
          </a:prstGeom>
          <a:noFill/>
        </p:spPr>
        <p:txBody>
          <a:bodyPr wrap="square" lIns="0" rIns="0" rtlCol="0">
            <a:spAutoFit/>
          </a:bodyPr>
          <a:lstStyle/>
          <a:p>
            <a:pPr>
              <a:lnSpc>
                <a:spcPct val="130000"/>
              </a:lnSpc>
            </a:pPr>
            <a:r>
              <a:rPr lang="en-US" altLang="zh-CN" dirty="0">
                <a:sym typeface="+mn-lt"/>
              </a:rPr>
              <a:t>Gnutella</a:t>
            </a:r>
            <a:endParaRPr lang="zh-CN" altLang="en-US" dirty="0">
              <a:solidFill>
                <a:schemeClr val="tx1">
                  <a:alpha val="70000"/>
                </a:schemeClr>
              </a:solidFill>
              <a:cs typeface="+mn-ea"/>
              <a:sym typeface="+mn-lt"/>
            </a:endParaRPr>
          </a:p>
        </p:txBody>
      </p:sp>
      <p:sp>
        <p:nvSpPr>
          <p:cNvPr id="185" name="PA-文本框 16"/>
          <p:cNvSpPr txBox="1"/>
          <p:nvPr>
            <p:custDataLst>
              <p:tags r:id="rId3"/>
            </p:custDataLst>
          </p:nvPr>
        </p:nvSpPr>
        <p:spPr>
          <a:xfrm>
            <a:off x="2857568" y="1884574"/>
            <a:ext cx="1025922" cy="400110"/>
          </a:xfrm>
          <a:prstGeom prst="rect">
            <a:avLst/>
          </a:prstGeom>
          <a:noFill/>
        </p:spPr>
        <p:txBody>
          <a:bodyPr wrap="none" lIns="0" rIns="0" rtlCol="0">
            <a:spAutoFit/>
          </a:bodyPr>
          <a:lstStyle/>
          <a:p>
            <a:pPr defTabSz="914400"/>
            <a:r>
              <a:rPr lang="zh-CN" altLang="en-US" sz="2000" b="1" dirty="0">
                <a:solidFill>
                  <a:srgbClr val="526175"/>
                </a:solidFill>
                <a:cs typeface="+mn-ea"/>
                <a:sym typeface="+mn-lt"/>
              </a:rPr>
              <a:t>案例应用</a:t>
            </a:r>
          </a:p>
        </p:txBody>
      </p:sp>
      <p:grpSp>
        <p:nvGrpSpPr>
          <p:cNvPr id="186" name="PA-组合 6"/>
          <p:cNvGrpSpPr/>
          <p:nvPr>
            <p:custDataLst>
              <p:tags r:id="rId4"/>
            </p:custDataLst>
          </p:nvPr>
        </p:nvGrpSpPr>
        <p:grpSpPr>
          <a:xfrm>
            <a:off x="1601936" y="3507808"/>
            <a:ext cx="967060" cy="967058"/>
            <a:chOff x="5342869" y="2801902"/>
            <a:chExt cx="967060" cy="967058"/>
          </a:xfrm>
        </p:grpSpPr>
        <p:grpSp>
          <p:nvGrpSpPr>
            <p:cNvPr id="187" name="组合 186"/>
            <p:cNvGrpSpPr/>
            <p:nvPr/>
          </p:nvGrpSpPr>
          <p:grpSpPr>
            <a:xfrm>
              <a:off x="5342869" y="2801902"/>
              <a:ext cx="967060" cy="967058"/>
              <a:chOff x="1333481" y="1593118"/>
              <a:chExt cx="1418785" cy="1418785"/>
            </a:xfrm>
          </p:grpSpPr>
          <p:sp>
            <p:nvSpPr>
              <p:cNvPr id="189" name="PA-↖"/>
              <p:cNvSpPr/>
              <p:nvPr>
                <p:custDataLst>
                  <p:tags r:id="rId12"/>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a:outerShdw blurRad="254000" dist="190500" dir="13500000" algn="br" rotWithShape="0">
                  <a:srgbClr val="FFFFFF">
                    <a:alpha val="9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90" name="PA-↘"/>
              <p:cNvSpPr/>
              <p:nvPr>
                <p:custDataLst>
                  <p:tags r:id="rId13"/>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91" name="PA-1"/>
              <p:cNvSpPr/>
              <p:nvPr>
                <p:custDataLst>
                  <p:tags r:id="rId14"/>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grpSp>
        <p:sp>
          <p:nvSpPr>
            <p:cNvPr id="188" name="PA-任意多边形 2131"/>
            <p:cNvSpPr>
              <a:spLocks noEditPoints="1"/>
            </p:cNvSpPr>
            <p:nvPr>
              <p:custDataLst>
                <p:tags r:id="rId11"/>
              </p:custDataLst>
            </p:nvPr>
          </p:nvSpPr>
          <p:spPr bwMode="auto">
            <a:xfrm>
              <a:off x="5606454" y="3061532"/>
              <a:ext cx="451205" cy="440712"/>
            </a:xfrm>
            <a:custGeom>
              <a:avLst/>
              <a:gdLst>
                <a:gd name="T0" fmla="*/ 284 w 344"/>
                <a:gd name="T1" fmla="*/ 132 h 336"/>
                <a:gd name="T2" fmla="*/ 344 w 344"/>
                <a:gd name="T3" fmla="*/ 98 h 336"/>
                <a:gd name="T4" fmla="*/ 172 w 344"/>
                <a:gd name="T5" fmla="*/ 0 h 336"/>
                <a:gd name="T6" fmla="*/ 0 w 344"/>
                <a:gd name="T7" fmla="*/ 98 h 336"/>
                <a:gd name="T8" fmla="*/ 60 w 344"/>
                <a:gd name="T9" fmla="*/ 132 h 336"/>
                <a:gd name="T10" fmla="*/ 0 w 344"/>
                <a:gd name="T11" fmla="*/ 167 h 336"/>
                <a:gd name="T12" fmla="*/ 60 w 344"/>
                <a:gd name="T13" fmla="*/ 204 h 336"/>
                <a:gd name="T14" fmla="*/ 0 w 344"/>
                <a:gd name="T15" fmla="*/ 236 h 336"/>
                <a:gd name="T16" fmla="*/ 172 w 344"/>
                <a:gd name="T17" fmla="*/ 336 h 336"/>
                <a:gd name="T18" fmla="*/ 344 w 344"/>
                <a:gd name="T19" fmla="*/ 236 h 336"/>
                <a:gd name="T20" fmla="*/ 284 w 344"/>
                <a:gd name="T21" fmla="*/ 204 h 336"/>
                <a:gd name="T22" fmla="*/ 344 w 344"/>
                <a:gd name="T23" fmla="*/ 167 h 336"/>
                <a:gd name="T24" fmla="*/ 284 w 344"/>
                <a:gd name="T25" fmla="*/ 132 h 336"/>
                <a:gd name="T26" fmla="*/ 172 w 344"/>
                <a:gd name="T27" fmla="*/ 15 h 336"/>
                <a:gd name="T28" fmla="*/ 318 w 344"/>
                <a:gd name="T29" fmla="*/ 98 h 336"/>
                <a:gd name="T30" fmla="*/ 172 w 344"/>
                <a:gd name="T31" fmla="*/ 182 h 336"/>
                <a:gd name="T32" fmla="*/ 26 w 344"/>
                <a:gd name="T33" fmla="*/ 98 h 336"/>
                <a:gd name="T34" fmla="*/ 172 w 344"/>
                <a:gd name="T35" fmla="*/ 15 h 336"/>
                <a:gd name="T36" fmla="*/ 73 w 344"/>
                <a:gd name="T37" fmla="*/ 141 h 336"/>
                <a:gd name="T38" fmla="*/ 172 w 344"/>
                <a:gd name="T39" fmla="*/ 197 h 336"/>
                <a:gd name="T40" fmla="*/ 271 w 344"/>
                <a:gd name="T41" fmla="*/ 141 h 336"/>
                <a:gd name="T42" fmla="*/ 318 w 344"/>
                <a:gd name="T43" fmla="*/ 167 h 336"/>
                <a:gd name="T44" fmla="*/ 172 w 344"/>
                <a:gd name="T45" fmla="*/ 252 h 336"/>
                <a:gd name="T46" fmla="*/ 26 w 344"/>
                <a:gd name="T47" fmla="*/ 167 h 336"/>
                <a:gd name="T48" fmla="*/ 73 w 344"/>
                <a:gd name="T49" fmla="*/ 141 h 336"/>
                <a:gd name="T50" fmla="*/ 318 w 344"/>
                <a:gd name="T51" fmla="*/ 239 h 336"/>
                <a:gd name="T52" fmla="*/ 172 w 344"/>
                <a:gd name="T53" fmla="*/ 321 h 336"/>
                <a:gd name="T54" fmla="*/ 26 w 344"/>
                <a:gd name="T55" fmla="*/ 239 h 336"/>
                <a:gd name="T56" fmla="*/ 73 w 344"/>
                <a:gd name="T57" fmla="*/ 210 h 336"/>
                <a:gd name="T58" fmla="*/ 172 w 344"/>
                <a:gd name="T59" fmla="*/ 267 h 336"/>
                <a:gd name="T60" fmla="*/ 271 w 344"/>
                <a:gd name="T61" fmla="*/ 210 h 336"/>
                <a:gd name="T62" fmla="*/ 318 w 344"/>
                <a:gd name="T63" fmla="*/ 239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336">
                  <a:moveTo>
                    <a:pt x="284" y="132"/>
                  </a:moveTo>
                  <a:lnTo>
                    <a:pt x="344" y="98"/>
                  </a:lnTo>
                  <a:lnTo>
                    <a:pt x="172" y="0"/>
                  </a:lnTo>
                  <a:lnTo>
                    <a:pt x="0" y="98"/>
                  </a:lnTo>
                  <a:lnTo>
                    <a:pt x="60" y="132"/>
                  </a:lnTo>
                  <a:lnTo>
                    <a:pt x="0" y="167"/>
                  </a:lnTo>
                  <a:lnTo>
                    <a:pt x="60" y="204"/>
                  </a:lnTo>
                  <a:lnTo>
                    <a:pt x="0" y="236"/>
                  </a:lnTo>
                  <a:lnTo>
                    <a:pt x="172" y="336"/>
                  </a:lnTo>
                  <a:lnTo>
                    <a:pt x="344" y="236"/>
                  </a:lnTo>
                  <a:lnTo>
                    <a:pt x="284" y="204"/>
                  </a:lnTo>
                  <a:lnTo>
                    <a:pt x="344" y="167"/>
                  </a:lnTo>
                  <a:lnTo>
                    <a:pt x="284" y="132"/>
                  </a:lnTo>
                  <a:close/>
                  <a:moveTo>
                    <a:pt x="172" y="15"/>
                  </a:moveTo>
                  <a:lnTo>
                    <a:pt x="318" y="98"/>
                  </a:lnTo>
                  <a:lnTo>
                    <a:pt x="172" y="182"/>
                  </a:lnTo>
                  <a:lnTo>
                    <a:pt x="26" y="98"/>
                  </a:lnTo>
                  <a:lnTo>
                    <a:pt x="172" y="15"/>
                  </a:lnTo>
                  <a:close/>
                  <a:moveTo>
                    <a:pt x="73" y="141"/>
                  </a:moveTo>
                  <a:lnTo>
                    <a:pt x="172" y="197"/>
                  </a:lnTo>
                  <a:lnTo>
                    <a:pt x="271" y="141"/>
                  </a:lnTo>
                  <a:lnTo>
                    <a:pt x="318" y="167"/>
                  </a:lnTo>
                  <a:lnTo>
                    <a:pt x="172" y="252"/>
                  </a:lnTo>
                  <a:lnTo>
                    <a:pt x="26" y="167"/>
                  </a:lnTo>
                  <a:lnTo>
                    <a:pt x="73" y="141"/>
                  </a:lnTo>
                  <a:close/>
                  <a:moveTo>
                    <a:pt x="318" y="239"/>
                  </a:moveTo>
                  <a:lnTo>
                    <a:pt x="172" y="321"/>
                  </a:lnTo>
                  <a:lnTo>
                    <a:pt x="26" y="239"/>
                  </a:lnTo>
                  <a:lnTo>
                    <a:pt x="73" y="210"/>
                  </a:lnTo>
                  <a:lnTo>
                    <a:pt x="172" y="267"/>
                  </a:lnTo>
                  <a:lnTo>
                    <a:pt x="271" y="210"/>
                  </a:lnTo>
                  <a:lnTo>
                    <a:pt x="318" y="239"/>
                  </a:lnTo>
                  <a:close/>
                </a:path>
              </a:pathLst>
            </a:custGeom>
            <a:solidFill>
              <a:srgbClr val="526175"/>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cs typeface="+mn-ea"/>
                <a:sym typeface="+mn-lt"/>
              </a:endParaRPr>
            </a:p>
          </p:txBody>
        </p:sp>
      </p:grpSp>
      <p:sp>
        <p:nvSpPr>
          <p:cNvPr id="192" name="PA-文本框 15"/>
          <p:cNvSpPr txBox="1"/>
          <p:nvPr>
            <p:custDataLst>
              <p:tags r:id="rId5"/>
            </p:custDataLst>
          </p:nvPr>
        </p:nvSpPr>
        <p:spPr>
          <a:xfrm>
            <a:off x="2807591" y="3987794"/>
            <a:ext cx="6526839" cy="2217851"/>
          </a:xfrm>
          <a:prstGeom prst="rect">
            <a:avLst/>
          </a:prstGeom>
          <a:noFill/>
        </p:spPr>
        <p:txBody>
          <a:bodyPr wrap="square" lIns="0" rIns="0" rtlCol="0">
            <a:spAutoFit/>
          </a:bodyPr>
          <a:lstStyle>
            <a:defPPr>
              <a:defRPr lang="zh-CN"/>
            </a:defPPr>
            <a:lvl1pPr>
              <a:lnSpc>
                <a:spcPct val="130000"/>
              </a:lnSpc>
            </a:lvl1pPr>
          </a:lstStyle>
          <a:p>
            <a:r>
              <a:rPr lang="zh-CN" altLang="en-US" dirty="0">
                <a:sym typeface="+mn-lt"/>
              </a:rPr>
              <a:t>完全分布式架构</a:t>
            </a:r>
            <a:endParaRPr lang="en-US" altLang="zh-CN" dirty="0">
              <a:sym typeface="+mn-lt"/>
            </a:endParaRPr>
          </a:p>
          <a:p>
            <a:r>
              <a:rPr lang="zh-CN" altLang="en-US" dirty="0">
                <a:sym typeface="+mn-lt"/>
              </a:rPr>
              <a:t>每个节点只对它共享的文件进行索引</a:t>
            </a:r>
            <a:endParaRPr lang="en-US" altLang="zh-CN" dirty="0">
              <a:sym typeface="+mn-lt"/>
            </a:endParaRPr>
          </a:p>
          <a:p>
            <a:r>
              <a:rPr lang="zh-CN" altLang="en-US" dirty="0">
                <a:sym typeface="+mn-lt"/>
              </a:rPr>
              <a:t>覆盖网络</a:t>
            </a:r>
            <a:r>
              <a:rPr lang="en-US" altLang="zh-CN" dirty="0">
                <a:sym typeface="+mn-lt"/>
              </a:rPr>
              <a:t>(overlay network): Graph</a:t>
            </a:r>
          </a:p>
          <a:p>
            <a:pPr marL="285750" indent="-285750">
              <a:buFont typeface="Arial" panose="020B0604020202020204" pitchFamily="34" charset="0"/>
              <a:buChar char="•"/>
            </a:pPr>
            <a:r>
              <a:rPr lang="zh-CN" altLang="en-US" dirty="0">
                <a:sym typeface="+mn-lt"/>
              </a:rPr>
              <a:t>节点</a:t>
            </a:r>
            <a:r>
              <a:rPr lang="en-US" altLang="zh-CN" dirty="0">
                <a:sym typeface="+mn-lt"/>
              </a:rPr>
              <a:t>X</a:t>
            </a:r>
            <a:r>
              <a:rPr lang="zh-CN" altLang="en-US" dirty="0">
                <a:sym typeface="+mn-lt"/>
              </a:rPr>
              <a:t>与</a:t>
            </a:r>
            <a:r>
              <a:rPr lang="en-US" altLang="zh-CN" dirty="0">
                <a:sym typeface="+mn-lt"/>
              </a:rPr>
              <a:t>Y</a:t>
            </a:r>
            <a:r>
              <a:rPr lang="zh-CN" altLang="en-US" dirty="0">
                <a:sym typeface="+mn-lt"/>
              </a:rPr>
              <a:t>之间如果有</a:t>
            </a:r>
            <a:r>
              <a:rPr lang="en-US" altLang="zh-CN" dirty="0">
                <a:sym typeface="+mn-lt"/>
              </a:rPr>
              <a:t>TCP</a:t>
            </a:r>
            <a:r>
              <a:rPr lang="zh-CN" altLang="en-US" dirty="0">
                <a:sym typeface="+mn-lt"/>
              </a:rPr>
              <a:t>连接，那么构成一个边</a:t>
            </a:r>
          </a:p>
          <a:p>
            <a:pPr marL="285750" indent="-285750">
              <a:buFont typeface="Arial" panose="020B0604020202020204" pitchFamily="34" charset="0"/>
              <a:buChar char="•"/>
            </a:pPr>
            <a:r>
              <a:rPr lang="zh-CN" altLang="en-US" dirty="0">
                <a:sym typeface="+mn-lt"/>
              </a:rPr>
              <a:t>所有的活动节点和边构成覆盖网络</a:t>
            </a:r>
          </a:p>
          <a:p>
            <a:pPr marL="285750" indent="-285750">
              <a:buFont typeface="Arial" panose="020B0604020202020204" pitchFamily="34" charset="0"/>
              <a:buChar char="•"/>
            </a:pPr>
            <a:r>
              <a:rPr lang="zh-CN" altLang="en-US" dirty="0">
                <a:sym typeface="+mn-lt"/>
              </a:rPr>
              <a:t>节点邻居数一般少于</a:t>
            </a:r>
            <a:r>
              <a:rPr lang="en-US" altLang="zh-CN" dirty="0">
                <a:sym typeface="+mn-lt"/>
              </a:rPr>
              <a:t>10</a:t>
            </a:r>
            <a:r>
              <a:rPr lang="zh-CN" altLang="en-US" dirty="0">
                <a:sym typeface="+mn-lt"/>
              </a:rPr>
              <a:t>个</a:t>
            </a:r>
          </a:p>
        </p:txBody>
      </p:sp>
      <p:sp>
        <p:nvSpPr>
          <p:cNvPr id="193" name="PA-文本框 16"/>
          <p:cNvSpPr txBox="1"/>
          <p:nvPr>
            <p:custDataLst>
              <p:tags r:id="rId6"/>
            </p:custDataLst>
          </p:nvPr>
        </p:nvSpPr>
        <p:spPr>
          <a:xfrm>
            <a:off x="2832580" y="3525545"/>
            <a:ext cx="718145" cy="307777"/>
          </a:xfrm>
          <a:prstGeom prst="rect">
            <a:avLst/>
          </a:prstGeom>
          <a:noFill/>
        </p:spPr>
        <p:txBody>
          <a:bodyPr wrap="none" lIns="0" rIns="0" rtlCol="0">
            <a:spAutoFit/>
          </a:bodyPr>
          <a:lstStyle>
            <a:defPPr>
              <a:defRPr lang="zh-CN"/>
            </a:defPPr>
            <a:lvl1pPr>
              <a:defRPr sz="2000" b="1">
                <a:solidFill>
                  <a:srgbClr val="526175"/>
                </a:solidFill>
                <a:cs typeface="+mn-ea"/>
              </a:defRPr>
            </a:lvl1pPr>
          </a:lstStyle>
          <a:p>
            <a:r>
              <a:rPr lang="zh-CN" altLang="en-US" dirty="0">
                <a:sym typeface="+mn-lt"/>
              </a:rPr>
              <a:t>工作原理</a:t>
            </a:r>
          </a:p>
        </p:txBody>
      </p:sp>
      <p:sp>
        <p:nvSpPr>
          <p:cNvPr id="194" name="TextBox 14"/>
          <p:cNvSpPr txBox="1"/>
          <p:nvPr/>
        </p:nvSpPr>
        <p:spPr>
          <a:xfrm>
            <a:off x="4169651" y="1000564"/>
            <a:ext cx="3507239" cy="461665"/>
          </a:xfrm>
          <a:prstGeom prst="rect">
            <a:avLst/>
          </a:prstGeom>
          <a:noFill/>
          <a:effectLst/>
        </p:spPr>
        <p:txBody>
          <a:bodyPr wrap="square" rtlCol="0">
            <a:spAutoFit/>
          </a:bodyPr>
          <a:lstStyle/>
          <a:p>
            <a:pPr algn="ctr" defTabSz="285750"/>
            <a:r>
              <a:rPr lang="zh-CN" altLang="en-US" sz="2400" dirty="0">
                <a:solidFill>
                  <a:schemeClr val="accent1">
                    <a:lumMod val="50000"/>
                  </a:schemeClr>
                </a:solidFill>
                <a:cs typeface="+mn-ea"/>
                <a:sym typeface="+mn-lt"/>
              </a:rPr>
              <a:t>洪泛式查询</a:t>
            </a:r>
          </a:p>
        </p:txBody>
      </p:sp>
      <p:pic>
        <p:nvPicPr>
          <p:cNvPr id="11" name="图片 10"/>
          <p:cNvPicPr>
            <a:picLocks noChangeAspect="1"/>
          </p:cNvPicPr>
          <p:nvPr/>
        </p:nvPicPr>
        <p:blipFill>
          <a:blip r:embed="rId21"/>
          <a:stretch>
            <a:fillRect/>
          </a:stretch>
        </p:blipFill>
        <p:spPr>
          <a:xfrm>
            <a:off x="7641187" y="1692114"/>
            <a:ext cx="3863675" cy="3284505"/>
          </a:xfrm>
          <a:prstGeom prst="rect">
            <a:avLst/>
          </a:prstGeom>
          <a:ln w="47625">
            <a:solidFill>
              <a:schemeClr val="bg1">
                <a:lumMod val="50000"/>
              </a:schemeClr>
            </a:solidFill>
          </a:ln>
        </p:spPr>
      </p:pic>
      <p:grpSp>
        <p:nvGrpSpPr>
          <p:cNvPr id="27" name="组合 26">
            <a:extLst>
              <a:ext uri="{FF2B5EF4-FFF2-40B4-BE49-F238E27FC236}">
                <a16:creationId xmlns:a16="http://schemas.microsoft.com/office/drawing/2014/main" id="{A0FB8A93-6634-4887-9253-EA5D12884245}"/>
              </a:ext>
            </a:extLst>
          </p:cNvPr>
          <p:cNvGrpSpPr/>
          <p:nvPr/>
        </p:nvGrpSpPr>
        <p:grpSpPr>
          <a:xfrm>
            <a:off x="389738" y="366112"/>
            <a:ext cx="691563" cy="795716"/>
            <a:chOff x="2367572" y="4118895"/>
            <a:chExt cx="921196" cy="1059933"/>
          </a:xfrm>
        </p:grpSpPr>
        <p:grpSp>
          <p:nvGrpSpPr>
            <p:cNvPr id="28" name="组合 27">
              <a:extLst>
                <a:ext uri="{FF2B5EF4-FFF2-40B4-BE49-F238E27FC236}">
                  <a16:creationId xmlns:a16="http://schemas.microsoft.com/office/drawing/2014/main" id="{44309060-4C34-45CE-86B2-590C4B27AF64}"/>
                </a:ext>
              </a:extLst>
            </p:cNvPr>
            <p:cNvGrpSpPr/>
            <p:nvPr/>
          </p:nvGrpSpPr>
          <p:grpSpPr>
            <a:xfrm>
              <a:off x="2367572" y="4118895"/>
              <a:ext cx="921196" cy="921196"/>
              <a:chOff x="1333481" y="1593118"/>
              <a:chExt cx="1418785" cy="1418785"/>
            </a:xfrm>
          </p:grpSpPr>
          <p:sp>
            <p:nvSpPr>
              <p:cNvPr id="30" name="PA-↖">
                <a:extLst>
                  <a:ext uri="{FF2B5EF4-FFF2-40B4-BE49-F238E27FC236}">
                    <a16:creationId xmlns:a16="http://schemas.microsoft.com/office/drawing/2014/main" id="{617B4E80-67E5-4AFD-8993-41F444B735F8}"/>
                  </a:ext>
                </a:extLst>
              </p:cNvPr>
              <p:cNvSpPr/>
              <p:nvPr>
                <p:custDataLst>
                  <p:tags r:id="rId8"/>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31" name="PA-↘">
                <a:extLst>
                  <a:ext uri="{FF2B5EF4-FFF2-40B4-BE49-F238E27FC236}">
                    <a16:creationId xmlns:a16="http://schemas.microsoft.com/office/drawing/2014/main" id="{7B3A3944-B7B2-41EA-8FC0-8807B82AAF62}"/>
                  </a:ext>
                </a:extLst>
              </p:cNvPr>
              <p:cNvSpPr/>
              <p:nvPr>
                <p:custDataLst>
                  <p:tags r:id="rId9"/>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32" name="PA-1">
                <a:extLst>
                  <a:ext uri="{FF2B5EF4-FFF2-40B4-BE49-F238E27FC236}">
                    <a16:creationId xmlns:a16="http://schemas.microsoft.com/office/drawing/2014/main" id="{9732E67E-CA44-4696-B9BA-17FBC2EEA643}"/>
                  </a:ext>
                </a:extLst>
              </p:cNvPr>
              <p:cNvSpPr/>
              <p:nvPr>
                <p:custDataLst>
                  <p:tags r:id="rId10"/>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29" name="PA-文本框 24">
              <a:extLst>
                <a:ext uri="{FF2B5EF4-FFF2-40B4-BE49-F238E27FC236}">
                  <a16:creationId xmlns:a16="http://schemas.microsoft.com/office/drawing/2014/main" id="{08C128DC-987D-4222-89FC-59C970A7979F}"/>
                </a:ext>
              </a:extLst>
            </p:cNvPr>
            <p:cNvSpPr txBox="1"/>
            <p:nvPr>
              <p:custDataLst>
                <p:tags r:id="rId7"/>
              </p:custDataLst>
            </p:nvPr>
          </p:nvSpPr>
          <p:spPr>
            <a:xfrm>
              <a:off x="2448090" y="4317883"/>
              <a:ext cx="760159" cy="860945"/>
            </a:xfrm>
            <a:prstGeom prst="rect">
              <a:avLst/>
            </a:prstGeom>
            <a:noFill/>
          </p:spPr>
          <p:txBody>
            <a:bodyPr wrap="none" lIns="0" rIns="0" rtlCol="0">
              <a:spAutoFit/>
            </a:bodyPr>
            <a:lstStyle/>
            <a:p>
              <a:pPr algn="ctr" defTabSz="914400"/>
              <a:r>
                <a:rPr lang="en-US" sz="3600" b="1" dirty="0">
                  <a:solidFill>
                    <a:schemeClr val="accent1">
                      <a:lumMod val="50000"/>
                    </a:schemeClr>
                  </a:solidFill>
                  <a:cs typeface="+mn-ea"/>
                  <a:sym typeface="+mn-lt"/>
                </a:rPr>
                <a:t>02</a:t>
              </a:r>
            </a:p>
          </p:txBody>
        </p:sp>
      </p:grpSp>
      <p:sp>
        <p:nvSpPr>
          <p:cNvPr id="33" name="TextBox 14">
            <a:extLst>
              <a:ext uri="{FF2B5EF4-FFF2-40B4-BE49-F238E27FC236}">
                <a16:creationId xmlns:a16="http://schemas.microsoft.com/office/drawing/2014/main" id="{E72EC946-1070-4565-A36F-638FA61C2689}"/>
              </a:ext>
            </a:extLst>
          </p:cNvPr>
          <p:cNvSpPr txBox="1"/>
          <p:nvPr/>
        </p:nvSpPr>
        <p:spPr>
          <a:xfrm>
            <a:off x="1369561" y="481061"/>
            <a:ext cx="3051901" cy="646331"/>
          </a:xfrm>
          <a:prstGeom prst="rect">
            <a:avLst/>
          </a:prstGeom>
          <a:noFill/>
          <a:effectLst/>
        </p:spPr>
        <p:txBody>
          <a:bodyPr wrap="square" rtlCol="0">
            <a:spAutoFit/>
          </a:bodyPr>
          <a:lstStyle/>
          <a:p>
            <a:pPr defTabSz="285750"/>
            <a:r>
              <a:rPr lang="en-US" altLang="zh-CN" sz="3600" dirty="0">
                <a:solidFill>
                  <a:schemeClr val="accent1">
                    <a:lumMod val="50000"/>
                  </a:schemeClr>
                </a:solidFill>
                <a:cs typeface="+mn-ea"/>
                <a:sym typeface="+mn-lt"/>
              </a:rPr>
              <a:t>P2P</a:t>
            </a:r>
            <a:r>
              <a:rPr lang="zh-CN" altLang="en-US" sz="3600" dirty="0">
                <a:solidFill>
                  <a:schemeClr val="accent1">
                    <a:lumMod val="50000"/>
                  </a:schemeClr>
                </a:solidFill>
                <a:cs typeface="+mn-ea"/>
                <a:sym typeface="+mn-lt"/>
              </a:rPr>
              <a:t>索引技术</a:t>
            </a: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图文框 38">
            <a:extLst>
              <a:ext uri="{FF2B5EF4-FFF2-40B4-BE49-F238E27FC236}">
                <a16:creationId xmlns:a16="http://schemas.microsoft.com/office/drawing/2014/main" id="{9D4CBA4D-061A-4433-955B-4240481BE74F}"/>
              </a:ext>
            </a:extLst>
          </p:cNvPr>
          <p:cNvSpPr/>
          <p:nvPr/>
        </p:nvSpPr>
        <p:spPr>
          <a:xfrm>
            <a:off x="6988030" y="2453383"/>
            <a:ext cx="4530054" cy="3637023"/>
          </a:xfrm>
          <a:prstGeom prst="frame">
            <a:avLst>
              <a:gd name="adj1" fmla="val 1742"/>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grpSp>
        <p:nvGrpSpPr>
          <p:cNvPr id="104" name="PA-组合 2"/>
          <p:cNvGrpSpPr/>
          <p:nvPr>
            <p:custDataLst>
              <p:tags r:id="rId1"/>
            </p:custDataLst>
          </p:nvPr>
        </p:nvGrpSpPr>
        <p:grpSpPr>
          <a:xfrm>
            <a:off x="1212850" y="1732957"/>
            <a:ext cx="1065791" cy="1065791"/>
            <a:chOff x="2413675" y="2745327"/>
            <a:chExt cx="1418785" cy="1418785"/>
          </a:xfrm>
        </p:grpSpPr>
        <p:grpSp>
          <p:nvGrpSpPr>
            <p:cNvPr id="105" name="组合 104"/>
            <p:cNvGrpSpPr/>
            <p:nvPr/>
          </p:nvGrpSpPr>
          <p:grpSpPr>
            <a:xfrm>
              <a:off x="2413675" y="2745327"/>
              <a:ext cx="1418785" cy="1418785"/>
              <a:chOff x="1333481" y="1593118"/>
              <a:chExt cx="1418785" cy="1418785"/>
            </a:xfrm>
          </p:grpSpPr>
          <p:sp>
            <p:nvSpPr>
              <p:cNvPr id="107" name="PA-↖"/>
              <p:cNvSpPr/>
              <p:nvPr>
                <p:custDataLst>
                  <p:tags r:id="rId17"/>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08" name="PA-↘"/>
              <p:cNvSpPr/>
              <p:nvPr>
                <p:custDataLst>
                  <p:tags r:id="rId18"/>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09" name="PA-1"/>
              <p:cNvSpPr/>
              <p:nvPr>
                <p:custDataLst>
                  <p:tags r:id="rId19"/>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grpSp>
        <p:sp>
          <p:nvSpPr>
            <p:cNvPr id="106" name="PA-任意多边形 1134"/>
            <p:cNvSpPr>
              <a:spLocks noEditPoints="1"/>
            </p:cNvSpPr>
            <p:nvPr>
              <p:custDataLst>
                <p:tags r:id="rId16"/>
              </p:custDataLst>
            </p:nvPr>
          </p:nvSpPr>
          <p:spPr bwMode="auto">
            <a:xfrm>
              <a:off x="2875186" y="3153641"/>
              <a:ext cx="495171" cy="550720"/>
            </a:xfrm>
            <a:custGeom>
              <a:avLst/>
              <a:gdLst>
                <a:gd name="T0" fmla="*/ 12 w 145"/>
                <a:gd name="T1" fmla="*/ 84 h 160"/>
                <a:gd name="T2" fmla="*/ 17 w 145"/>
                <a:gd name="T3" fmla="*/ 102 h 160"/>
                <a:gd name="T4" fmla="*/ 23 w 145"/>
                <a:gd name="T5" fmla="*/ 96 h 160"/>
                <a:gd name="T6" fmla="*/ 38 w 145"/>
                <a:gd name="T7" fmla="*/ 93 h 160"/>
                <a:gd name="T8" fmla="*/ 38 w 145"/>
                <a:gd name="T9" fmla="*/ 93 h 160"/>
                <a:gd name="T10" fmla="*/ 32 w 145"/>
                <a:gd name="T11" fmla="*/ 99 h 160"/>
                <a:gd name="T12" fmla="*/ 52 w 145"/>
                <a:gd name="T13" fmla="*/ 102 h 160"/>
                <a:gd name="T14" fmla="*/ 58 w 145"/>
                <a:gd name="T15" fmla="*/ 96 h 160"/>
                <a:gd name="T16" fmla="*/ 73 w 145"/>
                <a:gd name="T17" fmla="*/ 93 h 160"/>
                <a:gd name="T18" fmla="*/ 73 w 145"/>
                <a:gd name="T19" fmla="*/ 93 h 160"/>
                <a:gd name="T20" fmla="*/ 67 w 145"/>
                <a:gd name="T21" fmla="*/ 99 h 160"/>
                <a:gd name="T22" fmla="*/ 87 w 145"/>
                <a:gd name="T23" fmla="*/ 102 h 160"/>
                <a:gd name="T24" fmla="*/ 93 w 145"/>
                <a:gd name="T25" fmla="*/ 96 h 160"/>
                <a:gd name="T26" fmla="*/ 108 w 145"/>
                <a:gd name="T27" fmla="*/ 93 h 160"/>
                <a:gd name="T28" fmla="*/ 108 w 145"/>
                <a:gd name="T29" fmla="*/ 93 h 160"/>
                <a:gd name="T30" fmla="*/ 102 w 145"/>
                <a:gd name="T31" fmla="*/ 99 h 160"/>
                <a:gd name="T32" fmla="*/ 122 w 145"/>
                <a:gd name="T33" fmla="*/ 102 h 160"/>
                <a:gd name="T34" fmla="*/ 128 w 145"/>
                <a:gd name="T35" fmla="*/ 96 h 160"/>
                <a:gd name="T36" fmla="*/ 134 w 145"/>
                <a:gd name="T37" fmla="*/ 84 h 160"/>
                <a:gd name="T38" fmla="*/ 134 w 145"/>
                <a:gd name="T39" fmla="*/ 84 h 160"/>
                <a:gd name="T40" fmla="*/ 41 w 145"/>
                <a:gd name="T41" fmla="*/ 108 h 160"/>
                <a:gd name="T42" fmla="*/ 61 w 145"/>
                <a:gd name="T43" fmla="*/ 111 h 160"/>
                <a:gd name="T44" fmla="*/ 76 w 145"/>
                <a:gd name="T45" fmla="*/ 113 h 160"/>
                <a:gd name="T46" fmla="*/ 90 w 145"/>
                <a:gd name="T47" fmla="*/ 111 h 160"/>
                <a:gd name="T48" fmla="*/ 90 w 145"/>
                <a:gd name="T49" fmla="*/ 111 h 160"/>
                <a:gd name="T50" fmla="*/ 111 w 145"/>
                <a:gd name="T51" fmla="*/ 108 h 160"/>
                <a:gd name="T52" fmla="*/ 145 w 145"/>
                <a:gd name="T53" fmla="*/ 96 h 160"/>
                <a:gd name="T54" fmla="*/ 73 w 145"/>
                <a:gd name="T55" fmla="*/ 160 h 160"/>
                <a:gd name="T56" fmla="*/ 0 w 145"/>
                <a:gd name="T57" fmla="*/ 96 h 160"/>
                <a:gd name="T58" fmla="*/ 0 w 145"/>
                <a:gd name="T59" fmla="*/ 25 h 160"/>
                <a:gd name="T60" fmla="*/ 145 w 145"/>
                <a:gd name="T61" fmla="*/ 25 h 160"/>
                <a:gd name="T62" fmla="*/ 134 w 145"/>
                <a:gd name="T63" fmla="*/ 102 h 160"/>
                <a:gd name="T64" fmla="*/ 140 w 145"/>
                <a:gd name="T65" fmla="*/ 96 h 160"/>
                <a:gd name="T66" fmla="*/ 122 w 145"/>
                <a:gd name="T67" fmla="*/ 83 h 160"/>
                <a:gd name="T68" fmla="*/ 73 w 145"/>
                <a:gd name="T69" fmla="*/ 90 h 160"/>
                <a:gd name="T70" fmla="*/ 9 w 145"/>
                <a:gd name="T71" fmla="*/ 76 h 160"/>
                <a:gd name="T72" fmla="*/ 6 w 145"/>
                <a:gd name="T73" fmla="*/ 96 h 160"/>
                <a:gd name="T74" fmla="*/ 20 w 145"/>
                <a:gd name="T75" fmla="*/ 111 h 160"/>
                <a:gd name="T76" fmla="*/ 47 w 145"/>
                <a:gd name="T77" fmla="*/ 118 h 160"/>
                <a:gd name="T78" fmla="*/ 67 w 145"/>
                <a:gd name="T79" fmla="*/ 116 h 160"/>
                <a:gd name="T80" fmla="*/ 84 w 145"/>
                <a:gd name="T81" fmla="*/ 116 h 160"/>
                <a:gd name="T82" fmla="*/ 103 w 145"/>
                <a:gd name="T83" fmla="*/ 117 h 160"/>
                <a:gd name="T84" fmla="*/ 130 w 145"/>
                <a:gd name="T85" fmla="*/ 108 h 160"/>
                <a:gd name="T86" fmla="*/ 6 w 145"/>
                <a:gd name="T87" fmla="*/ 39 h 160"/>
                <a:gd name="T88" fmla="*/ 140 w 145"/>
                <a:gd name="T89" fmla="*/ 64 h 160"/>
                <a:gd name="T90" fmla="*/ 6 w 145"/>
                <a:gd name="T91" fmla="*/ 27 h 160"/>
                <a:gd name="T92" fmla="*/ 140 w 145"/>
                <a:gd name="T93" fmla="*/ 27 h 160"/>
                <a:gd name="T94" fmla="*/ 140 w 145"/>
                <a:gd name="T95" fmla="*/ 133 h 160"/>
                <a:gd name="T96" fmla="*/ 6 w 145"/>
                <a:gd name="T97" fmla="*/ 133 h 160"/>
                <a:gd name="T98" fmla="*/ 140 w 145"/>
                <a:gd name="T99" fmla="*/ 13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 h="160">
                  <a:moveTo>
                    <a:pt x="15" y="81"/>
                  </a:moveTo>
                  <a:cubicBezTo>
                    <a:pt x="16" y="81"/>
                    <a:pt x="17" y="83"/>
                    <a:pt x="17" y="84"/>
                  </a:cubicBezTo>
                  <a:cubicBezTo>
                    <a:pt x="17" y="86"/>
                    <a:pt x="16" y="87"/>
                    <a:pt x="15" y="87"/>
                  </a:cubicBezTo>
                  <a:cubicBezTo>
                    <a:pt x="13" y="87"/>
                    <a:pt x="12" y="86"/>
                    <a:pt x="12" y="84"/>
                  </a:cubicBezTo>
                  <a:cubicBezTo>
                    <a:pt x="12" y="83"/>
                    <a:pt x="13" y="81"/>
                    <a:pt x="15" y="81"/>
                  </a:cubicBezTo>
                  <a:close/>
                  <a:moveTo>
                    <a:pt x="12" y="102"/>
                  </a:moveTo>
                  <a:cubicBezTo>
                    <a:pt x="12" y="103"/>
                    <a:pt x="13" y="105"/>
                    <a:pt x="15" y="105"/>
                  </a:cubicBezTo>
                  <a:cubicBezTo>
                    <a:pt x="16" y="105"/>
                    <a:pt x="17" y="103"/>
                    <a:pt x="17" y="102"/>
                  </a:cubicBezTo>
                  <a:cubicBezTo>
                    <a:pt x="17" y="100"/>
                    <a:pt x="16" y="99"/>
                    <a:pt x="15" y="99"/>
                  </a:cubicBezTo>
                  <a:cubicBezTo>
                    <a:pt x="13" y="99"/>
                    <a:pt x="12" y="100"/>
                    <a:pt x="12" y="102"/>
                  </a:cubicBezTo>
                  <a:close/>
                  <a:moveTo>
                    <a:pt x="20" y="93"/>
                  </a:moveTo>
                  <a:cubicBezTo>
                    <a:pt x="20" y="95"/>
                    <a:pt x="22" y="96"/>
                    <a:pt x="23" y="96"/>
                  </a:cubicBezTo>
                  <a:cubicBezTo>
                    <a:pt x="25" y="96"/>
                    <a:pt x="26" y="95"/>
                    <a:pt x="26" y="93"/>
                  </a:cubicBezTo>
                  <a:cubicBezTo>
                    <a:pt x="26" y="91"/>
                    <a:pt x="25" y="90"/>
                    <a:pt x="23" y="90"/>
                  </a:cubicBezTo>
                  <a:cubicBezTo>
                    <a:pt x="22" y="90"/>
                    <a:pt x="20" y="91"/>
                    <a:pt x="20" y="93"/>
                  </a:cubicBezTo>
                  <a:close/>
                  <a:moveTo>
                    <a:pt x="38" y="93"/>
                  </a:moveTo>
                  <a:cubicBezTo>
                    <a:pt x="38" y="95"/>
                    <a:pt x="39" y="96"/>
                    <a:pt x="41" y="96"/>
                  </a:cubicBezTo>
                  <a:cubicBezTo>
                    <a:pt x="42" y="96"/>
                    <a:pt x="44" y="95"/>
                    <a:pt x="44" y="93"/>
                  </a:cubicBezTo>
                  <a:cubicBezTo>
                    <a:pt x="44" y="91"/>
                    <a:pt x="42" y="90"/>
                    <a:pt x="41" y="90"/>
                  </a:cubicBezTo>
                  <a:cubicBezTo>
                    <a:pt x="39" y="90"/>
                    <a:pt x="38" y="91"/>
                    <a:pt x="38" y="93"/>
                  </a:cubicBezTo>
                  <a:close/>
                  <a:moveTo>
                    <a:pt x="29" y="102"/>
                  </a:moveTo>
                  <a:cubicBezTo>
                    <a:pt x="29" y="103"/>
                    <a:pt x="30" y="105"/>
                    <a:pt x="32" y="105"/>
                  </a:cubicBezTo>
                  <a:cubicBezTo>
                    <a:pt x="34" y="105"/>
                    <a:pt x="35" y="103"/>
                    <a:pt x="35" y="102"/>
                  </a:cubicBezTo>
                  <a:cubicBezTo>
                    <a:pt x="35" y="100"/>
                    <a:pt x="34" y="99"/>
                    <a:pt x="32" y="99"/>
                  </a:cubicBezTo>
                  <a:cubicBezTo>
                    <a:pt x="30" y="99"/>
                    <a:pt x="29" y="100"/>
                    <a:pt x="29" y="102"/>
                  </a:cubicBezTo>
                  <a:close/>
                  <a:moveTo>
                    <a:pt x="47" y="102"/>
                  </a:moveTo>
                  <a:cubicBezTo>
                    <a:pt x="47" y="103"/>
                    <a:pt x="48" y="105"/>
                    <a:pt x="49" y="105"/>
                  </a:cubicBezTo>
                  <a:cubicBezTo>
                    <a:pt x="51" y="105"/>
                    <a:pt x="52" y="103"/>
                    <a:pt x="52" y="102"/>
                  </a:cubicBezTo>
                  <a:cubicBezTo>
                    <a:pt x="52" y="100"/>
                    <a:pt x="51" y="99"/>
                    <a:pt x="49" y="99"/>
                  </a:cubicBezTo>
                  <a:cubicBezTo>
                    <a:pt x="48" y="99"/>
                    <a:pt x="47" y="100"/>
                    <a:pt x="47" y="102"/>
                  </a:cubicBezTo>
                  <a:close/>
                  <a:moveTo>
                    <a:pt x="55" y="93"/>
                  </a:moveTo>
                  <a:cubicBezTo>
                    <a:pt x="55" y="95"/>
                    <a:pt x="57" y="96"/>
                    <a:pt x="58" y="96"/>
                  </a:cubicBezTo>
                  <a:cubicBezTo>
                    <a:pt x="60" y="96"/>
                    <a:pt x="61" y="95"/>
                    <a:pt x="61" y="93"/>
                  </a:cubicBezTo>
                  <a:cubicBezTo>
                    <a:pt x="61" y="91"/>
                    <a:pt x="60" y="90"/>
                    <a:pt x="58" y="90"/>
                  </a:cubicBezTo>
                  <a:cubicBezTo>
                    <a:pt x="57" y="90"/>
                    <a:pt x="55" y="91"/>
                    <a:pt x="55" y="93"/>
                  </a:cubicBezTo>
                  <a:close/>
                  <a:moveTo>
                    <a:pt x="73" y="93"/>
                  </a:moveTo>
                  <a:cubicBezTo>
                    <a:pt x="73" y="95"/>
                    <a:pt x="74" y="96"/>
                    <a:pt x="76" y="96"/>
                  </a:cubicBezTo>
                  <a:cubicBezTo>
                    <a:pt x="77" y="96"/>
                    <a:pt x="79" y="95"/>
                    <a:pt x="79" y="93"/>
                  </a:cubicBezTo>
                  <a:cubicBezTo>
                    <a:pt x="79" y="91"/>
                    <a:pt x="77" y="90"/>
                    <a:pt x="76" y="90"/>
                  </a:cubicBezTo>
                  <a:cubicBezTo>
                    <a:pt x="74" y="90"/>
                    <a:pt x="73" y="91"/>
                    <a:pt x="73" y="93"/>
                  </a:cubicBezTo>
                  <a:close/>
                  <a:moveTo>
                    <a:pt x="64" y="102"/>
                  </a:moveTo>
                  <a:cubicBezTo>
                    <a:pt x="64" y="103"/>
                    <a:pt x="65" y="105"/>
                    <a:pt x="67" y="105"/>
                  </a:cubicBezTo>
                  <a:cubicBezTo>
                    <a:pt x="69" y="105"/>
                    <a:pt x="70" y="103"/>
                    <a:pt x="70" y="102"/>
                  </a:cubicBezTo>
                  <a:cubicBezTo>
                    <a:pt x="70" y="100"/>
                    <a:pt x="69" y="99"/>
                    <a:pt x="67" y="99"/>
                  </a:cubicBezTo>
                  <a:cubicBezTo>
                    <a:pt x="65" y="99"/>
                    <a:pt x="64" y="100"/>
                    <a:pt x="64" y="102"/>
                  </a:cubicBezTo>
                  <a:close/>
                  <a:moveTo>
                    <a:pt x="81" y="102"/>
                  </a:moveTo>
                  <a:cubicBezTo>
                    <a:pt x="81" y="103"/>
                    <a:pt x="83" y="105"/>
                    <a:pt x="84" y="105"/>
                  </a:cubicBezTo>
                  <a:cubicBezTo>
                    <a:pt x="86" y="105"/>
                    <a:pt x="87" y="103"/>
                    <a:pt x="87" y="102"/>
                  </a:cubicBezTo>
                  <a:cubicBezTo>
                    <a:pt x="87" y="100"/>
                    <a:pt x="86" y="99"/>
                    <a:pt x="84" y="99"/>
                  </a:cubicBezTo>
                  <a:cubicBezTo>
                    <a:pt x="83" y="99"/>
                    <a:pt x="81" y="100"/>
                    <a:pt x="81" y="102"/>
                  </a:cubicBezTo>
                  <a:close/>
                  <a:moveTo>
                    <a:pt x="90" y="93"/>
                  </a:moveTo>
                  <a:cubicBezTo>
                    <a:pt x="90" y="95"/>
                    <a:pt x="91" y="96"/>
                    <a:pt x="93" y="96"/>
                  </a:cubicBezTo>
                  <a:cubicBezTo>
                    <a:pt x="95" y="96"/>
                    <a:pt x="96" y="95"/>
                    <a:pt x="96" y="93"/>
                  </a:cubicBezTo>
                  <a:cubicBezTo>
                    <a:pt x="96" y="91"/>
                    <a:pt x="95" y="90"/>
                    <a:pt x="93" y="90"/>
                  </a:cubicBezTo>
                  <a:cubicBezTo>
                    <a:pt x="91" y="90"/>
                    <a:pt x="90" y="91"/>
                    <a:pt x="90" y="93"/>
                  </a:cubicBezTo>
                  <a:close/>
                  <a:moveTo>
                    <a:pt x="108" y="93"/>
                  </a:moveTo>
                  <a:cubicBezTo>
                    <a:pt x="108" y="95"/>
                    <a:pt x="109" y="96"/>
                    <a:pt x="111" y="96"/>
                  </a:cubicBezTo>
                  <a:cubicBezTo>
                    <a:pt x="112" y="96"/>
                    <a:pt x="113" y="95"/>
                    <a:pt x="113" y="93"/>
                  </a:cubicBezTo>
                  <a:cubicBezTo>
                    <a:pt x="113" y="91"/>
                    <a:pt x="112" y="90"/>
                    <a:pt x="111" y="90"/>
                  </a:cubicBezTo>
                  <a:cubicBezTo>
                    <a:pt x="109" y="90"/>
                    <a:pt x="108" y="91"/>
                    <a:pt x="108" y="93"/>
                  </a:cubicBezTo>
                  <a:close/>
                  <a:moveTo>
                    <a:pt x="99" y="102"/>
                  </a:moveTo>
                  <a:cubicBezTo>
                    <a:pt x="99" y="103"/>
                    <a:pt x="100" y="105"/>
                    <a:pt x="102" y="105"/>
                  </a:cubicBezTo>
                  <a:cubicBezTo>
                    <a:pt x="103" y="105"/>
                    <a:pt x="105" y="103"/>
                    <a:pt x="105" y="102"/>
                  </a:cubicBezTo>
                  <a:cubicBezTo>
                    <a:pt x="105" y="100"/>
                    <a:pt x="103" y="99"/>
                    <a:pt x="102" y="99"/>
                  </a:cubicBezTo>
                  <a:cubicBezTo>
                    <a:pt x="100" y="99"/>
                    <a:pt x="99" y="100"/>
                    <a:pt x="99" y="102"/>
                  </a:cubicBezTo>
                  <a:close/>
                  <a:moveTo>
                    <a:pt x="116" y="102"/>
                  </a:moveTo>
                  <a:cubicBezTo>
                    <a:pt x="116" y="103"/>
                    <a:pt x="118" y="105"/>
                    <a:pt x="119" y="105"/>
                  </a:cubicBezTo>
                  <a:cubicBezTo>
                    <a:pt x="121" y="105"/>
                    <a:pt x="122" y="103"/>
                    <a:pt x="122" y="102"/>
                  </a:cubicBezTo>
                  <a:cubicBezTo>
                    <a:pt x="122" y="100"/>
                    <a:pt x="121" y="99"/>
                    <a:pt x="119" y="99"/>
                  </a:cubicBezTo>
                  <a:cubicBezTo>
                    <a:pt x="118" y="99"/>
                    <a:pt x="116" y="100"/>
                    <a:pt x="116" y="102"/>
                  </a:cubicBezTo>
                  <a:close/>
                  <a:moveTo>
                    <a:pt x="125" y="93"/>
                  </a:moveTo>
                  <a:cubicBezTo>
                    <a:pt x="125" y="95"/>
                    <a:pt x="126" y="96"/>
                    <a:pt x="128" y="96"/>
                  </a:cubicBezTo>
                  <a:cubicBezTo>
                    <a:pt x="130" y="96"/>
                    <a:pt x="131" y="95"/>
                    <a:pt x="131" y="93"/>
                  </a:cubicBezTo>
                  <a:cubicBezTo>
                    <a:pt x="131" y="91"/>
                    <a:pt x="130" y="90"/>
                    <a:pt x="128" y="90"/>
                  </a:cubicBezTo>
                  <a:cubicBezTo>
                    <a:pt x="126" y="90"/>
                    <a:pt x="125" y="91"/>
                    <a:pt x="125" y="93"/>
                  </a:cubicBezTo>
                  <a:close/>
                  <a:moveTo>
                    <a:pt x="134" y="84"/>
                  </a:moveTo>
                  <a:cubicBezTo>
                    <a:pt x="134" y="86"/>
                    <a:pt x="135" y="87"/>
                    <a:pt x="137" y="87"/>
                  </a:cubicBezTo>
                  <a:cubicBezTo>
                    <a:pt x="138" y="87"/>
                    <a:pt x="140" y="86"/>
                    <a:pt x="140" y="84"/>
                  </a:cubicBezTo>
                  <a:cubicBezTo>
                    <a:pt x="140" y="83"/>
                    <a:pt x="138" y="81"/>
                    <a:pt x="137" y="81"/>
                  </a:cubicBezTo>
                  <a:cubicBezTo>
                    <a:pt x="135" y="81"/>
                    <a:pt x="134" y="83"/>
                    <a:pt x="134" y="84"/>
                  </a:cubicBezTo>
                  <a:close/>
                  <a:moveTo>
                    <a:pt x="38" y="111"/>
                  </a:moveTo>
                  <a:cubicBezTo>
                    <a:pt x="38" y="112"/>
                    <a:pt x="39" y="113"/>
                    <a:pt x="41" y="113"/>
                  </a:cubicBezTo>
                  <a:cubicBezTo>
                    <a:pt x="42" y="113"/>
                    <a:pt x="44" y="112"/>
                    <a:pt x="44" y="111"/>
                  </a:cubicBezTo>
                  <a:cubicBezTo>
                    <a:pt x="44" y="109"/>
                    <a:pt x="42" y="108"/>
                    <a:pt x="41" y="108"/>
                  </a:cubicBezTo>
                  <a:cubicBezTo>
                    <a:pt x="39" y="108"/>
                    <a:pt x="38" y="109"/>
                    <a:pt x="38" y="111"/>
                  </a:cubicBezTo>
                  <a:close/>
                  <a:moveTo>
                    <a:pt x="55" y="111"/>
                  </a:moveTo>
                  <a:cubicBezTo>
                    <a:pt x="55" y="112"/>
                    <a:pt x="57" y="113"/>
                    <a:pt x="58" y="113"/>
                  </a:cubicBezTo>
                  <a:cubicBezTo>
                    <a:pt x="60" y="113"/>
                    <a:pt x="61" y="112"/>
                    <a:pt x="61" y="111"/>
                  </a:cubicBezTo>
                  <a:cubicBezTo>
                    <a:pt x="61" y="109"/>
                    <a:pt x="60" y="108"/>
                    <a:pt x="58" y="108"/>
                  </a:cubicBezTo>
                  <a:cubicBezTo>
                    <a:pt x="57" y="108"/>
                    <a:pt x="55" y="109"/>
                    <a:pt x="55" y="111"/>
                  </a:cubicBezTo>
                  <a:close/>
                  <a:moveTo>
                    <a:pt x="73" y="111"/>
                  </a:moveTo>
                  <a:cubicBezTo>
                    <a:pt x="73" y="112"/>
                    <a:pt x="74" y="113"/>
                    <a:pt x="76" y="113"/>
                  </a:cubicBezTo>
                  <a:cubicBezTo>
                    <a:pt x="77" y="113"/>
                    <a:pt x="79" y="112"/>
                    <a:pt x="79" y="111"/>
                  </a:cubicBezTo>
                  <a:cubicBezTo>
                    <a:pt x="79" y="109"/>
                    <a:pt x="77" y="108"/>
                    <a:pt x="76" y="108"/>
                  </a:cubicBezTo>
                  <a:cubicBezTo>
                    <a:pt x="74" y="108"/>
                    <a:pt x="73" y="109"/>
                    <a:pt x="73" y="111"/>
                  </a:cubicBezTo>
                  <a:close/>
                  <a:moveTo>
                    <a:pt x="90" y="111"/>
                  </a:moveTo>
                  <a:cubicBezTo>
                    <a:pt x="90" y="112"/>
                    <a:pt x="91" y="113"/>
                    <a:pt x="93" y="113"/>
                  </a:cubicBezTo>
                  <a:cubicBezTo>
                    <a:pt x="95" y="113"/>
                    <a:pt x="96" y="112"/>
                    <a:pt x="96" y="111"/>
                  </a:cubicBezTo>
                  <a:cubicBezTo>
                    <a:pt x="96" y="109"/>
                    <a:pt x="95" y="108"/>
                    <a:pt x="93" y="108"/>
                  </a:cubicBezTo>
                  <a:cubicBezTo>
                    <a:pt x="91" y="108"/>
                    <a:pt x="90" y="109"/>
                    <a:pt x="90" y="111"/>
                  </a:cubicBezTo>
                  <a:close/>
                  <a:moveTo>
                    <a:pt x="108" y="111"/>
                  </a:moveTo>
                  <a:cubicBezTo>
                    <a:pt x="108" y="112"/>
                    <a:pt x="109" y="113"/>
                    <a:pt x="111" y="113"/>
                  </a:cubicBezTo>
                  <a:cubicBezTo>
                    <a:pt x="112" y="113"/>
                    <a:pt x="113" y="112"/>
                    <a:pt x="113" y="111"/>
                  </a:cubicBezTo>
                  <a:cubicBezTo>
                    <a:pt x="113" y="109"/>
                    <a:pt x="112" y="108"/>
                    <a:pt x="111" y="108"/>
                  </a:cubicBezTo>
                  <a:cubicBezTo>
                    <a:pt x="109" y="108"/>
                    <a:pt x="108" y="109"/>
                    <a:pt x="108" y="111"/>
                  </a:cubicBezTo>
                  <a:close/>
                  <a:moveTo>
                    <a:pt x="145" y="26"/>
                  </a:moveTo>
                  <a:cubicBezTo>
                    <a:pt x="145" y="28"/>
                    <a:pt x="145" y="28"/>
                    <a:pt x="145" y="28"/>
                  </a:cubicBezTo>
                  <a:cubicBezTo>
                    <a:pt x="145" y="96"/>
                    <a:pt x="145" y="96"/>
                    <a:pt x="145" y="96"/>
                  </a:cubicBezTo>
                  <a:cubicBezTo>
                    <a:pt x="145" y="97"/>
                    <a:pt x="145" y="97"/>
                    <a:pt x="145" y="97"/>
                  </a:cubicBezTo>
                  <a:cubicBezTo>
                    <a:pt x="145" y="134"/>
                    <a:pt x="145" y="134"/>
                    <a:pt x="145" y="134"/>
                  </a:cubicBezTo>
                  <a:cubicBezTo>
                    <a:pt x="145" y="134"/>
                    <a:pt x="145" y="135"/>
                    <a:pt x="145" y="135"/>
                  </a:cubicBezTo>
                  <a:cubicBezTo>
                    <a:pt x="142" y="149"/>
                    <a:pt x="111" y="160"/>
                    <a:pt x="73" y="160"/>
                  </a:cubicBezTo>
                  <a:cubicBezTo>
                    <a:pt x="35" y="160"/>
                    <a:pt x="4" y="149"/>
                    <a:pt x="0" y="135"/>
                  </a:cubicBezTo>
                  <a:cubicBezTo>
                    <a:pt x="0" y="135"/>
                    <a:pt x="0" y="134"/>
                    <a:pt x="0" y="134"/>
                  </a:cubicBezTo>
                  <a:cubicBezTo>
                    <a:pt x="0" y="97"/>
                    <a:pt x="0" y="97"/>
                    <a:pt x="0" y="97"/>
                  </a:cubicBezTo>
                  <a:cubicBezTo>
                    <a:pt x="0" y="96"/>
                    <a:pt x="0" y="96"/>
                    <a:pt x="0" y="96"/>
                  </a:cubicBezTo>
                  <a:cubicBezTo>
                    <a:pt x="0" y="28"/>
                    <a:pt x="0" y="28"/>
                    <a:pt x="0" y="28"/>
                  </a:cubicBezTo>
                  <a:cubicBezTo>
                    <a:pt x="0" y="26"/>
                    <a:pt x="0" y="26"/>
                    <a:pt x="0" y="26"/>
                  </a:cubicBezTo>
                  <a:cubicBezTo>
                    <a:pt x="0" y="26"/>
                    <a:pt x="0" y="25"/>
                    <a:pt x="0" y="25"/>
                  </a:cubicBezTo>
                  <a:cubicBezTo>
                    <a:pt x="0" y="25"/>
                    <a:pt x="0" y="25"/>
                    <a:pt x="0" y="25"/>
                  </a:cubicBezTo>
                  <a:cubicBezTo>
                    <a:pt x="0" y="25"/>
                    <a:pt x="0" y="25"/>
                    <a:pt x="0" y="25"/>
                  </a:cubicBezTo>
                  <a:cubicBezTo>
                    <a:pt x="4" y="11"/>
                    <a:pt x="35" y="0"/>
                    <a:pt x="73" y="0"/>
                  </a:cubicBezTo>
                  <a:cubicBezTo>
                    <a:pt x="111" y="0"/>
                    <a:pt x="142" y="11"/>
                    <a:pt x="145" y="25"/>
                  </a:cubicBezTo>
                  <a:cubicBezTo>
                    <a:pt x="145" y="25"/>
                    <a:pt x="145" y="25"/>
                    <a:pt x="145" y="25"/>
                  </a:cubicBezTo>
                  <a:cubicBezTo>
                    <a:pt x="145" y="25"/>
                    <a:pt x="145" y="25"/>
                    <a:pt x="145" y="25"/>
                  </a:cubicBezTo>
                  <a:cubicBezTo>
                    <a:pt x="145" y="25"/>
                    <a:pt x="145" y="26"/>
                    <a:pt x="145" y="26"/>
                  </a:cubicBezTo>
                  <a:close/>
                  <a:moveTo>
                    <a:pt x="136" y="104"/>
                  </a:moveTo>
                  <a:cubicBezTo>
                    <a:pt x="135" y="104"/>
                    <a:pt x="134" y="103"/>
                    <a:pt x="134" y="102"/>
                  </a:cubicBezTo>
                  <a:cubicBezTo>
                    <a:pt x="134" y="100"/>
                    <a:pt x="135" y="99"/>
                    <a:pt x="137" y="99"/>
                  </a:cubicBezTo>
                  <a:cubicBezTo>
                    <a:pt x="138" y="99"/>
                    <a:pt x="138" y="99"/>
                    <a:pt x="139" y="100"/>
                  </a:cubicBezTo>
                  <a:cubicBezTo>
                    <a:pt x="139" y="99"/>
                    <a:pt x="140" y="98"/>
                    <a:pt x="140" y="97"/>
                  </a:cubicBezTo>
                  <a:cubicBezTo>
                    <a:pt x="140" y="97"/>
                    <a:pt x="140" y="97"/>
                    <a:pt x="140" y="96"/>
                  </a:cubicBezTo>
                  <a:cubicBezTo>
                    <a:pt x="139" y="96"/>
                    <a:pt x="140" y="96"/>
                    <a:pt x="140" y="95"/>
                  </a:cubicBezTo>
                  <a:cubicBezTo>
                    <a:pt x="140" y="84"/>
                    <a:pt x="140" y="84"/>
                    <a:pt x="140" y="84"/>
                  </a:cubicBezTo>
                  <a:cubicBezTo>
                    <a:pt x="140" y="74"/>
                    <a:pt x="140" y="74"/>
                    <a:pt x="140" y="74"/>
                  </a:cubicBezTo>
                  <a:cubicBezTo>
                    <a:pt x="136" y="77"/>
                    <a:pt x="129" y="80"/>
                    <a:pt x="122" y="83"/>
                  </a:cubicBezTo>
                  <a:cubicBezTo>
                    <a:pt x="122" y="83"/>
                    <a:pt x="122" y="84"/>
                    <a:pt x="122" y="84"/>
                  </a:cubicBezTo>
                  <a:cubicBezTo>
                    <a:pt x="122" y="86"/>
                    <a:pt x="121" y="87"/>
                    <a:pt x="119" y="87"/>
                  </a:cubicBezTo>
                  <a:cubicBezTo>
                    <a:pt x="118" y="87"/>
                    <a:pt x="117" y="86"/>
                    <a:pt x="116" y="85"/>
                  </a:cubicBezTo>
                  <a:cubicBezTo>
                    <a:pt x="104" y="88"/>
                    <a:pt x="89" y="90"/>
                    <a:pt x="73" y="90"/>
                  </a:cubicBezTo>
                  <a:cubicBezTo>
                    <a:pt x="59" y="90"/>
                    <a:pt x="45" y="89"/>
                    <a:pt x="34" y="86"/>
                  </a:cubicBezTo>
                  <a:cubicBezTo>
                    <a:pt x="34" y="87"/>
                    <a:pt x="33" y="87"/>
                    <a:pt x="32" y="87"/>
                  </a:cubicBezTo>
                  <a:cubicBezTo>
                    <a:pt x="31" y="87"/>
                    <a:pt x="29" y="86"/>
                    <a:pt x="29" y="85"/>
                  </a:cubicBezTo>
                  <a:cubicBezTo>
                    <a:pt x="21" y="82"/>
                    <a:pt x="14" y="79"/>
                    <a:pt x="9" y="76"/>
                  </a:cubicBezTo>
                  <a:cubicBezTo>
                    <a:pt x="9" y="77"/>
                    <a:pt x="7" y="79"/>
                    <a:pt x="6" y="79"/>
                  </a:cubicBezTo>
                  <a:cubicBezTo>
                    <a:pt x="6" y="90"/>
                    <a:pt x="6" y="90"/>
                    <a:pt x="6" y="90"/>
                  </a:cubicBezTo>
                  <a:cubicBezTo>
                    <a:pt x="7" y="90"/>
                    <a:pt x="9" y="91"/>
                    <a:pt x="9" y="93"/>
                  </a:cubicBezTo>
                  <a:cubicBezTo>
                    <a:pt x="9" y="95"/>
                    <a:pt x="7" y="96"/>
                    <a:pt x="6" y="96"/>
                  </a:cubicBezTo>
                  <a:cubicBezTo>
                    <a:pt x="6" y="96"/>
                    <a:pt x="6" y="96"/>
                    <a:pt x="6" y="96"/>
                  </a:cubicBezTo>
                  <a:cubicBezTo>
                    <a:pt x="6" y="97"/>
                    <a:pt x="6" y="97"/>
                    <a:pt x="6" y="97"/>
                  </a:cubicBezTo>
                  <a:cubicBezTo>
                    <a:pt x="6" y="102"/>
                    <a:pt x="11" y="107"/>
                    <a:pt x="20" y="111"/>
                  </a:cubicBezTo>
                  <a:cubicBezTo>
                    <a:pt x="20" y="111"/>
                    <a:pt x="20" y="111"/>
                    <a:pt x="20" y="111"/>
                  </a:cubicBezTo>
                  <a:cubicBezTo>
                    <a:pt x="20" y="109"/>
                    <a:pt x="22" y="108"/>
                    <a:pt x="23" y="108"/>
                  </a:cubicBezTo>
                  <a:cubicBezTo>
                    <a:pt x="25" y="108"/>
                    <a:pt x="26" y="109"/>
                    <a:pt x="26" y="111"/>
                  </a:cubicBezTo>
                  <a:cubicBezTo>
                    <a:pt x="26" y="111"/>
                    <a:pt x="26" y="112"/>
                    <a:pt x="25" y="113"/>
                  </a:cubicBezTo>
                  <a:cubicBezTo>
                    <a:pt x="31" y="115"/>
                    <a:pt x="39" y="116"/>
                    <a:pt x="47" y="118"/>
                  </a:cubicBezTo>
                  <a:cubicBezTo>
                    <a:pt x="48" y="117"/>
                    <a:pt x="49" y="116"/>
                    <a:pt x="49" y="116"/>
                  </a:cubicBezTo>
                  <a:cubicBezTo>
                    <a:pt x="51" y="116"/>
                    <a:pt x="52" y="117"/>
                    <a:pt x="52" y="118"/>
                  </a:cubicBezTo>
                  <a:cubicBezTo>
                    <a:pt x="56" y="119"/>
                    <a:pt x="60" y="119"/>
                    <a:pt x="64" y="119"/>
                  </a:cubicBezTo>
                  <a:cubicBezTo>
                    <a:pt x="64" y="118"/>
                    <a:pt x="65" y="116"/>
                    <a:pt x="67" y="116"/>
                  </a:cubicBezTo>
                  <a:cubicBezTo>
                    <a:pt x="68" y="116"/>
                    <a:pt x="70" y="118"/>
                    <a:pt x="70" y="119"/>
                  </a:cubicBezTo>
                  <a:cubicBezTo>
                    <a:pt x="71" y="119"/>
                    <a:pt x="72" y="119"/>
                    <a:pt x="73" y="119"/>
                  </a:cubicBezTo>
                  <a:cubicBezTo>
                    <a:pt x="76" y="119"/>
                    <a:pt x="79" y="119"/>
                    <a:pt x="81" y="119"/>
                  </a:cubicBezTo>
                  <a:cubicBezTo>
                    <a:pt x="82" y="118"/>
                    <a:pt x="83" y="116"/>
                    <a:pt x="84" y="116"/>
                  </a:cubicBezTo>
                  <a:cubicBezTo>
                    <a:pt x="86" y="116"/>
                    <a:pt x="87" y="117"/>
                    <a:pt x="87" y="119"/>
                  </a:cubicBezTo>
                  <a:cubicBezTo>
                    <a:pt x="92" y="118"/>
                    <a:pt x="96" y="118"/>
                    <a:pt x="100" y="117"/>
                  </a:cubicBezTo>
                  <a:cubicBezTo>
                    <a:pt x="100" y="117"/>
                    <a:pt x="101" y="116"/>
                    <a:pt x="102" y="116"/>
                  </a:cubicBezTo>
                  <a:cubicBezTo>
                    <a:pt x="102" y="116"/>
                    <a:pt x="103" y="117"/>
                    <a:pt x="103" y="117"/>
                  </a:cubicBezTo>
                  <a:cubicBezTo>
                    <a:pt x="112" y="115"/>
                    <a:pt x="119" y="113"/>
                    <a:pt x="125" y="111"/>
                  </a:cubicBezTo>
                  <a:cubicBezTo>
                    <a:pt x="125" y="111"/>
                    <a:pt x="125" y="111"/>
                    <a:pt x="125" y="111"/>
                  </a:cubicBezTo>
                  <a:cubicBezTo>
                    <a:pt x="125" y="109"/>
                    <a:pt x="126" y="108"/>
                    <a:pt x="128" y="108"/>
                  </a:cubicBezTo>
                  <a:cubicBezTo>
                    <a:pt x="129" y="108"/>
                    <a:pt x="129" y="108"/>
                    <a:pt x="130" y="108"/>
                  </a:cubicBezTo>
                  <a:cubicBezTo>
                    <a:pt x="132" y="107"/>
                    <a:pt x="134" y="106"/>
                    <a:pt x="136" y="104"/>
                  </a:cubicBezTo>
                  <a:close/>
                  <a:moveTo>
                    <a:pt x="140" y="39"/>
                  </a:moveTo>
                  <a:cubicBezTo>
                    <a:pt x="130" y="48"/>
                    <a:pt x="107" y="55"/>
                    <a:pt x="73" y="55"/>
                  </a:cubicBezTo>
                  <a:cubicBezTo>
                    <a:pt x="39" y="55"/>
                    <a:pt x="16" y="48"/>
                    <a:pt x="6" y="39"/>
                  </a:cubicBezTo>
                  <a:cubicBezTo>
                    <a:pt x="6" y="63"/>
                    <a:pt x="6" y="63"/>
                    <a:pt x="6" y="63"/>
                  </a:cubicBezTo>
                  <a:cubicBezTo>
                    <a:pt x="6" y="63"/>
                    <a:pt x="6" y="63"/>
                    <a:pt x="6" y="64"/>
                  </a:cubicBezTo>
                  <a:cubicBezTo>
                    <a:pt x="8" y="74"/>
                    <a:pt x="35" y="84"/>
                    <a:pt x="73" y="84"/>
                  </a:cubicBezTo>
                  <a:cubicBezTo>
                    <a:pt x="111" y="84"/>
                    <a:pt x="138" y="74"/>
                    <a:pt x="140" y="64"/>
                  </a:cubicBezTo>
                  <a:cubicBezTo>
                    <a:pt x="140" y="63"/>
                    <a:pt x="140" y="63"/>
                    <a:pt x="140" y="63"/>
                  </a:cubicBezTo>
                  <a:lnTo>
                    <a:pt x="140" y="39"/>
                  </a:lnTo>
                  <a:close/>
                  <a:moveTo>
                    <a:pt x="6" y="27"/>
                  </a:moveTo>
                  <a:cubicBezTo>
                    <a:pt x="6" y="27"/>
                    <a:pt x="6" y="27"/>
                    <a:pt x="6" y="27"/>
                  </a:cubicBezTo>
                  <a:cubicBezTo>
                    <a:pt x="6" y="27"/>
                    <a:pt x="6" y="27"/>
                    <a:pt x="6" y="28"/>
                  </a:cubicBezTo>
                  <a:cubicBezTo>
                    <a:pt x="6" y="38"/>
                    <a:pt x="33" y="49"/>
                    <a:pt x="73" y="49"/>
                  </a:cubicBezTo>
                  <a:cubicBezTo>
                    <a:pt x="112" y="49"/>
                    <a:pt x="140" y="38"/>
                    <a:pt x="140" y="28"/>
                  </a:cubicBezTo>
                  <a:cubicBezTo>
                    <a:pt x="140" y="27"/>
                    <a:pt x="140" y="27"/>
                    <a:pt x="140" y="27"/>
                  </a:cubicBezTo>
                  <a:cubicBezTo>
                    <a:pt x="140" y="27"/>
                    <a:pt x="140" y="27"/>
                    <a:pt x="140" y="27"/>
                  </a:cubicBezTo>
                  <a:cubicBezTo>
                    <a:pt x="138" y="17"/>
                    <a:pt x="111" y="6"/>
                    <a:pt x="73" y="6"/>
                  </a:cubicBezTo>
                  <a:cubicBezTo>
                    <a:pt x="35" y="6"/>
                    <a:pt x="8" y="17"/>
                    <a:pt x="6" y="27"/>
                  </a:cubicBezTo>
                  <a:close/>
                  <a:moveTo>
                    <a:pt x="140" y="133"/>
                  </a:moveTo>
                  <a:cubicBezTo>
                    <a:pt x="140" y="108"/>
                    <a:pt x="140" y="108"/>
                    <a:pt x="140" y="108"/>
                  </a:cubicBezTo>
                  <a:cubicBezTo>
                    <a:pt x="130" y="118"/>
                    <a:pt x="107" y="125"/>
                    <a:pt x="73" y="125"/>
                  </a:cubicBezTo>
                  <a:cubicBezTo>
                    <a:pt x="39" y="125"/>
                    <a:pt x="16" y="118"/>
                    <a:pt x="6" y="108"/>
                  </a:cubicBezTo>
                  <a:cubicBezTo>
                    <a:pt x="6" y="133"/>
                    <a:pt x="6" y="133"/>
                    <a:pt x="6" y="133"/>
                  </a:cubicBezTo>
                  <a:cubicBezTo>
                    <a:pt x="6" y="133"/>
                    <a:pt x="6" y="133"/>
                    <a:pt x="6" y="133"/>
                  </a:cubicBezTo>
                  <a:cubicBezTo>
                    <a:pt x="8" y="143"/>
                    <a:pt x="35" y="154"/>
                    <a:pt x="73" y="154"/>
                  </a:cubicBezTo>
                  <a:cubicBezTo>
                    <a:pt x="111" y="154"/>
                    <a:pt x="138" y="143"/>
                    <a:pt x="140" y="133"/>
                  </a:cubicBezTo>
                  <a:cubicBezTo>
                    <a:pt x="140" y="133"/>
                    <a:pt x="140" y="133"/>
                    <a:pt x="140" y="133"/>
                  </a:cubicBezTo>
                  <a:close/>
                </a:path>
              </a:pathLst>
            </a:custGeom>
            <a:solidFill>
              <a:srgbClr val="526175"/>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cs typeface="+mn-ea"/>
                <a:sym typeface="+mn-lt"/>
              </a:endParaRPr>
            </a:p>
          </p:txBody>
        </p:sp>
      </p:grpSp>
      <p:grpSp>
        <p:nvGrpSpPr>
          <p:cNvPr id="110" name="PA-组合 3"/>
          <p:cNvGrpSpPr/>
          <p:nvPr>
            <p:custDataLst>
              <p:tags r:id="rId2"/>
            </p:custDataLst>
          </p:nvPr>
        </p:nvGrpSpPr>
        <p:grpSpPr>
          <a:xfrm>
            <a:off x="1212850" y="3292746"/>
            <a:ext cx="1065791" cy="1065791"/>
            <a:chOff x="5386608" y="2745327"/>
            <a:chExt cx="1418785" cy="1418785"/>
          </a:xfrm>
        </p:grpSpPr>
        <p:grpSp>
          <p:nvGrpSpPr>
            <p:cNvPr id="111" name="组合 110"/>
            <p:cNvGrpSpPr/>
            <p:nvPr/>
          </p:nvGrpSpPr>
          <p:grpSpPr>
            <a:xfrm>
              <a:off x="5386608" y="2745327"/>
              <a:ext cx="1418785" cy="1418785"/>
              <a:chOff x="1333481" y="1593118"/>
              <a:chExt cx="1418785" cy="1418785"/>
            </a:xfrm>
          </p:grpSpPr>
          <p:sp>
            <p:nvSpPr>
              <p:cNvPr id="113" name="PA-↖"/>
              <p:cNvSpPr/>
              <p:nvPr>
                <p:custDataLst>
                  <p:tags r:id="rId1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14" name="PA-↘"/>
              <p:cNvSpPr/>
              <p:nvPr>
                <p:custDataLst>
                  <p:tags r:id="rId14"/>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15" name="PA-1"/>
              <p:cNvSpPr/>
              <p:nvPr>
                <p:custDataLst>
                  <p:tags r:id="rId15"/>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EEF2F9"/>
                  </a:solidFill>
                  <a:effectLst/>
                  <a:uLnTx/>
                  <a:uFillTx/>
                  <a:cs typeface="+mn-ea"/>
                  <a:sym typeface="+mn-lt"/>
                </a:endParaRPr>
              </a:p>
            </p:txBody>
          </p:sp>
        </p:grpSp>
        <p:sp>
          <p:nvSpPr>
            <p:cNvPr id="112" name="PA-任意多边形 848"/>
            <p:cNvSpPr>
              <a:spLocks noEditPoints="1"/>
            </p:cNvSpPr>
            <p:nvPr>
              <p:custDataLst>
                <p:tags r:id="rId12"/>
              </p:custDataLst>
            </p:nvPr>
          </p:nvSpPr>
          <p:spPr bwMode="auto">
            <a:xfrm>
              <a:off x="5823021" y="3175860"/>
              <a:ext cx="545958" cy="506281"/>
            </a:xfrm>
            <a:custGeom>
              <a:avLst/>
              <a:gdLst>
                <a:gd name="T0" fmla="*/ 125 w 160"/>
                <a:gd name="T1" fmla="*/ 53 h 147"/>
                <a:gd name="T2" fmla="*/ 93 w 160"/>
                <a:gd name="T3" fmla="*/ 15 h 147"/>
                <a:gd name="T4" fmla="*/ 80 w 160"/>
                <a:gd name="T5" fmla="*/ 0 h 147"/>
                <a:gd name="T6" fmla="*/ 67 w 160"/>
                <a:gd name="T7" fmla="*/ 15 h 147"/>
                <a:gd name="T8" fmla="*/ 35 w 160"/>
                <a:gd name="T9" fmla="*/ 53 h 147"/>
                <a:gd name="T10" fmla="*/ 17 w 160"/>
                <a:gd name="T11" fmla="*/ 121 h 147"/>
                <a:gd name="T12" fmla="*/ 18 w 160"/>
                <a:gd name="T13" fmla="*/ 125 h 147"/>
                <a:gd name="T14" fmla="*/ 57 w 160"/>
                <a:gd name="T15" fmla="*/ 132 h 147"/>
                <a:gd name="T16" fmla="*/ 104 w 160"/>
                <a:gd name="T17" fmla="*/ 132 h 147"/>
                <a:gd name="T18" fmla="*/ 143 w 160"/>
                <a:gd name="T19" fmla="*/ 125 h 147"/>
                <a:gd name="T20" fmla="*/ 144 w 160"/>
                <a:gd name="T21" fmla="*/ 121 h 147"/>
                <a:gd name="T22" fmla="*/ 72 w 160"/>
                <a:gd name="T23" fmla="*/ 13 h 147"/>
                <a:gd name="T24" fmla="*/ 88 w 160"/>
                <a:gd name="T25" fmla="*/ 13 h 147"/>
                <a:gd name="T26" fmla="*/ 72 w 160"/>
                <a:gd name="T27" fmla="*/ 14 h 147"/>
                <a:gd name="T28" fmla="*/ 80 w 160"/>
                <a:gd name="T29" fmla="*/ 141 h 147"/>
                <a:gd name="T30" fmla="*/ 80 w 160"/>
                <a:gd name="T31" fmla="*/ 133 h 147"/>
                <a:gd name="T32" fmla="*/ 80 w 160"/>
                <a:gd name="T33" fmla="*/ 141 h 147"/>
                <a:gd name="T34" fmla="*/ 102 w 160"/>
                <a:gd name="T35" fmla="*/ 127 h 147"/>
                <a:gd name="T36" fmla="*/ 97 w 160"/>
                <a:gd name="T37" fmla="*/ 127 h 147"/>
                <a:gd name="T38" fmla="*/ 91 w 160"/>
                <a:gd name="T39" fmla="*/ 128 h 147"/>
                <a:gd name="T40" fmla="*/ 86 w 160"/>
                <a:gd name="T41" fmla="*/ 128 h 147"/>
                <a:gd name="T42" fmla="*/ 76 w 160"/>
                <a:gd name="T43" fmla="*/ 128 h 147"/>
                <a:gd name="T44" fmla="*/ 70 w 160"/>
                <a:gd name="T45" fmla="*/ 128 h 147"/>
                <a:gd name="T46" fmla="*/ 65 w 160"/>
                <a:gd name="T47" fmla="*/ 127 h 147"/>
                <a:gd name="T48" fmla="*/ 59 w 160"/>
                <a:gd name="T49" fmla="*/ 127 h 147"/>
                <a:gd name="T50" fmla="*/ 44 w 160"/>
                <a:gd name="T51" fmla="*/ 124 h 147"/>
                <a:gd name="T52" fmla="*/ 40 w 160"/>
                <a:gd name="T53" fmla="*/ 77 h 147"/>
                <a:gd name="T54" fmla="*/ 61 w 160"/>
                <a:gd name="T55" fmla="*/ 23 h 147"/>
                <a:gd name="T56" fmla="*/ 70 w 160"/>
                <a:gd name="T57" fmla="*/ 20 h 147"/>
                <a:gd name="T58" fmla="*/ 90 w 160"/>
                <a:gd name="T59" fmla="*/ 20 h 147"/>
                <a:gd name="T60" fmla="*/ 120 w 160"/>
                <a:gd name="T61" fmla="*/ 53 h 147"/>
                <a:gd name="T62" fmla="*/ 137 w 160"/>
                <a:gd name="T63" fmla="*/ 121 h 147"/>
                <a:gd name="T64" fmla="*/ 98 w 160"/>
                <a:gd name="T65" fmla="*/ 34 h 147"/>
                <a:gd name="T66" fmla="*/ 66 w 160"/>
                <a:gd name="T67" fmla="*/ 35 h 147"/>
                <a:gd name="T68" fmla="*/ 51 w 160"/>
                <a:gd name="T69" fmla="*/ 56 h 147"/>
                <a:gd name="T70" fmla="*/ 48 w 160"/>
                <a:gd name="T71" fmla="*/ 53 h 147"/>
                <a:gd name="T72" fmla="*/ 97 w 160"/>
                <a:gd name="T73" fmla="*/ 30 h 147"/>
                <a:gd name="T74" fmla="*/ 13 w 160"/>
                <a:gd name="T75" fmla="*/ 58 h 147"/>
                <a:gd name="T76" fmla="*/ 13 w 160"/>
                <a:gd name="T77" fmla="*/ 94 h 147"/>
                <a:gd name="T78" fmla="*/ 11 w 160"/>
                <a:gd name="T79" fmla="*/ 99 h 147"/>
                <a:gd name="T80" fmla="*/ 0 w 160"/>
                <a:gd name="T81" fmla="*/ 76 h 147"/>
                <a:gd name="T82" fmla="*/ 13 w 160"/>
                <a:gd name="T83" fmla="*/ 54 h 147"/>
                <a:gd name="T84" fmla="*/ 20 w 160"/>
                <a:gd name="T85" fmla="*/ 92 h 147"/>
                <a:gd name="T86" fmla="*/ 24 w 160"/>
                <a:gd name="T87" fmla="*/ 59 h 147"/>
                <a:gd name="T88" fmla="*/ 24 w 160"/>
                <a:gd name="T89" fmla="*/ 88 h 147"/>
                <a:gd name="T90" fmla="*/ 22 w 160"/>
                <a:gd name="T91" fmla="*/ 93 h 147"/>
                <a:gd name="T92" fmla="*/ 160 w 160"/>
                <a:gd name="T93" fmla="*/ 76 h 147"/>
                <a:gd name="T94" fmla="*/ 149 w 160"/>
                <a:gd name="T95" fmla="*/ 99 h 147"/>
                <a:gd name="T96" fmla="*/ 147 w 160"/>
                <a:gd name="T97" fmla="*/ 94 h 147"/>
                <a:gd name="T98" fmla="*/ 147 w 160"/>
                <a:gd name="T99" fmla="*/ 58 h 147"/>
                <a:gd name="T100" fmla="*/ 151 w 160"/>
                <a:gd name="T101" fmla="*/ 54 h 147"/>
                <a:gd name="T102" fmla="*/ 140 w 160"/>
                <a:gd name="T103" fmla="*/ 59 h 147"/>
                <a:gd name="T104" fmla="*/ 138 w 160"/>
                <a:gd name="T105" fmla="*/ 93 h 147"/>
                <a:gd name="T106" fmla="*/ 136 w 160"/>
                <a:gd name="T107" fmla="*/ 88 h 147"/>
                <a:gd name="T108" fmla="*/ 136 w 160"/>
                <a:gd name="T109" fmla="*/ 5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147">
                  <a:moveTo>
                    <a:pt x="125" y="77"/>
                  </a:moveTo>
                  <a:cubicBezTo>
                    <a:pt x="125" y="53"/>
                    <a:pt x="125" y="53"/>
                    <a:pt x="125" y="53"/>
                  </a:cubicBezTo>
                  <a:cubicBezTo>
                    <a:pt x="126" y="35"/>
                    <a:pt x="113" y="23"/>
                    <a:pt x="103" y="18"/>
                  </a:cubicBezTo>
                  <a:cubicBezTo>
                    <a:pt x="100" y="17"/>
                    <a:pt x="97" y="16"/>
                    <a:pt x="93" y="15"/>
                  </a:cubicBezTo>
                  <a:cubicBezTo>
                    <a:pt x="93" y="13"/>
                    <a:pt x="93" y="13"/>
                    <a:pt x="93" y="13"/>
                  </a:cubicBezTo>
                  <a:cubicBezTo>
                    <a:pt x="93" y="6"/>
                    <a:pt x="87" y="0"/>
                    <a:pt x="80" y="0"/>
                  </a:cubicBezTo>
                  <a:cubicBezTo>
                    <a:pt x="73" y="0"/>
                    <a:pt x="67" y="6"/>
                    <a:pt x="67" y="13"/>
                  </a:cubicBezTo>
                  <a:cubicBezTo>
                    <a:pt x="67" y="15"/>
                    <a:pt x="67" y="15"/>
                    <a:pt x="67" y="15"/>
                  </a:cubicBezTo>
                  <a:cubicBezTo>
                    <a:pt x="64" y="16"/>
                    <a:pt x="61" y="17"/>
                    <a:pt x="58" y="18"/>
                  </a:cubicBezTo>
                  <a:cubicBezTo>
                    <a:pt x="47" y="24"/>
                    <a:pt x="35" y="36"/>
                    <a:pt x="35" y="53"/>
                  </a:cubicBezTo>
                  <a:cubicBezTo>
                    <a:pt x="35" y="77"/>
                    <a:pt x="35" y="77"/>
                    <a:pt x="35" y="77"/>
                  </a:cubicBezTo>
                  <a:cubicBezTo>
                    <a:pt x="35" y="94"/>
                    <a:pt x="29" y="109"/>
                    <a:pt x="17" y="121"/>
                  </a:cubicBezTo>
                  <a:cubicBezTo>
                    <a:pt x="16" y="121"/>
                    <a:pt x="16" y="123"/>
                    <a:pt x="16" y="123"/>
                  </a:cubicBezTo>
                  <a:cubicBezTo>
                    <a:pt x="16" y="124"/>
                    <a:pt x="17" y="125"/>
                    <a:pt x="18" y="125"/>
                  </a:cubicBezTo>
                  <a:cubicBezTo>
                    <a:pt x="44" y="130"/>
                    <a:pt x="44" y="130"/>
                    <a:pt x="44" y="130"/>
                  </a:cubicBezTo>
                  <a:cubicBezTo>
                    <a:pt x="48" y="130"/>
                    <a:pt x="53" y="131"/>
                    <a:pt x="57" y="132"/>
                  </a:cubicBezTo>
                  <a:cubicBezTo>
                    <a:pt x="61" y="141"/>
                    <a:pt x="71" y="147"/>
                    <a:pt x="80" y="147"/>
                  </a:cubicBezTo>
                  <a:cubicBezTo>
                    <a:pt x="90" y="147"/>
                    <a:pt x="100" y="141"/>
                    <a:pt x="104" y="132"/>
                  </a:cubicBezTo>
                  <a:cubicBezTo>
                    <a:pt x="108" y="131"/>
                    <a:pt x="113" y="130"/>
                    <a:pt x="117" y="130"/>
                  </a:cubicBezTo>
                  <a:cubicBezTo>
                    <a:pt x="143" y="125"/>
                    <a:pt x="143" y="125"/>
                    <a:pt x="143" y="125"/>
                  </a:cubicBezTo>
                  <a:cubicBezTo>
                    <a:pt x="144" y="125"/>
                    <a:pt x="144" y="124"/>
                    <a:pt x="145" y="123"/>
                  </a:cubicBezTo>
                  <a:cubicBezTo>
                    <a:pt x="145" y="123"/>
                    <a:pt x="145" y="121"/>
                    <a:pt x="144" y="121"/>
                  </a:cubicBezTo>
                  <a:cubicBezTo>
                    <a:pt x="132" y="108"/>
                    <a:pt x="125" y="94"/>
                    <a:pt x="125" y="77"/>
                  </a:cubicBezTo>
                  <a:close/>
                  <a:moveTo>
                    <a:pt x="72" y="13"/>
                  </a:moveTo>
                  <a:cubicBezTo>
                    <a:pt x="72" y="9"/>
                    <a:pt x="76" y="5"/>
                    <a:pt x="80" y="5"/>
                  </a:cubicBezTo>
                  <a:cubicBezTo>
                    <a:pt x="84" y="5"/>
                    <a:pt x="88" y="9"/>
                    <a:pt x="88" y="13"/>
                  </a:cubicBezTo>
                  <a:cubicBezTo>
                    <a:pt x="88" y="14"/>
                    <a:pt x="88" y="14"/>
                    <a:pt x="88" y="14"/>
                  </a:cubicBezTo>
                  <a:cubicBezTo>
                    <a:pt x="83" y="13"/>
                    <a:pt x="77" y="13"/>
                    <a:pt x="72" y="14"/>
                  </a:cubicBezTo>
                  <a:lnTo>
                    <a:pt x="72" y="13"/>
                  </a:lnTo>
                  <a:close/>
                  <a:moveTo>
                    <a:pt x="80" y="141"/>
                  </a:moveTo>
                  <a:cubicBezTo>
                    <a:pt x="74" y="141"/>
                    <a:pt x="67" y="138"/>
                    <a:pt x="63" y="132"/>
                  </a:cubicBezTo>
                  <a:cubicBezTo>
                    <a:pt x="69" y="133"/>
                    <a:pt x="75" y="133"/>
                    <a:pt x="80" y="133"/>
                  </a:cubicBezTo>
                  <a:cubicBezTo>
                    <a:pt x="86" y="133"/>
                    <a:pt x="92" y="133"/>
                    <a:pt x="98" y="132"/>
                  </a:cubicBezTo>
                  <a:cubicBezTo>
                    <a:pt x="94" y="138"/>
                    <a:pt x="87" y="141"/>
                    <a:pt x="80" y="141"/>
                  </a:cubicBezTo>
                  <a:close/>
                  <a:moveTo>
                    <a:pt x="116" y="124"/>
                  </a:moveTo>
                  <a:cubicBezTo>
                    <a:pt x="111" y="125"/>
                    <a:pt x="107" y="126"/>
                    <a:pt x="102" y="127"/>
                  </a:cubicBezTo>
                  <a:cubicBezTo>
                    <a:pt x="102" y="127"/>
                    <a:pt x="102" y="127"/>
                    <a:pt x="102" y="127"/>
                  </a:cubicBezTo>
                  <a:cubicBezTo>
                    <a:pt x="100" y="127"/>
                    <a:pt x="98" y="127"/>
                    <a:pt x="97" y="127"/>
                  </a:cubicBezTo>
                  <a:cubicBezTo>
                    <a:pt x="96" y="127"/>
                    <a:pt x="96" y="127"/>
                    <a:pt x="96" y="127"/>
                  </a:cubicBezTo>
                  <a:cubicBezTo>
                    <a:pt x="95" y="127"/>
                    <a:pt x="93" y="128"/>
                    <a:pt x="91" y="128"/>
                  </a:cubicBezTo>
                  <a:cubicBezTo>
                    <a:pt x="91" y="128"/>
                    <a:pt x="91" y="128"/>
                    <a:pt x="91" y="128"/>
                  </a:cubicBezTo>
                  <a:cubicBezTo>
                    <a:pt x="89" y="128"/>
                    <a:pt x="88" y="128"/>
                    <a:pt x="86" y="128"/>
                  </a:cubicBezTo>
                  <a:cubicBezTo>
                    <a:pt x="86" y="128"/>
                    <a:pt x="86" y="128"/>
                    <a:pt x="85" y="128"/>
                  </a:cubicBezTo>
                  <a:cubicBezTo>
                    <a:pt x="82" y="128"/>
                    <a:pt x="79" y="128"/>
                    <a:pt x="76" y="128"/>
                  </a:cubicBezTo>
                  <a:cubicBezTo>
                    <a:pt x="75" y="128"/>
                    <a:pt x="75" y="128"/>
                    <a:pt x="75" y="128"/>
                  </a:cubicBezTo>
                  <a:cubicBezTo>
                    <a:pt x="73" y="128"/>
                    <a:pt x="72" y="128"/>
                    <a:pt x="70" y="128"/>
                  </a:cubicBezTo>
                  <a:cubicBezTo>
                    <a:pt x="70" y="128"/>
                    <a:pt x="70" y="128"/>
                    <a:pt x="69" y="128"/>
                  </a:cubicBezTo>
                  <a:cubicBezTo>
                    <a:pt x="68" y="128"/>
                    <a:pt x="66" y="127"/>
                    <a:pt x="65" y="127"/>
                  </a:cubicBezTo>
                  <a:cubicBezTo>
                    <a:pt x="65" y="127"/>
                    <a:pt x="64" y="127"/>
                    <a:pt x="64" y="127"/>
                  </a:cubicBezTo>
                  <a:cubicBezTo>
                    <a:pt x="63" y="127"/>
                    <a:pt x="61" y="127"/>
                    <a:pt x="59" y="127"/>
                  </a:cubicBezTo>
                  <a:cubicBezTo>
                    <a:pt x="59" y="127"/>
                    <a:pt x="59" y="127"/>
                    <a:pt x="59" y="127"/>
                  </a:cubicBezTo>
                  <a:cubicBezTo>
                    <a:pt x="54" y="126"/>
                    <a:pt x="50" y="125"/>
                    <a:pt x="44" y="124"/>
                  </a:cubicBezTo>
                  <a:cubicBezTo>
                    <a:pt x="24" y="121"/>
                    <a:pt x="24" y="121"/>
                    <a:pt x="24" y="121"/>
                  </a:cubicBezTo>
                  <a:cubicBezTo>
                    <a:pt x="35" y="109"/>
                    <a:pt x="40" y="94"/>
                    <a:pt x="40" y="77"/>
                  </a:cubicBezTo>
                  <a:cubicBezTo>
                    <a:pt x="40" y="53"/>
                    <a:pt x="40" y="53"/>
                    <a:pt x="40" y="53"/>
                  </a:cubicBezTo>
                  <a:cubicBezTo>
                    <a:pt x="40" y="39"/>
                    <a:pt x="50" y="28"/>
                    <a:pt x="61" y="23"/>
                  </a:cubicBezTo>
                  <a:cubicBezTo>
                    <a:pt x="64" y="22"/>
                    <a:pt x="67" y="21"/>
                    <a:pt x="70" y="20"/>
                  </a:cubicBezTo>
                  <a:cubicBezTo>
                    <a:pt x="70" y="20"/>
                    <a:pt x="70" y="20"/>
                    <a:pt x="70" y="20"/>
                  </a:cubicBezTo>
                  <a:cubicBezTo>
                    <a:pt x="76" y="18"/>
                    <a:pt x="83" y="18"/>
                    <a:pt x="90" y="20"/>
                  </a:cubicBezTo>
                  <a:cubicBezTo>
                    <a:pt x="90" y="20"/>
                    <a:pt x="90" y="20"/>
                    <a:pt x="90" y="20"/>
                  </a:cubicBezTo>
                  <a:cubicBezTo>
                    <a:pt x="94" y="20"/>
                    <a:pt x="97" y="21"/>
                    <a:pt x="100" y="23"/>
                  </a:cubicBezTo>
                  <a:cubicBezTo>
                    <a:pt x="110" y="27"/>
                    <a:pt x="120" y="39"/>
                    <a:pt x="120" y="53"/>
                  </a:cubicBezTo>
                  <a:cubicBezTo>
                    <a:pt x="120" y="77"/>
                    <a:pt x="120" y="77"/>
                    <a:pt x="120" y="77"/>
                  </a:cubicBezTo>
                  <a:cubicBezTo>
                    <a:pt x="120" y="93"/>
                    <a:pt x="126" y="108"/>
                    <a:pt x="137" y="121"/>
                  </a:cubicBezTo>
                  <a:lnTo>
                    <a:pt x="116" y="124"/>
                  </a:lnTo>
                  <a:close/>
                  <a:moveTo>
                    <a:pt x="98" y="34"/>
                  </a:moveTo>
                  <a:cubicBezTo>
                    <a:pt x="98" y="35"/>
                    <a:pt x="96" y="36"/>
                    <a:pt x="95" y="35"/>
                  </a:cubicBezTo>
                  <a:cubicBezTo>
                    <a:pt x="86" y="31"/>
                    <a:pt x="75" y="31"/>
                    <a:pt x="66" y="35"/>
                  </a:cubicBezTo>
                  <a:cubicBezTo>
                    <a:pt x="61" y="37"/>
                    <a:pt x="53" y="44"/>
                    <a:pt x="53" y="53"/>
                  </a:cubicBezTo>
                  <a:cubicBezTo>
                    <a:pt x="53" y="55"/>
                    <a:pt x="52" y="56"/>
                    <a:pt x="51" y="56"/>
                  </a:cubicBezTo>
                  <a:cubicBezTo>
                    <a:pt x="51" y="56"/>
                    <a:pt x="51" y="56"/>
                    <a:pt x="51" y="56"/>
                  </a:cubicBezTo>
                  <a:cubicBezTo>
                    <a:pt x="49" y="56"/>
                    <a:pt x="48" y="55"/>
                    <a:pt x="48" y="53"/>
                  </a:cubicBezTo>
                  <a:cubicBezTo>
                    <a:pt x="48" y="41"/>
                    <a:pt x="58" y="33"/>
                    <a:pt x="64" y="30"/>
                  </a:cubicBezTo>
                  <a:cubicBezTo>
                    <a:pt x="74" y="26"/>
                    <a:pt x="87" y="26"/>
                    <a:pt x="97" y="30"/>
                  </a:cubicBezTo>
                  <a:cubicBezTo>
                    <a:pt x="98" y="31"/>
                    <a:pt x="99" y="32"/>
                    <a:pt x="98" y="34"/>
                  </a:cubicBezTo>
                  <a:close/>
                  <a:moveTo>
                    <a:pt x="13" y="58"/>
                  </a:moveTo>
                  <a:cubicBezTo>
                    <a:pt x="8" y="63"/>
                    <a:pt x="5" y="69"/>
                    <a:pt x="5" y="76"/>
                  </a:cubicBezTo>
                  <a:cubicBezTo>
                    <a:pt x="5" y="83"/>
                    <a:pt x="8" y="89"/>
                    <a:pt x="13" y="94"/>
                  </a:cubicBezTo>
                  <a:cubicBezTo>
                    <a:pt x="14" y="95"/>
                    <a:pt x="14" y="97"/>
                    <a:pt x="13" y="98"/>
                  </a:cubicBezTo>
                  <a:cubicBezTo>
                    <a:pt x="12" y="98"/>
                    <a:pt x="12" y="99"/>
                    <a:pt x="11" y="99"/>
                  </a:cubicBezTo>
                  <a:cubicBezTo>
                    <a:pt x="10" y="99"/>
                    <a:pt x="10" y="98"/>
                    <a:pt x="9" y="98"/>
                  </a:cubicBezTo>
                  <a:cubicBezTo>
                    <a:pt x="3" y="92"/>
                    <a:pt x="0" y="84"/>
                    <a:pt x="0" y="76"/>
                  </a:cubicBezTo>
                  <a:cubicBezTo>
                    <a:pt x="0" y="68"/>
                    <a:pt x="3" y="60"/>
                    <a:pt x="9" y="54"/>
                  </a:cubicBezTo>
                  <a:cubicBezTo>
                    <a:pt x="10" y="53"/>
                    <a:pt x="12" y="53"/>
                    <a:pt x="13" y="54"/>
                  </a:cubicBezTo>
                  <a:cubicBezTo>
                    <a:pt x="14" y="55"/>
                    <a:pt x="14" y="57"/>
                    <a:pt x="13" y="58"/>
                  </a:cubicBezTo>
                  <a:close/>
                  <a:moveTo>
                    <a:pt x="20" y="92"/>
                  </a:moveTo>
                  <a:cubicBezTo>
                    <a:pt x="11" y="83"/>
                    <a:pt x="11" y="68"/>
                    <a:pt x="20" y="59"/>
                  </a:cubicBezTo>
                  <a:cubicBezTo>
                    <a:pt x="21" y="58"/>
                    <a:pt x="23" y="58"/>
                    <a:pt x="24" y="59"/>
                  </a:cubicBezTo>
                  <a:cubicBezTo>
                    <a:pt x="25" y="60"/>
                    <a:pt x="25" y="62"/>
                    <a:pt x="24" y="63"/>
                  </a:cubicBezTo>
                  <a:cubicBezTo>
                    <a:pt x="17" y="70"/>
                    <a:pt x="17" y="81"/>
                    <a:pt x="24" y="88"/>
                  </a:cubicBezTo>
                  <a:cubicBezTo>
                    <a:pt x="25" y="89"/>
                    <a:pt x="25" y="91"/>
                    <a:pt x="24" y="92"/>
                  </a:cubicBezTo>
                  <a:cubicBezTo>
                    <a:pt x="24" y="92"/>
                    <a:pt x="23" y="93"/>
                    <a:pt x="22" y="93"/>
                  </a:cubicBezTo>
                  <a:cubicBezTo>
                    <a:pt x="21" y="93"/>
                    <a:pt x="21" y="92"/>
                    <a:pt x="20" y="92"/>
                  </a:cubicBezTo>
                  <a:close/>
                  <a:moveTo>
                    <a:pt x="160" y="76"/>
                  </a:moveTo>
                  <a:cubicBezTo>
                    <a:pt x="160" y="84"/>
                    <a:pt x="157" y="92"/>
                    <a:pt x="151" y="98"/>
                  </a:cubicBezTo>
                  <a:cubicBezTo>
                    <a:pt x="150" y="98"/>
                    <a:pt x="150" y="99"/>
                    <a:pt x="149" y="99"/>
                  </a:cubicBezTo>
                  <a:cubicBezTo>
                    <a:pt x="148" y="99"/>
                    <a:pt x="148" y="98"/>
                    <a:pt x="147" y="98"/>
                  </a:cubicBezTo>
                  <a:cubicBezTo>
                    <a:pt x="146" y="97"/>
                    <a:pt x="146" y="95"/>
                    <a:pt x="147" y="94"/>
                  </a:cubicBezTo>
                  <a:cubicBezTo>
                    <a:pt x="152" y="89"/>
                    <a:pt x="155" y="83"/>
                    <a:pt x="155" y="76"/>
                  </a:cubicBezTo>
                  <a:cubicBezTo>
                    <a:pt x="155" y="69"/>
                    <a:pt x="152" y="63"/>
                    <a:pt x="147" y="58"/>
                  </a:cubicBezTo>
                  <a:cubicBezTo>
                    <a:pt x="146" y="57"/>
                    <a:pt x="146" y="55"/>
                    <a:pt x="147" y="54"/>
                  </a:cubicBezTo>
                  <a:cubicBezTo>
                    <a:pt x="148" y="53"/>
                    <a:pt x="150" y="53"/>
                    <a:pt x="151" y="54"/>
                  </a:cubicBezTo>
                  <a:cubicBezTo>
                    <a:pt x="157" y="60"/>
                    <a:pt x="160" y="68"/>
                    <a:pt x="160" y="76"/>
                  </a:cubicBezTo>
                  <a:close/>
                  <a:moveTo>
                    <a:pt x="140" y="59"/>
                  </a:moveTo>
                  <a:cubicBezTo>
                    <a:pt x="149" y="68"/>
                    <a:pt x="149" y="83"/>
                    <a:pt x="140" y="92"/>
                  </a:cubicBezTo>
                  <a:cubicBezTo>
                    <a:pt x="139" y="92"/>
                    <a:pt x="139" y="93"/>
                    <a:pt x="138" y="93"/>
                  </a:cubicBezTo>
                  <a:cubicBezTo>
                    <a:pt x="137" y="93"/>
                    <a:pt x="136" y="92"/>
                    <a:pt x="136" y="92"/>
                  </a:cubicBezTo>
                  <a:cubicBezTo>
                    <a:pt x="135" y="91"/>
                    <a:pt x="135" y="89"/>
                    <a:pt x="136" y="88"/>
                  </a:cubicBezTo>
                  <a:cubicBezTo>
                    <a:pt x="143" y="81"/>
                    <a:pt x="143" y="70"/>
                    <a:pt x="136" y="63"/>
                  </a:cubicBezTo>
                  <a:cubicBezTo>
                    <a:pt x="135" y="62"/>
                    <a:pt x="135" y="60"/>
                    <a:pt x="136" y="59"/>
                  </a:cubicBezTo>
                  <a:cubicBezTo>
                    <a:pt x="137" y="58"/>
                    <a:pt x="139" y="58"/>
                    <a:pt x="140" y="59"/>
                  </a:cubicBezTo>
                  <a:close/>
                </a:path>
              </a:pathLst>
            </a:custGeom>
            <a:solidFill>
              <a:srgbClr val="526175"/>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cs typeface="+mn-ea"/>
                <a:sym typeface="+mn-lt"/>
              </a:endParaRPr>
            </a:p>
          </p:txBody>
        </p:sp>
      </p:grpSp>
      <p:grpSp>
        <p:nvGrpSpPr>
          <p:cNvPr id="116" name="PA-组合 4"/>
          <p:cNvGrpSpPr/>
          <p:nvPr>
            <p:custDataLst>
              <p:tags r:id="rId3"/>
            </p:custDataLst>
          </p:nvPr>
        </p:nvGrpSpPr>
        <p:grpSpPr>
          <a:xfrm>
            <a:off x="1212850" y="4852535"/>
            <a:ext cx="1065791" cy="1065791"/>
            <a:chOff x="8359541" y="2745327"/>
            <a:chExt cx="1418785" cy="1418785"/>
          </a:xfrm>
        </p:grpSpPr>
        <p:grpSp>
          <p:nvGrpSpPr>
            <p:cNvPr id="117" name="组合 116"/>
            <p:cNvGrpSpPr/>
            <p:nvPr/>
          </p:nvGrpSpPr>
          <p:grpSpPr>
            <a:xfrm>
              <a:off x="8359541" y="2745327"/>
              <a:ext cx="1418785" cy="1418785"/>
              <a:chOff x="1333481" y="1593118"/>
              <a:chExt cx="1418785" cy="1418785"/>
            </a:xfrm>
          </p:grpSpPr>
          <p:sp>
            <p:nvSpPr>
              <p:cNvPr id="119" name="PA-↖"/>
              <p:cNvSpPr/>
              <p:nvPr>
                <p:custDataLst>
                  <p:tags r:id="rId9"/>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20" name="PA-↘"/>
              <p:cNvSpPr/>
              <p:nvPr>
                <p:custDataLst>
                  <p:tags r:id="rId10"/>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21" name="PA-1"/>
              <p:cNvSpPr/>
              <p:nvPr>
                <p:custDataLst>
                  <p:tags r:id="rId11"/>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grpSp>
        <p:sp>
          <p:nvSpPr>
            <p:cNvPr id="118" name="PA-任意多边形 2149"/>
            <p:cNvSpPr>
              <a:spLocks noEditPoints="1"/>
            </p:cNvSpPr>
            <p:nvPr>
              <p:custDataLst>
                <p:tags r:id="rId8"/>
              </p:custDataLst>
            </p:nvPr>
          </p:nvSpPr>
          <p:spPr bwMode="auto">
            <a:xfrm>
              <a:off x="8800973" y="3171960"/>
              <a:ext cx="545958" cy="495171"/>
            </a:xfrm>
            <a:custGeom>
              <a:avLst/>
              <a:gdLst>
                <a:gd name="T0" fmla="*/ 72 w 160"/>
                <a:gd name="T1" fmla="*/ 144 h 144"/>
                <a:gd name="T2" fmla="*/ 72 w 160"/>
                <a:gd name="T3" fmla="*/ 101 h 144"/>
                <a:gd name="T4" fmla="*/ 128 w 160"/>
                <a:gd name="T5" fmla="*/ 43 h 144"/>
                <a:gd name="T6" fmla="*/ 123 w 160"/>
                <a:gd name="T7" fmla="*/ 139 h 144"/>
                <a:gd name="T8" fmla="*/ 123 w 160"/>
                <a:gd name="T9" fmla="*/ 107 h 144"/>
                <a:gd name="T10" fmla="*/ 72 w 160"/>
                <a:gd name="T11" fmla="*/ 107 h 144"/>
                <a:gd name="T12" fmla="*/ 72 w 160"/>
                <a:gd name="T13" fmla="*/ 139 h 144"/>
                <a:gd name="T14" fmla="*/ 99 w 160"/>
                <a:gd name="T15" fmla="*/ 5 h 144"/>
                <a:gd name="T16" fmla="*/ 37 w 160"/>
                <a:gd name="T17" fmla="*/ 72 h 144"/>
                <a:gd name="T18" fmla="*/ 104 w 160"/>
                <a:gd name="T19" fmla="*/ 5 h 144"/>
                <a:gd name="T20" fmla="*/ 141 w 160"/>
                <a:gd name="T21" fmla="*/ 11 h 144"/>
                <a:gd name="T22" fmla="*/ 149 w 160"/>
                <a:gd name="T23" fmla="*/ 11 h 144"/>
                <a:gd name="T24" fmla="*/ 141 w 160"/>
                <a:gd name="T25" fmla="*/ 11 h 144"/>
                <a:gd name="T26" fmla="*/ 136 w 160"/>
                <a:gd name="T27" fmla="*/ 8 h 144"/>
                <a:gd name="T28" fmla="*/ 133 w 160"/>
                <a:gd name="T29" fmla="*/ 13 h 144"/>
                <a:gd name="T30" fmla="*/ 155 w 160"/>
                <a:gd name="T31" fmla="*/ 8 h 144"/>
                <a:gd name="T32" fmla="*/ 157 w 160"/>
                <a:gd name="T33" fmla="*/ 13 h 144"/>
                <a:gd name="T34" fmla="*/ 149 w 160"/>
                <a:gd name="T35" fmla="*/ 32 h 144"/>
                <a:gd name="T36" fmla="*/ 141 w 160"/>
                <a:gd name="T37" fmla="*/ 32 h 144"/>
                <a:gd name="T38" fmla="*/ 149 w 160"/>
                <a:gd name="T39" fmla="*/ 32 h 144"/>
                <a:gd name="T40" fmla="*/ 136 w 160"/>
                <a:gd name="T41" fmla="*/ 29 h 144"/>
                <a:gd name="T42" fmla="*/ 133 w 160"/>
                <a:gd name="T43" fmla="*/ 35 h 144"/>
                <a:gd name="T44" fmla="*/ 157 w 160"/>
                <a:gd name="T45" fmla="*/ 35 h 144"/>
                <a:gd name="T46" fmla="*/ 155 w 160"/>
                <a:gd name="T47" fmla="*/ 29 h 144"/>
                <a:gd name="T48" fmla="*/ 139 w 160"/>
                <a:gd name="T49" fmla="*/ 19 h 144"/>
                <a:gd name="T50" fmla="*/ 141 w 160"/>
                <a:gd name="T51" fmla="*/ 24 h 144"/>
                <a:gd name="T52" fmla="*/ 139 w 160"/>
                <a:gd name="T53" fmla="*/ 19 h 144"/>
                <a:gd name="T54" fmla="*/ 155 w 160"/>
                <a:gd name="T55" fmla="*/ 21 h 144"/>
                <a:gd name="T56" fmla="*/ 147 w 160"/>
                <a:gd name="T57" fmla="*/ 21 h 144"/>
                <a:gd name="T58" fmla="*/ 147 w 160"/>
                <a:gd name="T59" fmla="*/ 117 h 144"/>
                <a:gd name="T60" fmla="*/ 144 w 160"/>
                <a:gd name="T61" fmla="*/ 112 h 144"/>
                <a:gd name="T62" fmla="*/ 131 w 160"/>
                <a:gd name="T63" fmla="*/ 115 h 144"/>
                <a:gd name="T64" fmla="*/ 139 w 160"/>
                <a:gd name="T65" fmla="*/ 115 h 144"/>
                <a:gd name="T66" fmla="*/ 131 w 160"/>
                <a:gd name="T67" fmla="*/ 115 h 144"/>
                <a:gd name="T68" fmla="*/ 155 w 160"/>
                <a:gd name="T69" fmla="*/ 117 h 144"/>
                <a:gd name="T70" fmla="*/ 157 w 160"/>
                <a:gd name="T71" fmla="*/ 112 h 144"/>
                <a:gd name="T72" fmla="*/ 147 w 160"/>
                <a:gd name="T73" fmla="*/ 139 h 144"/>
                <a:gd name="T74" fmla="*/ 144 w 160"/>
                <a:gd name="T75" fmla="*/ 133 h 144"/>
                <a:gd name="T76" fmla="*/ 139 w 160"/>
                <a:gd name="T77" fmla="*/ 136 h 144"/>
                <a:gd name="T78" fmla="*/ 131 w 160"/>
                <a:gd name="T79" fmla="*/ 136 h 144"/>
                <a:gd name="T80" fmla="*/ 139 w 160"/>
                <a:gd name="T81" fmla="*/ 136 h 144"/>
                <a:gd name="T82" fmla="*/ 155 w 160"/>
                <a:gd name="T83" fmla="*/ 139 h 144"/>
                <a:gd name="T84" fmla="*/ 157 w 160"/>
                <a:gd name="T85" fmla="*/ 133 h 144"/>
                <a:gd name="T86" fmla="*/ 139 w 160"/>
                <a:gd name="T87" fmla="*/ 128 h 144"/>
                <a:gd name="T88" fmla="*/ 141 w 160"/>
                <a:gd name="T89" fmla="*/ 123 h 144"/>
                <a:gd name="T90" fmla="*/ 152 w 160"/>
                <a:gd name="T91" fmla="*/ 128 h 144"/>
                <a:gd name="T92" fmla="*/ 149 w 160"/>
                <a:gd name="T93" fmla="*/ 123 h 144"/>
                <a:gd name="T94" fmla="*/ 152 w 160"/>
                <a:gd name="T95" fmla="*/ 12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0" h="144">
                  <a:moveTo>
                    <a:pt x="72" y="0"/>
                  </a:moveTo>
                  <a:cubicBezTo>
                    <a:pt x="32" y="0"/>
                    <a:pt x="0" y="32"/>
                    <a:pt x="0" y="72"/>
                  </a:cubicBezTo>
                  <a:cubicBezTo>
                    <a:pt x="0" y="112"/>
                    <a:pt x="32" y="144"/>
                    <a:pt x="72" y="144"/>
                  </a:cubicBezTo>
                  <a:cubicBezTo>
                    <a:pt x="128" y="144"/>
                    <a:pt x="128" y="144"/>
                    <a:pt x="128" y="144"/>
                  </a:cubicBezTo>
                  <a:cubicBezTo>
                    <a:pt x="128" y="101"/>
                    <a:pt x="128" y="101"/>
                    <a:pt x="128" y="101"/>
                  </a:cubicBezTo>
                  <a:cubicBezTo>
                    <a:pt x="72" y="101"/>
                    <a:pt x="72" y="101"/>
                    <a:pt x="72" y="101"/>
                  </a:cubicBezTo>
                  <a:cubicBezTo>
                    <a:pt x="56" y="101"/>
                    <a:pt x="43" y="88"/>
                    <a:pt x="43" y="72"/>
                  </a:cubicBezTo>
                  <a:cubicBezTo>
                    <a:pt x="43" y="56"/>
                    <a:pt x="56" y="43"/>
                    <a:pt x="72" y="43"/>
                  </a:cubicBezTo>
                  <a:cubicBezTo>
                    <a:pt x="128" y="43"/>
                    <a:pt x="128" y="43"/>
                    <a:pt x="128" y="43"/>
                  </a:cubicBezTo>
                  <a:cubicBezTo>
                    <a:pt x="128" y="0"/>
                    <a:pt x="128" y="0"/>
                    <a:pt x="128" y="0"/>
                  </a:cubicBezTo>
                  <a:lnTo>
                    <a:pt x="72" y="0"/>
                  </a:lnTo>
                  <a:close/>
                  <a:moveTo>
                    <a:pt x="123" y="139"/>
                  </a:moveTo>
                  <a:cubicBezTo>
                    <a:pt x="104" y="139"/>
                    <a:pt x="104" y="139"/>
                    <a:pt x="104" y="139"/>
                  </a:cubicBezTo>
                  <a:cubicBezTo>
                    <a:pt x="104" y="107"/>
                    <a:pt x="104" y="107"/>
                    <a:pt x="104" y="107"/>
                  </a:cubicBezTo>
                  <a:cubicBezTo>
                    <a:pt x="123" y="107"/>
                    <a:pt x="123" y="107"/>
                    <a:pt x="123" y="107"/>
                  </a:cubicBezTo>
                  <a:lnTo>
                    <a:pt x="123" y="139"/>
                  </a:lnTo>
                  <a:close/>
                  <a:moveTo>
                    <a:pt x="37" y="72"/>
                  </a:moveTo>
                  <a:cubicBezTo>
                    <a:pt x="37" y="91"/>
                    <a:pt x="53" y="107"/>
                    <a:pt x="72" y="107"/>
                  </a:cubicBezTo>
                  <a:cubicBezTo>
                    <a:pt x="99" y="107"/>
                    <a:pt x="99" y="107"/>
                    <a:pt x="99" y="107"/>
                  </a:cubicBezTo>
                  <a:cubicBezTo>
                    <a:pt x="99" y="139"/>
                    <a:pt x="99" y="139"/>
                    <a:pt x="99" y="139"/>
                  </a:cubicBezTo>
                  <a:cubicBezTo>
                    <a:pt x="72" y="139"/>
                    <a:pt x="72" y="139"/>
                    <a:pt x="72" y="139"/>
                  </a:cubicBezTo>
                  <a:cubicBezTo>
                    <a:pt x="35" y="139"/>
                    <a:pt x="5" y="109"/>
                    <a:pt x="5" y="72"/>
                  </a:cubicBezTo>
                  <a:cubicBezTo>
                    <a:pt x="5" y="35"/>
                    <a:pt x="35" y="5"/>
                    <a:pt x="72" y="5"/>
                  </a:cubicBezTo>
                  <a:cubicBezTo>
                    <a:pt x="99" y="5"/>
                    <a:pt x="99" y="5"/>
                    <a:pt x="99" y="5"/>
                  </a:cubicBezTo>
                  <a:cubicBezTo>
                    <a:pt x="99" y="37"/>
                    <a:pt x="99" y="37"/>
                    <a:pt x="99" y="37"/>
                  </a:cubicBezTo>
                  <a:cubicBezTo>
                    <a:pt x="72" y="37"/>
                    <a:pt x="72" y="37"/>
                    <a:pt x="72" y="37"/>
                  </a:cubicBezTo>
                  <a:cubicBezTo>
                    <a:pt x="53" y="37"/>
                    <a:pt x="37" y="53"/>
                    <a:pt x="37" y="72"/>
                  </a:cubicBezTo>
                  <a:close/>
                  <a:moveTo>
                    <a:pt x="123" y="37"/>
                  </a:moveTo>
                  <a:cubicBezTo>
                    <a:pt x="104" y="37"/>
                    <a:pt x="104" y="37"/>
                    <a:pt x="104" y="37"/>
                  </a:cubicBezTo>
                  <a:cubicBezTo>
                    <a:pt x="104" y="5"/>
                    <a:pt x="104" y="5"/>
                    <a:pt x="104" y="5"/>
                  </a:cubicBezTo>
                  <a:cubicBezTo>
                    <a:pt x="123" y="5"/>
                    <a:pt x="123" y="5"/>
                    <a:pt x="123" y="5"/>
                  </a:cubicBezTo>
                  <a:lnTo>
                    <a:pt x="123" y="37"/>
                  </a:lnTo>
                  <a:close/>
                  <a:moveTo>
                    <a:pt x="141" y="11"/>
                  </a:moveTo>
                  <a:cubicBezTo>
                    <a:pt x="141" y="9"/>
                    <a:pt x="143" y="8"/>
                    <a:pt x="144" y="8"/>
                  </a:cubicBezTo>
                  <a:cubicBezTo>
                    <a:pt x="147" y="8"/>
                    <a:pt x="147" y="8"/>
                    <a:pt x="147" y="8"/>
                  </a:cubicBezTo>
                  <a:cubicBezTo>
                    <a:pt x="148" y="8"/>
                    <a:pt x="149" y="9"/>
                    <a:pt x="149" y="11"/>
                  </a:cubicBezTo>
                  <a:cubicBezTo>
                    <a:pt x="149" y="12"/>
                    <a:pt x="148" y="13"/>
                    <a:pt x="147" y="13"/>
                  </a:cubicBezTo>
                  <a:cubicBezTo>
                    <a:pt x="144" y="13"/>
                    <a:pt x="144" y="13"/>
                    <a:pt x="144" y="13"/>
                  </a:cubicBezTo>
                  <a:cubicBezTo>
                    <a:pt x="143" y="13"/>
                    <a:pt x="141" y="12"/>
                    <a:pt x="141" y="11"/>
                  </a:cubicBezTo>
                  <a:close/>
                  <a:moveTo>
                    <a:pt x="131" y="11"/>
                  </a:moveTo>
                  <a:cubicBezTo>
                    <a:pt x="131" y="9"/>
                    <a:pt x="132" y="8"/>
                    <a:pt x="133" y="8"/>
                  </a:cubicBezTo>
                  <a:cubicBezTo>
                    <a:pt x="136" y="8"/>
                    <a:pt x="136" y="8"/>
                    <a:pt x="136" y="8"/>
                  </a:cubicBezTo>
                  <a:cubicBezTo>
                    <a:pt x="137" y="8"/>
                    <a:pt x="139" y="9"/>
                    <a:pt x="139" y="11"/>
                  </a:cubicBezTo>
                  <a:cubicBezTo>
                    <a:pt x="139" y="12"/>
                    <a:pt x="137" y="13"/>
                    <a:pt x="136" y="13"/>
                  </a:cubicBezTo>
                  <a:cubicBezTo>
                    <a:pt x="133" y="13"/>
                    <a:pt x="133" y="13"/>
                    <a:pt x="133" y="13"/>
                  </a:cubicBezTo>
                  <a:cubicBezTo>
                    <a:pt x="132" y="13"/>
                    <a:pt x="131" y="12"/>
                    <a:pt x="131" y="11"/>
                  </a:cubicBezTo>
                  <a:close/>
                  <a:moveTo>
                    <a:pt x="152" y="11"/>
                  </a:moveTo>
                  <a:cubicBezTo>
                    <a:pt x="152" y="9"/>
                    <a:pt x="153" y="8"/>
                    <a:pt x="155" y="8"/>
                  </a:cubicBezTo>
                  <a:cubicBezTo>
                    <a:pt x="157" y="8"/>
                    <a:pt x="157" y="8"/>
                    <a:pt x="157" y="8"/>
                  </a:cubicBezTo>
                  <a:cubicBezTo>
                    <a:pt x="159" y="8"/>
                    <a:pt x="160" y="9"/>
                    <a:pt x="160" y="11"/>
                  </a:cubicBezTo>
                  <a:cubicBezTo>
                    <a:pt x="160" y="12"/>
                    <a:pt x="159" y="13"/>
                    <a:pt x="157" y="13"/>
                  </a:cubicBezTo>
                  <a:cubicBezTo>
                    <a:pt x="155" y="13"/>
                    <a:pt x="155" y="13"/>
                    <a:pt x="155" y="13"/>
                  </a:cubicBezTo>
                  <a:cubicBezTo>
                    <a:pt x="153" y="13"/>
                    <a:pt x="152" y="12"/>
                    <a:pt x="152" y="11"/>
                  </a:cubicBezTo>
                  <a:close/>
                  <a:moveTo>
                    <a:pt x="149" y="32"/>
                  </a:moveTo>
                  <a:cubicBezTo>
                    <a:pt x="149" y="33"/>
                    <a:pt x="148" y="35"/>
                    <a:pt x="147" y="35"/>
                  </a:cubicBezTo>
                  <a:cubicBezTo>
                    <a:pt x="144" y="35"/>
                    <a:pt x="144" y="35"/>
                    <a:pt x="144" y="35"/>
                  </a:cubicBezTo>
                  <a:cubicBezTo>
                    <a:pt x="143" y="35"/>
                    <a:pt x="141" y="33"/>
                    <a:pt x="141" y="32"/>
                  </a:cubicBezTo>
                  <a:cubicBezTo>
                    <a:pt x="141" y="31"/>
                    <a:pt x="143" y="29"/>
                    <a:pt x="144" y="29"/>
                  </a:cubicBezTo>
                  <a:cubicBezTo>
                    <a:pt x="147" y="29"/>
                    <a:pt x="147" y="29"/>
                    <a:pt x="147" y="29"/>
                  </a:cubicBezTo>
                  <a:cubicBezTo>
                    <a:pt x="148" y="29"/>
                    <a:pt x="149" y="31"/>
                    <a:pt x="149" y="32"/>
                  </a:cubicBezTo>
                  <a:close/>
                  <a:moveTo>
                    <a:pt x="131" y="32"/>
                  </a:moveTo>
                  <a:cubicBezTo>
                    <a:pt x="131" y="31"/>
                    <a:pt x="132" y="29"/>
                    <a:pt x="133" y="29"/>
                  </a:cubicBezTo>
                  <a:cubicBezTo>
                    <a:pt x="136" y="29"/>
                    <a:pt x="136" y="29"/>
                    <a:pt x="136" y="29"/>
                  </a:cubicBezTo>
                  <a:cubicBezTo>
                    <a:pt x="137" y="29"/>
                    <a:pt x="139" y="31"/>
                    <a:pt x="139" y="32"/>
                  </a:cubicBezTo>
                  <a:cubicBezTo>
                    <a:pt x="139" y="33"/>
                    <a:pt x="137" y="35"/>
                    <a:pt x="136" y="35"/>
                  </a:cubicBezTo>
                  <a:cubicBezTo>
                    <a:pt x="133" y="35"/>
                    <a:pt x="133" y="35"/>
                    <a:pt x="133" y="35"/>
                  </a:cubicBezTo>
                  <a:cubicBezTo>
                    <a:pt x="132" y="35"/>
                    <a:pt x="131" y="33"/>
                    <a:pt x="131" y="32"/>
                  </a:cubicBezTo>
                  <a:close/>
                  <a:moveTo>
                    <a:pt x="160" y="32"/>
                  </a:moveTo>
                  <a:cubicBezTo>
                    <a:pt x="160" y="33"/>
                    <a:pt x="159" y="35"/>
                    <a:pt x="157" y="35"/>
                  </a:cubicBezTo>
                  <a:cubicBezTo>
                    <a:pt x="155" y="35"/>
                    <a:pt x="155" y="35"/>
                    <a:pt x="155" y="35"/>
                  </a:cubicBezTo>
                  <a:cubicBezTo>
                    <a:pt x="153" y="35"/>
                    <a:pt x="152" y="33"/>
                    <a:pt x="152" y="32"/>
                  </a:cubicBezTo>
                  <a:cubicBezTo>
                    <a:pt x="152" y="31"/>
                    <a:pt x="153" y="29"/>
                    <a:pt x="155" y="29"/>
                  </a:cubicBezTo>
                  <a:cubicBezTo>
                    <a:pt x="157" y="29"/>
                    <a:pt x="157" y="29"/>
                    <a:pt x="157" y="29"/>
                  </a:cubicBezTo>
                  <a:cubicBezTo>
                    <a:pt x="159" y="29"/>
                    <a:pt x="160" y="31"/>
                    <a:pt x="160" y="32"/>
                  </a:cubicBezTo>
                  <a:close/>
                  <a:moveTo>
                    <a:pt x="139" y="19"/>
                  </a:moveTo>
                  <a:cubicBezTo>
                    <a:pt x="141" y="19"/>
                    <a:pt x="141" y="19"/>
                    <a:pt x="141" y="19"/>
                  </a:cubicBezTo>
                  <a:cubicBezTo>
                    <a:pt x="143" y="19"/>
                    <a:pt x="144" y="20"/>
                    <a:pt x="144" y="21"/>
                  </a:cubicBezTo>
                  <a:cubicBezTo>
                    <a:pt x="144" y="23"/>
                    <a:pt x="143" y="24"/>
                    <a:pt x="141" y="24"/>
                  </a:cubicBezTo>
                  <a:cubicBezTo>
                    <a:pt x="139" y="24"/>
                    <a:pt x="139" y="24"/>
                    <a:pt x="139" y="24"/>
                  </a:cubicBezTo>
                  <a:cubicBezTo>
                    <a:pt x="137" y="24"/>
                    <a:pt x="136" y="23"/>
                    <a:pt x="136" y="21"/>
                  </a:cubicBezTo>
                  <a:cubicBezTo>
                    <a:pt x="136" y="20"/>
                    <a:pt x="137" y="19"/>
                    <a:pt x="139" y="19"/>
                  </a:cubicBezTo>
                  <a:close/>
                  <a:moveTo>
                    <a:pt x="149" y="19"/>
                  </a:moveTo>
                  <a:cubicBezTo>
                    <a:pt x="152" y="19"/>
                    <a:pt x="152" y="19"/>
                    <a:pt x="152" y="19"/>
                  </a:cubicBezTo>
                  <a:cubicBezTo>
                    <a:pt x="153" y="19"/>
                    <a:pt x="155" y="20"/>
                    <a:pt x="155" y="21"/>
                  </a:cubicBezTo>
                  <a:cubicBezTo>
                    <a:pt x="155" y="23"/>
                    <a:pt x="153" y="24"/>
                    <a:pt x="152" y="24"/>
                  </a:cubicBezTo>
                  <a:cubicBezTo>
                    <a:pt x="149" y="24"/>
                    <a:pt x="149" y="24"/>
                    <a:pt x="149" y="24"/>
                  </a:cubicBezTo>
                  <a:cubicBezTo>
                    <a:pt x="148" y="24"/>
                    <a:pt x="147" y="23"/>
                    <a:pt x="147" y="21"/>
                  </a:cubicBezTo>
                  <a:cubicBezTo>
                    <a:pt x="147" y="20"/>
                    <a:pt x="148" y="19"/>
                    <a:pt x="149" y="19"/>
                  </a:cubicBezTo>
                  <a:close/>
                  <a:moveTo>
                    <a:pt x="149" y="115"/>
                  </a:moveTo>
                  <a:cubicBezTo>
                    <a:pt x="149" y="116"/>
                    <a:pt x="148" y="117"/>
                    <a:pt x="147" y="117"/>
                  </a:cubicBezTo>
                  <a:cubicBezTo>
                    <a:pt x="144" y="117"/>
                    <a:pt x="144" y="117"/>
                    <a:pt x="144" y="117"/>
                  </a:cubicBezTo>
                  <a:cubicBezTo>
                    <a:pt x="143" y="117"/>
                    <a:pt x="141" y="116"/>
                    <a:pt x="141" y="115"/>
                  </a:cubicBezTo>
                  <a:cubicBezTo>
                    <a:pt x="141" y="113"/>
                    <a:pt x="143" y="112"/>
                    <a:pt x="144" y="112"/>
                  </a:cubicBezTo>
                  <a:cubicBezTo>
                    <a:pt x="147" y="112"/>
                    <a:pt x="147" y="112"/>
                    <a:pt x="147" y="112"/>
                  </a:cubicBezTo>
                  <a:cubicBezTo>
                    <a:pt x="148" y="112"/>
                    <a:pt x="149" y="113"/>
                    <a:pt x="149" y="115"/>
                  </a:cubicBezTo>
                  <a:close/>
                  <a:moveTo>
                    <a:pt x="131" y="115"/>
                  </a:moveTo>
                  <a:cubicBezTo>
                    <a:pt x="131" y="113"/>
                    <a:pt x="132" y="112"/>
                    <a:pt x="133" y="112"/>
                  </a:cubicBezTo>
                  <a:cubicBezTo>
                    <a:pt x="136" y="112"/>
                    <a:pt x="136" y="112"/>
                    <a:pt x="136" y="112"/>
                  </a:cubicBezTo>
                  <a:cubicBezTo>
                    <a:pt x="137" y="112"/>
                    <a:pt x="139" y="113"/>
                    <a:pt x="139" y="115"/>
                  </a:cubicBezTo>
                  <a:cubicBezTo>
                    <a:pt x="139" y="116"/>
                    <a:pt x="137" y="117"/>
                    <a:pt x="136" y="117"/>
                  </a:cubicBezTo>
                  <a:cubicBezTo>
                    <a:pt x="133" y="117"/>
                    <a:pt x="133" y="117"/>
                    <a:pt x="133" y="117"/>
                  </a:cubicBezTo>
                  <a:cubicBezTo>
                    <a:pt x="132" y="117"/>
                    <a:pt x="131" y="116"/>
                    <a:pt x="131" y="115"/>
                  </a:cubicBezTo>
                  <a:close/>
                  <a:moveTo>
                    <a:pt x="160" y="115"/>
                  </a:moveTo>
                  <a:cubicBezTo>
                    <a:pt x="160" y="116"/>
                    <a:pt x="159" y="117"/>
                    <a:pt x="157" y="117"/>
                  </a:cubicBezTo>
                  <a:cubicBezTo>
                    <a:pt x="155" y="117"/>
                    <a:pt x="155" y="117"/>
                    <a:pt x="155" y="117"/>
                  </a:cubicBezTo>
                  <a:cubicBezTo>
                    <a:pt x="153" y="117"/>
                    <a:pt x="152" y="116"/>
                    <a:pt x="152" y="115"/>
                  </a:cubicBezTo>
                  <a:cubicBezTo>
                    <a:pt x="152" y="113"/>
                    <a:pt x="153" y="112"/>
                    <a:pt x="155" y="112"/>
                  </a:cubicBezTo>
                  <a:cubicBezTo>
                    <a:pt x="157" y="112"/>
                    <a:pt x="157" y="112"/>
                    <a:pt x="157" y="112"/>
                  </a:cubicBezTo>
                  <a:cubicBezTo>
                    <a:pt x="159" y="112"/>
                    <a:pt x="160" y="113"/>
                    <a:pt x="160" y="115"/>
                  </a:cubicBezTo>
                  <a:close/>
                  <a:moveTo>
                    <a:pt x="149" y="136"/>
                  </a:moveTo>
                  <a:cubicBezTo>
                    <a:pt x="149" y="137"/>
                    <a:pt x="148" y="139"/>
                    <a:pt x="147" y="139"/>
                  </a:cubicBezTo>
                  <a:cubicBezTo>
                    <a:pt x="144" y="139"/>
                    <a:pt x="144" y="139"/>
                    <a:pt x="144" y="139"/>
                  </a:cubicBezTo>
                  <a:cubicBezTo>
                    <a:pt x="143" y="139"/>
                    <a:pt x="141" y="137"/>
                    <a:pt x="141" y="136"/>
                  </a:cubicBezTo>
                  <a:cubicBezTo>
                    <a:pt x="141" y="135"/>
                    <a:pt x="143" y="133"/>
                    <a:pt x="144" y="133"/>
                  </a:cubicBezTo>
                  <a:cubicBezTo>
                    <a:pt x="147" y="133"/>
                    <a:pt x="147" y="133"/>
                    <a:pt x="147" y="133"/>
                  </a:cubicBezTo>
                  <a:cubicBezTo>
                    <a:pt x="148" y="133"/>
                    <a:pt x="149" y="135"/>
                    <a:pt x="149" y="136"/>
                  </a:cubicBezTo>
                  <a:close/>
                  <a:moveTo>
                    <a:pt x="139" y="136"/>
                  </a:moveTo>
                  <a:cubicBezTo>
                    <a:pt x="139" y="137"/>
                    <a:pt x="137" y="139"/>
                    <a:pt x="136" y="139"/>
                  </a:cubicBezTo>
                  <a:cubicBezTo>
                    <a:pt x="133" y="139"/>
                    <a:pt x="133" y="139"/>
                    <a:pt x="133" y="139"/>
                  </a:cubicBezTo>
                  <a:cubicBezTo>
                    <a:pt x="132" y="139"/>
                    <a:pt x="131" y="137"/>
                    <a:pt x="131" y="136"/>
                  </a:cubicBezTo>
                  <a:cubicBezTo>
                    <a:pt x="131" y="135"/>
                    <a:pt x="132" y="133"/>
                    <a:pt x="133" y="133"/>
                  </a:cubicBezTo>
                  <a:cubicBezTo>
                    <a:pt x="136" y="133"/>
                    <a:pt x="136" y="133"/>
                    <a:pt x="136" y="133"/>
                  </a:cubicBezTo>
                  <a:cubicBezTo>
                    <a:pt x="137" y="133"/>
                    <a:pt x="139" y="135"/>
                    <a:pt x="139" y="136"/>
                  </a:cubicBezTo>
                  <a:close/>
                  <a:moveTo>
                    <a:pt x="160" y="136"/>
                  </a:moveTo>
                  <a:cubicBezTo>
                    <a:pt x="160" y="137"/>
                    <a:pt x="159" y="139"/>
                    <a:pt x="157" y="139"/>
                  </a:cubicBezTo>
                  <a:cubicBezTo>
                    <a:pt x="155" y="139"/>
                    <a:pt x="155" y="139"/>
                    <a:pt x="155" y="139"/>
                  </a:cubicBezTo>
                  <a:cubicBezTo>
                    <a:pt x="153" y="139"/>
                    <a:pt x="152" y="137"/>
                    <a:pt x="152" y="136"/>
                  </a:cubicBezTo>
                  <a:cubicBezTo>
                    <a:pt x="152" y="135"/>
                    <a:pt x="153" y="133"/>
                    <a:pt x="155" y="133"/>
                  </a:cubicBezTo>
                  <a:cubicBezTo>
                    <a:pt x="157" y="133"/>
                    <a:pt x="157" y="133"/>
                    <a:pt x="157" y="133"/>
                  </a:cubicBezTo>
                  <a:cubicBezTo>
                    <a:pt x="159" y="133"/>
                    <a:pt x="160" y="135"/>
                    <a:pt x="160" y="136"/>
                  </a:cubicBezTo>
                  <a:close/>
                  <a:moveTo>
                    <a:pt x="141" y="128"/>
                  </a:moveTo>
                  <a:cubicBezTo>
                    <a:pt x="139" y="128"/>
                    <a:pt x="139" y="128"/>
                    <a:pt x="139" y="128"/>
                  </a:cubicBezTo>
                  <a:cubicBezTo>
                    <a:pt x="137" y="128"/>
                    <a:pt x="136" y="127"/>
                    <a:pt x="136" y="125"/>
                  </a:cubicBezTo>
                  <a:cubicBezTo>
                    <a:pt x="136" y="124"/>
                    <a:pt x="137" y="123"/>
                    <a:pt x="139" y="123"/>
                  </a:cubicBezTo>
                  <a:cubicBezTo>
                    <a:pt x="141" y="123"/>
                    <a:pt x="141" y="123"/>
                    <a:pt x="141" y="123"/>
                  </a:cubicBezTo>
                  <a:cubicBezTo>
                    <a:pt x="143" y="123"/>
                    <a:pt x="144" y="124"/>
                    <a:pt x="144" y="125"/>
                  </a:cubicBezTo>
                  <a:cubicBezTo>
                    <a:pt x="144" y="127"/>
                    <a:pt x="143" y="128"/>
                    <a:pt x="141" y="128"/>
                  </a:cubicBezTo>
                  <a:close/>
                  <a:moveTo>
                    <a:pt x="152" y="128"/>
                  </a:moveTo>
                  <a:cubicBezTo>
                    <a:pt x="149" y="128"/>
                    <a:pt x="149" y="128"/>
                    <a:pt x="149" y="128"/>
                  </a:cubicBezTo>
                  <a:cubicBezTo>
                    <a:pt x="148" y="128"/>
                    <a:pt x="147" y="127"/>
                    <a:pt x="147" y="125"/>
                  </a:cubicBezTo>
                  <a:cubicBezTo>
                    <a:pt x="147" y="124"/>
                    <a:pt x="148" y="123"/>
                    <a:pt x="149" y="123"/>
                  </a:cubicBezTo>
                  <a:cubicBezTo>
                    <a:pt x="152" y="123"/>
                    <a:pt x="152" y="123"/>
                    <a:pt x="152" y="123"/>
                  </a:cubicBezTo>
                  <a:cubicBezTo>
                    <a:pt x="153" y="123"/>
                    <a:pt x="155" y="124"/>
                    <a:pt x="155" y="125"/>
                  </a:cubicBezTo>
                  <a:cubicBezTo>
                    <a:pt x="155" y="127"/>
                    <a:pt x="153" y="128"/>
                    <a:pt x="152" y="128"/>
                  </a:cubicBezTo>
                  <a:close/>
                </a:path>
              </a:pathLst>
            </a:custGeom>
            <a:solidFill>
              <a:srgbClr val="526175"/>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cs typeface="+mn-ea"/>
                <a:sym typeface="+mn-lt"/>
              </a:endParaRPr>
            </a:p>
          </p:txBody>
        </p:sp>
      </p:grpSp>
      <p:sp>
        <p:nvSpPr>
          <p:cNvPr id="122" name="TextBox 43"/>
          <p:cNvSpPr txBox="1"/>
          <p:nvPr/>
        </p:nvSpPr>
        <p:spPr>
          <a:xfrm>
            <a:off x="2458143" y="1939165"/>
            <a:ext cx="4236272" cy="366575"/>
          </a:xfrm>
          <a:prstGeom prst="rect">
            <a:avLst/>
          </a:prstGeom>
          <a:noFill/>
        </p:spPr>
        <p:txBody>
          <a:bodyPr wrap="square" tIns="0" bIns="0" rtlCol="0" anchor="t">
            <a:spAutoFit/>
          </a:bodyPr>
          <a:lstStyle/>
          <a:p>
            <a:pPr>
              <a:lnSpc>
                <a:spcPct val="150000"/>
              </a:lnSpc>
            </a:pPr>
            <a:r>
              <a:rPr lang="zh-CN" altLang="en-US" dirty="0">
                <a:cs typeface="+mn-ea"/>
                <a:sym typeface="+mn-lt"/>
              </a:rPr>
              <a:t>查询消息通过已有的</a:t>
            </a:r>
            <a:r>
              <a:rPr lang="en-US" altLang="zh-CN" dirty="0">
                <a:cs typeface="+mn-ea"/>
                <a:sym typeface="+mn-lt"/>
              </a:rPr>
              <a:t>TCP</a:t>
            </a:r>
            <a:r>
              <a:rPr lang="zh-CN" altLang="en-US" dirty="0">
                <a:cs typeface="+mn-ea"/>
                <a:sym typeface="+mn-lt"/>
              </a:rPr>
              <a:t>连接发送</a:t>
            </a:r>
          </a:p>
        </p:txBody>
      </p:sp>
      <p:sp>
        <p:nvSpPr>
          <p:cNvPr id="123" name="TextBox 43"/>
          <p:cNvSpPr txBox="1"/>
          <p:nvPr/>
        </p:nvSpPr>
        <p:spPr>
          <a:xfrm>
            <a:off x="2458143" y="3647059"/>
            <a:ext cx="2302393" cy="366575"/>
          </a:xfrm>
          <a:prstGeom prst="rect">
            <a:avLst/>
          </a:prstGeom>
          <a:noFill/>
        </p:spPr>
        <p:txBody>
          <a:bodyPr wrap="square" tIns="0" bIns="0" rtlCol="0" anchor="t">
            <a:spAutoFit/>
          </a:bodyPr>
          <a:lstStyle>
            <a:defPPr>
              <a:defRPr lang="zh-CN"/>
            </a:defPPr>
            <a:lvl1pPr>
              <a:lnSpc>
                <a:spcPct val="150000"/>
              </a:lnSpc>
              <a:defRPr>
                <a:cs typeface="+mn-ea"/>
              </a:defRPr>
            </a:lvl1pPr>
          </a:lstStyle>
          <a:p>
            <a:r>
              <a:rPr lang="zh-CN" altLang="en-US" dirty="0">
                <a:sym typeface="+mn-lt"/>
              </a:rPr>
              <a:t>节点转发查询消息</a:t>
            </a:r>
          </a:p>
        </p:txBody>
      </p:sp>
      <p:sp>
        <p:nvSpPr>
          <p:cNvPr id="124" name="TextBox 43"/>
          <p:cNvSpPr txBox="1"/>
          <p:nvPr/>
        </p:nvSpPr>
        <p:spPr>
          <a:xfrm>
            <a:off x="2458143" y="5081308"/>
            <a:ext cx="3548374" cy="782074"/>
          </a:xfrm>
          <a:prstGeom prst="rect">
            <a:avLst/>
          </a:prstGeom>
          <a:noFill/>
        </p:spPr>
        <p:txBody>
          <a:bodyPr wrap="square" tIns="0" bIns="0" rtlCol="0" anchor="t">
            <a:spAutoFit/>
          </a:bodyPr>
          <a:lstStyle>
            <a:defPPr>
              <a:defRPr lang="zh-CN"/>
            </a:defPPr>
            <a:lvl1pPr>
              <a:lnSpc>
                <a:spcPct val="150000"/>
              </a:lnSpc>
              <a:defRPr>
                <a:cs typeface="+mn-ea"/>
              </a:defRPr>
            </a:lvl1pPr>
          </a:lstStyle>
          <a:p>
            <a:r>
              <a:rPr lang="zh-CN" altLang="en-US" dirty="0">
                <a:sym typeface="+mn-lt"/>
              </a:rPr>
              <a:t>如果查询命中，则利用反向</a:t>
            </a:r>
          </a:p>
          <a:p>
            <a:r>
              <a:rPr lang="zh-CN" altLang="en-US" dirty="0">
                <a:sym typeface="+mn-lt"/>
              </a:rPr>
              <a:t>路径发回查询节点</a:t>
            </a:r>
          </a:p>
        </p:txBody>
      </p:sp>
      <p:pic>
        <p:nvPicPr>
          <p:cNvPr id="125" name="图片 124"/>
          <p:cNvPicPr>
            <a:picLocks noChangeAspect="1"/>
          </p:cNvPicPr>
          <p:nvPr/>
        </p:nvPicPr>
        <p:blipFill>
          <a:blip r:embed="rId22"/>
          <a:stretch>
            <a:fillRect/>
          </a:stretch>
        </p:blipFill>
        <p:spPr>
          <a:xfrm>
            <a:off x="6783871" y="1939165"/>
            <a:ext cx="4411707" cy="3750386"/>
          </a:xfrm>
          <a:prstGeom prst="rect">
            <a:avLst/>
          </a:prstGeom>
          <a:ln w="38100">
            <a:solidFill>
              <a:schemeClr val="bg1">
                <a:lumMod val="50000"/>
              </a:schemeClr>
            </a:solidFill>
          </a:ln>
        </p:spPr>
      </p:pic>
      <p:sp>
        <p:nvSpPr>
          <p:cNvPr id="133" name="TextBox 14"/>
          <p:cNvSpPr txBox="1"/>
          <p:nvPr/>
        </p:nvSpPr>
        <p:spPr>
          <a:xfrm>
            <a:off x="4169651" y="1000564"/>
            <a:ext cx="3507239" cy="461665"/>
          </a:xfrm>
          <a:prstGeom prst="rect">
            <a:avLst/>
          </a:prstGeom>
          <a:noFill/>
          <a:effectLst/>
        </p:spPr>
        <p:txBody>
          <a:bodyPr wrap="square" rtlCol="0">
            <a:spAutoFit/>
          </a:bodyPr>
          <a:lstStyle/>
          <a:p>
            <a:pPr algn="ctr" defTabSz="285750"/>
            <a:r>
              <a:rPr lang="zh-CN" altLang="en-US" sz="2400" dirty="0">
                <a:solidFill>
                  <a:schemeClr val="accent1">
                    <a:lumMod val="50000"/>
                  </a:schemeClr>
                </a:solidFill>
                <a:cs typeface="+mn-ea"/>
                <a:sym typeface="+mn-lt"/>
              </a:rPr>
              <a:t>洪泛式查询</a:t>
            </a:r>
          </a:p>
        </p:txBody>
      </p:sp>
      <p:grpSp>
        <p:nvGrpSpPr>
          <p:cNvPr id="32" name="组合 31">
            <a:extLst>
              <a:ext uri="{FF2B5EF4-FFF2-40B4-BE49-F238E27FC236}">
                <a16:creationId xmlns:a16="http://schemas.microsoft.com/office/drawing/2014/main" id="{9AFAB892-06BD-4AD0-9D5E-EECF33634683}"/>
              </a:ext>
            </a:extLst>
          </p:cNvPr>
          <p:cNvGrpSpPr/>
          <p:nvPr/>
        </p:nvGrpSpPr>
        <p:grpSpPr>
          <a:xfrm>
            <a:off x="389738" y="366112"/>
            <a:ext cx="691563" cy="795716"/>
            <a:chOff x="2367572" y="4118895"/>
            <a:chExt cx="921196" cy="1059933"/>
          </a:xfrm>
        </p:grpSpPr>
        <p:grpSp>
          <p:nvGrpSpPr>
            <p:cNvPr id="33" name="组合 32">
              <a:extLst>
                <a:ext uri="{FF2B5EF4-FFF2-40B4-BE49-F238E27FC236}">
                  <a16:creationId xmlns:a16="http://schemas.microsoft.com/office/drawing/2014/main" id="{69A0B376-16A5-4F22-B254-CBDA3F87478A}"/>
                </a:ext>
              </a:extLst>
            </p:cNvPr>
            <p:cNvGrpSpPr/>
            <p:nvPr/>
          </p:nvGrpSpPr>
          <p:grpSpPr>
            <a:xfrm>
              <a:off x="2367572" y="4118895"/>
              <a:ext cx="921196" cy="921196"/>
              <a:chOff x="1333481" y="1593118"/>
              <a:chExt cx="1418785" cy="1418785"/>
            </a:xfrm>
          </p:grpSpPr>
          <p:sp>
            <p:nvSpPr>
              <p:cNvPr id="35" name="PA-↖">
                <a:extLst>
                  <a:ext uri="{FF2B5EF4-FFF2-40B4-BE49-F238E27FC236}">
                    <a16:creationId xmlns:a16="http://schemas.microsoft.com/office/drawing/2014/main" id="{A6059093-AF69-487A-87CE-8606D06654AC}"/>
                  </a:ext>
                </a:extLst>
              </p:cNvPr>
              <p:cNvSpPr/>
              <p:nvPr>
                <p:custDataLst>
                  <p:tags r:id="rId5"/>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36" name="PA-↘">
                <a:extLst>
                  <a:ext uri="{FF2B5EF4-FFF2-40B4-BE49-F238E27FC236}">
                    <a16:creationId xmlns:a16="http://schemas.microsoft.com/office/drawing/2014/main" id="{E271FA40-7AF8-4D10-AC86-9553BEA7651D}"/>
                  </a:ext>
                </a:extLst>
              </p:cNvPr>
              <p:cNvSpPr/>
              <p:nvPr>
                <p:custDataLst>
                  <p:tags r:id="rId6"/>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37" name="PA-1">
                <a:extLst>
                  <a:ext uri="{FF2B5EF4-FFF2-40B4-BE49-F238E27FC236}">
                    <a16:creationId xmlns:a16="http://schemas.microsoft.com/office/drawing/2014/main" id="{8B14B18F-BE2D-4F33-97FD-D3482C2EE8E6}"/>
                  </a:ext>
                </a:extLst>
              </p:cNvPr>
              <p:cNvSpPr/>
              <p:nvPr>
                <p:custDataLst>
                  <p:tags r:id="rId7"/>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34" name="PA-文本框 24">
              <a:extLst>
                <a:ext uri="{FF2B5EF4-FFF2-40B4-BE49-F238E27FC236}">
                  <a16:creationId xmlns:a16="http://schemas.microsoft.com/office/drawing/2014/main" id="{1D4114E5-9E62-4F24-9210-3AB21BA31EFA}"/>
                </a:ext>
              </a:extLst>
            </p:cNvPr>
            <p:cNvSpPr txBox="1"/>
            <p:nvPr>
              <p:custDataLst>
                <p:tags r:id="rId4"/>
              </p:custDataLst>
            </p:nvPr>
          </p:nvSpPr>
          <p:spPr>
            <a:xfrm>
              <a:off x="2448090" y="4317883"/>
              <a:ext cx="760159" cy="860945"/>
            </a:xfrm>
            <a:prstGeom prst="rect">
              <a:avLst/>
            </a:prstGeom>
            <a:noFill/>
          </p:spPr>
          <p:txBody>
            <a:bodyPr wrap="none" lIns="0" rIns="0" rtlCol="0">
              <a:spAutoFit/>
            </a:bodyPr>
            <a:lstStyle/>
            <a:p>
              <a:pPr algn="ctr" defTabSz="914400"/>
              <a:r>
                <a:rPr lang="en-US" sz="3600" b="1" dirty="0">
                  <a:solidFill>
                    <a:schemeClr val="accent1">
                      <a:lumMod val="50000"/>
                    </a:schemeClr>
                  </a:solidFill>
                  <a:cs typeface="+mn-ea"/>
                  <a:sym typeface="+mn-lt"/>
                </a:rPr>
                <a:t>02</a:t>
              </a:r>
            </a:p>
          </p:txBody>
        </p:sp>
      </p:grpSp>
      <p:sp>
        <p:nvSpPr>
          <p:cNvPr id="38" name="TextBox 14">
            <a:extLst>
              <a:ext uri="{FF2B5EF4-FFF2-40B4-BE49-F238E27FC236}">
                <a16:creationId xmlns:a16="http://schemas.microsoft.com/office/drawing/2014/main" id="{F8BAD29D-BCA2-4615-9DFC-AE2C1C5D72CD}"/>
              </a:ext>
            </a:extLst>
          </p:cNvPr>
          <p:cNvSpPr txBox="1"/>
          <p:nvPr/>
        </p:nvSpPr>
        <p:spPr>
          <a:xfrm>
            <a:off x="1369561" y="481061"/>
            <a:ext cx="3051901" cy="646331"/>
          </a:xfrm>
          <a:prstGeom prst="rect">
            <a:avLst/>
          </a:prstGeom>
          <a:noFill/>
          <a:effectLst/>
        </p:spPr>
        <p:txBody>
          <a:bodyPr wrap="square" rtlCol="0">
            <a:spAutoFit/>
          </a:bodyPr>
          <a:lstStyle/>
          <a:p>
            <a:pPr defTabSz="285750"/>
            <a:r>
              <a:rPr lang="en-US" altLang="zh-CN" sz="3600" dirty="0">
                <a:solidFill>
                  <a:schemeClr val="accent1">
                    <a:lumMod val="50000"/>
                  </a:schemeClr>
                </a:solidFill>
                <a:cs typeface="+mn-ea"/>
                <a:sym typeface="+mn-lt"/>
              </a:rPr>
              <a:t>P2P</a:t>
            </a:r>
            <a:r>
              <a:rPr lang="zh-CN" altLang="en-US" sz="3600" dirty="0">
                <a:solidFill>
                  <a:schemeClr val="accent1">
                    <a:lumMod val="50000"/>
                  </a:schemeClr>
                </a:solidFill>
                <a:cs typeface="+mn-ea"/>
                <a:sym typeface="+mn-lt"/>
              </a:rPr>
              <a:t>索引技术</a:t>
            </a: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图文框 28">
            <a:extLst>
              <a:ext uri="{FF2B5EF4-FFF2-40B4-BE49-F238E27FC236}">
                <a16:creationId xmlns:a16="http://schemas.microsoft.com/office/drawing/2014/main" id="{71A700D2-6B42-4D56-BE3C-0F5D07C7B314}"/>
              </a:ext>
            </a:extLst>
          </p:cNvPr>
          <p:cNvSpPr/>
          <p:nvPr/>
        </p:nvSpPr>
        <p:spPr>
          <a:xfrm>
            <a:off x="9085276" y="2114891"/>
            <a:ext cx="2670478" cy="2658446"/>
          </a:xfrm>
          <a:prstGeom prst="frame">
            <a:avLst>
              <a:gd name="adj1" fmla="val 1742"/>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grpSp>
        <p:nvGrpSpPr>
          <p:cNvPr id="2" name="组合 1"/>
          <p:cNvGrpSpPr/>
          <p:nvPr/>
        </p:nvGrpSpPr>
        <p:grpSpPr>
          <a:xfrm>
            <a:off x="389738" y="366112"/>
            <a:ext cx="691563" cy="795716"/>
            <a:chOff x="2367572" y="4118895"/>
            <a:chExt cx="921196" cy="1059933"/>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16"/>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17"/>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18"/>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15"/>
              </p:custDataLst>
            </p:nvPr>
          </p:nvSpPr>
          <p:spPr>
            <a:xfrm>
              <a:off x="2448090" y="4317883"/>
              <a:ext cx="760159" cy="860945"/>
            </a:xfrm>
            <a:prstGeom prst="rect">
              <a:avLst/>
            </a:prstGeom>
            <a:noFill/>
          </p:spPr>
          <p:txBody>
            <a:bodyPr wrap="none" lIns="0" rIns="0" rtlCol="0">
              <a:spAutoFit/>
            </a:bodyPr>
            <a:lstStyle/>
            <a:p>
              <a:pPr algn="ctr" defTabSz="914400"/>
              <a:r>
                <a:rPr lang="en-US" sz="3600" b="1" dirty="0">
                  <a:solidFill>
                    <a:schemeClr val="accent1">
                      <a:lumMod val="50000"/>
                    </a:schemeClr>
                  </a:solidFill>
                  <a:cs typeface="+mn-ea"/>
                  <a:sym typeface="+mn-lt"/>
                </a:rPr>
                <a:t>02</a:t>
              </a:r>
            </a:p>
          </p:txBody>
        </p:sp>
      </p:grpSp>
      <p:sp>
        <p:nvSpPr>
          <p:cNvPr id="8" name="TextBox 14"/>
          <p:cNvSpPr txBox="1"/>
          <p:nvPr/>
        </p:nvSpPr>
        <p:spPr>
          <a:xfrm>
            <a:off x="1369561" y="481061"/>
            <a:ext cx="3507239" cy="646331"/>
          </a:xfrm>
          <a:prstGeom prst="rect">
            <a:avLst/>
          </a:prstGeom>
          <a:noFill/>
          <a:effectLst/>
        </p:spPr>
        <p:txBody>
          <a:bodyPr wrap="square" rtlCol="0">
            <a:spAutoFit/>
          </a:bodyPr>
          <a:lstStyle/>
          <a:p>
            <a:pPr defTabSz="285750"/>
            <a:r>
              <a:rPr lang="en-US" altLang="zh-CN" sz="3600" dirty="0">
                <a:solidFill>
                  <a:schemeClr val="accent1">
                    <a:lumMod val="50000"/>
                  </a:schemeClr>
                </a:solidFill>
                <a:cs typeface="+mn-ea"/>
                <a:sym typeface="+mn-lt"/>
              </a:rPr>
              <a:t>P2P</a:t>
            </a:r>
            <a:r>
              <a:rPr lang="zh-CN" altLang="en-US" sz="3600" dirty="0">
                <a:solidFill>
                  <a:schemeClr val="accent1">
                    <a:lumMod val="50000"/>
                  </a:schemeClr>
                </a:solidFill>
                <a:cs typeface="+mn-ea"/>
                <a:sym typeface="+mn-lt"/>
              </a:rPr>
              <a:t>索引技术</a:t>
            </a:r>
          </a:p>
        </p:txBody>
      </p:sp>
      <p:grpSp>
        <p:nvGrpSpPr>
          <p:cNvPr id="178" name="PA-组合 7"/>
          <p:cNvGrpSpPr/>
          <p:nvPr>
            <p:custDataLst>
              <p:tags r:id="rId1"/>
            </p:custDataLst>
          </p:nvPr>
        </p:nvGrpSpPr>
        <p:grpSpPr>
          <a:xfrm>
            <a:off x="1601936" y="1871202"/>
            <a:ext cx="967060" cy="967058"/>
            <a:chOff x="7664913" y="2801902"/>
            <a:chExt cx="967060" cy="967058"/>
          </a:xfrm>
        </p:grpSpPr>
        <p:grpSp>
          <p:nvGrpSpPr>
            <p:cNvPr id="179" name="组合 178"/>
            <p:cNvGrpSpPr/>
            <p:nvPr/>
          </p:nvGrpSpPr>
          <p:grpSpPr>
            <a:xfrm>
              <a:off x="7664913" y="2801902"/>
              <a:ext cx="967060" cy="967058"/>
              <a:chOff x="1333481" y="1593118"/>
              <a:chExt cx="1418785" cy="1418785"/>
            </a:xfrm>
          </p:grpSpPr>
          <p:sp>
            <p:nvSpPr>
              <p:cNvPr id="181" name="PA-↖"/>
              <p:cNvSpPr/>
              <p:nvPr>
                <p:custDataLst>
                  <p:tags r:id="rId12"/>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a:outerShdw blurRad="254000" dist="190500" dir="13500000" algn="br" rotWithShape="0">
                  <a:srgbClr val="FFFFFF">
                    <a:alpha val="9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82" name="PA-↘"/>
              <p:cNvSpPr/>
              <p:nvPr>
                <p:custDataLst>
                  <p:tags r:id="rId13"/>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83" name="PA-1"/>
              <p:cNvSpPr/>
              <p:nvPr>
                <p:custDataLst>
                  <p:tags r:id="rId14"/>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grpSp>
        <p:sp>
          <p:nvSpPr>
            <p:cNvPr id="180" name="PA-任意多边形 2112"/>
            <p:cNvSpPr>
              <a:spLocks noEditPoints="1"/>
            </p:cNvSpPr>
            <p:nvPr>
              <p:custDataLst>
                <p:tags r:id="rId11"/>
              </p:custDataLst>
            </p:nvPr>
          </p:nvSpPr>
          <p:spPr bwMode="auto">
            <a:xfrm>
              <a:off x="7931898" y="3045590"/>
              <a:ext cx="375130" cy="455141"/>
            </a:xfrm>
            <a:custGeom>
              <a:avLst/>
              <a:gdLst>
                <a:gd name="T0" fmla="*/ 123 w 133"/>
                <a:gd name="T1" fmla="*/ 155 h 160"/>
                <a:gd name="T2" fmla="*/ 109 w 133"/>
                <a:gd name="T3" fmla="*/ 144 h 160"/>
                <a:gd name="T4" fmla="*/ 100 w 133"/>
                <a:gd name="T5" fmla="*/ 99 h 160"/>
                <a:gd name="T6" fmla="*/ 100 w 133"/>
                <a:gd name="T7" fmla="*/ 61 h 160"/>
                <a:gd name="T8" fmla="*/ 109 w 133"/>
                <a:gd name="T9" fmla="*/ 16 h 160"/>
                <a:gd name="T10" fmla="*/ 123 w 133"/>
                <a:gd name="T11" fmla="*/ 5 h 160"/>
                <a:gd name="T12" fmla="*/ 133 w 133"/>
                <a:gd name="T13" fmla="*/ 3 h 160"/>
                <a:gd name="T14" fmla="*/ 123 w 133"/>
                <a:gd name="T15" fmla="*/ 0 h 160"/>
                <a:gd name="T16" fmla="*/ 13 w 133"/>
                <a:gd name="T17" fmla="*/ 0 h 160"/>
                <a:gd name="T18" fmla="*/ 3 w 133"/>
                <a:gd name="T19" fmla="*/ 0 h 160"/>
                <a:gd name="T20" fmla="*/ 3 w 133"/>
                <a:gd name="T21" fmla="*/ 5 h 160"/>
                <a:gd name="T22" fmla="*/ 11 w 133"/>
                <a:gd name="T23" fmla="*/ 16 h 160"/>
                <a:gd name="T24" fmla="*/ 24 w 133"/>
                <a:gd name="T25" fmla="*/ 43 h 160"/>
                <a:gd name="T26" fmla="*/ 62 w 133"/>
                <a:gd name="T27" fmla="*/ 80 h 160"/>
                <a:gd name="T28" fmla="*/ 24 w 133"/>
                <a:gd name="T29" fmla="*/ 117 h 160"/>
                <a:gd name="T30" fmla="*/ 11 w 133"/>
                <a:gd name="T31" fmla="*/ 144 h 160"/>
                <a:gd name="T32" fmla="*/ 3 w 133"/>
                <a:gd name="T33" fmla="*/ 155 h 160"/>
                <a:gd name="T34" fmla="*/ 3 w 133"/>
                <a:gd name="T35" fmla="*/ 160 h 160"/>
                <a:gd name="T36" fmla="*/ 13 w 133"/>
                <a:gd name="T37" fmla="*/ 160 h 160"/>
                <a:gd name="T38" fmla="*/ 123 w 133"/>
                <a:gd name="T39" fmla="*/ 160 h 160"/>
                <a:gd name="T40" fmla="*/ 133 w 133"/>
                <a:gd name="T41" fmla="*/ 157 h 160"/>
                <a:gd name="T42" fmla="*/ 16 w 133"/>
                <a:gd name="T43" fmla="*/ 11 h 160"/>
                <a:gd name="T44" fmla="*/ 117 w 133"/>
                <a:gd name="T45" fmla="*/ 5 h 160"/>
                <a:gd name="T46" fmla="*/ 109 w 133"/>
                <a:gd name="T47" fmla="*/ 11 h 160"/>
                <a:gd name="T48" fmla="*/ 16 w 133"/>
                <a:gd name="T49" fmla="*/ 11 h 160"/>
                <a:gd name="T50" fmla="*/ 29 w 133"/>
                <a:gd name="T51" fmla="*/ 43 h 160"/>
                <a:gd name="T52" fmla="*/ 104 w 133"/>
                <a:gd name="T53" fmla="*/ 16 h 160"/>
                <a:gd name="T54" fmla="*/ 97 w 133"/>
                <a:gd name="T55" fmla="*/ 57 h 160"/>
                <a:gd name="T56" fmla="*/ 37 w 133"/>
                <a:gd name="T57" fmla="*/ 57 h 160"/>
                <a:gd name="T58" fmla="*/ 37 w 133"/>
                <a:gd name="T59" fmla="*/ 103 h 160"/>
                <a:gd name="T60" fmla="*/ 97 w 133"/>
                <a:gd name="T61" fmla="*/ 103 h 160"/>
                <a:gd name="T62" fmla="*/ 104 w 133"/>
                <a:gd name="T63" fmla="*/ 144 h 160"/>
                <a:gd name="T64" fmla="*/ 29 w 133"/>
                <a:gd name="T65" fmla="*/ 117 h 160"/>
                <a:gd name="T66" fmla="*/ 24 w 133"/>
                <a:gd name="T67" fmla="*/ 149 h 160"/>
                <a:gd name="T68" fmla="*/ 117 w 133"/>
                <a:gd name="T69" fmla="*/ 149 h 160"/>
                <a:gd name="T70" fmla="*/ 16 w 133"/>
                <a:gd name="T71" fmla="*/ 155 h 160"/>
                <a:gd name="T72" fmla="*/ 55 w 133"/>
                <a:gd name="T73" fmla="*/ 56 h 160"/>
                <a:gd name="T74" fmla="*/ 53 w 133"/>
                <a:gd name="T75" fmla="*/ 61 h 160"/>
                <a:gd name="T76" fmla="*/ 39 w 133"/>
                <a:gd name="T77" fmla="*/ 52 h 160"/>
                <a:gd name="T78" fmla="*/ 35 w 133"/>
                <a:gd name="T79" fmla="*/ 37 h 160"/>
                <a:gd name="T80" fmla="*/ 40 w 133"/>
                <a:gd name="T81" fmla="*/ 37 h 160"/>
                <a:gd name="T82" fmla="*/ 42 w 133"/>
                <a:gd name="T83" fmla="*/ 48 h 160"/>
                <a:gd name="T84" fmla="*/ 99 w 133"/>
                <a:gd name="T85" fmla="*/ 119 h 160"/>
                <a:gd name="T86" fmla="*/ 96 w 133"/>
                <a:gd name="T87" fmla="*/ 128 h 160"/>
                <a:gd name="T88" fmla="*/ 93 w 133"/>
                <a:gd name="T89" fmla="*/ 119 h 160"/>
                <a:gd name="T90" fmla="*/ 79 w 133"/>
                <a:gd name="T91" fmla="*/ 106 h 160"/>
                <a:gd name="T92" fmla="*/ 81 w 133"/>
                <a:gd name="T93" fmla="*/ 102 h 160"/>
                <a:gd name="T94" fmla="*/ 99 w 133"/>
                <a:gd name="T95" fmla="*/ 11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3" h="160">
                  <a:moveTo>
                    <a:pt x="131" y="155"/>
                  </a:moveTo>
                  <a:cubicBezTo>
                    <a:pt x="123" y="155"/>
                    <a:pt x="123" y="155"/>
                    <a:pt x="123" y="155"/>
                  </a:cubicBezTo>
                  <a:cubicBezTo>
                    <a:pt x="123" y="144"/>
                    <a:pt x="123" y="144"/>
                    <a:pt x="123" y="144"/>
                  </a:cubicBezTo>
                  <a:cubicBezTo>
                    <a:pt x="109" y="144"/>
                    <a:pt x="109" y="144"/>
                    <a:pt x="109" y="144"/>
                  </a:cubicBezTo>
                  <a:cubicBezTo>
                    <a:pt x="109" y="117"/>
                    <a:pt x="109" y="117"/>
                    <a:pt x="109" y="117"/>
                  </a:cubicBezTo>
                  <a:cubicBezTo>
                    <a:pt x="109" y="110"/>
                    <a:pt x="106" y="103"/>
                    <a:pt x="100" y="99"/>
                  </a:cubicBezTo>
                  <a:cubicBezTo>
                    <a:pt x="71" y="80"/>
                    <a:pt x="71" y="80"/>
                    <a:pt x="71" y="80"/>
                  </a:cubicBezTo>
                  <a:cubicBezTo>
                    <a:pt x="100" y="61"/>
                    <a:pt x="100" y="61"/>
                    <a:pt x="100" y="61"/>
                  </a:cubicBezTo>
                  <a:cubicBezTo>
                    <a:pt x="106" y="57"/>
                    <a:pt x="109" y="50"/>
                    <a:pt x="109" y="43"/>
                  </a:cubicBezTo>
                  <a:cubicBezTo>
                    <a:pt x="109" y="16"/>
                    <a:pt x="109" y="16"/>
                    <a:pt x="109" y="16"/>
                  </a:cubicBezTo>
                  <a:cubicBezTo>
                    <a:pt x="123" y="16"/>
                    <a:pt x="123" y="16"/>
                    <a:pt x="123" y="16"/>
                  </a:cubicBezTo>
                  <a:cubicBezTo>
                    <a:pt x="123" y="5"/>
                    <a:pt x="123" y="5"/>
                    <a:pt x="123" y="5"/>
                  </a:cubicBezTo>
                  <a:cubicBezTo>
                    <a:pt x="131" y="5"/>
                    <a:pt x="131" y="5"/>
                    <a:pt x="131" y="5"/>
                  </a:cubicBezTo>
                  <a:cubicBezTo>
                    <a:pt x="132" y="5"/>
                    <a:pt x="133" y="4"/>
                    <a:pt x="133" y="3"/>
                  </a:cubicBezTo>
                  <a:cubicBezTo>
                    <a:pt x="133" y="1"/>
                    <a:pt x="132" y="0"/>
                    <a:pt x="131" y="0"/>
                  </a:cubicBezTo>
                  <a:cubicBezTo>
                    <a:pt x="123" y="0"/>
                    <a:pt x="123" y="0"/>
                    <a:pt x="123" y="0"/>
                  </a:cubicBezTo>
                  <a:cubicBezTo>
                    <a:pt x="120" y="0"/>
                    <a:pt x="120" y="0"/>
                    <a:pt x="120" y="0"/>
                  </a:cubicBezTo>
                  <a:cubicBezTo>
                    <a:pt x="13" y="0"/>
                    <a:pt x="13" y="0"/>
                    <a:pt x="13" y="0"/>
                  </a:cubicBezTo>
                  <a:cubicBezTo>
                    <a:pt x="11" y="0"/>
                    <a:pt x="11" y="0"/>
                    <a:pt x="11" y="0"/>
                  </a:cubicBezTo>
                  <a:cubicBezTo>
                    <a:pt x="3" y="0"/>
                    <a:pt x="3" y="0"/>
                    <a:pt x="3" y="0"/>
                  </a:cubicBezTo>
                  <a:cubicBezTo>
                    <a:pt x="1" y="0"/>
                    <a:pt x="0" y="1"/>
                    <a:pt x="0" y="3"/>
                  </a:cubicBezTo>
                  <a:cubicBezTo>
                    <a:pt x="0" y="4"/>
                    <a:pt x="1" y="5"/>
                    <a:pt x="3" y="5"/>
                  </a:cubicBezTo>
                  <a:cubicBezTo>
                    <a:pt x="11" y="5"/>
                    <a:pt x="11" y="5"/>
                    <a:pt x="11" y="5"/>
                  </a:cubicBezTo>
                  <a:cubicBezTo>
                    <a:pt x="11" y="16"/>
                    <a:pt x="11" y="16"/>
                    <a:pt x="11" y="16"/>
                  </a:cubicBezTo>
                  <a:cubicBezTo>
                    <a:pt x="24" y="16"/>
                    <a:pt x="24" y="16"/>
                    <a:pt x="24" y="16"/>
                  </a:cubicBezTo>
                  <a:cubicBezTo>
                    <a:pt x="24" y="43"/>
                    <a:pt x="24" y="43"/>
                    <a:pt x="24" y="43"/>
                  </a:cubicBezTo>
                  <a:cubicBezTo>
                    <a:pt x="24" y="50"/>
                    <a:pt x="28" y="57"/>
                    <a:pt x="34" y="61"/>
                  </a:cubicBezTo>
                  <a:cubicBezTo>
                    <a:pt x="62" y="80"/>
                    <a:pt x="62" y="80"/>
                    <a:pt x="62" y="80"/>
                  </a:cubicBezTo>
                  <a:cubicBezTo>
                    <a:pt x="34" y="99"/>
                    <a:pt x="34" y="99"/>
                    <a:pt x="34" y="99"/>
                  </a:cubicBezTo>
                  <a:cubicBezTo>
                    <a:pt x="28" y="103"/>
                    <a:pt x="24" y="110"/>
                    <a:pt x="24" y="117"/>
                  </a:cubicBezTo>
                  <a:cubicBezTo>
                    <a:pt x="24" y="144"/>
                    <a:pt x="24" y="144"/>
                    <a:pt x="24" y="144"/>
                  </a:cubicBezTo>
                  <a:cubicBezTo>
                    <a:pt x="11" y="144"/>
                    <a:pt x="11" y="144"/>
                    <a:pt x="11" y="144"/>
                  </a:cubicBezTo>
                  <a:cubicBezTo>
                    <a:pt x="11" y="155"/>
                    <a:pt x="11" y="155"/>
                    <a:pt x="11" y="155"/>
                  </a:cubicBezTo>
                  <a:cubicBezTo>
                    <a:pt x="3" y="155"/>
                    <a:pt x="3" y="155"/>
                    <a:pt x="3" y="155"/>
                  </a:cubicBezTo>
                  <a:cubicBezTo>
                    <a:pt x="1" y="155"/>
                    <a:pt x="0" y="156"/>
                    <a:pt x="0" y="157"/>
                  </a:cubicBezTo>
                  <a:cubicBezTo>
                    <a:pt x="0" y="159"/>
                    <a:pt x="1" y="160"/>
                    <a:pt x="3" y="160"/>
                  </a:cubicBezTo>
                  <a:cubicBezTo>
                    <a:pt x="11" y="160"/>
                    <a:pt x="11" y="160"/>
                    <a:pt x="11" y="160"/>
                  </a:cubicBezTo>
                  <a:cubicBezTo>
                    <a:pt x="13" y="160"/>
                    <a:pt x="13" y="160"/>
                    <a:pt x="13" y="160"/>
                  </a:cubicBezTo>
                  <a:cubicBezTo>
                    <a:pt x="120" y="160"/>
                    <a:pt x="120" y="160"/>
                    <a:pt x="120" y="160"/>
                  </a:cubicBezTo>
                  <a:cubicBezTo>
                    <a:pt x="123" y="160"/>
                    <a:pt x="123" y="160"/>
                    <a:pt x="123" y="160"/>
                  </a:cubicBezTo>
                  <a:cubicBezTo>
                    <a:pt x="131" y="160"/>
                    <a:pt x="131" y="160"/>
                    <a:pt x="131" y="160"/>
                  </a:cubicBezTo>
                  <a:cubicBezTo>
                    <a:pt x="132" y="160"/>
                    <a:pt x="133" y="159"/>
                    <a:pt x="133" y="157"/>
                  </a:cubicBezTo>
                  <a:cubicBezTo>
                    <a:pt x="133" y="156"/>
                    <a:pt x="132" y="155"/>
                    <a:pt x="131" y="155"/>
                  </a:cubicBezTo>
                  <a:close/>
                  <a:moveTo>
                    <a:pt x="16" y="11"/>
                  </a:moveTo>
                  <a:cubicBezTo>
                    <a:pt x="16" y="5"/>
                    <a:pt x="16" y="5"/>
                    <a:pt x="16" y="5"/>
                  </a:cubicBezTo>
                  <a:cubicBezTo>
                    <a:pt x="117" y="5"/>
                    <a:pt x="117" y="5"/>
                    <a:pt x="117" y="5"/>
                  </a:cubicBezTo>
                  <a:cubicBezTo>
                    <a:pt x="117" y="11"/>
                    <a:pt x="117" y="11"/>
                    <a:pt x="117" y="11"/>
                  </a:cubicBezTo>
                  <a:cubicBezTo>
                    <a:pt x="109" y="11"/>
                    <a:pt x="109" y="11"/>
                    <a:pt x="109" y="11"/>
                  </a:cubicBezTo>
                  <a:cubicBezTo>
                    <a:pt x="24" y="11"/>
                    <a:pt x="24" y="11"/>
                    <a:pt x="24" y="11"/>
                  </a:cubicBezTo>
                  <a:lnTo>
                    <a:pt x="16" y="11"/>
                  </a:lnTo>
                  <a:close/>
                  <a:moveTo>
                    <a:pt x="37" y="57"/>
                  </a:moveTo>
                  <a:cubicBezTo>
                    <a:pt x="32" y="54"/>
                    <a:pt x="29" y="49"/>
                    <a:pt x="29" y="43"/>
                  </a:cubicBezTo>
                  <a:cubicBezTo>
                    <a:pt x="29" y="16"/>
                    <a:pt x="29" y="16"/>
                    <a:pt x="29" y="16"/>
                  </a:cubicBezTo>
                  <a:cubicBezTo>
                    <a:pt x="104" y="16"/>
                    <a:pt x="104" y="16"/>
                    <a:pt x="104" y="16"/>
                  </a:cubicBezTo>
                  <a:cubicBezTo>
                    <a:pt x="104" y="43"/>
                    <a:pt x="104" y="43"/>
                    <a:pt x="104" y="43"/>
                  </a:cubicBezTo>
                  <a:cubicBezTo>
                    <a:pt x="104" y="49"/>
                    <a:pt x="101" y="54"/>
                    <a:pt x="97" y="57"/>
                  </a:cubicBezTo>
                  <a:cubicBezTo>
                    <a:pt x="67" y="77"/>
                    <a:pt x="67" y="77"/>
                    <a:pt x="67" y="77"/>
                  </a:cubicBezTo>
                  <a:lnTo>
                    <a:pt x="37" y="57"/>
                  </a:lnTo>
                  <a:close/>
                  <a:moveTo>
                    <a:pt x="29" y="117"/>
                  </a:moveTo>
                  <a:cubicBezTo>
                    <a:pt x="29" y="111"/>
                    <a:pt x="32" y="106"/>
                    <a:pt x="37" y="103"/>
                  </a:cubicBezTo>
                  <a:cubicBezTo>
                    <a:pt x="67" y="83"/>
                    <a:pt x="67" y="83"/>
                    <a:pt x="67" y="83"/>
                  </a:cubicBezTo>
                  <a:cubicBezTo>
                    <a:pt x="97" y="103"/>
                    <a:pt x="97" y="103"/>
                    <a:pt x="97" y="103"/>
                  </a:cubicBezTo>
                  <a:cubicBezTo>
                    <a:pt x="101" y="106"/>
                    <a:pt x="104" y="111"/>
                    <a:pt x="104" y="117"/>
                  </a:cubicBezTo>
                  <a:cubicBezTo>
                    <a:pt x="104" y="144"/>
                    <a:pt x="104" y="144"/>
                    <a:pt x="104" y="144"/>
                  </a:cubicBezTo>
                  <a:cubicBezTo>
                    <a:pt x="29" y="144"/>
                    <a:pt x="29" y="144"/>
                    <a:pt x="29" y="144"/>
                  </a:cubicBezTo>
                  <a:lnTo>
                    <a:pt x="29" y="117"/>
                  </a:lnTo>
                  <a:close/>
                  <a:moveTo>
                    <a:pt x="16" y="149"/>
                  </a:moveTo>
                  <a:cubicBezTo>
                    <a:pt x="24" y="149"/>
                    <a:pt x="24" y="149"/>
                    <a:pt x="24" y="149"/>
                  </a:cubicBezTo>
                  <a:cubicBezTo>
                    <a:pt x="109" y="149"/>
                    <a:pt x="109" y="149"/>
                    <a:pt x="109" y="149"/>
                  </a:cubicBezTo>
                  <a:cubicBezTo>
                    <a:pt x="117" y="149"/>
                    <a:pt x="117" y="149"/>
                    <a:pt x="117" y="149"/>
                  </a:cubicBezTo>
                  <a:cubicBezTo>
                    <a:pt x="117" y="155"/>
                    <a:pt x="117" y="155"/>
                    <a:pt x="117" y="155"/>
                  </a:cubicBezTo>
                  <a:cubicBezTo>
                    <a:pt x="16" y="155"/>
                    <a:pt x="16" y="155"/>
                    <a:pt x="16" y="155"/>
                  </a:cubicBezTo>
                  <a:lnTo>
                    <a:pt x="16" y="149"/>
                  </a:lnTo>
                  <a:close/>
                  <a:moveTo>
                    <a:pt x="55" y="56"/>
                  </a:moveTo>
                  <a:cubicBezTo>
                    <a:pt x="56" y="57"/>
                    <a:pt x="56" y="59"/>
                    <a:pt x="56" y="60"/>
                  </a:cubicBezTo>
                  <a:cubicBezTo>
                    <a:pt x="55" y="61"/>
                    <a:pt x="54" y="61"/>
                    <a:pt x="53" y="61"/>
                  </a:cubicBezTo>
                  <a:cubicBezTo>
                    <a:pt x="53" y="61"/>
                    <a:pt x="52" y="61"/>
                    <a:pt x="52" y="61"/>
                  </a:cubicBezTo>
                  <a:cubicBezTo>
                    <a:pt x="39" y="52"/>
                    <a:pt x="39" y="52"/>
                    <a:pt x="39" y="52"/>
                  </a:cubicBezTo>
                  <a:cubicBezTo>
                    <a:pt x="36" y="50"/>
                    <a:pt x="35" y="47"/>
                    <a:pt x="35" y="43"/>
                  </a:cubicBezTo>
                  <a:cubicBezTo>
                    <a:pt x="35" y="37"/>
                    <a:pt x="35" y="37"/>
                    <a:pt x="35" y="37"/>
                  </a:cubicBezTo>
                  <a:cubicBezTo>
                    <a:pt x="35" y="36"/>
                    <a:pt x="36" y="35"/>
                    <a:pt x="37" y="35"/>
                  </a:cubicBezTo>
                  <a:cubicBezTo>
                    <a:pt x="39" y="35"/>
                    <a:pt x="40" y="36"/>
                    <a:pt x="40" y="37"/>
                  </a:cubicBezTo>
                  <a:cubicBezTo>
                    <a:pt x="40" y="43"/>
                    <a:pt x="40" y="43"/>
                    <a:pt x="40" y="43"/>
                  </a:cubicBezTo>
                  <a:cubicBezTo>
                    <a:pt x="40" y="45"/>
                    <a:pt x="41" y="47"/>
                    <a:pt x="42" y="48"/>
                  </a:cubicBezTo>
                  <a:lnTo>
                    <a:pt x="55" y="56"/>
                  </a:lnTo>
                  <a:close/>
                  <a:moveTo>
                    <a:pt x="99" y="119"/>
                  </a:moveTo>
                  <a:cubicBezTo>
                    <a:pt x="99" y="125"/>
                    <a:pt x="99" y="125"/>
                    <a:pt x="99" y="125"/>
                  </a:cubicBezTo>
                  <a:cubicBezTo>
                    <a:pt x="99" y="126"/>
                    <a:pt x="97" y="128"/>
                    <a:pt x="96" y="128"/>
                  </a:cubicBezTo>
                  <a:cubicBezTo>
                    <a:pt x="95" y="128"/>
                    <a:pt x="93" y="126"/>
                    <a:pt x="93" y="125"/>
                  </a:cubicBezTo>
                  <a:cubicBezTo>
                    <a:pt x="93" y="119"/>
                    <a:pt x="93" y="119"/>
                    <a:pt x="93" y="119"/>
                  </a:cubicBezTo>
                  <a:cubicBezTo>
                    <a:pt x="93" y="117"/>
                    <a:pt x="92" y="115"/>
                    <a:pt x="91" y="114"/>
                  </a:cubicBezTo>
                  <a:cubicBezTo>
                    <a:pt x="79" y="106"/>
                    <a:pt x="79" y="106"/>
                    <a:pt x="79" y="106"/>
                  </a:cubicBezTo>
                  <a:cubicBezTo>
                    <a:pt x="77" y="105"/>
                    <a:pt x="77" y="104"/>
                    <a:pt x="78" y="103"/>
                  </a:cubicBezTo>
                  <a:cubicBezTo>
                    <a:pt x="79" y="101"/>
                    <a:pt x="80" y="101"/>
                    <a:pt x="81" y="102"/>
                  </a:cubicBezTo>
                  <a:cubicBezTo>
                    <a:pt x="94" y="110"/>
                    <a:pt x="94" y="110"/>
                    <a:pt x="94" y="110"/>
                  </a:cubicBezTo>
                  <a:cubicBezTo>
                    <a:pt x="97" y="112"/>
                    <a:pt x="99" y="115"/>
                    <a:pt x="99" y="119"/>
                  </a:cubicBezTo>
                  <a:close/>
                </a:path>
              </a:pathLst>
            </a:custGeom>
            <a:solidFill>
              <a:srgbClr val="526175"/>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cs typeface="+mn-ea"/>
                <a:sym typeface="+mn-lt"/>
              </a:endParaRPr>
            </a:p>
          </p:txBody>
        </p:sp>
      </p:grpSp>
      <p:sp>
        <p:nvSpPr>
          <p:cNvPr id="184" name="PA-文本框 15"/>
          <p:cNvSpPr txBox="1"/>
          <p:nvPr>
            <p:custDataLst>
              <p:tags r:id="rId2"/>
            </p:custDataLst>
          </p:nvPr>
        </p:nvSpPr>
        <p:spPr>
          <a:xfrm>
            <a:off x="2857569" y="2224024"/>
            <a:ext cx="2916698" cy="777457"/>
          </a:xfrm>
          <a:prstGeom prst="rect">
            <a:avLst/>
          </a:prstGeom>
          <a:noFill/>
        </p:spPr>
        <p:txBody>
          <a:bodyPr wrap="square" lIns="0" rIns="0" rtlCol="0">
            <a:spAutoFit/>
          </a:bodyPr>
          <a:lstStyle>
            <a:defPPr>
              <a:defRPr lang="zh-CN"/>
            </a:defPPr>
            <a:lvl1pPr>
              <a:lnSpc>
                <a:spcPct val="130000"/>
              </a:lnSpc>
            </a:lvl1pPr>
          </a:lstStyle>
          <a:p>
            <a:r>
              <a:rPr lang="en-US" altLang="zh-CN" dirty="0">
                <a:sym typeface="+mn-lt"/>
              </a:rPr>
              <a:t>Skype</a:t>
            </a:r>
            <a:r>
              <a:rPr lang="zh-CN" altLang="en-US" dirty="0">
                <a:solidFill>
                  <a:srgbClr val="C00000"/>
                </a:solidFill>
                <a:sym typeface="+mn-lt"/>
              </a:rPr>
              <a:t>（私有应用层协议）</a:t>
            </a:r>
            <a:endParaRPr lang="en-US" altLang="zh-CN" dirty="0">
              <a:solidFill>
                <a:srgbClr val="C00000"/>
              </a:solidFill>
              <a:sym typeface="+mn-lt"/>
            </a:endParaRPr>
          </a:p>
          <a:p>
            <a:endParaRPr lang="zh-CN" altLang="en-US" dirty="0">
              <a:sym typeface="+mn-lt"/>
            </a:endParaRPr>
          </a:p>
        </p:txBody>
      </p:sp>
      <p:sp>
        <p:nvSpPr>
          <p:cNvPr id="185" name="PA-文本框 16"/>
          <p:cNvSpPr txBox="1"/>
          <p:nvPr>
            <p:custDataLst>
              <p:tags r:id="rId3"/>
            </p:custDataLst>
          </p:nvPr>
        </p:nvSpPr>
        <p:spPr>
          <a:xfrm>
            <a:off x="2857568" y="1884574"/>
            <a:ext cx="718145" cy="307777"/>
          </a:xfrm>
          <a:prstGeom prst="rect">
            <a:avLst/>
          </a:prstGeom>
          <a:noFill/>
        </p:spPr>
        <p:txBody>
          <a:bodyPr wrap="none" lIns="0" rIns="0" rtlCol="0">
            <a:spAutoFit/>
          </a:bodyPr>
          <a:lstStyle>
            <a:defPPr>
              <a:defRPr lang="zh-CN"/>
            </a:defPPr>
            <a:lvl1pPr>
              <a:defRPr sz="2000" b="1">
                <a:solidFill>
                  <a:srgbClr val="526175"/>
                </a:solidFill>
                <a:cs typeface="+mn-ea"/>
              </a:defRPr>
            </a:lvl1pPr>
          </a:lstStyle>
          <a:p>
            <a:r>
              <a:rPr lang="zh-CN" altLang="en-US" dirty="0">
                <a:sym typeface="+mn-lt"/>
              </a:rPr>
              <a:t>案例应用</a:t>
            </a:r>
          </a:p>
        </p:txBody>
      </p:sp>
      <p:grpSp>
        <p:nvGrpSpPr>
          <p:cNvPr id="186" name="PA-组合 6"/>
          <p:cNvGrpSpPr/>
          <p:nvPr>
            <p:custDataLst>
              <p:tags r:id="rId4"/>
            </p:custDataLst>
          </p:nvPr>
        </p:nvGrpSpPr>
        <p:grpSpPr>
          <a:xfrm>
            <a:off x="1601936" y="3507808"/>
            <a:ext cx="967060" cy="967058"/>
            <a:chOff x="5342869" y="2801902"/>
            <a:chExt cx="967060" cy="967058"/>
          </a:xfrm>
        </p:grpSpPr>
        <p:grpSp>
          <p:nvGrpSpPr>
            <p:cNvPr id="187" name="组合 186"/>
            <p:cNvGrpSpPr/>
            <p:nvPr/>
          </p:nvGrpSpPr>
          <p:grpSpPr>
            <a:xfrm>
              <a:off x="5342869" y="2801902"/>
              <a:ext cx="967060" cy="967058"/>
              <a:chOff x="1333481" y="1593118"/>
              <a:chExt cx="1418785" cy="1418785"/>
            </a:xfrm>
          </p:grpSpPr>
          <p:sp>
            <p:nvSpPr>
              <p:cNvPr id="189" name="PA-↖"/>
              <p:cNvSpPr/>
              <p:nvPr>
                <p:custDataLst>
                  <p:tags r:id="rId8"/>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a:outerShdw blurRad="254000" dist="190500" dir="13500000" algn="br" rotWithShape="0">
                  <a:srgbClr val="FFFFFF">
                    <a:alpha val="9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90" name="PA-↘"/>
              <p:cNvSpPr/>
              <p:nvPr>
                <p:custDataLst>
                  <p:tags r:id="rId9"/>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91" name="PA-1"/>
              <p:cNvSpPr/>
              <p:nvPr>
                <p:custDataLst>
                  <p:tags r:id="rId10"/>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grpSp>
        <p:sp>
          <p:nvSpPr>
            <p:cNvPr id="188" name="PA-任意多边形 2131"/>
            <p:cNvSpPr>
              <a:spLocks noEditPoints="1"/>
            </p:cNvSpPr>
            <p:nvPr>
              <p:custDataLst>
                <p:tags r:id="rId7"/>
              </p:custDataLst>
            </p:nvPr>
          </p:nvSpPr>
          <p:spPr bwMode="auto">
            <a:xfrm>
              <a:off x="5606454" y="3061532"/>
              <a:ext cx="451205" cy="440712"/>
            </a:xfrm>
            <a:custGeom>
              <a:avLst/>
              <a:gdLst>
                <a:gd name="T0" fmla="*/ 284 w 344"/>
                <a:gd name="T1" fmla="*/ 132 h 336"/>
                <a:gd name="T2" fmla="*/ 344 w 344"/>
                <a:gd name="T3" fmla="*/ 98 h 336"/>
                <a:gd name="T4" fmla="*/ 172 w 344"/>
                <a:gd name="T5" fmla="*/ 0 h 336"/>
                <a:gd name="T6" fmla="*/ 0 w 344"/>
                <a:gd name="T7" fmla="*/ 98 h 336"/>
                <a:gd name="T8" fmla="*/ 60 w 344"/>
                <a:gd name="T9" fmla="*/ 132 h 336"/>
                <a:gd name="T10" fmla="*/ 0 w 344"/>
                <a:gd name="T11" fmla="*/ 167 h 336"/>
                <a:gd name="T12" fmla="*/ 60 w 344"/>
                <a:gd name="T13" fmla="*/ 204 h 336"/>
                <a:gd name="T14" fmla="*/ 0 w 344"/>
                <a:gd name="T15" fmla="*/ 236 h 336"/>
                <a:gd name="T16" fmla="*/ 172 w 344"/>
                <a:gd name="T17" fmla="*/ 336 h 336"/>
                <a:gd name="T18" fmla="*/ 344 w 344"/>
                <a:gd name="T19" fmla="*/ 236 h 336"/>
                <a:gd name="T20" fmla="*/ 284 w 344"/>
                <a:gd name="T21" fmla="*/ 204 h 336"/>
                <a:gd name="T22" fmla="*/ 344 w 344"/>
                <a:gd name="T23" fmla="*/ 167 h 336"/>
                <a:gd name="T24" fmla="*/ 284 w 344"/>
                <a:gd name="T25" fmla="*/ 132 h 336"/>
                <a:gd name="T26" fmla="*/ 172 w 344"/>
                <a:gd name="T27" fmla="*/ 15 h 336"/>
                <a:gd name="T28" fmla="*/ 318 w 344"/>
                <a:gd name="T29" fmla="*/ 98 h 336"/>
                <a:gd name="T30" fmla="*/ 172 w 344"/>
                <a:gd name="T31" fmla="*/ 182 h 336"/>
                <a:gd name="T32" fmla="*/ 26 w 344"/>
                <a:gd name="T33" fmla="*/ 98 h 336"/>
                <a:gd name="T34" fmla="*/ 172 w 344"/>
                <a:gd name="T35" fmla="*/ 15 h 336"/>
                <a:gd name="T36" fmla="*/ 73 w 344"/>
                <a:gd name="T37" fmla="*/ 141 h 336"/>
                <a:gd name="T38" fmla="*/ 172 w 344"/>
                <a:gd name="T39" fmla="*/ 197 h 336"/>
                <a:gd name="T40" fmla="*/ 271 w 344"/>
                <a:gd name="T41" fmla="*/ 141 h 336"/>
                <a:gd name="T42" fmla="*/ 318 w 344"/>
                <a:gd name="T43" fmla="*/ 167 h 336"/>
                <a:gd name="T44" fmla="*/ 172 w 344"/>
                <a:gd name="T45" fmla="*/ 252 h 336"/>
                <a:gd name="T46" fmla="*/ 26 w 344"/>
                <a:gd name="T47" fmla="*/ 167 h 336"/>
                <a:gd name="T48" fmla="*/ 73 w 344"/>
                <a:gd name="T49" fmla="*/ 141 h 336"/>
                <a:gd name="T50" fmla="*/ 318 w 344"/>
                <a:gd name="T51" fmla="*/ 239 h 336"/>
                <a:gd name="T52" fmla="*/ 172 w 344"/>
                <a:gd name="T53" fmla="*/ 321 h 336"/>
                <a:gd name="T54" fmla="*/ 26 w 344"/>
                <a:gd name="T55" fmla="*/ 239 h 336"/>
                <a:gd name="T56" fmla="*/ 73 w 344"/>
                <a:gd name="T57" fmla="*/ 210 h 336"/>
                <a:gd name="T58" fmla="*/ 172 w 344"/>
                <a:gd name="T59" fmla="*/ 267 h 336"/>
                <a:gd name="T60" fmla="*/ 271 w 344"/>
                <a:gd name="T61" fmla="*/ 210 h 336"/>
                <a:gd name="T62" fmla="*/ 318 w 344"/>
                <a:gd name="T63" fmla="*/ 239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336">
                  <a:moveTo>
                    <a:pt x="284" y="132"/>
                  </a:moveTo>
                  <a:lnTo>
                    <a:pt x="344" y="98"/>
                  </a:lnTo>
                  <a:lnTo>
                    <a:pt x="172" y="0"/>
                  </a:lnTo>
                  <a:lnTo>
                    <a:pt x="0" y="98"/>
                  </a:lnTo>
                  <a:lnTo>
                    <a:pt x="60" y="132"/>
                  </a:lnTo>
                  <a:lnTo>
                    <a:pt x="0" y="167"/>
                  </a:lnTo>
                  <a:lnTo>
                    <a:pt x="60" y="204"/>
                  </a:lnTo>
                  <a:lnTo>
                    <a:pt x="0" y="236"/>
                  </a:lnTo>
                  <a:lnTo>
                    <a:pt x="172" y="336"/>
                  </a:lnTo>
                  <a:lnTo>
                    <a:pt x="344" y="236"/>
                  </a:lnTo>
                  <a:lnTo>
                    <a:pt x="284" y="204"/>
                  </a:lnTo>
                  <a:lnTo>
                    <a:pt x="344" y="167"/>
                  </a:lnTo>
                  <a:lnTo>
                    <a:pt x="284" y="132"/>
                  </a:lnTo>
                  <a:close/>
                  <a:moveTo>
                    <a:pt x="172" y="15"/>
                  </a:moveTo>
                  <a:lnTo>
                    <a:pt x="318" y="98"/>
                  </a:lnTo>
                  <a:lnTo>
                    <a:pt x="172" y="182"/>
                  </a:lnTo>
                  <a:lnTo>
                    <a:pt x="26" y="98"/>
                  </a:lnTo>
                  <a:lnTo>
                    <a:pt x="172" y="15"/>
                  </a:lnTo>
                  <a:close/>
                  <a:moveTo>
                    <a:pt x="73" y="141"/>
                  </a:moveTo>
                  <a:lnTo>
                    <a:pt x="172" y="197"/>
                  </a:lnTo>
                  <a:lnTo>
                    <a:pt x="271" y="141"/>
                  </a:lnTo>
                  <a:lnTo>
                    <a:pt x="318" y="167"/>
                  </a:lnTo>
                  <a:lnTo>
                    <a:pt x="172" y="252"/>
                  </a:lnTo>
                  <a:lnTo>
                    <a:pt x="26" y="167"/>
                  </a:lnTo>
                  <a:lnTo>
                    <a:pt x="73" y="141"/>
                  </a:lnTo>
                  <a:close/>
                  <a:moveTo>
                    <a:pt x="318" y="239"/>
                  </a:moveTo>
                  <a:lnTo>
                    <a:pt x="172" y="321"/>
                  </a:lnTo>
                  <a:lnTo>
                    <a:pt x="26" y="239"/>
                  </a:lnTo>
                  <a:lnTo>
                    <a:pt x="73" y="210"/>
                  </a:lnTo>
                  <a:lnTo>
                    <a:pt x="172" y="267"/>
                  </a:lnTo>
                  <a:lnTo>
                    <a:pt x="271" y="210"/>
                  </a:lnTo>
                  <a:lnTo>
                    <a:pt x="318" y="239"/>
                  </a:lnTo>
                  <a:close/>
                </a:path>
              </a:pathLst>
            </a:custGeom>
            <a:solidFill>
              <a:srgbClr val="526175"/>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cs typeface="+mn-ea"/>
                <a:sym typeface="+mn-lt"/>
              </a:endParaRPr>
            </a:p>
          </p:txBody>
        </p:sp>
      </p:grpSp>
      <p:sp>
        <p:nvSpPr>
          <p:cNvPr id="192" name="PA-文本框 15"/>
          <p:cNvSpPr txBox="1"/>
          <p:nvPr>
            <p:custDataLst>
              <p:tags r:id="rId5"/>
            </p:custDataLst>
          </p:nvPr>
        </p:nvSpPr>
        <p:spPr>
          <a:xfrm>
            <a:off x="2832580" y="4096566"/>
            <a:ext cx="5715801" cy="1857753"/>
          </a:xfrm>
          <a:prstGeom prst="rect">
            <a:avLst/>
          </a:prstGeom>
          <a:noFill/>
        </p:spPr>
        <p:txBody>
          <a:bodyPr wrap="square" lIns="0" rIns="0" rtlCol="0">
            <a:spAutoFit/>
          </a:bodyPr>
          <a:lstStyle>
            <a:defPPr>
              <a:defRPr lang="zh-CN"/>
            </a:defPPr>
            <a:lvl1pPr>
              <a:lnSpc>
                <a:spcPct val="130000"/>
              </a:lnSpc>
            </a:lvl1pPr>
          </a:lstStyle>
          <a:p>
            <a:r>
              <a:rPr lang="zh-CN" altLang="en-US" dirty="0">
                <a:sym typeface="+mn-lt"/>
              </a:rPr>
              <a:t>介于集中式索引和洪泛查询之间的方法</a:t>
            </a:r>
          </a:p>
          <a:p>
            <a:r>
              <a:rPr lang="zh-CN" altLang="en-US" dirty="0">
                <a:sym typeface="+mn-lt"/>
              </a:rPr>
              <a:t>每个节点是一个超级节点，或者被分配一个超级节点：</a:t>
            </a:r>
          </a:p>
          <a:p>
            <a:pPr marL="285750" indent="-285750">
              <a:buFont typeface="Arial" panose="020B0604020202020204" pitchFamily="34" charset="0"/>
              <a:buChar char="•"/>
            </a:pPr>
            <a:r>
              <a:rPr lang="zh-CN" altLang="en-US" dirty="0">
                <a:sym typeface="+mn-lt"/>
              </a:rPr>
              <a:t>节点和超级节点间维持</a:t>
            </a:r>
            <a:r>
              <a:rPr lang="en-US" altLang="zh-CN" dirty="0">
                <a:sym typeface="+mn-lt"/>
              </a:rPr>
              <a:t>TCP</a:t>
            </a:r>
            <a:r>
              <a:rPr lang="zh-CN" altLang="en-US" dirty="0">
                <a:sym typeface="+mn-lt"/>
              </a:rPr>
              <a:t>连接</a:t>
            </a:r>
          </a:p>
          <a:p>
            <a:pPr marL="285750" indent="-285750">
              <a:buFont typeface="Arial" panose="020B0604020202020204" pitchFamily="34" charset="0"/>
              <a:buChar char="•"/>
            </a:pPr>
            <a:r>
              <a:rPr lang="zh-CN" altLang="en-US" dirty="0">
                <a:sym typeface="+mn-lt"/>
              </a:rPr>
              <a:t>某些超级节点对之间维持</a:t>
            </a:r>
            <a:r>
              <a:rPr lang="en-US" altLang="zh-CN" dirty="0">
                <a:sym typeface="+mn-lt"/>
              </a:rPr>
              <a:t>TCP</a:t>
            </a:r>
            <a:r>
              <a:rPr lang="zh-CN" altLang="en-US" dirty="0">
                <a:sym typeface="+mn-lt"/>
              </a:rPr>
              <a:t>连接</a:t>
            </a:r>
          </a:p>
          <a:p>
            <a:pPr marL="285750" indent="-285750">
              <a:buFont typeface="Arial" panose="020B0604020202020204" pitchFamily="34" charset="0"/>
              <a:buChar char="•"/>
            </a:pPr>
            <a:r>
              <a:rPr lang="zh-CN" altLang="en-US" dirty="0">
                <a:sym typeface="+mn-lt"/>
              </a:rPr>
              <a:t>超级节点负责跟踪子节点的内容</a:t>
            </a:r>
          </a:p>
        </p:txBody>
      </p:sp>
      <p:sp>
        <p:nvSpPr>
          <p:cNvPr id="193" name="PA-文本框 16"/>
          <p:cNvSpPr txBox="1"/>
          <p:nvPr>
            <p:custDataLst>
              <p:tags r:id="rId6"/>
            </p:custDataLst>
          </p:nvPr>
        </p:nvSpPr>
        <p:spPr>
          <a:xfrm>
            <a:off x="2832580" y="3525545"/>
            <a:ext cx="718145" cy="307777"/>
          </a:xfrm>
          <a:prstGeom prst="rect">
            <a:avLst/>
          </a:prstGeom>
          <a:noFill/>
        </p:spPr>
        <p:txBody>
          <a:bodyPr wrap="none" lIns="0" rIns="0" rtlCol="0">
            <a:spAutoFit/>
          </a:bodyPr>
          <a:lstStyle>
            <a:defPPr>
              <a:defRPr lang="zh-CN"/>
            </a:defPPr>
            <a:lvl1pPr>
              <a:defRPr sz="2000" b="1">
                <a:solidFill>
                  <a:srgbClr val="526175"/>
                </a:solidFill>
                <a:cs typeface="+mn-ea"/>
              </a:defRPr>
            </a:lvl1pPr>
          </a:lstStyle>
          <a:p>
            <a:r>
              <a:rPr lang="zh-CN" altLang="en-US" dirty="0">
                <a:sym typeface="+mn-lt"/>
              </a:rPr>
              <a:t>工作原理</a:t>
            </a:r>
          </a:p>
        </p:txBody>
      </p:sp>
      <p:sp>
        <p:nvSpPr>
          <p:cNvPr id="194" name="TextBox 14"/>
          <p:cNvSpPr txBox="1"/>
          <p:nvPr/>
        </p:nvSpPr>
        <p:spPr>
          <a:xfrm>
            <a:off x="4169651" y="1000564"/>
            <a:ext cx="3507239" cy="461665"/>
          </a:xfrm>
          <a:prstGeom prst="rect">
            <a:avLst/>
          </a:prstGeom>
          <a:noFill/>
          <a:effectLst/>
        </p:spPr>
        <p:txBody>
          <a:bodyPr wrap="square" rtlCol="0">
            <a:spAutoFit/>
          </a:bodyPr>
          <a:lstStyle/>
          <a:p>
            <a:pPr algn="ctr" defTabSz="285750"/>
            <a:r>
              <a:rPr lang="zh-CN" altLang="en-US" sz="2400" dirty="0">
                <a:solidFill>
                  <a:schemeClr val="accent1">
                    <a:lumMod val="50000"/>
                  </a:schemeClr>
                </a:solidFill>
                <a:cs typeface="+mn-ea"/>
                <a:sym typeface="+mn-lt"/>
              </a:rPr>
              <a:t>层次式网络覆盖</a:t>
            </a:r>
          </a:p>
        </p:txBody>
      </p:sp>
      <p:pic>
        <p:nvPicPr>
          <p:cNvPr id="12" name="图片 11"/>
          <p:cNvPicPr>
            <a:picLocks noChangeAspect="1"/>
          </p:cNvPicPr>
          <p:nvPr/>
        </p:nvPicPr>
        <p:blipFill>
          <a:blip r:embed="rId21"/>
          <a:stretch>
            <a:fillRect/>
          </a:stretch>
        </p:blipFill>
        <p:spPr>
          <a:xfrm>
            <a:off x="8851174" y="1749791"/>
            <a:ext cx="2519602" cy="3353677"/>
          </a:xfrm>
          <a:prstGeom prst="rect">
            <a:avLst/>
          </a:prstGeom>
          <a:ln w="47625">
            <a:solidFill>
              <a:schemeClr val="bg1">
                <a:lumMod val="50000"/>
              </a:schemeClr>
            </a:solidFill>
          </a:ln>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4"/>
          <p:cNvSpPr txBox="1"/>
          <p:nvPr/>
        </p:nvSpPr>
        <p:spPr>
          <a:xfrm>
            <a:off x="1951606" y="3182871"/>
            <a:ext cx="8288789" cy="2308324"/>
          </a:xfrm>
          <a:prstGeom prst="rect">
            <a:avLst/>
          </a:prstGeom>
          <a:noFill/>
          <a:effectLst/>
        </p:spPr>
        <p:txBody>
          <a:bodyPr wrap="square" rtlCol="0">
            <a:spAutoFit/>
          </a:bodyPr>
          <a:lstStyle/>
          <a:p>
            <a:pPr algn="ctr" defTabSz="285750"/>
            <a:r>
              <a:rPr lang="zh-CN" altLang="en-US" sz="7200" dirty="0">
                <a:solidFill>
                  <a:schemeClr val="accent1">
                    <a:lumMod val="50000"/>
                  </a:schemeClr>
                </a:solidFill>
                <a:effectLst>
                  <a:outerShdw blurRad="38100" dist="38100" dir="2700000" algn="tl">
                    <a:srgbClr val="000000">
                      <a:alpha val="43137"/>
                    </a:srgbClr>
                  </a:outerShdw>
                </a:effectLst>
                <a:cs typeface="+mn-ea"/>
                <a:sym typeface="+mn-lt"/>
              </a:rPr>
              <a:t>网络程序接口</a:t>
            </a:r>
            <a:endParaRPr lang="en-US" altLang="zh-CN" sz="7200" dirty="0">
              <a:solidFill>
                <a:schemeClr val="accent1">
                  <a:lumMod val="50000"/>
                </a:schemeClr>
              </a:solidFill>
              <a:effectLst>
                <a:outerShdw blurRad="38100" dist="38100" dir="2700000" algn="tl">
                  <a:srgbClr val="000000">
                    <a:alpha val="43137"/>
                  </a:srgbClr>
                </a:outerShdw>
              </a:effectLst>
              <a:cs typeface="+mn-ea"/>
              <a:sym typeface="+mn-lt"/>
            </a:endParaRPr>
          </a:p>
          <a:p>
            <a:pPr algn="ctr" defTabSz="285750"/>
            <a:r>
              <a:rPr lang="zh-CN" altLang="en-US" sz="7200" dirty="0">
                <a:solidFill>
                  <a:schemeClr val="accent1">
                    <a:lumMod val="50000"/>
                  </a:schemeClr>
                </a:solidFill>
                <a:effectLst>
                  <a:outerShdw blurRad="38100" dist="38100" dir="2700000" algn="tl">
                    <a:srgbClr val="000000">
                      <a:alpha val="43137"/>
                    </a:srgbClr>
                  </a:outerShdw>
                </a:effectLst>
                <a:cs typeface="+mn-ea"/>
                <a:sym typeface="+mn-lt"/>
              </a:rPr>
              <a:t>和</a:t>
            </a:r>
            <a:r>
              <a:rPr sz="7200" dirty="0" err="1">
                <a:solidFill>
                  <a:schemeClr val="accent1">
                    <a:lumMod val="50000"/>
                  </a:schemeClr>
                </a:solidFill>
                <a:effectLst>
                  <a:outerShdw blurRad="38100" dist="38100" dir="2700000" algn="tl">
                    <a:srgbClr val="000000">
                      <a:alpha val="43137"/>
                    </a:srgbClr>
                  </a:outerShdw>
                </a:effectLst>
                <a:cs typeface="+mn-ea"/>
                <a:sym typeface="+mn-lt"/>
              </a:rPr>
              <a:t>Socket概述</a:t>
            </a:r>
            <a:endParaRPr sz="7200" dirty="0">
              <a:solidFill>
                <a:schemeClr val="accent1">
                  <a:lumMod val="50000"/>
                </a:schemeClr>
              </a:solidFill>
              <a:effectLst>
                <a:outerShdw blurRad="38100" dist="38100" dir="2700000" algn="tl">
                  <a:srgbClr val="000000">
                    <a:alpha val="43137"/>
                  </a:srgbClr>
                </a:outerShdw>
              </a:effectLst>
              <a:cs typeface="+mn-ea"/>
              <a:sym typeface="+mn-lt"/>
            </a:endParaRPr>
          </a:p>
        </p:txBody>
      </p:sp>
      <p:sp>
        <p:nvSpPr>
          <p:cNvPr id="12" name="矩形 11"/>
          <p:cNvSpPr/>
          <p:nvPr/>
        </p:nvSpPr>
        <p:spPr>
          <a:xfrm>
            <a:off x="4654550" y="1320823"/>
            <a:ext cx="2882900" cy="1862048"/>
          </a:xfrm>
          <a:prstGeom prst="rect">
            <a:avLst/>
          </a:prstGeom>
        </p:spPr>
        <p:txBody>
          <a:bodyPr wrap="square">
            <a:spAutoFit/>
          </a:bodyPr>
          <a:lstStyle/>
          <a:p>
            <a:pPr lvl="1" algn="ctr">
              <a:spcBef>
                <a:spcPct val="0"/>
              </a:spcBef>
            </a:pPr>
            <a:r>
              <a:rPr lang="en-US" altLang="zh-CN" sz="11500" spc="1500" dirty="0">
                <a:solidFill>
                  <a:schemeClr val="accent1">
                    <a:lumMod val="50000"/>
                  </a:schemeClr>
                </a:solidFill>
                <a:effectLst>
                  <a:outerShdw blurRad="50800" dist="38100" dir="2700000" algn="tl" rotWithShape="0">
                    <a:prstClr val="black">
                      <a:alpha val="40000"/>
                    </a:prstClr>
                  </a:outerShdw>
                </a:effectLst>
                <a:cs typeface="+mn-ea"/>
                <a:sym typeface="+mn-lt"/>
              </a:rPr>
              <a:t>03</a:t>
            </a:r>
          </a:p>
        </p:txBody>
      </p:sp>
      <p:sp>
        <p:nvSpPr>
          <p:cNvPr id="13" name="PA-1"/>
          <p:cNvSpPr/>
          <p:nvPr>
            <p:custDataLst>
              <p:tags r:id="rId1"/>
            </p:custDataLst>
          </p:nvPr>
        </p:nvSpPr>
        <p:spPr>
          <a:xfrm flipH="1" flipV="1">
            <a:off x="4637246" y="5467280"/>
            <a:ext cx="2917508" cy="507839"/>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4" name="PA-任意多边形 849"/>
          <p:cNvSpPr>
            <a:spLocks noEditPoints="1"/>
          </p:cNvSpPr>
          <p:nvPr>
            <p:custDataLst>
              <p:tags r:id="rId2"/>
            </p:custDataLst>
          </p:nvPr>
        </p:nvSpPr>
        <p:spPr bwMode="auto">
          <a:xfrm>
            <a:off x="4773314" y="5567585"/>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5" name="TextBox 19"/>
          <p:cNvSpPr txBox="1"/>
          <p:nvPr/>
        </p:nvSpPr>
        <p:spPr>
          <a:xfrm>
            <a:off x="5217955" y="5585201"/>
            <a:ext cx="2001984" cy="289611"/>
          </a:xfrm>
          <a:prstGeom prst="rect">
            <a:avLst/>
          </a:prstGeom>
          <a:noFill/>
        </p:spPr>
        <p:txBody>
          <a:bodyPr wrap="none" lIns="42970" tIns="21485" rIns="42970" bIns="21485" rtlCol="0">
            <a:spAutoFit/>
          </a:bodyPr>
          <a:lstStyle/>
          <a:p>
            <a:r>
              <a:rPr lang="en-US" altLang="zh-CN" sz="1600" spc="300" dirty="0">
                <a:solidFill>
                  <a:schemeClr val="accent1">
                    <a:lumMod val="50000"/>
                  </a:schemeClr>
                </a:solidFill>
                <a:cs typeface="+mn-ea"/>
                <a:sym typeface="+mn-lt"/>
              </a:rPr>
              <a:t>THE PART ONE</a:t>
            </a:r>
          </a:p>
        </p:txBody>
      </p:sp>
      <p:pic>
        <p:nvPicPr>
          <p:cNvPr id="24" name="图片 23"/>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8985758" y="862396"/>
            <a:ext cx="1980253" cy="2039586"/>
          </a:xfrm>
          <a:prstGeom prst="rect">
            <a:avLst/>
          </a:prstGeom>
        </p:spPr>
      </p:pic>
      <p:pic>
        <p:nvPicPr>
          <p:cNvPr id="25" name="图片 24"/>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a:fillRect/>
          </a:stretch>
        </p:blipFill>
        <p:spPr>
          <a:xfrm>
            <a:off x="8033224" y="5431098"/>
            <a:ext cx="1028769" cy="974324"/>
          </a:xfrm>
          <a:prstGeom prst="rect">
            <a:avLst/>
          </a:prstGeom>
        </p:spPr>
      </p:pic>
      <p:pic>
        <p:nvPicPr>
          <p:cNvPr id="26" name="图片 25"/>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2107599" y="577666"/>
            <a:ext cx="1051937" cy="1083455"/>
          </a:xfrm>
          <a:prstGeom prst="rect">
            <a:avLst/>
          </a:prstGeom>
        </p:spPr>
      </p:pic>
      <p:sp>
        <p:nvSpPr>
          <p:cNvPr id="18" name="Rectangle 5"/>
          <p:cNvSpPr>
            <a:spLocks noChangeArrowheads="1"/>
          </p:cNvSpPr>
          <p:nvPr/>
        </p:nvSpPr>
        <p:spPr bwMode="auto">
          <a:xfrm>
            <a:off x="6326" y="1120563"/>
            <a:ext cx="1743959"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Harbin Institute of Technology</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pic>
        <p:nvPicPr>
          <p:cNvPr id="16" name="图片 15">
            <a:extLst>
              <a:ext uri="{FF2B5EF4-FFF2-40B4-BE49-F238E27FC236}">
                <a16:creationId xmlns:a16="http://schemas.microsoft.com/office/drawing/2014/main" id="{C5815E6B-8495-4EE4-80E4-7B9366A1D24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5353" y="70816"/>
            <a:ext cx="1365903" cy="112687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PA-1"/>
          <p:cNvSpPr/>
          <p:nvPr>
            <p:custDataLst>
              <p:tags r:id="rId1"/>
            </p:custDataLst>
          </p:nvPr>
        </p:nvSpPr>
        <p:spPr>
          <a:xfrm flipH="1" flipV="1">
            <a:off x="7055874" y="930142"/>
            <a:ext cx="3426763" cy="641598"/>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37" name="PA-任意多边形 849"/>
          <p:cNvSpPr>
            <a:spLocks noEditPoints="1"/>
          </p:cNvSpPr>
          <p:nvPr>
            <p:custDataLst>
              <p:tags r:id="rId2"/>
            </p:custDataLst>
          </p:nvPr>
        </p:nvSpPr>
        <p:spPr bwMode="auto">
          <a:xfrm>
            <a:off x="7255443" y="1056006"/>
            <a:ext cx="420208" cy="418375"/>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38" name="TextBox 19"/>
          <p:cNvSpPr txBox="1"/>
          <p:nvPr/>
        </p:nvSpPr>
        <p:spPr>
          <a:xfrm>
            <a:off x="7850235" y="986268"/>
            <a:ext cx="2480003" cy="412722"/>
          </a:xfrm>
          <a:prstGeom prst="rect">
            <a:avLst/>
          </a:prstGeom>
          <a:noFill/>
        </p:spPr>
        <p:txBody>
          <a:bodyPr wrap="square" lIns="42970" tIns="21485" rIns="42970" bIns="21485" rtlCol="0">
            <a:spAutoFit/>
          </a:bodyPr>
          <a:lstStyle/>
          <a:p>
            <a:r>
              <a:rPr lang="en-US" altLang="zh-CN" sz="2400" spc="600" dirty="0">
                <a:solidFill>
                  <a:schemeClr val="accent1">
                    <a:lumMod val="50000"/>
                  </a:schemeClr>
                </a:solidFill>
                <a:cs typeface="+mn-ea"/>
                <a:sym typeface="+mn-lt"/>
              </a:rPr>
              <a:t>CONTENTS</a:t>
            </a:r>
          </a:p>
        </p:txBody>
      </p:sp>
      <p:grpSp>
        <p:nvGrpSpPr>
          <p:cNvPr id="40" name="组合 39"/>
          <p:cNvGrpSpPr/>
          <p:nvPr/>
        </p:nvGrpSpPr>
        <p:grpSpPr>
          <a:xfrm>
            <a:off x="7371405" y="1962393"/>
            <a:ext cx="691563" cy="691563"/>
            <a:chOff x="2367572" y="4118895"/>
            <a:chExt cx="921196" cy="921196"/>
          </a:xfrm>
        </p:grpSpPr>
        <p:grpSp>
          <p:nvGrpSpPr>
            <p:cNvPr id="41" name="组合 40"/>
            <p:cNvGrpSpPr/>
            <p:nvPr/>
          </p:nvGrpSpPr>
          <p:grpSpPr>
            <a:xfrm>
              <a:off x="2367572" y="4118895"/>
              <a:ext cx="921196" cy="921196"/>
              <a:chOff x="1333481" y="1593118"/>
              <a:chExt cx="1418785" cy="1418785"/>
            </a:xfrm>
          </p:grpSpPr>
          <p:sp>
            <p:nvSpPr>
              <p:cNvPr id="73" name="PA-↖"/>
              <p:cNvSpPr/>
              <p:nvPr>
                <p:custDataLst>
                  <p:tags r:id="rId20"/>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4" name="PA-↘"/>
              <p:cNvSpPr/>
              <p:nvPr>
                <p:custDataLst>
                  <p:tags r:id="rId21"/>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5" name="PA-1"/>
              <p:cNvSpPr/>
              <p:nvPr>
                <p:custDataLst>
                  <p:tags r:id="rId22"/>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2" name="PA-文本框 24"/>
            <p:cNvSpPr txBox="1"/>
            <p:nvPr>
              <p:custDataLst>
                <p:tags r:id="rId19"/>
              </p:custDataLst>
            </p:nvPr>
          </p:nvSpPr>
          <p:spPr>
            <a:xfrm>
              <a:off x="2616776" y="4317883"/>
              <a:ext cx="422787" cy="532966"/>
            </a:xfrm>
            <a:prstGeom prst="rect">
              <a:avLst/>
            </a:prstGeom>
            <a:noFill/>
          </p:spPr>
          <p:txBody>
            <a:bodyPr wrap="none" lIns="0" rIns="0" rtlCol="0">
              <a:spAutoFit/>
            </a:bodyPr>
            <a:lstStyle/>
            <a:p>
              <a:pPr algn="ctr" defTabSz="914400"/>
              <a:r>
                <a:rPr lang="en-US" sz="2000" b="1" dirty="0">
                  <a:solidFill>
                    <a:schemeClr val="accent1">
                      <a:lumMod val="50000"/>
                    </a:schemeClr>
                  </a:solidFill>
                  <a:cs typeface="+mn-ea"/>
                  <a:sym typeface="+mn-lt"/>
                </a:rPr>
                <a:t>01</a:t>
              </a:r>
            </a:p>
          </p:txBody>
        </p:sp>
      </p:grpSp>
      <p:grpSp>
        <p:nvGrpSpPr>
          <p:cNvPr id="76" name="组合 75"/>
          <p:cNvGrpSpPr/>
          <p:nvPr/>
        </p:nvGrpSpPr>
        <p:grpSpPr>
          <a:xfrm>
            <a:off x="7371405" y="3054868"/>
            <a:ext cx="691563" cy="691563"/>
            <a:chOff x="2367572" y="4118895"/>
            <a:chExt cx="921196" cy="921196"/>
          </a:xfrm>
        </p:grpSpPr>
        <p:grpSp>
          <p:nvGrpSpPr>
            <p:cNvPr id="77" name="组合 76"/>
            <p:cNvGrpSpPr/>
            <p:nvPr/>
          </p:nvGrpSpPr>
          <p:grpSpPr>
            <a:xfrm>
              <a:off x="2367572" y="4118895"/>
              <a:ext cx="921196" cy="921196"/>
              <a:chOff x="1333481" y="1593118"/>
              <a:chExt cx="1418785" cy="1418785"/>
            </a:xfrm>
          </p:grpSpPr>
          <p:sp>
            <p:nvSpPr>
              <p:cNvPr id="79" name="PA-↖"/>
              <p:cNvSpPr/>
              <p:nvPr>
                <p:custDataLst>
                  <p:tags r:id="rId16"/>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80" name="PA-↘"/>
              <p:cNvSpPr/>
              <p:nvPr>
                <p:custDataLst>
                  <p:tags r:id="rId17"/>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81" name="PA-1"/>
              <p:cNvSpPr/>
              <p:nvPr>
                <p:custDataLst>
                  <p:tags r:id="rId18"/>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78" name="PA-文本框 24"/>
            <p:cNvSpPr txBox="1"/>
            <p:nvPr>
              <p:custDataLst>
                <p:tags r:id="rId15"/>
              </p:custDataLst>
            </p:nvPr>
          </p:nvSpPr>
          <p:spPr>
            <a:xfrm>
              <a:off x="2616776" y="4317883"/>
              <a:ext cx="422787" cy="532966"/>
            </a:xfrm>
            <a:prstGeom prst="rect">
              <a:avLst/>
            </a:prstGeom>
            <a:noFill/>
          </p:spPr>
          <p:txBody>
            <a:bodyPr wrap="none" lIns="0" rIns="0" rtlCol="0">
              <a:spAutoFit/>
            </a:bodyPr>
            <a:lstStyle/>
            <a:p>
              <a:pPr algn="ctr" defTabSz="914400"/>
              <a:r>
                <a:rPr lang="en-US" sz="2000" b="1" dirty="0">
                  <a:solidFill>
                    <a:schemeClr val="accent1">
                      <a:lumMod val="50000"/>
                    </a:schemeClr>
                  </a:solidFill>
                  <a:cs typeface="+mn-ea"/>
                  <a:sym typeface="+mn-lt"/>
                </a:rPr>
                <a:t>02</a:t>
              </a:r>
            </a:p>
          </p:txBody>
        </p:sp>
      </p:grpSp>
      <p:grpSp>
        <p:nvGrpSpPr>
          <p:cNvPr id="82" name="组合 81"/>
          <p:cNvGrpSpPr/>
          <p:nvPr/>
        </p:nvGrpSpPr>
        <p:grpSpPr>
          <a:xfrm>
            <a:off x="7371405" y="4088620"/>
            <a:ext cx="691563" cy="691563"/>
            <a:chOff x="2367572" y="4118895"/>
            <a:chExt cx="921196" cy="921196"/>
          </a:xfrm>
        </p:grpSpPr>
        <p:grpSp>
          <p:nvGrpSpPr>
            <p:cNvPr id="83" name="组合 82"/>
            <p:cNvGrpSpPr/>
            <p:nvPr/>
          </p:nvGrpSpPr>
          <p:grpSpPr>
            <a:xfrm>
              <a:off x="2367572" y="4118895"/>
              <a:ext cx="921196" cy="921196"/>
              <a:chOff x="1333481" y="1593118"/>
              <a:chExt cx="1418785" cy="1418785"/>
            </a:xfrm>
          </p:grpSpPr>
          <p:sp>
            <p:nvSpPr>
              <p:cNvPr id="85" name="PA-↖"/>
              <p:cNvSpPr/>
              <p:nvPr>
                <p:custDataLst>
                  <p:tags r:id="rId1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86" name="PA-↘"/>
              <p:cNvSpPr/>
              <p:nvPr>
                <p:custDataLst>
                  <p:tags r:id="rId1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87" name="PA-1"/>
              <p:cNvSpPr/>
              <p:nvPr>
                <p:custDataLst>
                  <p:tags r:id="rId1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84" name="PA-文本框 24"/>
            <p:cNvSpPr txBox="1"/>
            <p:nvPr>
              <p:custDataLst>
                <p:tags r:id="rId11"/>
              </p:custDataLst>
            </p:nvPr>
          </p:nvSpPr>
          <p:spPr>
            <a:xfrm>
              <a:off x="2616776" y="4317883"/>
              <a:ext cx="422787" cy="532966"/>
            </a:xfrm>
            <a:prstGeom prst="rect">
              <a:avLst/>
            </a:prstGeom>
            <a:noFill/>
          </p:spPr>
          <p:txBody>
            <a:bodyPr wrap="none" lIns="0" rIns="0" rtlCol="0">
              <a:spAutoFit/>
            </a:bodyPr>
            <a:lstStyle/>
            <a:p>
              <a:pPr algn="ctr" defTabSz="914400"/>
              <a:r>
                <a:rPr lang="en-US" sz="2000" b="1" dirty="0">
                  <a:solidFill>
                    <a:schemeClr val="accent1">
                      <a:lumMod val="50000"/>
                    </a:schemeClr>
                  </a:solidFill>
                  <a:cs typeface="+mn-ea"/>
                  <a:sym typeface="+mn-lt"/>
                </a:rPr>
                <a:t>03</a:t>
              </a:r>
            </a:p>
          </p:txBody>
        </p:sp>
      </p:grpSp>
      <p:sp>
        <p:nvSpPr>
          <p:cNvPr id="94" name="Rectangle 70"/>
          <p:cNvSpPr>
            <a:spLocks noChangeArrowheads="1"/>
          </p:cNvSpPr>
          <p:nvPr/>
        </p:nvSpPr>
        <p:spPr bwMode="auto">
          <a:xfrm>
            <a:off x="8063230" y="2035233"/>
            <a:ext cx="387667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3130">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3130">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nSpc>
                <a:spcPct val="100000"/>
              </a:lnSpc>
              <a:spcBef>
                <a:spcPct val="0"/>
              </a:spcBef>
              <a:buNone/>
            </a:pPr>
            <a:r>
              <a:rPr lang="en-US" altLang="zh-CN" sz="2000" noProof="1">
                <a:solidFill>
                  <a:schemeClr val="accent1">
                    <a:lumMod val="50000"/>
                  </a:schemeClr>
                </a:solidFill>
                <a:latin typeface="+mn-lt"/>
                <a:cs typeface="+mn-ea"/>
                <a:sym typeface="+mn-lt"/>
              </a:rPr>
              <a:t>P2P</a:t>
            </a:r>
            <a:r>
              <a:rPr lang="zh-CN" altLang="en-US" sz="2000" noProof="1">
                <a:solidFill>
                  <a:schemeClr val="accent1">
                    <a:lumMod val="50000"/>
                  </a:schemeClr>
                </a:solidFill>
                <a:latin typeface="+mn-lt"/>
                <a:cs typeface="+mn-ea"/>
                <a:sym typeface="+mn-lt"/>
              </a:rPr>
              <a:t>应用：文件分发</a:t>
            </a:r>
          </a:p>
        </p:txBody>
      </p:sp>
      <p:sp>
        <p:nvSpPr>
          <p:cNvPr id="95" name="Rectangle 23"/>
          <p:cNvSpPr/>
          <p:nvPr/>
        </p:nvSpPr>
        <p:spPr>
          <a:xfrm>
            <a:off x="8063537" y="2580358"/>
            <a:ext cx="1356853" cy="230832"/>
          </a:xfrm>
          <a:prstGeom prst="rect">
            <a:avLst/>
          </a:prstGeom>
        </p:spPr>
        <p:txBody>
          <a:bodyPr wrap="square">
            <a:spAutoFit/>
          </a:bodyPr>
          <a:lstStyle/>
          <a:p>
            <a:pPr eaLnBrk="1" fontAlgn="auto" hangingPunct="1">
              <a:spcBef>
                <a:spcPts val="0"/>
              </a:spcBef>
              <a:spcAft>
                <a:spcPts val="0"/>
              </a:spcAft>
              <a:defRPr/>
            </a:pPr>
            <a:r>
              <a:rPr lang="en-US" sz="900" spc="300" noProof="1">
                <a:solidFill>
                  <a:schemeClr val="bg1">
                    <a:lumMod val="75000"/>
                  </a:schemeClr>
                </a:solidFill>
                <a:cs typeface="+mn-ea"/>
                <a:sym typeface="+mn-lt"/>
              </a:rPr>
              <a:t>PART  ONE</a:t>
            </a:r>
          </a:p>
        </p:txBody>
      </p:sp>
      <p:sp>
        <p:nvSpPr>
          <p:cNvPr id="96" name="Rectangle 70"/>
          <p:cNvSpPr>
            <a:spLocks noChangeArrowheads="1"/>
          </p:cNvSpPr>
          <p:nvPr/>
        </p:nvSpPr>
        <p:spPr bwMode="auto">
          <a:xfrm>
            <a:off x="8063537" y="3148577"/>
            <a:ext cx="24692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3130">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3130">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nSpc>
                <a:spcPct val="100000"/>
              </a:lnSpc>
              <a:spcBef>
                <a:spcPct val="0"/>
              </a:spcBef>
              <a:buNone/>
            </a:pPr>
            <a:r>
              <a:rPr lang="en-US" altLang="zh-CN" sz="2000" noProof="1">
                <a:solidFill>
                  <a:schemeClr val="accent1">
                    <a:lumMod val="50000"/>
                  </a:schemeClr>
                </a:solidFill>
                <a:latin typeface="+mn-lt"/>
                <a:cs typeface="+mn-ea"/>
                <a:sym typeface="+mn-lt"/>
              </a:rPr>
              <a:t>P2P</a:t>
            </a:r>
            <a:r>
              <a:rPr lang="zh-CN" altLang="en-US" sz="2000" noProof="1">
                <a:solidFill>
                  <a:schemeClr val="accent1">
                    <a:lumMod val="50000"/>
                  </a:schemeClr>
                </a:solidFill>
                <a:latin typeface="+mn-lt"/>
                <a:cs typeface="+mn-ea"/>
                <a:sym typeface="+mn-lt"/>
              </a:rPr>
              <a:t>应用：索引技术</a:t>
            </a:r>
          </a:p>
        </p:txBody>
      </p:sp>
      <p:sp>
        <p:nvSpPr>
          <p:cNvPr id="97" name="Rectangle 23"/>
          <p:cNvSpPr/>
          <p:nvPr/>
        </p:nvSpPr>
        <p:spPr>
          <a:xfrm>
            <a:off x="8063537" y="3626744"/>
            <a:ext cx="1488890" cy="230832"/>
          </a:xfrm>
          <a:prstGeom prst="rect">
            <a:avLst/>
          </a:prstGeom>
        </p:spPr>
        <p:txBody>
          <a:bodyPr wrap="square">
            <a:spAutoFit/>
          </a:bodyPr>
          <a:lstStyle/>
          <a:p>
            <a:pPr eaLnBrk="1" fontAlgn="auto" hangingPunct="1">
              <a:spcBef>
                <a:spcPts val="0"/>
              </a:spcBef>
              <a:spcAft>
                <a:spcPts val="0"/>
              </a:spcAft>
              <a:defRPr/>
            </a:pPr>
            <a:r>
              <a:rPr lang="en-US" sz="900" spc="300" noProof="1">
                <a:solidFill>
                  <a:schemeClr val="bg1">
                    <a:lumMod val="75000"/>
                  </a:schemeClr>
                </a:solidFill>
                <a:cs typeface="+mn-ea"/>
                <a:sym typeface="+mn-lt"/>
              </a:rPr>
              <a:t>PART  TWO</a:t>
            </a:r>
          </a:p>
        </p:txBody>
      </p:sp>
      <p:sp>
        <p:nvSpPr>
          <p:cNvPr id="98" name="Rectangle 70"/>
          <p:cNvSpPr>
            <a:spLocks noChangeArrowheads="1"/>
          </p:cNvSpPr>
          <p:nvPr/>
        </p:nvSpPr>
        <p:spPr bwMode="auto">
          <a:xfrm>
            <a:off x="8063230" y="4203059"/>
            <a:ext cx="28213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3130">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3130">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nSpc>
                <a:spcPct val="100000"/>
              </a:lnSpc>
              <a:spcBef>
                <a:spcPct val="0"/>
              </a:spcBef>
              <a:buNone/>
            </a:pPr>
            <a:r>
              <a:rPr lang="en-US" altLang="zh-CN" sz="2000" noProof="1">
                <a:solidFill>
                  <a:schemeClr val="accent1">
                    <a:lumMod val="50000"/>
                  </a:schemeClr>
                </a:solidFill>
                <a:latin typeface="+mn-lt"/>
                <a:cs typeface="+mn-ea"/>
                <a:sym typeface="+mn-lt"/>
              </a:rPr>
              <a:t>Socket</a:t>
            </a:r>
            <a:r>
              <a:rPr lang="zh-CN" altLang="en-US" sz="2000" noProof="1">
                <a:solidFill>
                  <a:schemeClr val="accent1">
                    <a:lumMod val="50000"/>
                  </a:schemeClr>
                </a:solidFill>
                <a:latin typeface="+mn-lt"/>
                <a:cs typeface="+mn-ea"/>
                <a:sym typeface="+mn-lt"/>
              </a:rPr>
              <a:t>概述</a:t>
            </a:r>
          </a:p>
        </p:txBody>
      </p:sp>
      <p:sp>
        <p:nvSpPr>
          <p:cNvPr id="99" name="Rectangle 23"/>
          <p:cNvSpPr/>
          <p:nvPr/>
        </p:nvSpPr>
        <p:spPr>
          <a:xfrm>
            <a:off x="8063537" y="4673130"/>
            <a:ext cx="1488890" cy="230832"/>
          </a:xfrm>
          <a:prstGeom prst="rect">
            <a:avLst/>
          </a:prstGeom>
        </p:spPr>
        <p:txBody>
          <a:bodyPr wrap="square">
            <a:spAutoFit/>
          </a:bodyPr>
          <a:lstStyle/>
          <a:p>
            <a:pPr eaLnBrk="1" fontAlgn="auto" hangingPunct="1">
              <a:spcBef>
                <a:spcPts val="0"/>
              </a:spcBef>
              <a:spcAft>
                <a:spcPts val="0"/>
              </a:spcAft>
              <a:defRPr/>
            </a:pPr>
            <a:r>
              <a:rPr lang="en-US" sz="900" spc="300" noProof="1">
                <a:solidFill>
                  <a:schemeClr val="bg1">
                    <a:lumMod val="75000"/>
                  </a:schemeClr>
                </a:solidFill>
                <a:cs typeface="+mn-ea"/>
                <a:sym typeface="+mn-lt"/>
              </a:rPr>
              <a:t>PART  THREE</a:t>
            </a:r>
          </a:p>
        </p:txBody>
      </p:sp>
      <p:sp>
        <p:nvSpPr>
          <p:cNvPr id="101" name="Rectangle 23"/>
          <p:cNvSpPr/>
          <p:nvPr/>
        </p:nvSpPr>
        <p:spPr>
          <a:xfrm>
            <a:off x="8063537" y="5719517"/>
            <a:ext cx="1488890" cy="230832"/>
          </a:xfrm>
          <a:prstGeom prst="rect">
            <a:avLst/>
          </a:prstGeom>
        </p:spPr>
        <p:txBody>
          <a:bodyPr wrap="square">
            <a:spAutoFit/>
          </a:bodyPr>
          <a:lstStyle/>
          <a:p>
            <a:pPr eaLnBrk="1" fontAlgn="auto" hangingPunct="1">
              <a:spcBef>
                <a:spcPts val="0"/>
              </a:spcBef>
              <a:spcAft>
                <a:spcPts val="0"/>
              </a:spcAft>
              <a:defRPr/>
            </a:pPr>
            <a:r>
              <a:rPr lang="en-US" sz="900" spc="300" noProof="1">
                <a:solidFill>
                  <a:schemeClr val="bg1">
                    <a:lumMod val="75000"/>
                  </a:schemeClr>
                </a:solidFill>
                <a:cs typeface="+mn-ea"/>
                <a:sym typeface="+mn-lt"/>
              </a:rPr>
              <a:t>PART  FOUR</a:t>
            </a:r>
          </a:p>
        </p:txBody>
      </p:sp>
      <p:pic>
        <p:nvPicPr>
          <p:cNvPr id="102" name="图片 101"/>
          <p:cNvPicPr>
            <a:picLocks noChangeAspect="1"/>
          </p:cNvPicPr>
          <p:nvPr/>
        </p:nvPicPr>
        <p:blipFill rotWithShape="1">
          <a:blip r:embed="rId2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10682206" y="194856"/>
            <a:ext cx="1387106" cy="1428667"/>
          </a:xfrm>
          <a:prstGeom prst="rect">
            <a:avLst/>
          </a:prstGeom>
        </p:spPr>
      </p:pic>
      <p:pic>
        <p:nvPicPr>
          <p:cNvPr id="103" name="图片 102"/>
          <p:cNvPicPr>
            <a:picLocks noChangeAspect="1"/>
          </p:cNvPicPr>
          <p:nvPr/>
        </p:nvPicPr>
        <p:blipFill rotWithShape="1">
          <a:blip r:embed="rId25">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a:fillRect/>
          </a:stretch>
        </p:blipFill>
        <p:spPr>
          <a:xfrm>
            <a:off x="5770623" y="5220290"/>
            <a:ext cx="1028769" cy="974324"/>
          </a:xfrm>
          <a:prstGeom prst="rect">
            <a:avLst/>
          </a:prstGeom>
        </p:spPr>
      </p:pic>
      <p:pic>
        <p:nvPicPr>
          <p:cNvPr id="104" name="图片 103"/>
          <p:cNvPicPr>
            <a:picLocks noChangeAspect="1"/>
          </p:cNvPicPr>
          <p:nvPr/>
        </p:nvPicPr>
        <p:blipFill rotWithShape="1">
          <a:blip r:embed="rId2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1994181" y="1716178"/>
            <a:ext cx="1051937" cy="1083455"/>
          </a:xfrm>
          <a:prstGeom prst="rect">
            <a:avLst/>
          </a:prstGeom>
        </p:spPr>
      </p:pic>
      <p:sp>
        <p:nvSpPr>
          <p:cNvPr id="45" name="Rectangle 5"/>
          <p:cNvSpPr>
            <a:spLocks noChangeArrowheads="1"/>
          </p:cNvSpPr>
          <p:nvPr/>
        </p:nvSpPr>
        <p:spPr bwMode="auto">
          <a:xfrm>
            <a:off x="122688" y="1225845"/>
            <a:ext cx="1743959"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Harbin Institute of Technology</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grpSp>
        <p:nvGrpSpPr>
          <p:cNvPr id="35" name="组合 34">
            <a:extLst>
              <a:ext uri="{FF2B5EF4-FFF2-40B4-BE49-F238E27FC236}">
                <a16:creationId xmlns:a16="http://schemas.microsoft.com/office/drawing/2014/main" id="{3247196A-9410-408E-8BD4-9323BF5B488C}"/>
              </a:ext>
            </a:extLst>
          </p:cNvPr>
          <p:cNvGrpSpPr/>
          <p:nvPr/>
        </p:nvGrpSpPr>
        <p:grpSpPr>
          <a:xfrm>
            <a:off x="7381204" y="5045255"/>
            <a:ext cx="691563" cy="691563"/>
            <a:chOff x="2367572" y="4118895"/>
            <a:chExt cx="921196" cy="921196"/>
          </a:xfrm>
        </p:grpSpPr>
        <p:grpSp>
          <p:nvGrpSpPr>
            <p:cNvPr id="39" name="组合 38">
              <a:extLst>
                <a:ext uri="{FF2B5EF4-FFF2-40B4-BE49-F238E27FC236}">
                  <a16:creationId xmlns:a16="http://schemas.microsoft.com/office/drawing/2014/main" id="{1FCD64A4-D0A6-4467-BF97-D086859857CB}"/>
                </a:ext>
              </a:extLst>
            </p:cNvPr>
            <p:cNvGrpSpPr/>
            <p:nvPr/>
          </p:nvGrpSpPr>
          <p:grpSpPr>
            <a:xfrm>
              <a:off x="2367572" y="4118895"/>
              <a:ext cx="921196" cy="921196"/>
              <a:chOff x="1333481" y="1593118"/>
              <a:chExt cx="1418785" cy="1418785"/>
            </a:xfrm>
          </p:grpSpPr>
          <p:sp>
            <p:nvSpPr>
              <p:cNvPr id="46" name="PA-↖">
                <a:extLst>
                  <a:ext uri="{FF2B5EF4-FFF2-40B4-BE49-F238E27FC236}">
                    <a16:creationId xmlns:a16="http://schemas.microsoft.com/office/drawing/2014/main" id="{A5018CCE-11E4-4DC3-974A-F64B52259409}"/>
                  </a:ext>
                </a:extLst>
              </p:cNvPr>
              <p:cNvSpPr/>
              <p:nvPr>
                <p:custDataLst>
                  <p:tags r:id="rId8"/>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47" name="PA-↘">
                <a:extLst>
                  <a:ext uri="{FF2B5EF4-FFF2-40B4-BE49-F238E27FC236}">
                    <a16:creationId xmlns:a16="http://schemas.microsoft.com/office/drawing/2014/main" id="{CF40CE5E-173A-44D6-9168-BD345D7887B3}"/>
                  </a:ext>
                </a:extLst>
              </p:cNvPr>
              <p:cNvSpPr/>
              <p:nvPr>
                <p:custDataLst>
                  <p:tags r:id="rId9"/>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48" name="PA-1">
                <a:extLst>
                  <a:ext uri="{FF2B5EF4-FFF2-40B4-BE49-F238E27FC236}">
                    <a16:creationId xmlns:a16="http://schemas.microsoft.com/office/drawing/2014/main" id="{6DCA52B5-68F0-4544-B225-3A2ED53E7102}"/>
                  </a:ext>
                </a:extLst>
              </p:cNvPr>
              <p:cNvSpPr/>
              <p:nvPr>
                <p:custDataLst>
                  <p:tags r:id="rId10"/>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3" name="PA-文本框 24">
              <a:extLst>
                <a:ext uri="{FF2B5EF4-FFF2-40B4-BE49-F238E27FC236}">
                  <a16:creationId xmlns:a16="http://schemas.microsoft.com/office/drawing/2014/main" id="{1AA9B0C2-F98D-42C8-A430-ED5B3A6029C9}"/>
                </a:ext>
              </a:extLst>
            </p:cNvPr>
            <p:cNvSpPr txBox="1"/>
            <p:nvPr>
              <p:custDataLst>
                <p:tags r:id="rId7"/>
              </p:custDataLst>
            </p:nvPr>
          </p:nvSpPr>
          <p:spPr>
            <a:xfrm>
              <a:off x="2616776" y="4317883"/>
              <a:ext cx="422787" cy="532966"/>
            </a:xfrm>
            <a:prstGeom prst="rect">
              <a:avLst/>
            </a:prstGeom>
            <a:noFill/>
          </p:spPr>
          <p:txBody>
            <a:bodyPr wrap="none" lIns="0" rIns="0" rtlCol="0">
              <a:spAutoFit/>
            </a:bodyPr>
            <a:lstStyle/>
            <a:p>
              <a:pPr algn="ctr" defTabSz="914400"/>
              <a:r>
                <a:rPr lang="en-US" sz="2000" b="1" dirty="0">
                  <a:solidFill>
                    <a:schemeClr val="accent1">
                      <a:lumMod val="50000"/>
                    </a:schemeClr>
                  </a:solidFill>
                  <a:cs typeface="+mn-ea"/>
                  <a:sym typeface="+mn-lt"/>
                </a:rPr>
                <a:t>04</a:t>
              </a:r>
            </a:p>
          </p:txBody>
        </p:sp>
      </p:grpSp>
      <p:sp>
        <p:nvSpPr>
          <p:cNvPr id="49" name="Rectangle 70">
            <a:extLst>
              <a:ext uri="{FF2B5EF4-FFF2-40B4-BE49-F238E27FC236}">
                <a16:creationId xmlns:a16="http://schemas.microsoft.com/office/drawing/2014/main" id="{46FC8B91-9B60-4E7E-93C1-20BCB78B8125}"/>
              </a:ext>
            </a:extLst>
          </p:cNvPr>
          <p:cNvSpPr>
            <a:spLocks noChangeArrowheads="1"/>
          </p:cNvSpPr>
          <p:nvPr/>
        </p:nvSpPr>
        <p:spPr bwMode="auto">
          <a:xfrm>
            <a:off x="8072767" y="5181200"/>
            <a:ext cx="28213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3130">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3130">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nSpc>
                <a:spcPct val="100000"/>
              </a:lnSpc>
              <a:spcBef>
                <a:spcPct val="0"/>
              </a:spcBef>
              <a:buNone/>
            </a:pPr>
            <a:r>
              <a:rPr lang="en-US" altLang="zh-CN" sz="2000" noProof="1">
                <a:solidFill>
                  <a:schemeClr val="accent1">
                    <a:lumMod val="50000"/>
                  </a:schemeClr>
                </a:solidFill>
                <a:latin typeface="+mn-lt"/>
                <a:cs typeface="+mn-ea"/>
                <a:sym typeface="+mn-lt"/>
              </a:rPr>
              <a:t>Socket</a:t>
            </a:r>
            <a:r>
              <a:rPr lang="zh-CN" altLang="en-US" sz="2000" noProof="1">
                <a:solidFill>
                  <a:schemeClr val="accent1">
                    <a:lumMod val="50000"/>
                  </a:schemeClr>
                </a:solidFill>
                <a:latin typeface="+mn-lt"/>
                <a:cs typeface="+mn-ea"/>
                <a:sym typeface="+mn-lt"/>
              </a:rPr>
              <a:t> </a:t>
            </a:r>
            <a:r>
              <a:rPr lang="en-US" altLang="zh-CN" sz="2000" noProof="1">
                <a:solidFill>
                  <a:schemeClr val="accent1">
                    <a:lumMod val="50000"/>
                  </a:schemeClr>
                </a:solidFill>
                <a:latin typeface="+mn-lt"/>
                <a:cs typeface="+mn-ea"/>
                <a:sym typeface="+mn-lt"/>
              </a:rPr>
              <a:t>API</a:t>
            </a:r>
            <a:r>
              <a:rPr lang="zh-CN" altLang="en-US" sz="2000" noProof="1">
                <a:solidFill>
                  <a:schemeClr val="accent1">
                    <a:lumMod val="50000"/>
                  </a:schemeClr>
                </a:solidFill>
                <a:latin typeface="+mn-lt"/>
                <a:cs typeface="+mn-ea"/>
                <a:sym typeface="+mn-lt"/>
              </a:rPr>
              <a:t>函数</a:t>
            </a:r>
          </a:p>
        </p:txBody>
      </p:sp>
      <p:grpSp>
        <p:nvGrpSpPr>
          <p:cNvPr id="50" name="组合 49">
            <a:extLst>
              <a:ext uri="{FF2B5EF4-FFF2-40B4-BE49-F238E27FC236}">
                <a16:creationId xmlns:a16="http://schemas.microsoft.com/office/drawing/2014/main" id="{802ADEF2-6C0C-415C-9A29-5374824C52DC}"/>
              </a:ext>
            </a:extLst>
          </p:cNvPr>
          <p:cNvGrpSpPr/>
          <p:nvPr/>
        </p:nvGrpSpPr>
        <p:grpSpPr>
          <a:xfrm>
            <a:off x="7412174" y="6022001"/>
            <a:ext cx="691563" cy="691563"/>
            <a:chOff x="2367572" y="4118895"/>
            <a:chExt cx="921196" cy="921196"/>
          </a:xfrm>
        </p:grpSpPr>
        <p:grpSp>
          <p:nvGrpSpPr>
            <p:cNvPr id="51" name="组合 50">
              <a:extLst>
                <a:ext uri="{FF2B5EF4-FFF2-40B4-BE49-F238E27FC236}">
                  <a16:creationId xmlns:a16="http://schemas.microsoft.com/office/drawing/2014/main" id="{28325114-1123-4E38-812F-356B7B0D5FF9}"/>
                </a:ext>
              </a:extLst>
            </p:cNvPr>
            <p:cNvGrpSpPr/>
            <p:nvPr/>
          </p:nvGrpSpPr>
          <p:grpSpPr>
            <a:xfrm>
              <a:off x="2367572" y="4118895"/>
              <a:ext cx="921196" cy="921196"/>
              <a:chOff x="1333481" y="1593118"/>
              <a:chExt cx="1418785" cy="1418785"/>
            </a:xfrm>
          </p:grpSpPr>
          <p:sp>
            <p:nvSpPr>
              <p:cNvPr id="53" name="PA-↖">
                <a:extLst>
                  <a:ext uri="{FF2B5EF4-FFF2-40B4-BE49-F238E27FC236}">
                    <a16:creationId xmlns:a16="http://schemas.microsoft.com/office/drawing/2014/main" id="{F5504430-0F00-4294-87C7-CF0B721E181D}"/>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54" name="PA-↘">
                <a:extLst>
                  <a:ext uri="{FF2B5EF4-FFF2-40B4-BE49-F238E27FC236}">
                    <a16:creationId xmlns:a16="http://schemas.microsoft.com/office/drawing/2014/main" id="{9C569D11-D42A-458C-910C-1AD6D3818187}"/>
                  </a:ext>
                </a:extLst>
              </p:cNvPr>
              <p:cNvSpPr/>
              <p:nvPr>
                <p:custDataLst>
                  <p:tags r:id="rId5"/>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55" name="PA-1">
                <a:extLst>
                  <a:ext uri="{FF2B5EF4-FFF2-40B4-BE49-F238E27FC236}">
                    <a16:creationId xmlns:a16="http://schemas.microsoft.com/office/drawing/2014/main" id="{38E36D5C-4E02-4CBA-A336-5E3D96AC0A26}"/>
                  </a:ext>
                </a:extLst>
              </p:cNvPr>
              <p:cNvSpPr/>
              <p:nvPr>
                <p:custDataLst>
                  <p:tags r:id="rId6"/>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52" name="PA-文本框 24">
              <a:extLst>
                <a:ext uri="{FF2B5EF4-FFF2-40B4-BE49-F238E27FC236}">
                  <a16:creationId xmlns:a16="http://schemas.microsoft.com/office/drawing/2014/main" id="{CA66C69B-2AE9-43BF-9665-CCBF25B5E33F}"/>
                </a:ext>
              </a:extLst>
            </p:cNvPr>
            <p:cNvSpPr txBox="1"/>
            <p:nvPr>
              <p:custDataLst>
                <p:tags r:id="rId3"/>
              </p:custDataLst>
            </p:nvPr>
          </p:nvSpPr>
          <p:spPr>
            <a:xfrm>
              <a:off x="2616776" y="4317883"/>
              <a:ext cx="422787" cy="532966"/>
            </a:xfrm>
            <a:prstGeom prst="rect">
              <a:avLst/>
            </a:prstGeom>
            <a:noFill/>
          </p:spPr>
          <p:txBody>
            <a:bodyPr wrap="none" lIns="0" rIns="0" rtlCol="0">
              <a:spAutoFit/>
            </a:bodyPr>
            <a:lstStyle/>
            <a:p>
              <a:pPr algn="ctr" defTabSz="914400"/>
              <a:r>
                <a:rPr lang="en-US" sz="2000" b="1" dirty="0">
                  <a:solidFill>
                    <a:schemeClr val="accent1">
                      <a:lumMod val="50000"/>
                    </a:schemeClr>
                  </a:solidFill>
                  <a:cs typeface="+mn-ea"/>
                  <a:sym typeface="+mn-lt"/>
                </a:rPr>
                <a:t>05</a:t>
              </a:r>
            </a:p>
          </p:txBody>
        </p:sp>
      </p:grpSp>
      <p:sp>
        <p:nvSpPr>
          <p:cNvPr id="56" name="Rectangle 70">
            <a:extLst>
              <a:ext uri="{FF2B5EF4-FFF2-40B4-BE49-F238E27FC236}">
                <a16:creationId xmlns:a16="http://schemas.microsoft.com/office/drawing/2014/main" id="{8359AB9B-730F-4558-968B-B3E0FC728424}"/>
              </a:ext>
            </a:extLst>
          </p:cNvPr>
          <p:cNvSpPr>
            <a:spLocks noChangeArrowheads="1"/>
          </p:cNvSpPr>
          <p:nvPr/>
        </p:nvSpPr>
        <p:spPr bwMode="auto">
          <a:xfrm>
            <a:off x="8103999" y="6136440"/>
            <a:ext cx="28213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3130">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3130">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nSpc>
                <a:spcPct val="100000"/>
              </a:lnSpc>
              <a:spcBef>
                <a:spcPct val="0"/>
              </a:spcBef>
              <a:buNone/>
            </a:pPr>
            <a:r>
              <a:rPr lang="zh-CN" altLang="en-US" sz="2000" noProof="1">
                <a:solidFill>
                  <a:schemeClr val="accent1">
                    <a:lumMod val="50000"/>
                  </a:schemeClr>
                </a:solidFill>
                <a:latin typeface="+mn-lt"/>
                <a:cs typeface="+mn-ea"/>
                <a:sym typeface="+mn-lt"/>
              </a:rPr>
              <a:t>使用</a:t>
            </a:r>
            <a:r>
              <a:rPr lang="en-US" altLang="zh-CN" sz="2000" noProof="1">
                <a:solidFill>
                  <a:schemeClr val="accent1">
                    <a:lumMod val="50000"/>
                  </a:schemeClr>
                </a:solidFill>
                <a:latin typeface="+mn-lt"/>
                <a:cs typeface="+mn-ea"/>
                <a:sym typeface="+mn-lt"/>
              </a:rPr>
              <a:t>Socket</a:t>
            </a:r>
            <a:r>
              <a:rPr lang="zh-CN" altLang="en-US" sz="2000" noProof="1">
                <a:solidFill>
                  <a:schemeClr val="accent1">
                    <a:lumMod val="50000"/>
                  </a:schemeClr>
                </a:solidFill>
                <a:latin typeface="+mn-lt"/>
                <a:cs typeface="+mn-ea"/>
                <a:sym typeface="+mn-lt"/>
              </a:rPr>
              <a:t>的开发</a:t>
            </a:r>
          </a:p>
        </p:txBody>
      </p:sp>
      <p:pic>
        <p:nvPicPr>
          <p:cNvPr id="57" name="图片 56">
            <a:extLst>
              <a:ext uri="{FF2B5EF4-FFF2-40B4-BE49-F238E27FC236}">
                <a16:creationId xmlns:a16="http://schemas.microsoft.com/office/drawing/2014/main" id="{4A4D5828-E09F-4CF4-B760-53919DCA8A31}"/>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95353" y="70816"/>
            <a:ext cx="1365903" cy="112687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9738" y="366112"/>
            <a:ext cx="691563" cy="795716"/>
            <a:chOff x="2367572" y="4118895"/>
            <a:chExt cx="921196" cy="1059933"/>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5"/>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2"/>
              </p:custDataLst>
            </p:nvPr>
          </p:nvSpPr>
          <p:spPr>
            <a:xfrm>
              <a:off x="2448090" y="4317883"/>
              <a:ext cx="760159" cy="860945"/>
            </a:xfrm>
            <a:prstGeom prst="rect">
              <a:avLst/>
            </a:prstGeom>
            <a:noFill/>
          </p:spPr>
          <p:txBody>
            <a:bodyPr wrap="none" lIns="0" rIns="0" rtlCol="0">
              <a:spAutoFit/>
            </a:bodyPr>
            <a:lstStyle/>
            <a:p>
              <a:pPr algn="ctr" defTabSz="914400"/>
              <a:r>
                <a:rPr lang="en-US" sz="3600" b="1" dirty="0">
                  <a:solidFill>
                    <a:schemeClr val="accent1">
                      <a:lumMod val="50000"/>
                    </a:schemeClr>
                  </a:solidFill>
                  <a:cs typeface="+mn-ea"/>
                  <a:sym typeface="+mn-lt"/>
                </a:rPr>
                <a:t>03</a:t>
              </a:r>
            </a:p>
          </p:txBody>
        </p:sp>
      </p:grpSp>
      <p:sp>
        <p:nvSpPr>
          <p:cNvPr id="8" name="TextBox 14"/>
          <p:cNvSpPr txBox="1"/>
          <p:nvPr/>
        </p:nvSpPr>
        <p:spPr>
          <a:xfrm>
            <a:off x="1369561" y="481061"/>
            <a:ext cx="4041338" cy="646331"/>
          </a:xfrm>
          <a:prstGeom prst="rect">
            <a:avLst/>
          </a:prstGeom>
          <a:noFill/>
          <a:effectLst/>
        </p:spPr>
        <p:txBody>
          <a:bodyPr wrap="square" rtlCol="0">
            <a:spAutoFit/>
          </a:bodyPr>
          <a:lstStyle/>
          <a:p>
            <a:pPr defTabSz="285750"/>
            <a:r>
              <a:rPr lang="zh-CN" altLang="en-US" sz="3600" dirty="0">
                <a:solidFill>
                  <a:schemeClr val="accent1">
                    <a:lumMod val="50000"/>
                  </a:schemeClr>
                </a:solidFill>
                <a:cs typeface="+mn-ea"/>
                <a:sym typeface="+mn-lt"/>
              </a:rPr>
              <a:t>网络程序设计接口</a:t>
            </a:r>
          </a:p>
        </p:txBody>
      </p:sp>
      <p:pic>
        <p:nvPicPr>
          <p:cNvPr id="12" name="图片 11"/>
          <p:cNvPicPr>
            <a:picLocks noChangeAspect="1"/>
          </p:cNvPicPr>
          <p:nvPr>
            <p:custDataLst>
              <p:tags r:id="rId1"/>
            </p:custDataLst>
          </p:nvPr>
        </p:nvPicPr>
        <p:blipFill>
          <a:blip r:embed="rId8"/>
          <a:stretch>
            <a:fillRect/>
          </a:stretch>
        </p:blipFill>
        <p:spPr>
          <a:xfrm>
            <a:off x="1550670" y="1297305"/>
            <a:ext cx="9090660" cy="4663440"/>
          </a:xfrm>
          <a:prstGeom prst="rect">
            <a:avLst/>
          </a:prstGeom>
          <a:ln w="41275">
            <a:solidFill>
              <a:schemeClr val="bg1">
                <a:lumMod val="50000"/>
              </a:schemeClr>
            </a:solidFill>
          </a:ln>
          <a:effectLst>
            <a:outerShdw blurRad="50800" dist="38100" dir="8100000" algn="tr" rotWithShape="0">
              <a:prstClr val="black">
                <a:alpha val="40000"/>
              </a:prstClr>
            </a:outerShdw>
            <a:reflection blurRad="6350" stA="50000" endA="300" endPos="5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9738" y="366112"/>
            <a:ext cx="691563" cy="795716"/>
            <a:chOff x="2367572" y="4118895"/>
            <a:chExt cx="921196" cy="1059933"/>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1"/>
              </p:custDataLst>
            </p:nvPr>
          </p:nvSpPr>
          <p:spPr>
            <a:xfrm>
              <a:off x="2448090" y="4317883"/>
              <a:ext cx="760159" cy="860945"/>
            </a:xfrm>
            <a:prstGeom prst="rect">
              <a:avLst/>
            </a:prstGeom>
            <a:noFill/>
          </p:spPr>
          <p:txBody>
            <a:bodyPr wrap="none" lIns="0" rIns="0" rtlCol="0">
              <a:spAutoFit/>
            </a:bodyPr>
            <a:lstStyle/>
            <a:p>
              <a:pPr algn="ctr" defTabSz="914400"/>
              <a:r>
                <a:rPr lang="en-US" sz="3600" b="1" dirty="0">
                  <a:solidFill>
                    <a:schemeClr val="accent1">
                      <a:lumMod val="50000"/>
                    </a:schemeClr>
                  </a:solidFill>
                  <a:cs typeface="+mn-ea"/>
                  <a:sym typeface="+mn-lt"/>
                </a:rPr>
                <a:t>03</a:t>
              </a:r>
            </a:p>
          </p:txBody>
        </p:sp>
      </p:grpSp>
      <p:sp>
        <p:nvSpPr>
          <p:cNvPr id="8" name="TextBox 14"/>
          <p:cNvSpPr txBox="1"/>
          <p:nvPr/>
        </p:nvSpPr>
        <p:spPr>
          <a:xfrm>
            <a:off x="1369561" y="481061"/>
            <a:ext cx="3984526" cy="646331"/>
          </a:xfrm>
          <a:prstGeom prst="rect">
            <a:avLst/>
          </a:prstGeom>
          <a:noFill/>
          <a:effectLst/>
        </p:spPr>
        <p:txBody>
          <a:bodyPr wrap="square" rtlCol="0">
            <a:spAutoFit/>
          </a:bodyPr>
          <a:lstStyle/>
          <a:p>
            <a:pPr defTabSz="285750"/>
            <a:r>
              <a:rPr lang="zh-CN" altLang="en-US" sz="3600" dirty="0">
                <a:solidFill>
                  <a:schemeClr val="accent1">
                    <a:lumMod val="50000"/>
                  </a:schemeClr>
                </a:solidFill>
                <a:cs typeface="+mn-ea"/>
                <a:sym typeface="+mn-lt"/>
              </a:rPr>
              <a:t>应用编程接口 API</a:t>
            </a:r>
          </a:p>
        </p:txBody>
      </p:sp>
      <p:sp>
        <p:nvSpPr>
          <p:cNvPr id="9" name="文本框 8"/>
          <p:cNvSpPr txBox="1"/>
          <p:nvPr/>
        </p:nvSpPr>
        <p:spPr>
          <a:xfrm>
            <a:off x="1391920" y="1185545"/>
            <a:ext cx="9408160" cy="368300"/>
          </a:xfrm>
          <a:prstGeom prst="rect">
            <a:avLst/>
          </a:prstGeom>
          <a:noFill/>
        </p:spPr>
        <p:txBody>
          <a:bodyPr wrap="square" rtlCol="0">
            <a:spAutoFit/>
          </a:bodyPr>
          <a:lstStyle/>
          <a:p>
            <a:r>
              <a:rPr lang="zh-CN" altLang="en-US" dirty="0">
                <a:solidFill>
                  <a:schemeClr val="tx1"/>
                </a:solidFill>
                <a:effectLst/>
              </a:rPr>
              <a:t>应用编程接口API:就是应用进程的控制权和操作系统的控制权进行转换的一个系统调用接口.</a:t>
            </a:r>
          </a:p>
        </p:txBody>
      </p:sp>
      <p:pic>
        <p:nvPicPr>
          <p:cNvPr id="10" name="图片 9"/>
          <p:cNvPicPr>
            <a:picLocks noChangeAspect="1"/>
          </p:cNvPicPr>
          <p:nvPr/>
        </p:nvPicPr>
        <p:blipFill>
          <a:blip r:embed="rId7"/>
          <a:stretch>
            <a:fillRect/>
          </a:stretch>
        </p:blipFill>
        <p:spPr>
          <a:xfrm>
            <a:off x="5354087" y="2517140"/>
            <a:ext cx="6473825" cy="2453640"/>
          </a:xfrm>
          <a:prstGeom prst="rect">
            <a:avLst/>
          </a:prstGeom>
          <a:ln w="28575">
            <a:solidFill>
              <a:schemeClr val="bg1">
                <a:lumMod val="50000"/>
              </a:schemeClr>
            </a:solidFill>
          </a:ln>
          <a:effectLst>
            <a:reflection blurRad="6350" stA="52000" endA="300" endPos="35000" dir="5400000" sy="-100000" algn="bl" rotWithShape="0"/>
          </a:effectLst>
        </p:spPr>
      </p:pic>
      <p:sp>
        <p:nvSpPr>
          <p:cNvPr id="11" name="文本框 10"/>
          <p:cNvSpPr txBox="1"/>
          <p:nvPr/>
        </p:nvSpPr>
        <p:spPr>
          <a:xfrm>
            <a:off x="823595" y="1797685"/>
            <a:ext cx="4053205" cy="3969385"/>
          </a:xfrm>
          <a:prstGeom prst="rect">
            <a:avLst/>
          </a:prstGeom>
          <a:noFill/>
        </p:spPr>
        <p:txBody>
          <a:bodyPr wrap="square" rtlCol="0">
            <a:spAutoFit/>
            <a:scene3d>
              <a:camera prst="orthographicFront"/>
              <a:lightRig rig="threePt" dir="t"/>
            </a:scene3d>
          </a:bodyPr>
          <a:lstStyle/>
          <a:p>
            <a:r>
              <a:rPr lang="zh-CN" altLang="en-US" dirty="0">
                <a:solidFill>
                  <a:schemeClr val="tx1"/>
                </a:solidFill>
                <a:effectLst/>
              </a:rPr>
              <a:t>几种典型的应用编程接口：</a:t>
            </a:r>
          </a:p>
          <a:p>
            <a:endParaRPr lang="zh-CN" altLang="en-US" dirty="0">
              <a:solidFill>
                <a:schemeClr val="tx1"/>
              </a:solidFill>
              <a:effectLst/>
            </a:endParaRPr>
          </a:p>
          <a:p>
            <a:r>
              <a:rPr lang="en-US" altLang="zh-CN" dirty="0">
                <a:solidFill>
                  <a:schemeClr val="tx1"/>
                </a:solidFill>
                <a:effectLst/>
              </a:rPr>
              <a:t>1.</a:t>
            </a:r>
            <a:r>
              <a:rPr lang="zh-CN" altLang="en-US" dirty="0">
                <a:solidFill>
                  <a:schemeClr val="tx1"/>
                </a:solidFill>
                <a:effectLst/>
              </a:rPr>
              <a:t>Berkeley UNIX 操作系统定义了一种 API，称为套接字接口(socket interface)，简称</a:t>
            </a:r>
            <a:r>
              <a:rPr lang="zh-CN" altLang="en-US" dirty="0">
                <a:solidFill>
                  <a:srgbClr val="C00000"/>
                </a:solidFill>
                <a:effectLst/>
              </a:rPr>
              <a:t>套接字（socket）</a:t>
            </a:r>
            <a:r>
              <a:rPr lang="zh-CN" altLang="en-US" dirty="0">
                <a:solidFill>
                  <a:schemeClr val="tx1"/>
                </a:solidFill>
                <a:effectLst/>
              </a:rPr>
              <a:t>。</a:t>
            </a:r>
          </a:p>
          <a:p>
            <a:endParaRPr lang="zh-CN" altLang="en-US" dirty="0">
              <a:solidFill>
                <a:schemeClr val="tx1"/>
              </a:solidFill>
              <a:effectLst/>
            </a:endParaRPr>
          </a:p>
          <a:p>
            <a:r>
              <a:rPr lang="en-US" altLang="zh-CN" dirty="0">
                <a:solidFill>
                  <a:schemeClr val="tx1"/>
                </a:solidFill>
                <a:effectLst/>
              </a:rPr>
              <a:t>2.</a:t>
            </a:r>
            <a:r>
              <a:rPr lang="zh-CN" altLang="en-US" dirty="0">
                <a:solidFill>
                  <a:schemeClr val="tx1"/>
                </a:solidFill>
                <a:effectLst/>
              </a:rPr>
              <a:t>微软公司在其操作系统中采用了套接字接口 API，形成了一个稍有不同的 API，并称之为Windows Socket Interface，</a:t>
            </a:r>
            <a:r>
              <a:rPr lang="zh-CN" altLang="en-US" dirty="0">
                <a:solidFill>
                  <a:srgbClr val="C00000"/>
                </a:solidFill>
                <a:effectLst/>
              </a:rPr>
              <a:t>WINSOCK</a:t>
            </a:r>
            <a:r>
              <a:rPr lang="zh-CN" altLang="en-US" dirty="0">
                <a:solidFill>
                  <a:schemeClr val="tx1"/>
                </a:solidFill>
                <a:effectLst/>
              </a:rPr>
              <a:t>。 </a:t>
            </a:r>
          </a:p>
          <a:p>
            <a:endParaRPr lang="zh-CN" altLang="en-US" dirty="0">
              <a:solidFill>
                <a:schemeClr val="tx1"/>
              </a:solidFill>
              <a:effectLst/>
            </a:endParaRPr>
          </a:p>
          <a:p>
            <a:r>
              <a:rPr lang="en-US" altLang="zh-CN" dirty="0">
                <a:solidFill>
                  <a:schemeClr val="tx1"/>
                </a:solidFill>
                <a:effectLst/>
              </a:rPr>
              <a:t>3.</a:t>
            </a:r>
            <a:r>
              <a:rPr lang="zh-CN" altLang="en-US" dirty="0">
                <a:solidFill>
                  <a:schemeClr val="tx1"/>
                </a:solidFill>
                <a:effectLst/>
              </a:rPr>
              <a:t>AT&amp;T 为其 UNIX 系统 V 定义了一种 API，简写为 </a:t>
            </a:r>
            <a:r>
              <a:rPr lang="zh-CN" altLang="en-US" dirty="0">
                <a:solidFill>
                  <a:srgbClr val="C00000"/>
                </a:solidFill>
                <a:effectLst/>
              </a:rPr>
              <a:t>TLI</a:t>
            </a:r>
            <a:r>
              <a:rPr lang="zh-CN" altLang="en-US" dirty="0">
                <a:solidFill>
                  <a:schemeClr val="tx1"/>
                </a:solidFill>
                <a:effectLst/>
              </a:rPr>
              <a:t> (Transport Layer Interface)。</a:t>
            </a: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389738" y="366112"/>
            <a:ext cx="691563" cy="795716"/>
            <a:chOff x="2367572" y="4118895"/>
            <a:chExt cx="921196" cy="1059933"/>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1"/>
              </p:custDataLst>
            </p:nvPr>
          </p:nvSpPr>
          <p:spPr>
            <a:xfrm>
              <a:off x="2448089" y="4317883"/>
              <a:ext cx="760159" cy="860945"/>
            </a:xfrm>
            <a:prstGeom prst="rect">
              <a:avLst/>
            </a:prstGeom>
            <a:noFill/>
          </p:spPr>
          <p:txBody>
            <a:bodyPr wrap="none" lIns="0" rIns="0" rtlCol="0">
              <a:spAutoFit/>
            </a:bodyPr>
            <a:lstStyle/>
            <a:p>
              <a:pPr algn="ctr" defTabSz="914400"/>
              <a:r>
                <a:rPr lang="en-US" sz="3600" b="1" dirty="0">
                  <a:solidFill>
                    <a:schemeClr val="accent1">
                      <a:lumMod val="50000"/>
                    </a:schemeClr>
                  </a:solidFill>
                  <a:cs typeface="+mn-ea"/>
                  <a:sym typeface="+mn-lt"/>
                </a:rPr>
                <a:t>03</a:t>
              </a:r>
            </a:p>
          </p:txBody>
        </p:sp>
      </p:grpSp>
      <p:sp>
        <p:nvSpPr>
          <p:cNvPr id="8" name="TextBox 14"/>
          <p:cNvSpPr txBox="1"/>
          <p:nvPr/>
        </p:nvSpPr>
        <p:spPr>
          <a:xfrm>
            <a:off x="1369561" y="481061"/>
            <a:ext cx="3507239" cy="646331"/>
          </a:xfrm>
          <a:prstGeom prst="rect">
            <a:avLst/>
          </a:prstGeom>
          <a:noFill/>
          <a:effectLst/>
        </p:spPr>
        <p:txBody>
          <a:bodyPr wrap="square" rtlCol="0">
            <a:spAutoFit/>
          </a:bodyPr>
          <a:lstStyle/>
          <a:p>
            <a:pPr defTabSz="285750"/>
            <a:r>
              <a:rPr lang="en-US" altLang="zh-CN" sz="3600" dirty="0">
                <a:solidFill>
                  <a:schemeClr val="accent1">
                    <a:lumMod val="50000"/>
                  </a:schemeClr>
                </a:solidFill>
                <a:cs typeface="+mn-ea"/>
                <a:sym typeface="+mn-lt"/>
              </a:rPr>
              <a:t>Socket</a:t>
            </a:r>
            <a:r>
              <a:rPr lang="zh-CN" altLang="en-US" sz="3600" dirty="0">
                <a:solidFill>
                  <a:schemeClr val="accent1">
                    <a:lumMod val="50000"/>
                  </a:schemeClr>
                </a:solidFill>
                <a:cs typeface="+mn-ea"/>
                <a:sym typeface="+mn-lt"/>
              </a:rPr>
              <a:t>概述</a:t>
            </a:r>
          </a:p>
        </p:txBody>
      </p:sp>
      <p:sp>
        <p:nvSpPr>
          <p:cNvPr id="12" name="圆角矩形 11"/>
          <p:cNvSpPr/>
          <p:nvPr/>
        </p:nvSpPr>
        <p:spPr>
          <a:xfrm>
            <a:off x="1739265" y="3977005"/>
            <a:ext cx="1231265" cy="666750"/>
          </a:xfrm>
          <a:prstGeom prst="roundRect">
            <a:avLst/>
          </a:prstGeom>
          <a:solidFill>
            <a:srgbClr val="6771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传输层</a:t>
            </a:r>
          </a:p>
        </p:txBody>
      </p:sp>
      <p:sp>
        <p:nvSpPr>
          <p:cNvPr id="13" name="圆角矩形 12"/>
          <p:cNvSpPr/>
          <p:nvPr/>
        </p:nvSpPr>
        <p:spPr>
          <a:xfrm>
            <a:off x="8883650" y="3977005"/>
            <a:ext cx="1212215" cy="667385"/>
          </a:xfrm>
          <a:prstGeom prst="roundRect">
            <a:avLst/>
          </a:prstGeom>
          <a:solidFill>
            <a:srgbClr val="6771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传输层</a:t>
            </a:r>
          </a:p>
        </p:txBody>
      </p:sp>
      <p:sp>
        <p:nvSpPr>
          <p:cNvPr id="14" name="圆角矩形 13"/>
          <p:cNvSpPr/>
          <p:nvPr/>
        </p:nvSpPr>
        <p:spPr>
          <a:xfrm>
            <a:off x="1739265" y="5281295"/>
            <a:ext cx="1231265" cy="697230"/>
          </a:xfrm>
          <a:prstGeom prst="roundRect">
            <a:avLst/>
          </a:prstGeom>
          <a:solidFill>
            <a:srgbClr val="6771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底层协议</a:t>
            </a:r>
          </a:p>
        </p:txBody>
      </p:sp>
      <p:sp>
        <p:nvSpPr>
          <p:cNvPr id="15" name="圆角矩形 14"/>
          <p:cNvSpPr/>
          <p:nvPr/>
        </p:nvSpPr>
        <p:spPr>
          <a:xfrm>
            <a:off x="8883650" y="5281295"/>
            <a:ext cx="1212215" cy="697865"/>
          </a:xfrm>
          <a:prstGeom prst="roundRect">
            <a:avLst/>
          </a:prstGeom>
          <a:solidFill>
            <a:srgbClr val="6771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底层协议</a:t>
            </a:r>
          </a:p>
        </p:txBody>
      </p:sp>
      <p:sp>
        <p:nvSpPr>
          <p:cNvPr id="16" name="圆角矩形 15"/>
          <p:cNvSpPr/>
          <p:nvPr/>
        </p:nvSpPr>
        <p:spPr>
          <a:xfrm>
            <a:off x="1738630" y="1495425"/>
            <a:ext cx="1231900" cy="666750"/>
          </a:xfrm>
          <a:prstGeom prst="roundRect">
            <a:avLst/>
          </a:prstGeom>
          <a:solidFill>
            <a:srgbClr val="EBEC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应用层</a:t>
            </a:r>
          </a:p>
        </p:txBody>
      </p:sp>
      <p:sp>
        <p:nvSpPr>
          <p:cNvPr id="17" name="矩形 16"/>
          <p:cNvSpPr/>
          <p:nvPr/>
        </p:nvSpPr>
        <p:spPr>
          <a:xfrm>
            <a:off x="7412990" y="2628265"/>
            <a:ext cx="975360" cy="2838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C00000"/>
                </a:solidFill>
              </a:rPr>
              <a:t>socket</a:t>
            </a:r>
            <a:r>
              <a:rPr lang="en-US" altLang="zh-CN"/>
              <a:t>t</a:t>
            </a:r>
          </a:p>
        </p:txBody>
      </p:sp>
      <p:sp>
        <p:nvSpPr>
          <p:cNvPr id="18" name="圆角矩形 17"/>
          <p:cNvSpPr/>
          <p:nvPr/>
        </p:nvSpPr>
        <p:spPr>
          <a:xfrm>
            <a:off x="8725535" y="1495425"/>
            <a:ext cx="1231900" cy="666750"/>
          </a:xfrm>
          <a:prstGeom prst="roundRect">
            <a:avLst/>
          </a:prstGeom>
          <a:solidFill>
            <a:srgbClr val="EBEC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应用层</a:t>
            </a:r>
          </a:p>
        </p:txBody>
      </p:sp>
      <p:sp>
        <p:nvSpPr>
          <p:cNvPr id="20" name="矩形 19"/>
          <p:cNvSpPr/>
          <p:nvPr/>
        </p:nvSpPr>
        <p:spPr>
          <a:xfrm>
            <a:off x="9018270" y="2640330"/>
            <a:ext cx="975360" cy="2838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C00000"/>
                </a:solidFill>
              </a:rPr>
              <a:t>socket</a:t>
            </a:r>
            <a:r>
              <a:rPr lang="en-US" altLang="zh-CN"/>
              <a:t>t</a:t>
            </a:r>
          </a:p>
        </p:txBody>
      </p:sp>
      <p:sp>
        <p:nvSpPr>
          <p:cNvPr id="21" name="矩形 20"/>
          <p:cNvSpPr/>
          <p:nvPr/>
        </p:nvSpPr>
        <p:spPr>
          <a:xfrm>
            <a:off x="10623550" y="2628265"/>
            <a:ext cx="975360" cy="2838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C00000"/>
                </a:solidFill>
              </a:rPr>
              <a:t>socket</a:t>
            </a:r>
            <a:r>
              <a:rPr lang="en-US" altLang="zh-CN"/>
              <a:t>t</a:t>
            </a:r>
          </a:p>
        </p:txBody>
      </p:sp>
      <p:cxnSp>
        <p:nvCxnSpPr>
          <p:cNvPr id="22" name="直接箭头连接符 21"/>
          <p:cNvCxnSpPr>
            <a:stCxn id="18" idx="2"/>
            <a:endCxn id="17" idx="0"/>
          </p:cNvCxnSpPr>
          <p:nvPr/>
        </p:nvCxnSpPr>
        <p:spPr>
          <a:xfrm flipH="1">
            <a:off x="7900670" y="2162175"/>
            <a:ext cx="1440815" cy="4660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8" idx="2"/>
            <a:endCxn id="20" idx="0"/>
          </p:cNvCxnSpPr>
          <p:nvPr/>
        </p:nvCxnSpPr>
        <p:spPr>
          <a:xfrm>
            <a:off x="9341485" y="2162175"/>
            <a:ext cx="164465" cy="4781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8" idx="2"/>
            <a:endCxn id="21" idx="0"/>
          </p:cNvCxnSpPr>
          <p:nvPr/>
        </p:nvCxnSpPr>
        <p:spPr>
          <a:xfrm>
            <a:off x="9341485" y="2162175"/>
            <a:ext cx="1769745" cy="4660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998220" y="3430270"/>
            <a:ext cx="608965" cy="275590"/>
          </a:xfrm>
          <a:prstGeom prst="rect">
            <a:avLst/>
          </a:prstGeom>
          <a:noFill/>
        </p:spPr>
        <p:txBody>
          <a:bodyPr wrap="square" rtlCol="0">
            <a:spAutoFit/>
          </a:bodyPr>
          <a:lstStyle/>
          <a:p>
            <a:r>
              <a:rPr lang="zh-CN" altLang="en-US" sz="1200"/>
              <a:t>数据</a:t>
            </a:r>
          </a:p>
        </p:txBody>
      </p:sp>
      <p:sp>
        <p:nvSpPr>
          <p:cNvPr id="26" name="文本框 25"/>
          <p:cNvSpPr txBox="1"/>
          <p:nvPr/>
        </p:nvSpPr>
        <p:spPr>
          <a:xfrm>
            <a:off x="8896985" y="2263775"/>
            <a:ext cx="608965" cy="275590"/>
          </a:xfrm>
          <a:prstGeom prst="rect">
            <a:avLst/>
          </a:prstGeom>
          <a:noFill/>
        </p:spPr>
        <p:txBody>
          <a:bodyPr wrap="square" rtlCol="0">
            <a:spAutoFit/>
          </a:bodyPr>
          <a:lstStyle/>
          <a:p>
            <a:r>
              <a:rPr lang="zh-CN" altLang="en-US" sz="1200"/>
              <a:t>数据</a:t>
            </a:r>
          </a:p>
        </p:txBody>
      </p:sp>
      <p:sp>
        <p:nvSpPr>
          <p:cNvPr id="27" name="文本框 26"/>
          <p:cNvSpPr txBox="1"/>
          <p:nvPr/>
        </p:nvSpPr>
        <p:spPr>
          <a:xfrm>
            <a:off x="10459085" y="2162175"/>
            <a:ext cx="608965" cy="275590"/>
          </a:xfrm>
          <a:prstGeom prst="rect">
            <a:avLst/>
          </a:prstGeom>
          <a:noFill/>
        </p:spPr>
        <p:txBody>
          <a:bodyPr wrap="square" rtlCol="0">
            <a:spAutoFit/>
          </a:bodyPr>
          <a:lstStyle/>
          <a:p>
            <a:r>
              <a:rPr lang="zh-CN" altLang="en-US" sz="1200"/>
              <a:t>数据</a:t>
            </a:r>
          </a:p>
        </p:txBody>
      </p:sp>
      <p:cxnSp>
        <p:nvCxnSpPr>
          <p:cNvPr id="29" name="直接箭头连接符 28"/>
          <p:cNvCxnSpPr>
            <a:stCxn id="17" idx="2"/>
            <a:endCxn id="13" idx="0"/>
          </p:cNvCxnSpPr>
          <p:nvPr/>
        </p:nvCxnSpPr>
        <p:spPr>
          <a:xfrm>
            <a:off x="7900670" y="2912110"/>
            <a:ext cx="1589405" cy="10648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0" idx="2"/>
            <a:endCxn id="13" idx="0"/>
          </p:cNvCxnSpPr>
          <p:nvPr/>
        </p:nvCxnSpPr>
        <p:spPr>
          <a:xfrm flipH="1">
            <a:off x="9490075" y="2924175"/>
            <a:ext cx="15875" cy="1052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1" idx="2"/>
            <a:endCxn id="13" idx="0"/>
          </p:cNvCxnSpPr>
          <p:nvPr/>
        </p:nvCxnSpPr>
        <p:spPr>
          <a:xfrm flipH="1">
            <a:off x="9490075" y="2912110"/>
            <a:ext cx="1621155" cy="10648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1139170" y="3578860"/>
            <a:ext cx="459740" cy="1065530"/>
          </a:xfrm>
          <a:prstGeom prst="rect">
            <a:avLst/>
          </a:prstGeom>
          <a:noFill/>
        </p:spPr>
        <p:txBody>
          <a:bodyPr vert="eaVert" wrap="square" rtlCol="0">
            <a:spAutoFit/>
          </a:bodyPr>
          <a:lstStyle/>
          <a:p>
            <a:r>
              <a:rPr lang="zh-CN" altLang="en-US">
                <a:solidFill>
                  <a:srgbClr val="C00000"/>
                </a:solidFill>
              </a:rPr>
              <a:t>多路复用</a:t>
            </a:r>
          </a:p>
        </p:txBody>
      </p:sp>
      <p:cxnSp>
        <p:nvCxnSpPr>
          <p:cNvPr id="37" name="直接箭头连接符 36"/>
          <p:cNvCxnSpPr>
            <a:stCxn id="13" idx="2"/>
            <a:endCxn id="15" idx="0"/>
          </p:cNvCxnSpPr>
          <p:nvPr/>
        </p:nvCxnSpPr>
        <p:spPr>
          <a:xfrm>
            <a:off x="9490075" y="4644390"/>
            <a:ext cx="0" cy="636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5" idx="1"/>
            <a:endCxn id="14" idx="3"/>
          </p:cNvCxnSpPr>
          <p:nvPr/>
        </p:nvCxnSpPr>
        <p:spPr>
          <a:xfrm flipH="1" flipV="1">
            <a:off x="2970530" y="5629910"/>
            <a:ext cx="5913120"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4" idx="0"/>
            <a:endCxn id="12" idx="2"/>
          </p:cNvCxnSpPr>
          <p:nvPr/>
        </p:nvCxnSpPr>
        <p:spPr>
          <a:xfrm flipV="1">
            <a:off x="2355215" y="4643755"/>
            <a:ext cx="0" cy="637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510540" y="2640330"/>
            <a:ext cx="975360" cy="2838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C00000"/>
                </a:solidFill>
              </a:rPr>
              <a:t>socket</a:t>
            </a:r>
            <a:r>
              <a:rPr lang="en-US" altLang="zh-CN"/>
              <a:t>t</a:t>
            </a:r>
          </a:p>
        </p:txBody>
      </p:sp>
      <p:sp>
        <p:nvSpPr>
          <p:cNvPr id="41" name="矩形 40"/>
          <p:cNvSpPr/>
          <p:nvPr/>
        </p:nvSpPr>
        <p:spPr>
          <a:xfrm>
            <a:off x="1995170" y="2630805"/>
            <a:ext cx="975360" cy="2838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C00000"/>
                </a:solidFill>
              </a:rPr>
              <a:t>socket</a:t>
            </a:r>
            <a:r>
              <a:rPr lang="en-US" altLang="zh-CN"/>
              <a:t>t</a:t>
            </a:r>
          </a:p>
        </p:txBody>
      </p:sp>
      <p:sp>
        <p:nvSpPr>
          <p:cNvPr id="42" name="矩形 41"/>
          <p:cNvSpPr/>
          <p:nvPr/>
        </p:nvSpPr>
        <p:spPr>
          <a:xfrm>
            <a:off x="3599815" y="2628265"/>
            <a:ext cx="975360" cy="2838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C00000"/>
                </a:solidFill>
              </a:rPr>
              <a:t>socket</a:t>
            </a:r>
            <a:r>
              <a:rPr lang="en-US" altLang="zh-CN"/>
              <a:t>t</a:t>
            </a:r>
          </a:p>
        </p:txBody>
      </p:sp>
      <p:sp>
        <p:nvSpPr>
          <p:cNvPr id="43" name="文本框 42"/>
          <p:cNvSpPr txBox="1"/>
          <p:nvPr/>
        </p:nvSpPr>
        <p:spPr>
          <a:xfrm>
            <a:off x="576580" y="3705860"/>
            <a:ext cx="459740" cy="1065530"/>
          </a:xfrm>
          <a:prstGeom prst="rect">
            <a:avLst/>
          </a:prstGeom>
          <a:noFill/>
        </p:spPr>
        <p:txBody>
          <a:bodyPr vert="eaVert" wrap="square" rtlCol="0">
            <a:spAutoFit/>
          </a:bodyPr>
          <a:lstStyle/>
          <a:p>
            <a:r>
              <a:rPr lang="zh-CN" altLang="en-US">
                <a:solidFill>
                  <a:srgbClr val="C00000"/>
                </a:solidFill>
              </a:rPr>
              <a:t>多路分解</a:t>
            </a:r>
          </a:p>
        </p:txBody>
      </p:sp>
      <p:cxnSp>
        <p:nvCxnSpPr>
          <p:cNvPr id="44" name="直接箭头连接符 43"/>
          <p:cNvCxnSpPr>
            <a:stCxn id="12" idx="0"/>
            <a:endCxn id="40" idx="2"/>
          </p:cNvCxnSpPr>
          <p:nvPr/>
        </p:nvCxnSpPr>
        <p:spPr>
          <a:xfrm flipH="1" flipV="1">
            <a:off x="998220" y="2924175"/>
            <a:ext cx="1356995" cy="1052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2" idx="0"/>
            <a:endCxn id="41" idx="2"/>
          </p:cNvCxnSpPr>
          <p:nvPr/>
        </p:nvCxnSpPr>
        <p:spPr>
          <a:xfrm flipV="1">
            <a:off x="2355215" y="2914650"/>
            <a:ext cx="127635" cy="1062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endCxn id="42" idx="2"/>
          </p:cNvCxnSpPr>
          <p:nvPr/>
        </p:nvCxnSpPr>
        <p:spPr>
          <a:xfrm flipV="1">
            <a:off x="2361565" y="2912110"/>
            <a:ext cx="1725930" cy="1056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40" idx="0"/>
            <a:endCxn id="16" idx="2"/>
          </p:cNvCxnSpPr>
          <p:nvPr/>
        </p:nvCxnSpPr>
        <p:spPr>
          <a:xfrm flipV="1">
            <a:off x="998220" y="2162175"/>
            <a:ext cx="1356360" cy="4781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41" idx="0"/>
            <a:endCxn id="16" idx="2"/>
          </p:cNvCxnSpPr>
          <p:nvPr/>
        </p:nvCxnSpPr>
        <p:spPr>
          <a:xfrm flipH="1" flipV="1">
            <a:off x="2354580" y="2162175"/>
            <a:ext cx="128270" cy="468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42" idx="0"/>
          </p:cNvCxnSpPr>
          <p:nvPr/>
        </p:nvCxnSpPr>
        <p:spPr>
          <a:xfrm flipH="1" flipV="1">
            <a:off x="2341245" y="2183765"/>
            <a:ext cx="1746250" cy="444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8108315" y="2199005"/>
            <a:ext cx="608965" cy="275590"/>
          </a:xfrm>
          <a:prstGeom prst="rect">
            <a:avLst/>
          </a:prstGeom>
          <a:noFill/>
        </p:spPr>
        <p:txBody>
          <a:bodyPr wrap="square" rtlCol="0">
            <a:spAutoFit/>
          </a:bodyPr>
          <a:lstStyle/>
          <a:p>
            <a:r>
              <a:rPr lang="zh-CN" altLang="en-US" sz="1200"/>
              <a:t>数据</a:t>
            </a:r>
          </a:p>
        </p:txBody>
      </p:sp>
      <p:sp>
        <p:nvSpPr>
          <p:cNvPr id="51" name="文本框 50"/>
          <p:cNvSpPr txBox="1"/>
          <p:nvPr/>
        </p:nvSpPr>
        <p:spPr>
          <a:xfrm>
            <a:off x="2482850" y="3291205"/>
            <a:ext cx="608965" cy="275590"/>
          </a:xfrm>
          <a:prstGeom prst="rect">
            <a:avLst/>
          </a:prstGeom>
          <a:noFill/>
        </p:spPr>
        <p:txBody>
          <a:bodyPr wrap="square" rtlCol="0">
            <a:spAutoFit/>
          </a:bodyPr>
          <a:lstStyle/>
          <a:p>
            <a:r>
              <a:rPr lang="zh-CN" altLang="en-US" sz="1200"/>
              <a:t>数据</a:t>
            </a:r>
          </a:p>
        </p:txBody>
      </p:sp>
      <p:sp>
        <p:nvSpPr>
          <p:cNvPr id="52" name="文本框 51"/>
          <p:cNvSpPr txBox="1"/>
          <p:nvPr/>
        </p:nvSpPr>
        <p:spPr>
          <a:xfrm>
            <a:off x="3478530" y="3430270"/>
            <a:ext cx="608965" cy="275590"/>
          </a:xfrm>
          <a:prstGeom prst="rect">
            <a:avLst/>
          </a:prstGeom>
          <a:noFill/>
        </p:spPr>
        <p:txBody>
          <a:bodyPr wrap="square" rtlCol="0">
            <a:spAutoFit/>
          </a:bodyPr>
          <a:lstStyle/>
          <a:p>
            <a:r>
              <a:rPr lang="zh-CN" altLang="en-US" sz="1200"/>
              <a:t>数据</a:t>
            </a: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图文框 21">
            <a:extLst>
              <a:ext uri="{FF2B5EF4-FFF2-40B4-BE49-F238E27FC236}">
                <a16:creationId xmlns:a16="http://schemas.microsoft.com/office/drawing/2014/main" id="{570CDD69-520F-4C69-A337-B957578EC6DA}"/>
              </a:ext>
            </a:extLst>
          </p:cNvPr>
          <p:cNvSpPr/>
          <p:nvPr/>
        </p:nvSpPr>
        <p:spPr>
          <a:xfrm>
            <a:off x="568605" y="1498960"/>
            <a:ext cx="6031685" cy="2275479"/>
          </a:xfrm>
          <a:prstGeom prst="frame">
            <a:avLst>
              <a:gd name="adj1" fmla="val 1742"/>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grpSp>
        <p:nvGrpSpPr>
          <p:cNvPr id="2" name="组合 1"/>
          <p:cNvGrpSpPr/>
          <p:nvPr/>
        </p:nvGrpSpPr>
        <p:grpSpPr>
          <a:xfrm>
            <a:off x="389738" y="366112"/>
            <a:ext cx="691563" cy="795716"/>
            <a:chOff x="2367572" y="4118895"/>
            <a:chExt cx="921196" cy="1059933"/>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1"/>
              </p:custDataLst>
            </p:nvPr>
          </p:nvSpPr>
          <p:spPr>
            <a:xfrm>
              <a:off x="2448090" y="4317883"/>
              <a:ext cx="760159" cy="860945"/>
            </a:xfrm>
            <a:prstGeom prst="rect">
              <a:avLst/>
            </a:prstGeom>
            <a:noFill/>
          </p:spPr>
          <p:txBody>
            <a:bodyPr wrap="none" lIns="0" rIns="0" rtlCol="0">
              <a:spAutoFit/>
            </a:bodyPr>
            <a:lstStyle/>
            <a:p>
              <a:pPr algn="ctr" defTabSz="914400"/>
              <a:r>
                <a:rPr lang="en-US" sz="3600" b="1" dirty="0">
                  <a:solidFill>
                    <a:schemeClr val="accent1">
                      <a:lumMod val="50000"/>
                    </a:schemeClr>
                  </a:solidFill>
                  <a:cs typeface="+mn-ea"/>
                  <a:sym typeface="+mn-lt"/>
                </a:rPr>
                <a:t>03</a:t>
              </a:r>
            </a:p>
          </p:txBody>
        </p:sp>
      </p:grpSp>
      <p:sp>
        <p:nvSpPr>
          <p:cNvPr id="8" name="TextBox 14"/>
          <p:cNvSpPr txBox="1"/>
          <p:nvPr/>
        </p:nvSpPr>
        <p:spPr>
          <a:xfrm>
            <a:off x="1369561" y="481061"/>
            <a:ext cx="3507239" cy="646331"/>
          </a:xfrm>
          <a:prstGeom prst="rect">
            <a:avLst/>
          </a:prstGeom>
          <a:noFill/>
          <a:effectLst/>
        </p:spPr>
        <p:txBody>
          <a:bodyPr wrap="square" rtlCol="0">
            <a:spAutoFit/>
          </a:bodyPr>
          <a:lstStyle/>
          <a:p>
            <a:pPr defTabSz="285750"/>
            <a:r>
              <a:rPr lang="en-US" altLang="zh-CN" sz="3600" dirty="0">
                <a:solidFill>
                  <a:schemeClr val="accent1">
                    <a:lumMod val="50000"/>
                  </a:schemeClr>
                </a:solidFill>
                <a:cs typeface="+mn-ea"/>
                <a:sym typeface="+mn-lt"/>
              </a:rPr>
              <a:t>Socket API</a:t>
            </a:r>
          </a:p>
        </p:txBody>
      </p:sp>
      <p:pic>
        <p:nvPicPr>
          <p:cNvPr id="9" name="图片 8"/>
          <p:cNvPicPr>
            <a:picLocks noChangeAspect="1"/>
          </p:cNvPicPr>
          <p:nvPr/>
        </p:nvPicPr>
        <p:blipFill>
          <a:blip r:embed="rId7"/>
          <a:stretch>
            <a:fillRect/>
          </a:stretch>
        </p:blipFill>
        <p:spPr>
          <a:xfrm>
            <a:off x="932460" y="1426210"/>
            <a:ext cx="6463705" cy="2546985"/>
          </a:xfrm>
          <a:prstGeom prst="rect">
            <a:avLst/>
          </a:prstGeom>
          <a:ln w="38100">
            <a:solidFill>
              <a:schemeClr val="bg1">
                <a:lumMod val="50000"/>
              </a:schemeClr>
            </a:solidFill>
          </a:ln>
        </p:spPr>
      </p:pic>
      <p:sp>
        <p:nvSpPr>
          <p:cNvPr id="11" name="文本框 10"/>
          <p:cNvSpPr txBox="1"/>
          <p:nvPr/>
        </p:nvSpPr>
        <p:spPr>
          <a:xfrm>
            <a:off x="8051800" y="1318895"/>
            <a:ext cx="3907155" cy="368300"/>
          </a:xfrm>
          <a:prstGeom prst="rect">
            <a:avLst/>
          </a:prstGeom>
          <a:noFill/>
        </p:spPr>
        <p:txBody>
          <a:bodyPr wrap="square" rtlCol="0">
            <a:spAutoFit/>
          </a:bodyPr>
          <a:lstStyle/>
          <a:p>
            <a:r>
              <a:rPr lang="zh-CN" altLang="en-US"/>
              <a:t>Internet网络应用最典型的API接口</a:t>
            </a:r>
          </a:p>
        </p:txBody>
      </p:sp>
      <p:sp>
        <p:nvSpPr>
          <p:cNvPr id="12" name="十字星 11"/>
          <p:cNvSpPr/>
          <p:nvPr/>
        </p:nvSpPr>
        <p:spPr>
          <a:xfrm>
            <a:off x="7823835" y="1398270"/>
            <a:ext cx="227965" cy="20955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十字星 12"/>
          <p:cNvSpPr/>
          <p:nvPr/>
        </p:nvSpPr>
        <p:spPr>
          <a:xfrm>
            <a:off x="7823835" y="2058035"/>
            <a:ext cx="227965" cy="20955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8051800" y="1979295"/>
            <a:ext cx="3543300" cy="368300"/>
          </a:xfrm>
          <a:prstGeom prst="rect">
            <a:avLst/>
          </a:prstGeom>
          <a:noFill/>
        </p:spPr>
        <p:txBody>
          <a:bodyPr wrap="square" rtlCol="0">
            <a:spAutoFit/>
          </a:bodyPr>
          <a:lstStyle/>
          <a:p>
            <a:r>
              <a:rPr lang="zh-CN" altLang="en-US"/>
              <a:t>应用进程间通信的抽象机制</a:t>
            </a:r>
          </a:p>
        </p:txBody>
      </p:sp>
      <p:sp>
        <p:nvSpPr>
          <p:cNvPr id="15" name="十字星 14"/>
          <p:cNvSpPr/>
          <p:nvPr/>
        </p:nvSpPr>
        <p:spPr>
          <a:xfrm>
            <a:off x="7823835" y="2718435"/>
            <a:ext cx="227965" cy="20955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8051800" y="2639695"/>
            <a:ext cx="3561080" cy="922020"/>
          </a:xfrm>
          <a:prstGeom prst="rect">
            <a:avLst/>
          </a:prstGeom>
          <a:noFill/>
        </p:spPr>
        <p:txBody>
          <a:bodyPr wrap="square" rtlCol="0">
            <a:spAutoFit/>
          </a:bodyPr>
          <a:lstStyle/>
          <a:p>
            <a:r>
              <a:rPr lang="zh-CN" altLang="en-US"/>
              <a:t>最初面向BSD UNIX-Berkley与TCP/IP协议栈接口设计，目前绝大多数操作系统都支持</a:t>
            </a:r>
          </a:p>
        </p:txBody>
      </p:sp>
      <p:sp>
        <p:nvSpPr>
          <p:cNvPr id="17" name="十字星 16"/>
          <p:cNvSpPr/>
          <p:nvPr/>
        </p:nvSpPr>
        <p:spPr>
          <a:xfrm>
            <a:off x="7823835" y="3853815"/>
            <a:ext cx="227965" cy="20955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8051800" y="3774440"/>
            <a:ext cx="3907155" cy="368300"/>
          </a:xfrm>
          <a:prstGeom prst="rect">
            <a:avLst/>
          </a:prstGeom>
          <a:noFill/>
        </p:spPr>
        <p:txBody>
          <a:bodyPr wrap="square" rtlCol="0">
            <a:spAutoFit/>
          </a:bodyPr>
          <a:lstStyle/>
          <a:p>
            <a:r>
              <a:rPr lang="zh-CN" altLang="en-US"/>
              <a:t>通信模型为客户/服务器（C/S）模型</a:t>
            </a:r>
          </a:p>
        </p:txBody>
      </p:sp>
      <p:sp>
        <p:nvSpPr>
          <p:cNvPr id="19" name="文本框 18"/>
          <p:cNvSpPr txBox="1"/>
          <p:nvPr/>
        </p:nvSpPr>
        <p:spPr>
          <a:xfrm>
            <a:off x="2576195" y="4355465"/>
            <a:ext cx="7040245" cy="1476375"/>
          </a:xfrm>
          <a:prstGeom prst="rect">
            <a:avLst/>
          </a:prstGeom>
          <a:noFill/>
        </p:spPr>
        <p:txBody>
          <a:bodyPr wrap="square" rtlCol="0">
            <a:spAutoFit/>
          </a:bodyPr>
          <a:lstStyle/>
          <a:p>
            <a:r>
              <a:rPr lang="zh-CN" altLang="en-US" dirty="0">
                <a:solidFill>
                  <a:srgbClr val="C00000"/>
                </a:solidFill>
              </a:rPr>
              <a:t>对外</a:t>
            </a:r>
            <a:r>
              <a:rPr lang="zh-CN" altLang="en-US" dirty="0"/>
              <a:t>：</a:t>
            </a:r>
          </a:p>
          <a:p>
            <a:r>
              <a:rPr lang="zh-CN" altLang="en-US" dirty="0"/>
              <a:t>用IP地址+端口号</a:t>
            </a:r>
            <a:r>
              <a:rPr lang="zh-CN" altLang="en-US" dirty="0">
                <a:sym typeface="+mn-ea"/>
              </a:rPr>
              <a:t>标识通信端点</a:t>
            </a:r>
          </a:p>
          <a:p>
            <a:endParaRPr lang="zh-CN" altLang="en-US" dirty="0"/>
          </a:p>
          <a:p>
            <a:r>
              <a:rPr lang="zh-CN" altLang="en-US" dirty="0"/>
              <a:t>对内：</a:t>
            </a:r>
          </a:p>
          <a:p>
            <a:r>
              <a:rPr lang="zh-CN" altLang="en-US" dirty="0">
                <a:solidFill>
                  <a:srgbClr val="C00000"/>
                </a:solidFill>
              </a:rPr>
              <a:t>操作系统/进程</a:t>
            </a:r>
            <a:r>
              <a:rPr lang="zh-CN" altLang="en-US" dirty="0"/>
              <a:t>用</a:t>
            </a:r>
            <a:r>
              <a:rPr lang="zh-CN" altLang="en-US" dirty="0">
                <a:sym typeface="+mn-ea"/>
              </a:rPr>
              <a:t>套接字描述符（小整数）</a:t>
            </a:r>
            <a:r>
              <a:rPr lang="zh-CN" altLang="en-US" dirty="0"/>
              <a:t>管理套接字</a:t>
            </a:r>
          </a:p>
        </p:txBody>
      </p:sp>
      <p:sp>
        <p:nvSpPr>
          <p:cNvPr id="20" name="五角星 19"/>
          <p:cNvSpPr/>
          <p:nvPr/>
        </p:nvSpPr>
        <p:spPr>
          <a:xfrm>
            <a:off x="2366645" y="4403090"/>
            <a:ext cx="209550" cy="20955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五角星 20"/>
          <p:cNvSpPr/>
          <p:nvPr/>
        </p:nvSpPr>
        <p:spPr>
          <a:xfrm>
            <a:off x="2366645" y="5222240"/>
            <a:ext cx="209550" cy="20955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9738" y="366112"/>
            <a:ext cx="691563" cy="795716"/>
            <a:chOff x="2367572" y="4118895"/>
            <a:chExt cx="921196" cy="1059933"/>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1"/>
              </p:custDataLst>
            </p:nvPr>
          </p:nvSpPr>
          <p:spPr>
            <a:xfrm>
              <a:off x="2448090" y="4317883"/>
              <a:ext cx="760159" cy="860945"/>
            </a:xfrm>
            <a:prstGeom prst="rect">
              <a:avLst/>
            </a:prstGeom>
            <a:noFill/>
          </p:spPr>
          <p:txBody>
            <a:bodyPr wrap="none" lIns="0" rIns="0" rtlCol="0">
              <a:spAutoFit/>
            </a:bodyPr>
            <a:lstStyle/>
            <a:p>
              <a:pPr algn="ctr" defTabSz="914400"/>
              <a:r>
                <a:rPr lang="en-US" sz="3600" b="1" dirty="0">
                  <a:solidFill>
                    <a:schemeClr val="accent1">
                      <a:lumMod val="50000"/>
                    </a:schemeClr>
                  </a:solidFill>
                  <a:cs typeface="+mn-ea"/>
                  <a:sym typeface="+mn-lt"/>
                </a:rPr>
                <a:t>03</a:t>
              </a:r>
            </a:p>
          </p:txBody>
        </p:sp>
      </p:grpSp>
      <p:sp>
        <p:nvSpPr>
          <p:cNvPr id="8" name="TextBox 14"/>
          <p:cNvSpPr txBox="1"/>
          <p:nvPr/>
        </p:nvSpPr>
        <p:spPr>
          <a:xfrm>
            <a:off x="1369561" y="481061"/>
            <a:ext cx="3507239" cy="646331"/>
          </a:xfrm>
          <a:prstGeom prst="rect">
            <a:avLst/>
          </a:prstGeom>
          <a:noFill/>
          <a:effectLst/>
        </p:spPr>
        <p:txBody>
          <a:bodyPr wrap="square" rtlCol="0">
            <a:spAutoFit/>
          </a:bodyPr>
          <a:lstStyle/>
          <a:p>
            <a:pPr defTabSz="285750"/>
            <a:r>
              <a:rPr lang="zh-CN" altLang="en-US" sz="3600" dirty="0">
                <a:solidFill>
                  <a:schemeClr val="accent1">
                    <a:lumMod val="50000"/>
                  </a:schemeClr>
                </a:solidFill>
                <a:cs typeface="+mn-ea"/>
                <a:sym typeface="+mn-lt"/>
              </a:rPr>
              <a:t>Socket抽象</a:t>
            </a:r>
          </a:p>
        </p:txBody>
      </p:sp>
      <p:pic>
        <p:nvPicPr>
          <p:cNvPr id="9" name="图片 8"/>
          <p:cNvPicPr>
            <a:picLocks noChangeAspect="1"/>
          </p:cNvPicPr>
          <p:nvPr/>
        </p:nvPicPr>
        <p:blipFill>
          <a:blip r:embed="rId7"/>
          <a:stretch>
            <a:fillRect/>
          </a:stretch>
        </p:blipFill>
        <p:spPr>
          <a:xfrm>
            <a:off x="2072640" y="2863215"/>
            <a:ext cx="8046720" cy="3528060"/>
          </a:xfrm>
          <a:prstGeom prst="rect">
            <a:avLst/>
          </a:prstGeom>
          <a:ln w="41275">
            <a:solidFill>
              <a:schemeClr val="bg1">
                <a:lumMod val="50000"/>
              </a:schemeClr>
            </a:solidFill>
          </a:ln>
          <a:effectLst>
            <a:reflection blurRad="6350" stA="52000" endA="300" endPos="35000" dir="5400000" sy="-100000" algn="bl" rotWithShape="0"/>
          </a:effectLst>
        </p:spPr>
      </p:pic>
      <p:sp>
        <p:nvSpPr>
          <p:cNvPr id="11" name="文本框 10"/>
          <p:cNvSpPr txBox="1"/>
          <p:nvPr/>
        </p:nvSpPr>
        <p:spPr>
          <a:xfrm>
            <a:off x="2072640" y="1057910"/>
            <a:ext cx="8159750" cy="368300"/>
          </a:xfrm>
          <a:prstGeom prst="rect">
            <a:avLst/>
          </a:prstGeom>
          <a:noFill/>
        </p:spPr>
        <p:txBody>
          <a:bodyPr wrap="square" rtlCol="0">
            <a:spAutoFit/>
          </a:bodyPr>
          <a:lstStyle/>
          <a:p>
            <a:r>
              <a:rPr lang="zh-CN" altLang="en-US"/>
              <a:t>类似于文件的抽象</a:t>
            </a:r>
          </a:p>
        </p:txBody>
      </p:sp>
      <p:sp>
        <p:nvSpPr>
          <p:cNvPr id="12" name="十字星 11"/>
          <p:cNvSpPr/>
          <p:nvPr/>
        </p:nvSpPr>
        <p:spPr>
          <a:xfrm>
            <a:off x="1844675" y="1138555"/>
            <a:ext cx="227965" cy="20955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十字星 12"/>
          <p:cNvSpPr/>
          <p:nvPr/>
        </p:nvSpPr>
        <p:spPr>
          <a:xfrm>
            <a:off x="1844675" y="1798320"/>
            <a:ext cx="227965" cy="20955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2072640" y="1719580"/>
            <a:ext cx="8634095" cy="368300"/>
          </a:xfrm>
          <a:prstGeom prst="rect">
            <a:avLst/>
          </a:prstGeom>
          <a:noFill/>
        </p:spPr>
        <p:txBody>
          <a:bodyPr wrap="square" rtlCol="0">
            <a:spAutoFit/>
          </a:bodyPr>
          <a:lstStyle/>
          <a:p>
            <a:r>
              <a:rPr lang="zh-CN" altLang="en-US"/>
              <a:t>当应用进程创建套接字时，操作系统分配一个数据结构存储该套接字相关信息</a:t>
            </a:r>
          </a:p>
        </p:txBody>
      </p:sp>
      <p:sp>
        <p:nvSpPr>
          <p:cNvPr id="15" name="十字星 14"/>
          <p:cNvSpPr/>
          <p:nvPr/>
        </p:nvSpPr>
        <p:spPr>
          <a:xfrm>
            <a:off x="1844675" y="2458720"/>
            <a:ext cx="227965" cy="20955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072641" y="2379980"/>
            <a:ext cx="5276936" cy="369570"/>
          </a:xfrm>
          <a:prstGeom prst="rect">
            <a:avLst/>
          </a:prstGeom>
          <a:noFill/>
        </p:spPr>
        <p:txBody>
          <a:bodyPr wrap="square" rtlCol="0">
            <a:spAutoFit/>
          </a:bodyPr>
          <a:lstStyle/>
          <a:p>
            <a:r>
              <a:rPr lang="zh-CN" altLang="en-US"/>
              <a:t>返回套接字描述符</a:t>
            </a: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9738" y="366112"/>
            <a:ext cx="691563" cy="795716"/>
            <a:chOff x="2367572" y="4118895"/>
            <a:chExt cx="921196" cy="1059933"/>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5"/>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6"/>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3"/>
              </p:custDataLst>
            </p:nvPr>
          </p:nvSpPr>
          <p:spPr>
            <a:xfrm>
              <a:off x="2448090" y="4317883"/>
              <a:ext cx="760159" cy="860945"/>
            </a:xfrm>
            <a:prstGeom prst="rect">
              <a:avLst/>
            </a:prstGeom>
            <a:noFill/>
          </p:spPr>
          <p:txBody>
            <a:bodyPr wrap="none" lIns="0" rIns="0" rtlCol="0">
              <a:spAutoFit/>
            </a:bodyPr>
            <a:lstStyle/>
            <a:p>
              <a:pPr algn="ctr" defTabSz="914400"/>
              <a:r>
                <a:rPr lang="en-US" sz="3600" b="1" dirty="0">
                  <a:solidFill>
                    <a:schemeClr val="accent1">
                      <a:lumMod val="50000"/>
                    </a:schemeClr>
                  </a:solidFill>
                  <a:cs typeface="+mn-ea"/>
                  <a:sym typeface="+mn-lt"/>
                </a:rPr>
                <a:t>03</a:t>
              </a:r>
            </a:p>
          </p:txBody>
        </p:sp>
      </p:grpSp>
      <p:sp>
        <p:nvSpPr>
          <p:cNvPr id="8" name="TextBox 14"/>
          <p:cNvSpPr txBox="1"/>
          <p:nvPr/>
        </p:nvSpPr>
        <p:spPr>
          <a:xfrm>
            <a:off x="1369561" y="481061"/>
            <a:ext cx="3507239" cy="646331"/>
          </a:xfrm>
          <a:prstGeom prst="rect">
            <a:avLst/>
          </a:prstGeom>
          <a:noFill/>
          <a:effectLst/>
        </p:spPr>
        <p:txBody>
          <a:bodyPr wrap="square" rtlCol="0">
            <a:spAutoFit/>
          </a:bodyPr>
          <a:lstStyle/>
          <a:p>
            <a:pPr defTabSz="285750"/>
            <a:r>
              <a:rPr lang="zh-CN" altLang="en-US" sz="3600" dirty="0">
                <a:solidFill>
                  <a:schemeClr val="accent1">
                    <a:lumMod val="50000"/>
                  </a:schemeClr>
                </a:solidFill>
                <a:cs typeface="+mn-ea"/>
                <a:sym typeface="+mn-lt"/>
              </a:rPr>
              <a:t>地址结构</a:t>
            </a:r>
          </a:p>
        </p:txBody>
      </p:sp>
      <p:sp>
        <p:nvSpPr>
          <p:cNvPr id="67" name="PA-1"/>
          <p:cNvSpPr/>
          <p:nvPr>
            <p:custDataLst>
              <p:tags r:id="rId1"/>
            </p:custDataLst>
          </p:nvPr>
        </p:nvSpPr>
        <p:spPr>
          <a:xfrm flipH="1" flipV="1">
            <a:off x="9824748" y="407769"/>
            <a:ext cx="1944855" cy="461665"/>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68" name="PA-任意多边形 849"/>
          <p:cNvSpPr>
            <a:spLocks noEditPoints="1"/>
          </p:cNvSpPr>
          <p:nvPr>
            <p:custDataLst>
              <p:tags r:id="rId2"/>
            </p:custDataLst>
          </p:nvPr>
        </p:nvSpPr>
        <p:spPr bwMode="auto">
          <a:xfrm>
            <a:off x="9954041" y="484988"/>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69" name="Rectangle 23"/>
          <p:cNvSpPr/>
          <p:nvPr/>
        </p:nvSpPr>
        <p:spPr>
          <a:xfrm>
            <a:off x="10262614" y="507796"/>
            <a:ext cx="1454769" cy="261610"/>
          </a:xfrm>
          <a:prstGeom prst="rect">
            <a:avLst/>
          </a:prstGeom>
        </p:spPr>
        <p:txBody>
          <a:bodyPr wrap="square">
            <a:spAutoFit/>
          </a:bodyPr>
          <a:lstStyle/>
          <a:p>
            <a:pPr algn="ctr" eaLnBrk="1" fontAlgn="auto" hangingPunct="1">
              <a:spcBef>
                <a:spcPts val="0"/>
              </a:spcBef>
              <a:spcAft>
                <a:spcPts val="0"/>
              </a:spcAft>
              <a:defRPr/>
            </a:pPr>
            <a:r>
              <a:rPr lang="en-US" sz="1100" spc="300" noProof="1">
                <a:solidFill>
                  <a:schemeClr val="accent1">
                    <a:lumMod val="50000"/>
                  </a:schemeClr>
                </a:solidFill>
                <a:cs typeface="+mn-ea"/>
                <a:sym typeface="+mn-lt"/>
              </a:rPr>
              <a:t>PART ONE</a:t>
            </a:r>
          </a:p>
        </p:txBody>
      </p:sp>
      <p:sp>
        <p:nvSpPr>
          <p:cNvPr id="9" name="文本框 8"/>
          <p:cNvSpPr txBox="1"/>
          <p:nvPr/>
        </p:nvSpPr>
        <p:spPr>
          <a:xfrm>
            <a:off x="1309370" y="1332865"/>
            <a:ext cx="9444355" cy="2861310"/>
          </a:xfrm>
          <a:prstGeom prst="rect">
            <a:avLst/>
          </a:prstGeom>
          <a:noFill/>
        </p:spPr>
        <p:txBody>
          <a:bodyPr wrap="square" rtlCol="0">
            <a:spAutoFit/>
          </a:bodyPr>
          <a:lstStyle/>
          <a:p>
            <a:r>
              <a:rPr lang="zh-CN" altLang="en-US"/>
              <a:t>已定义结构sockaddr_in: </a:t>
            </a:r>
          </a:p>
          <a:p>
            <a:endParaRPr lang="zh-CN" altLang="en-US"/>
          </a:p>
          <a:p>
            <a:r>
              <a:rPr lang="zh-CN" altLang="en-US"/>
              <a:t>struct sockaddr_in</a:t>
            </a:r>
          </a:p>
          <a:p>
            <a:r>
              <a:rPr lang="zh-CN" altLang="en-US"/>
              <a:t>{</a:t>
            </a:r>
          </a:p>
          <a:p>
            <a:pPr lvl="1"/>
            <a:r>
              <a:rPr lang="zh-CN" altLang="en-US"/>
              <a:t>u_char sin_len; /*地址长度 */</a:t>
            </a:r>
          </a:p>
          <a:p>
            <a:pPr lvl="1"/>
            <a:r>
              <a:rPr lang="zh-CN" altLang="en-US"/>
              <a:t>u_char sin_family; /*地址族(TCP/IP：AF_INET) */</a:t>
            </a:r>
          </a:p>
          <a:p>
            <a:pPr lvl="1"/>
            <a:r>
              <a:rPr lang="zh-CN" altLang="en-US"/>
              <a:t>u_short sin_port; /*端口号 */</a:t>
            </a:r>
          </a:p>
          <a:p>
            <a:pPr lvl="1"/>
            <a:r>
              <a:rPr lang="zh-CN" altLang="en-US"/>
              <a:t>struct in_addr sin_addr; /*IP地址 */</a:t>
            </a:r>
          </a:p>
          <a:p>
            <a:pPr lvl="1"/>
            <a:r>
              <a:rPr lang="zh-CN" altLang="en-US"/>
              <a:t>char sin_zero[8]; /*未用(置0) */</a:t>
            </a:r>
          </a:p>
          <a:p>
            <a:r>
              <a:rPr lang="zh-CN" altLang="en-US"/>
              <a:t>}</a:t>
            </a:r>
          </a:p>
        </p:txBody>
      </p:sp>
      <p:sp>
        <p:nvSpPr>
          <p:cNvPr id="10" name="文本框 9"/>
          <p:cNvSpPr txBox="1"/>
          <p:nvPr/>
        </p:nvSpPr>
        <p:spPr>
          <a:xfrm>
            <a:off x="1369695" y="4734560"/>
            <a:ext cx="9126220" cy="368300"/>
          </a:xfrm>
          <a:prstGeom prst="rect">
            <a:avLst/>
          </a:prstGeom>
          <a:noFill/>
        </p:spPr>
        <p:txBody>
          <a:bodyPr wrap="square" rtlCol="0">
            <a:spAutoFit/>
          </a:bodyPr>
          <a:lstStyle/>
          <a:p>
            <a:r>
              <a:rPr lang="zh-CN" altLang="en-US">
                <a:sym typeface="+mn-ea"/>
              </a:rPr>
              <a:t>使用TCP/IP协议簇的网络应用程序声明端点地址变量时，使用结构sockaddr_in</a:t>
            </a:r>
            <a:endParaRPr lang="zh-CN" altLang="en-US"/>
          </a:p>
        </p:txBody>
      </p:sp>
      <p:sp>
        <p:nvSpPr>
          <p:cNvPr id="12" name="十字星 11"/>
          <p:cNvSpPr/>
          <p:nvPr/>
        </p:nvSpPr>
        <p:spPr>
          <a:xfrm>
            <a:off x="1081405" y="1420495"/>
            <a:ext cx="227965" cy="20955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十字星 10"/>
          <p:cNvSpPr/>
          <p:nvPr/>
        </p:nvSpPr>
        <p:spPr>
          <a:xfrm>
            <a:off x="1081405" y="4813935"/>
            <a:ext cx="227965" cy="20955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4"/>
          <p:cNvSpPr txBox="1"/>
          <p:nvPr/>
        </p:nvSpPr>
        <p:spPr>
          <a:xfrm>
            <a:off x="1951606" y="3182871"/>
            <a:ext cx="8288789" cy="1198880"/>
          </a:xfrm>
          <a:prstGeom prst="rect">
            <a:avLst/>
          </a:prstGeom>
          <a:noFill/>
          <a:effectLst/>
        </p:spPr>
        <p:txBody>
          <a:bodyPr wrap="square" rtlCol="0">
            <a:spAutoFit/>
          </a:bodyPr>
          <a:lstStyle/>
          <a:p>
            <a:pPr algn="ctr" defTabSz="285750"/>
            <a:r>
              <a:rPr lang="en-US" altLang="zh-CN" sz="7200" dirty="0">
                <a:solidFill>
                  <a:schemeClr val="accent1">
                    <a:lumMod val="50000"/>
                  </a:schemeClr>
                </a:solidFill>
                <a:effectLst>
                  <a:outerShdw blurRad="38100" dist="38100" dir="2700000" algn="tl">
                    <a:srgbClr val="000000">
                      <a:alpha val="43137"/>
                    </a:srgbClr>
                  </a:outerShdw>
                </a:effectLst>
                <a:cs typeface="+mn-ea"/>
                <a:sym typeface="+mn-lt"/>
              </a:rPr>
              <a:t>SocketAPI</a:t>
            </a:r>
            <a:r>
              <a:rPr lang="zh-CN" altLang="en-US" sz="7200" dirty="0">
                <a:solidFill>
                  <a:schemeClr val="accent1">
                    <a:lumMod val="50000"/>
                  </a:schemeClr>
                </a:solidFill>
                <a:effectLst>
                  <a:outerShdw blurRad="38100" dist="38100" dir="2700000" algn="tl">
                    <a:srgbClr val="000000">
                      <a:alpha val="43137"/>
                    </a:srgbClr>
                  </a:outerShdw>
                </a:effectLst>
                <a:cs typeface="+mn-ea"/>
                <a:sym typeface="+mn-lt"/>
              </a:rPr>
              <a:t>函数</a:t>
            </a:r>
          </a:p>
        </p:txBody>
      </p:sp>
      <p:sp>
        <p:nvSpPr>
          <p:cNvPr id="12" name="矩形 11"/>
          <p:cNvSpPr/>
          <p:nvPr/>
        </p:nvSpPr>
        <p:spPr>
          <a:xfrm>
            <a:off x="4654550" y="1320823"/>
            <a:ext cx="2882900" cy="1861185"/>
          </a:xfrm>
          <a:prstGeom prst="rect">
            <a:avLst/>
          </a:prstGeom>
        </p:spPr>
        <p:txBody>
          <a:bodyPr wrap="square">
            <a:spAutoFit/>
          </a:bodyPr>
          <a:lstStyle/>
          <a:p>
            <a:pPr lvl="1" algn="ctr">
              <a:spcBef>
                <a:spcPct val="0"/>
              </a:spcBef>
            </a:pPr>
            <a:r>
              <a:rPr lang="en-US" altLang="zh-CN" sz="11500" spc="1500" dirty="0">
                <a:solidFill>
                  <a:schemeClr val="accent1">
                    <a:lumMod val="50000"/>
                  </a:schemeClr>
                </a:solidFill>
                <a:effectLst>
                  <a:outerShdw blurRad="50800" dist="38100" dir="2700000" algn="tl" rotWithShape="0">
                    <a:prstClr val="black">
                      <a:alpha val="40000"/>
                    </a:prstClr>
                  </a:outerShdw>
                </a:effectLst>
                <a:cs typeface="+mn-ea"/>
                <a:sym typeface="+mn-lt"/>
              </a:rPr>
              <a:t>04</a:t>
            </a:r>
          </a:p>
        </p:txBody>
      </p:sp>
      <p:sp>
        <p:nvSpPr>
          <p:cNvPr id="13" name="PA-1"/>
          <p:cNvSpPr/>
          <p:nvPr>
            <p:custDataLst>
              <p:tags r:id="rId1"/>
            </p:custDataLst>
          </p:nvPr>
        </p:nvSpPr>
        <p:spPr>
          <a:xfrm flipH="1" flipV="1">
            <a:off x="4637246" y="5467280"/>
            <a:ext cx="2917508" cy="507839"/>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4" name="PA-任意多边形 849"/>
          <p:cNvSpPr>
            <a:spLocks noEditPoints="1"/>
          </p:cNvSpPr>
          <p:nvPr>
            <p:custDataLst>
              <p:tags r:id="rId2"/>
            </p:custDataLst>
          </p:nvPr>
        </p:nvSpPr>
        <p:spPr bwMode="auto">
          <a:xfrm>
            <a:off x="4773314" y="5567585"/>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5" name="TextBox 19"/>
          <p:cNvSpPr txBox="1"/>
          <p:nvPr/>
        </p:nvSpPr>
        <p:spPr>
          <a:xfrm>
            <a:off x="5217955" y="5585201"/>
            <a:ext cx="2268082" cy="289611"/>
          </a:xfrm>
          <a:prstGeom prst="rect">
            <a:avLst/>
          </a:prstGeom>
          <a:noFill/>
        </p:spPr>
        <p:txBody>
          <a:bodyPr wrap="none" lIns="42970" tIns="21485" rIns="42970" bIns="21485" rtlCol="0">
            <a:spAutoFit/>
          </a:bodyPr>
          <a:lstStyle/>
          <a:p>
            <a:r>
              <a:rPr lang="en-US" altLang="zh-CN" sz="1600" spc="300" dirty="0">
                <a:solidFill>
                  <a:schemeClr val="accent1">
                    <a:lumMod val="50000"/>
                  </a:schemeClr>
                </a:solidFill>
                <a:cs typeface="+mn-ea"/>
                <a:sym typeface="+mn-lt"/>
              </a:rPr>
              <a:t>THE PART THREE</a:t>
            </a:r>
          </a:p>
        </p:txBody>
      </p:sp>
      <p:pic>
        <p:nvPicPr>
          <p:cNvPr id="24" name="图片 23"/>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8985758" y="862396"/>
            <a:ext cx="1980253" cy="2039586"/>
          </a:xfrm>
          <a:prstGeom prst="rect">
            <a:avLst/>
          </a:prstGeom>
        </p:spPr>
      </p:pic>
      <p:pic>
        <p:nvPicPr>
          <p:cNvPr id="25" name="图片 24"/>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a:fillRect/>
          </a:stretch>
        </p:blipFill>
        <p:spPr>
          <a:xfrm>
            <a:off x="8033224" y="5431098"/>
            <a:ext cx="1028769" cy="974324"/>
          </a:xfrm>
          <a:prstGeom prst="rect">
            <a:avLst/>
          </a:prstGeom>
        </p:spPr>
      </p:pic>
      <p:pic>
        <p:nvPicPr>
          <p:cNvPr id="26" name="图片 25"/>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2107599" y="577666"/>
            <a:ext cx="1051937" cy="1083455"/>
          </a:xfrm>
          <a:prstGeom prst="rect">
            <a:avLst/>
          </a:prstGeom>
        </p:spPr>
      </p:pic>
      <p:sp>
        <p:nvSpPr>
          <p:cNvPr id="18" name="Rectangle 5"/>
          <p:cNvSpPr>
            <a:spLocks noChangeArrowheads="1"/>
          </p:cNvSpPr>
          <p:nvPr/>
        </p:nvSpPr>
        <p:spPr bwMode="auto">
          <a:xfrm>
            <a:off x="6326" y="1120563"/>
            <a:ext cx="1743959"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Harbin Institute of Technology</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pic>
        <p:nvPicPr>
          <p:cNvPr id="16" name="图片 15">
            <a:extLst>
              <a:ext uri="{FF2B5EF4-FFF2-40B4-BE49-F238E27FC236}">
                <a16:creationId xmlns:a16="http://schemas.microsoft.com/office/drawing/2014/main" id="{629B5EC3-3CED-4EDE-B6D2-C94BA48B943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5353" y="70816"/>
            <a:ext cx="1365903" cy="112687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9738" y="366112"/>
            <a:ext cx="691563" cy="691563"/>
            <a:chOff x="2367572" y="4118895"/>
            <a:chExt cx="921196" cy="921196"/>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5"/>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2"/>
              </p:custDataLst>
            </p:nvPr>
          </p:nvSpPr>
          <p:spPr>
            <a:xfrm>
              <a:off x="2448089" y="4148160"/>
              <a:ext cx="760159" cy="860945"/>
            </a:xfrm>
            <a:prstGeom prst="rect">
              <a:avLst/>
            </a:prstGeom>
            <a:noFill/>
          </p:spPr>
          <p:txBody>
            <a:bodyPr wrap="none" lIns="0" rIns="0" rtlCol="0">
              <a:spAutoFit/>
            </a:bodyPr>
            <a:lstStyle/>
            <a:p>
              <a:pPr algn="ctr" defTabSz="914400"/>
              <a:r>
                <a:rPr lang="en-US" sz="3600" b="1" dirty="0">
                  <a:solidFill>
                    <a:schemeClr val="accent1">
                      <a:lumMod val="50000"/>
                    </a:schemeClr>
                  </a:solidFill>
                  <a:cs typeface="+mn-ea"/>
                  <a:sym typeface="+mn-lt"/>
                </a:rPr>
                <a:t>04</a:t>
              </a:r>
            </a:p>
          </p:txBody>
        </p:sp>
      </p:grpSp>
      <p:graphicFrame>
        <p:nvGraphicFramePr>
          <p:cNvPr id="13" name="表格 12"/>
          <p:cNvGraphicFramePr/>
          <p:nvPr>
            <p:custDataLst>
              <p:tags r:id="rId1"/>
            </p:custDataLst>
            <p:extLst>
              <p:ext uri="{D42A27DB-BD31-4B8C-83A1-F6EECF244321}">
                <p14:modId xmlns:p14="http://schemas.microsoft.com/office/powerpoint/2010/main" val="1840950732"/>
              </p:ext>
            </p:extLst>
          </p:nvPr>
        </p:nvGraphicFramePr>
        <p:xfrm>
          <a:off x="144122" y="1032699"/>
          <a:ext cx="11903755" cy="5299075"/>
        </p:xfrm>
        <a:graphic>
          <a:graphicData uri="http://schemas.openxmlformats.org/drawingml/2006/table">
            <a:tbl>
              <a:tblPr firstRow="1" bandRow="1">
                <a:tableStyleId>{5C22544A-7EE6-4342-B048-85BDC9FD1C3A}</a:tableStyleId>
              </a:tblPr>
              <a:tblGrid>
                <a:gridCol w="1839826">
                  <a:extLst>
                    <a:ext uri="{9D8B030D-6E8A-4147-A177-3AD203B41FA5}">
                      <a16:colId xmlns:a16="http://schemas.microsoft.com/office/drawing/2014/main" val="20000"/>
                    </a:ext>
                  </a:extLst>
                </a:gridCol>
                <a:gridCol w="3301090">
                  <a:extLst>
                    <a:ext uri="{9D8B030D-6E8A-4147-A177-3AD203B41FA5}">
                      <a16:colId xmlns:a16="http://schemas.microsoft.com/office/drawing/2014/main" val="1414964289"/>
                    </a:ext>
                  </a:extLst>
                </a:gridCol>
                <a:gridCol w="2800629">
                  <a:extLst>
                    <a:ext uri="{9D8B030D-6E8A-4147-A177-3AD203B41FA5}">
                      <a16:colId xmlns:a16="http://schemas.microsoft.com/office/drawing/2014/main" val="20001"/>
                    </a:ext>
                  </a:extLst>
                </a:gridCol>
                <a:gridCol w="1796526">
                  <a:extLst>
                    <a:ext uri="{9D8B030D-6E8A-4147-A177-3AD203B41FA5}">
                      <a16:colId xmlns:a16="http://schemas.microsoft.com/office/drawing/2014/main" val="20002"/>
                    </a:ext>
                  </a:extLst>
                </a:gridCol>
                <a:gridCol w="2165684">
                  <a:extLst>
                    <a:ext uri="{9D8B030D-6E8A-4147-A177-3AD203B41FA5}">
                      <a16:colId xmlns:a16="http://schemas.microsoft.com/office/drawing/2014/main" val="1314582927"/>
                    </a:ext>
                  </a:extLst>
                </a:gridCol>
              </a:tblGrid>
              <a:tr h="381000">
                <a:tc>
                  <a:txBody>
                    <a:bodyPr/>
                    <a:lstStyle/>
                    <a:p>
                      <a:pPr algn="ctr">
                        <a:buNone/>
                      </a:pPr>
                      <a:r>
                        <a:rPr lang="zh-CN" altLang="en-US" dirty="0"/>
                        <a:t>函数名</a:t>
                      </a:r>
                    </a:p>
                  </a:txBody>
                  <a:tcPr/>
                </a:tc>
                <a:tc>
                  <a:txBody>
                    <a:bodyPr/>
                    <a:lstStyle/>
                    <a:p>
                      <a:pPr algn="ctr">
                        <a:buNone/>
                      </a:pPr>
                      <a:r>
                        <a:rPr lang="zh-CN" altLang="en-US" dirty="0"/>
                        <a:t>功能</a:t>
                      </a:r>
                    </a:p>
                  </a:txBody>
                  <a:tcPr/>
                </a:tc>
                <a:tc>
                  <a:txBody>
                    <a:bodyPr/>
                    <a:lstStyle/>
                    <a:p>
                      <a:pPr algn="ctr">
                        <a:buNone/>
                      </a:pPr>
                      <a:r>
                        <a:rPr lang="zh-CN" altLang="en-US"/>
                        <a:t>参数</a:t>
                      </a:r>
                    </a:p>
                  </a:txBody>
                  <a:tcPr/>
                </a:tc>
                <a:tc>
                  <a:txBody>
                    <a:bodyPr/>
                    <a:lstStyle/>
                    <a:p>
                      <a:pPr algn="ctr">
                        <a:buNone/>
                      </a:pPr>
                      <a:r>
                        <a:rPr lang="zh-CN" altLang="en-US" dirty="0"/>
                        <a:t>函数的适用情况</a:t>
                      </a:r>
                    </a:p>
                  </a:txBody>
                  <a:tcPr/>
                </a:tc>
                <a:tc>
                  <a:txBody>
                    <a:bodyPr/>
                    <a:lstStyle/>
                    <a:p>
                      <a:pPr algn="ctr">
                        <a:buNone/>
                      </a:pPr>
                      <a:r>
                        <a:rPr lang="zh-CN" altLang="en-US" dirty="0"/>
                        <a:t>注意点</a:t>
                      </a:r>
                    </a:p>
                  </a:txBody>
                  <a:tcPr/>
                </a:tc>
                <a:extLst>
                  <a:ext uri="{0D108BD9-81ED-4DB2-BD59-A6C34878D82A}">
                    <a16:rowId xmlns:a16="http://schemas.microsoft.com/office/drawing/2014/main" val="10000"/>
                  </a:ext>
                </a:extLst>
              </a:tr>
              <a:tr h="1108075">
                <a:tc>
                  <a:txBody>
                    <a:bodyPr/>
                    <a:lstStyle/>
                    <a:p>
                      <a:pPr>
                        <a:buNone/>
                      </a:pPr>
                      <a:r>
                        <a:rPr lang="en-US" altLang="zh-CN" dirty="0" err="1"/>
                        <a:t>WSASartup</a:t>
                      </a:r>
                      <a:endParaRPr lang="en-US" altLang="zh-C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ym typeface="+mn-ea"/>
                        </a:rPr>
                        <a:t>在使用</a:t>
                      </a:r>
                      <a:r>
                        <a:rPr lang="en-US" altLang="zh-CN" sz="1800" dirty="0">
                          <a:sym typeface="+mn-ea"/>
                        </a:rPr>
                        <a:t>socket</a:t>
                      </a:r>
                      <a:r>
                        <a:rPr lang="zh-CN" altLang="en-US" sz="1800" dirty="0">
                          <a:sym typeface="+mn-ea"/>
                        </a:rPr>
                        <a:t>前调用进行初始化</a:t>
                      </a:r>
                      <a:endParaRPr lang="zh-CN" altLang="en-US" sz="1800" dirty="0"/>
                    </a:p>
                  </a:txBody>
                  <a:tcPr/>
                </a:tc>
                <a:tc>
                  <a:txBody>
                    <a:bodyPr/>
                    <a:lstStyle/>
                    <a:p>
                      <a:pPr marL="285750" indent="-285750">
                        <a:buFont typeface="Arial" panose="020B0604020202020204" pitchFamily="34" charset="0"/>
                        <a:buChar char="•"/>
                      </a:pPr>
                      <a:r>
                        <a:rPr lang="zh-CN" altLang="en-US" dirty="0"/>
                        <a:t>程序请求使用WinSock版本</a:t>
                      </a:r>
                    </a:p>
                    <a:p>
                      <a:pPr marL="285750" indent="-285750">
                        <a:buFont typeface="Arial" panose="020B0604020202020204" pitchFamily="34" charset="0"/>
                        <a:buChar char="•"/>
                      </a:pPr>
                      <a:r>
                        <a:rPr lang="zh-CN" altLang="en-US" dirty="0"/>
                        <a:t>WinSock的版本信息</a:t>
                      </a:r>
                    </a:p>
                  </a:txBody>
                  <a:tcPr/>
                </a:tc>
                <a:tc>
                  <a:txBody>
                    <a:bodyPr/>
                    <a:lstStyle/>
                    <a:p>
                      <a:pPr marL="285750" indent="-285750">
                        <a:buFont typeface="Arial" panose="020B0604020202020204" pitchFamily="34" charset="0"/>
                        <a:buChar char="•"/>
                      </a:pPr>
                      <a:r>
                        <a:rPr lang="zh-CN" altLang="en-US" sz="1800" dirty="0">
                          <a:solidFill>
                            <a:srgbClr val="C00000"/>
                          </a:solidFill>
                          <a:sym typeface="+mn-ea"/>
                        </a:rPr>
                        <a:t>仅</a:t>
                      </a:r>
                      <a:r>
                        <a:rPr lang="en-US" altLang="zh-CN" sz="1800" dirty="0">
                          <a:solidFill>
                            <a:srgbClr val="C00000"/>
                          </a:solidFill>
                          <a:sym typeface="+mn-ea"/>
                        </a:rPr>
                        <a:t>windows</a:t>
                      </a:r>
                      <a:endParaRPr lang="zh-CN" altLang="en-US" sz="1800" dirty="0">
                        <a:solidFill>
                          <a:srgbClr val="C00000"/>
                        </a:solidFill>
                        <a:sym typeface="+mn-ea"/>
                      </a:endParaRPr>
                    </a:p>
                    <a:p>
                      <a:pPr marL="285750" indent="-285750">
                        <a:buNone/>
                      </a:pPr>
                      <a:endParaRPr lang="zh-CN" altLang="en-US" dirty="0"/>
                    </a:p>
                  </a:txBody>
                  <a:tcPr/>
                </a:tc>
                <a:tc>
                  <a:txBody>
                    <a:bodyPr/>
                    <a:lstStyle/>
                    <a:p>
                      <a:pPr marL="285750" indent="-285750">
                        <a:buNone/>
                      </a:pPr>
                      <a:endParaRPr lang="zh-CN" altLang="en-US"/>
                    </a:p>
                  </a:txBody>
                  <a:tcPr/>
                </a:tc>
                <a:extLst>
                  <a:ext uri="{0D108BD9-81ED-4DB2-BD59-A6C34878D82A}">
                    <a16:rowId xmlns:a16="http://schemas.microsoft.com/office/drawing/2014/main" val="10001"/>
                  </a:ext>
                </a:extLst>
              </a:tr>
              <a:tr h="668655">
                <a:tc>
                  <a:txBody>
                    <a:bodyPr/>
                    <a:lstStyle/>
                    <a:p>
                      <a:pPr>
                        <a:buNone/>
                      </a:pPr>
                      <a:r>
                        <a:rPr lang="zh-CN" altLang="en-US" dirty="0"/>
                        <a:t>WSACleanup</a:t>
                      </a:r>
                    </a:p>
                  </a:txBody>
                  <a:tcPr/>
                </a:tc>
                <a:tc>
                  <a:txBody>
                    <a:bodyPr/>
                    <a:lstStyle/>
                    <a:p>
                      <a:pPr marL="285750" indent="-285750">
                        <a:buFont typeface="Arial" panose="020B0604020202020204" pitchFamily="34" charset="0"/>
                        <a:buChar char="•"/>
                      </a:pPr>
                      <a:r>
                        <a:rPr lang="zh-CN" altLang="en-US" sz="1800" dirty="0">
                          <a:sym typeface="+mn-ea"/>
                        </a:rPr>
                        <a:t>解除与</a:t>
                      </a:r>
                      <a:r>
                        <a:rPr lang="en-US" altLang="zh-CN" sz="1800" dirty="0">
                          <a:sym typeface="+mn-ea"/>
                        </a:rPr>
                        <a:t>s</a:t>
                      </a:r>
                      <a:r>
                        <a:rPr lang="zh-CN" altLang="en-US" sz="1800" dirty="0">
                          <a:sym typeface="+mn-ea"/>
                        </a:rPr>
                        <a:t>ocket库的绑定</a:t>
                      </a:r>
                    </a:p>
                    <a:p>
                      <a:pPr marL="285750" indent="-285750">
                        <a:buFont typeface="Arial" panose="020B0604020202020204" pitchFamily="34" charset="0"/>
                        <a:buChar char="•"/>
                      </a:pPr>
                      <a:r>
                        <a:rPr lang="zh-CN" altLang="en-US" dirty="0"/>
                        <a:t>释放</a:t>
                      </a:r>
                      <a:r>
                        <a:rPr lang="en-US" altLang="zh-CN" dirty="0"/>
                        <a:t>s</a:t>
                      </a:r>
                      <a:r>
                        <a:rPr lang="zh-CN" altLang="en-US" dirty="0"/>
                        <a:t>ocket库所占用的系统资源</a:t>
                      </a:r>
                    </a:p>
                  </a:txBody>
                  <a:tcPr/>
                </a:tc>
                <a:tc>
                  <a:txBody>
                    <a:bodyPr/>
                    <a:lstStyle/>
                    <a:p>
                      <a:pPr marL="285750" indent="-285750" fontAlgn="auto">
                        <a:spcAft>
                          <a:spcPts val="600"/>
                        </a:spcAft>
                        <a:buFont typeface="Arial" panose="020B0604020202020204" pitchFamily="34" charset="0"/>
                        <a:buChar char="•"/>
                      </a:pPr>
                      <a:endParaRPr lang="zh-CN" altLang="en-US" sz="1400" dirty="0"/>
                    </a:p>
                  </a:txBody>
                  <a:tcPr/>
                </a:tc>
                <a:tc>
                  <a:txBody>
                    <a:bodyPr/>
                    <a:lstStyle/>
                    <a:p>
                      <a:pPr marL="285750" indent="-285750">
                        <a:buFont typeface="Arial" panose="020B0604020202020204" pitchFamily="34" charset="0"/>
                        <a:buChar char="•"/>
                      </a:pPr>
                      <a:r>
                        <a:rPr lang="zh-CN" altLang="en-US" sz="1800" dirty="0">
                          <a:solidFill>
                            <a:srgbClr val="C00000"/>
                          </a:solidFill>
                          <a:sym typeface="+mn-ea"/>
                        </a:rPr>
                        <a:t>仅</a:t>
                      </a:r>
                      <a:r>
                        <a:rPr lang="en-US" altLang="zh-CN" sz="1800" dirty="0">
                          <a:solidFill>
                            <a:srgbClr val="C00000"/>
                          </a:solidFill>
                          <a:sym typeface="+mn-ea"/>
                        </a:rPr>
                        <a:t>windows</a:t>
                      </a:r>
                      <a:endParaRPr lang="zh-CN" altLang="en-US" sz="1800" dirty="0">
                        <a:solidFill>
                          <a:srgbClr val="C00000"/>
                        </a:solidFill>
                        <a:sym typeface="+mn-ea"/>
                      </a:endParaRPr>
                    </a:p>
                  </a:txBody>
                  <a:tcPr/>
                </a:tc>
                <a:tc>
                  <a:txBody>
                    <a:bodyPr/>
                    <a:lstStyle/>
                    <a:p>
                      <a:pPr marL="285750" indent="-285750">
                        <a:buFont typeface="Arial" panose="020B0604020202020204" pitchFamily="34" charset="0"/>
                        <a:buChar char="•"/>
                      </a:pPr>
                      <a:endParaRPr lang="zh-CN" altLang="en-US" dirty="0"/>
                    </a:p>
                  </a:txBody>
                  <a:tcPr/>
                </a:tc>
                <a:extLst>
                  <a:ext uri="{0D108BD9-81ED-4DB2-BD59-A6C34878D82A}">
                    <a16:rowId xmlns:a16="http://schemas.microsoft.com/office/drawing/2014/main" val="10002"/>
                  </a:ext>
                </a:extLst>
              </a:tr>
              <a:tr h="1967230">
                <a:tc>
                  <a:txBody>
                    <a:bodyPr/>
                    <a:lstStyle/>
                    <a:p>
                      <a:pPr marL="0" indent="0" algn="l" defTabSz="914400" rtl="0" eaLnBrk="1" latinLnBrk="0" hangingPunct="1">
                        <a:buFont typeface="Arial" panose="020B0604020202020204" pitchFamily="34" charset="0"/>
                        <a:buNone/>
                      </a:pPr>
                      <a:r>
                        <a:rPr lang="zh-CN" altLang="en-US" sz="1800" kern="1200" dirty="0">
                          <a:solidFill>
                            <a:schemeClr val="dk1"/>
                          </a:solidFill>
                          <a:latin typeface="+mn-lt"/>
                          <a:ea typeface="+mn-ea"/>
                          <a:cs typeface="+mn-cs"/>
                        </a:rPr>
                        <a:t>socket</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800" kern="1200" dirty="0">
                          <a:solidFill>
                            <a:schemeClr val="dk1"/>
                          </a:solidFill>
                          <a:latin typeface="+mn-lt"/>
                          <a:ea typeface="+mn-ea"/>
                          <a:cs typeface="+mn-cs"/>
                          <a:sym typeface="+mn-ea"/>
                        </a:rPr>
                        <a:t>创建套接字来传输数据进行通信</a:t>
                      </a:r>
                      <a:endParaRPr lang="zh-CN" altLang="en-US" sz="1800" kern="1200" dirty="0">
                        <a:solidFill>
                          <a:schemeClr val="dk1"/>
                        </a:solidFill>
                        <a:latin typeface="+mn-lt"/>
                        <a:ea typeface="+mn-ea"/>
                        <a:cs typeface="+mn-cs"/>
                      </a:endParaRPr>
                    </a:p>
                    <a:p>
                      <a:pPr marL="285750" indent="-285750" algn="l" defTabSz="914400" rtl="0" eaLnBrk="1" latinLnBrk="0" hangingPunct="1">
                        <a:buFont typeface="Arial" panose="020B0604020202020204" pitchFamily="34" charset="0"/>
                        <a:buChar char="•"/>
                      </a:pPr>
                      <a:endParaRPr lang="zh-CN" altLang="en-US" sz="1800" kern="1200" dirty="0">
                        <a:solidFill>
                          <a:schemeClr val="dk1"/>
                        </a:solidFill>
                        <a:latin typeface="+mn-lt"/>
                        <a:ea typeface="+mn-ea"/>
                        <a:cs typeface="+mn-cs"/>
                      </a:endParaRPr>
                    </a:p>
                  </a:txBody>
                  <a:tcPr/>
                </a:tc>
                <a:tc>
                  <a:txBody>
                    <a:bodyPr/>
                    <a:lstStyle/>
                    <a:p>
                      <a:pPr marL="285750" indent="-285750" fontAlgn="auto">
                        <a:spcAft>
                          <a:spcPts val="600"/>
                        </a:spcAft>
                        <a:buFont typeface="Arial" panose="020B0604020202020204" pitchFamily="34" charset="0"/>
                        <a:buChar char="•"/>
                      </a:pPr>
                      <a:r>
                        <a:rPr lang="zh-CN" altLang="en-US" sz="1800" dirty="0">
                          <a:sym typeface="+mn-ea"/>
                        </a:rPr>
                        <a:t>协议</a:t>
                      </a:r>
                      <a:r>
                        <a:rPr lang="en-US" altLang="zh-CN" sz="1800" dirty="0">
                          <a:sym typeface="+mn-ea"/>
                        </a:rPr>
                        <a:t>(</a:t>
                      </a:r>
                      <a:r>
                        <a:rPr lang="en-US" altLang="zh-CN" sz="1800" dirty="0" err="1">
                          <a:sym typeface="+mn-ea"/>
                        </a:rPr>
                        <a:t>protofamily</a:t>
                      </a:r>
                      <a:r>
                        <a:rPr lang="en-US" altLang="zh-CN" sz="1800" dirty="0">
                          <a:sym typeface="+mn-ea"/>
                        </a:rPr>
                        <a:t>)</a:t>
                      </a:r>
                      <a:r>
                        <a:rPr lang="zh-CN" altLang="en-US" sz="1800" dirty="0">
                          <a:sym typeface="+mn-ea"/>
                        </a:rPr>
                        <a:t>:  </a:t>
                      </a:r>
                      <a:r>
                        <a:rPr lang="en-US" altLang="zh-CN" sz="1800" dirty="0">
                          <a:sym typeface="+mn-ea"/>
                        </a:rPr>
                        <a:t>         </a:t>
                      </a:r>
                      <a:r>
                        <a:rPr lang="zh-CN" altLang="en-US" sz="1400" dirty="0">
                          <a:sym typeface="+mn-ea"/>
                        </a:rPr>
                        <a:t>PF_INE</a:t>
                      </a:r>
                      <a:r>
                        <a:rPr lang="en-US" altLang="zh-CN" sz="1400" dirty="0">
                          <a:sym typeface="+mn-ea"/>
                        </a:rPr>
                        <a:t>T</a:t>
                      </a:r>
                      <a:r>
                        <a:rPr lang="zh-CN" altLang="en-US" sz="1400" dirty="0">
                          <a:sym typeface="+mn-ea"/>
                        </a:rPr>
                        <a:t>（TCP/IP</a:t>
                      </a:r>
                      <a:endParaRPr lang="en-US" altLang="zh-CN" sz="1800" dirty="0">
                        <a:sym typeface="+mn-ea"/>
                      </a:endParaRPr>
                    </a:p>
                    <a:p>
                      <a:pPr marL="285750" indent="-285750" fontAlgn="auto">
                        <a:spcAft>
                          <a:spcPts val="600"/>
                        </a:spcAft>
                        <a:buFont typeface="Arial" panose="020B0604020202020204" pitchFamily="34" charset="0"/>
                        <a:buChar char="•"/>
                      </a:pPr>
                      <a:r>
                        <a:rPr lang="zh-CN" altLang="en-US" sz="1800" kern="1200" dirty="0">
                          <a:solidFill>
                            <a:schemeClr val="dk1"/>
                          </a:solidFill>
                          <a:latin typeface="+mn-lt"/>
                          <a:ea typeface="+mn-ea"/>
                          <a:cs typeface="+mn-cs"/>
                          <a:sym typeface="+mn-ea"/>
                        </a:rPr>
                        <a:t>SOCK_STREAM</a:t>
                      </a:r>
                      <a:endParaRPr lang="en-US" altLang="zh-CN" sz="1800" kern="1200" dirty="0">
                        <a:solidFill>
                          <a:schemeClr val="dk1"/>
                        </a:solidFill>
                        <a:latin typeface="+mn-lt"/>
                        <a:ea typeface="+mn-ea"/>
                        <a:cs typeface="+mn-cs"/>
                        <a:sym typeface="+mn-ea"/>
                      </a:endParaRPr>
                    </a:p>
                    <a:p>
                      <a:pPr marL="0" indent="0" fontAlgn="auto">
                        <a:spcAft>
                          <a:spcPts val="600"/>
                        </a:spcAft>
                        <a:buFont typeface="Arial" panose="020B0604020202020204" pitchFamily="34" charset="0"/>
                        <a:buNone/>
                      </a:pPr>
                      <a:r>
                        <a:rPr lang="zh-CN" altLang="en-US" sz="1800" kern="1200" dirty="0">
                          <a:solidFill>
                            <a:schemeClr val="dk1"/>
                          </a:solidFill>
                          <a:latin typeface="+mn-lt"/>
                          <a:ea typeface="+mn-ea"/>
                          <a:cs typeface="+mn-cs"/>
                          <a:sym typeface="+mn-ea"/>
                        </a:rPr>
                        <a:t>    SOCK_DGRAM</a:t>
                      </a:r>
                      <a:endParaRPr lang="en-US" altLang="zh-CN" sz="1800" kern="1200" dirty="0">
                        <a:solidFill>
                          <a:schemeClr val="dk1"/>
                        </a:solidFill>
                        <a:latin typeface="+mn-lt"/>
                        <a:ea typeface="+mn-ea"/>
                        <a:cs typeface="+mn-cs"/>
                        <a:sym typeface="+mn-ea"/>
                      </a:endParaRPr>
                    </a:p>
                    <a:p>
                      <a:pPr marL="0" indent="0" fontAlgn="auto">
                        <a:spcAft>
                          <a:spcPts val="600"/>
                        </a:spcAft>
                        <a:buFont typeface="Arial" panose="020B0604020202020204" pitchFamily="34" charset="0"/>
                        <a:buNone/>
                      </a:pPr>
                      <a:r>
                        <a:rPr lang="zh-CN" altLang="en-US" sz="1800" kern="1200" dirty="0">
                          <a:solidFill>
                            <a:schemeClr val="dk1"/>
                          </a:solidFill>
                          <a:latin typeface="+mn-lt"/>
                          <a:ea typeface="+mn-ea"/>
                          <a:cs typeface="+mn-cs"/>
                          <a:sym typeface="+mn-ea"/>
                        </a:rPr>
                        <a:t>    SOCK_RAW（TCP/IP）</a:t>
                      </a:r>
                      <a:endParaRPr lang="zh-CN" altLang="en-US" sz="1800" kern="1200" dirty="0">
                        <a:solidFill>
                          <a:schemeClr val="dk1"/>
                        </a:solidFill>
                        <a:latin typeface="+mn-lt"/>
                        <a:ea typeface="+mn-ea"/>
                        <a:cs typeface="+mn-cs"/>
                      </a:endParaRPr>
                    </a:p>
                    <a:p>
                      <a:pPr marL="285750" indent="-285750" fontAlgn="auto">
                        <a:spcAft>
                          <a:spcPts val="600"/>
                        </a:spcAft>
                        <a:buFont typeface="Arial" panose="020B0604020202020204" pitchFamily="34" charset="0"/>
                        <a:buChar char="•"/>
                      </a:pPr>
                      <a:r>
                        <a:rPr lang="zh-CN" altLang="en-US" sz="1800" dirty="0">
                          <a:sym typeface="+mn-ea"/>
                        </a:rPr>
                        <a:t>协议号:0为默认</a:t>
                      </a:r>
                      <a:endParaRPr lang="zh-CN" altLang="en-US" dirty="0"/>
                    </a:p>
                  </a:txBody>
                  <a:tcPr/>
                </a:tc>
                <a:tc>
                  <a:txBody>
                    <a:bodyPr/>
                    <a:lstStyle/>
                    <a:p>
                      <a:pPr>
                        <a:buNone/>
                      </a:pPr>
                      <a:endParaRPr lang="zh-CN" altLang="en-US" dirty="0"/>
                    </a:p>
                  </a:txBody>
                  <a:tcPr/>
                </a:tc>
                <a:tc>
                  <a:txBody>
                    <a:bodyPr/>
                    <a:lstStyle/>
                    <a:p>
                      <a:pPr>
                        <a:buNone/>
                      </a:pPr>
                      <a:endParaRPr lang="zh-CN" altLang="en-US" dirty="0"/>
                    </a:p>
                  </a:txBody>
                  <a:tcPr/>
                </a:tc>
                <a:extLst>
                  <a:ext uri="{0D108BD9-81ED-4DB2-BD59-A6C34878D82A}">
                    <a16:rowId xmlns:a16="http://schemas.microsoft.com/office/drawing/2014/main" val="10003"/>
                  </a:ext>
                </a:extLst>
              </a:tr>
              <a:tr h="640080">
                <a:tc>
                  <a:txBody>
                    <a:bodyPr/>
                    <a:lstStyle/>
                    <a:p>
                      <a:pPr>
                        <a:buNone/>
                      </a:pPr>
                      <a:r>
                        <a:rPr lang="en-US" sz="1800" dirty="0" err="1">
                          <a:solidFill>
                            <a:schemeClr val="tx1"/>
                          </a:solidFill>
                          <a:latin typeface="Consolas" panose="020B0609020204030204" pitchFamily="49" charset="0"/>
                          <a:sym typeface="+mn-ea"/>
                        </a:rPr>
                        <a:t>closesocket</a:t>
                      </a:r>
                      <a:endParaRPr lang="en-US" altLang="en-US" sz="1800" dirty="0" err="1">
                        <a:solidFill>
                          <a:schemeClr val="tx1"/>
                        </a:solidFill>
                        <a:latin typeface="Consolas" panose="020B0609020204030204" pitchFamily="49" charset="0"/>
                        <a:sym typeface="+mn-ea"/>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800" kern="1200" dirty="0">
                          <a:solidFill>
                            <a:schemeClr val="dk1"/>
                          </a:solidFill>
                          <a:latin typeface="+mn-lt"/>
                          <a:ea typeface="+mn-ea"/>
                          <a:cs typeface="+mn-cs"/>
                        </a:rPr>
                        <a:t>关闭一个已经完成通信功能的套接字</a:t>
                      </a:r>
                    </a:p>
                    <a:p>
                      <a:pPr>
                        <a:buNone/>
                      </a:pPr>
                      <a:endParaRPr lang="en-US" altLang="en-US" sz="1800" dirty="0" err="1">
                        <a:solidFill>
                          <a:schemeClr val="tx1"/>
                        </a:solidFill>
                        <a:latin typeface="Consolas" panose="020B0609020204030204" pitchFamily="49" charset="0"/>
                        <a:sym typeface="+mn-ea"/>
                      </a:endParaRPr>
                    </a:p>
                  </a:txBody>
                  <a:tcPr/>
                </a:tc>
                <a:tc>
                  <a:txBody>
                    <a:bodyPr/>
                    <a:lstStyle/>
                    <a:p>
                      <a:pPr marL="285750" indent="-285750">
                        <a:buFont typeface="Arial" panose="020B0604020202020204" pitchFamily="34" charset="0"/>
                        <a:buChar char="•"/>
                      </a:pPr>
                      <a:r>
                        <a:rPr lang="zh-CN" altLang="en-US" dirty="0"/>
                        <a:t>想要关闭的套接字</a:t>
                      </a:r>
                      <a:r>
                        <a:rPr lang="en-US" altLang="zh-CN" dirty="0"/>
                        <a:t>(</a:t>
                      </a:r>
                      <a:r>
                        <a:rPr lang="en-US" altLang="zh-CN" dirty="0" err="1"/>
                        <a:t>sd</a:t>
                      </a:r>
                      <a:r>
                        <a:rPr lang="en-US" altLang="zh-CN" dirty="0"/>
                        <a:t>)</a:t>
                      </a:r>
                    </a:p>
                  </a:txBody>
                  <a:tcPr/>
                </a:tc>
                <a:tc>
                  <a:txBody>
                    <a:bodyPr/>
                    <a:lstStyle/>
                    <a:p>
                      <a:pPr marL="285750" indent="-285750">
                        <a:buFont typeface="Arial" panose="020B0604020202020204" pitchFamily="34" charset="0"/>
                        <a:buChar char="•"/>
                      </a:pPr>
                      <a:endParaRPr lang="zh-CN" altLang="en-US" dirty="0"/>
                    </a:p>
                  </a:txBody>
                  <a:tcPr/>
                </a:tc>
                <a:tc>
                  <a:txBody>
                    <a:bodyPr/>
                    <a:lstStyle/>
                    <a:p>
                      <a:pPr marL="285750" indent="-285750">
                        <a:buFont typeface="Arial" panose="020B0604020202020204" pitchFamily="34" charset="0"/>
                        <a:buChar char="•"/>
                      </a:pPr>
                      <a:r>
                        <a:rPr lang="zh-CN" altLang="en-US" dirty="0"/>
                        <a:t>计数</a:t>
                      </a:r>
                      <a:r>
                        <a:rPr lang="en-US" altLang="zh-CN" dirty="0"/>
                        <a:t>-1</a:t>
                      </a:r>
                    </a:p>
                    <a:p>
                      <a:pPr marL="285750" indent="-285750">
                        <a:buFont typeface="Arial" panose="020B0604020202020204" pitchFamily="34" charset="0"/>
                        <a:buChar char="•"/>
                      </a:pPr>
                      <a:r>
                        <a:rPr lang="zh-CN" altLang="en-US" dirty="0"/>
                        <a:t>某线程关闭，</a:t>
                      </a:r>
                      <a:r>
                        <a:rPr lang="zh-CN" altLang="en-US" dirty="0">
                          <a:solidFill>
                            <a:srgbClr val="C00000"/>
                          </a:solidFill>
                        </a:rPr>
                        <a:t>其他线程无法访问</a:t>
                      </a:r>
                    </a:p>
                  </a:txBody>
                  <a:tcPr/>
                </a:tc>
                <a:extLst>
                  <a:ext uri="{0D108BD9-81ED-4DB2-BD59-A6C34878D82A}">
                    <a16:rowId xmlns:a16="http://schemas.microsoft.com/office/drawing/2014/main" val="10004"/>
                  </a:ext>
                </a:extLst>
              </a:tr>
            </a:tbl>
          </a:graphicData>
        </a:graphic>
      </p:graphicFrame>
      <p:sp>
        <p:nvSpPr>
          <p:cNvPr id="14" name="TextBox 14"/>
          <p:cNvSpPr txBox="1"/>
          <p:nvPr/>
        </p:nvSpPr>
        <p:spPr>
          <a:xfrm>
            <a:off x="1326917" y="411344"/>
            <a:ext cx="3507239" cy="646331"/>
          </a:xfrm>
          <a:prstGeom prst="rect">
            <a:avLst/>
          </a:prstGeom>
          <a:noFill/>
          <a:effectLst/>
        </p:spPr>
        <p:txBody>
          <a:bodyPr wrap="square" rtlCol="0">
            <a:spAutoFit/>
          </a:bodyPr>
          <a:lstStyle/>
          <a:p>
            <a:pPr defTabSz="285750"/>
            <a:r>
              <a:rPr lang="zh-CN" altLang="en-US" sz="3600" dirty="0">
                <a:solidFill>
                  <a:schemeClr val="accent1">
                    <a:lumMod val="50000"/>
                  </a:schemeClr>
                </a:solidFill>
                <a:cs typeface="+mn-ea"/>
                <a:sym typeface="+mn-lt"/>
              </a:rPr>
              <a:t>函数介绍</a:t>
            </a:r>
            <a:r>
              <a:rPr lang="en-US" altLang="zh-CN" sz="3600" dirty="0">
                <a:solidFill>
                  <a:schemeClr val="accent1">
                    <a:lumMod val="50000"/>
                  </a:schemeClr>
                </a:solidFill>
                <a:cs typeface="+mn-ea"/>
                <a:sym typeface="+mn-lt"/>
              </a:rPr>
              <a:t>(1)</a:t>
            </a:r>
            <a:endParaRPr lang="zh-CN" altLang="en-US" sz="3600" dirty="0">
              <a:solidFill>
                <a:schemeClr val="accent1">
                  <a:lumMod val="50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9738" y="366112"/>
            <a:ext cx="691563" cy="795716"/>
            <a:chOff x="2367572" y="4118895"/>
            <a:chExt cx="921196" cy="1059933"/>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5"/>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2"/>
              </p:custDataLst>
            </p:nvPr>
          </p:nvSpPr>
          <p:spPr>
            <a:xfrm>
              <a:off x="2448089" y="4317883"/>
              <a:ext cx="760159" cy="860945"/>
            </a:xfrm>
            <a:prstGeom prst="rect">
              <a:avLst/>
            </a:prstGeom>
            <a:noFill/>
          </p:spPr>
          <p:txBody>
            <a:bodyPr wrap="none" lIns="0" rIns="0" rtlCol="0">
              <a:spAutoFit/>
            </a:bodyPr>
            <a:lstStyle/>
            <a:p>
              <a:pPr algn="ctr" defTabSz="914400"/>
              <a:r>
                <a:rPr lang="en-US" sz="3600" b="1" dirty="0">
                  <a:solidFill>
                    <a:schemeClr val="accent1">
                      <a:lumMod val="50000"/>
                    </a:schemeClr>
                  </a:solidFill>
                  <a:cs typeface="+mn-ea"/>
                  <a:sym typeface="+mn-lt"/>
                </a:rPr>
                <a:t>04</a:t>
              </a:r>
            </a:p>
          </p:txBody>
        </p:sp>
      </p:grpSp>
      <p:sp>
        <p:nvSpPr>
          <p:cNvPr id="14" name="TextBox 14"/>
          <p:cNvSpPr txBox="1"/>
          <p:nvPr/>
        </p:nvSpPr>
        <p:spPr>
          <a:xfrm>
            <a:off x="1369561" y="481061"/>
            <a:ext cx="3507239" cy="646331"/>
          </a:xfrm>
          <a:prstGeom prst="rect">
            <a:avLst/>
          </a:prstGeom>
          <a:noFill/>
          <a:effectLst/>
        </p:spPr>
        <p:txBody>
          <a:bodyPr wrap="square" rtlCol="0">
            <a:spAutoFit/>
          </a:bodyPr>
          <a:lstStyle/>
          <a:p>
            <a:pPr defTabSz="285750"/>
            <a:r>
              <a:rPr lang="zh-CN" altLang="en-US" sz="3600" dirty="0">
                <a:solidFill>
                  <a:schemeClr val="accent1">
                    <a:lumMod val="50000"/>
                  </a:schemeClr>
                </a:solidFill>
                <a:cs typeface="+mn-ea"/>
                <a:sym typeface="+mn-lt"/>
              </a:rPr>
              <a:t>函数介绍</a:t>
            </a:r>
            <a:r>
              <a:rPr lang="en-US" altLang="zh-CN" sz="3600" dirty="0">
                <a:solidFill>
                  <a:schemeClr val="accent1">
                    <a:lumMod val="50000"/>
                  </a:schemeClr>
                </a:solidFill>
                <a:cs typeface="+mn-ea"/>
                <a:sym typeface="+mn-lt"/>
              </a:rPr>
              <a:t>(2)</a:t>
            </a:r>
          </a:p>
        </p:txBody>
      </p:sp>
      <p:graphicFrame>
        <p:nvGraphicFramePr>
          <p:cNvPr id="9" name="表格 8"/>
          <p:cNvGraphicFramePr/>
          <p:nvPr>
            <p:custDataLst>
              <p:tags r:id="rId1"/>
            </p:custDataLst>
            <p:extLst>
              <p:ext uri="{D42A27DB-BD31-4B8C-83A1-F6EECF244321}">
                <p14:modId xmlns:p14="http://schemas.microsoft.com/office/powerpoint/2010/main" val="265410376"/>
              </p:ext>
            </p:extLst>
          </p:nvPr>
        </p:nvGraphicFramePr>
        <p:xfrm>
          <a:off x="322004" y="1683762"/>
          <a:ext cx="11425273" cy="4230627"/>
        </p:xfrm>
        <a:graphic>
          <a:graphicData uri="http://schemas.openxmlformats.org/drawingml/2006/table">
            <a:tbl>
              <a:tblPr firstRow="1" bandRow="1">
                <a:tableStyleId>{5C22544A-7EE6-4342-B048-85BDC9FD1C3A}</a:tableStyleId>
              </a:tblPr>
              <a:tblGrid>
                <a:gridCol w="1174367">
                  <a:extLst>
                    <a:ext uri="{9D8B030D-6E8A-4147-A177-3AD203B41FA5}">
                      <a16:colId xmlns:a16="http://schemas.microsoft.com/office/drawing/2014/main" val="20000"/>
                    </a:ext>
                  </a:extLst>
                </a:gridCol>
                <a:gridCol w="2117558">
                  <a:extLst>
                    <a:ext uri="{9D8B030D-6E8A-4147-A177-3AD203B41FA5}">
                      <a16:colId xmlns:a16="http://schemas.microsoft.com/office/drawing/2014/main" val="3644831308"/>
                    </a:ext>
                  </a:extLst>
                </a:gridCol>
                <a:gridCol w="3345670">
                  <a:extLst>
                    <a:ext uri="{9D8B030D-6E8A-4147-A177-3AD203B41FA5}">
                      <a16:colId xmlns:a16="http://schemas.microsoft.com/office/drawing/2014/main" val="20001"/>
                    </a:ext>
                  </a:extLst>
                </a:gridCol>
                <a:gridCol w="2650067">
                  <a:extLst>
                    <a:ext uri="{9D8B030D-6E8A-4147-A177-3AD203B41FA5}">
                      <a16:colId xmlns:a16="http://schemas.microsoft.com/office/drawing/2014/main" val="20002"/>
                    </a:ext>
                  </a:extLst>
                </a:gridCol>
                <a:gridCol w="2137611">
                  <a:extLst>
                    <a:ext uri="{9D8B030D-6E8A-4147-A177-3AD203B41FA5}">
                      <a16:colId xmlns:a16="http://schemas.microsoft.com/office/drawing/2014/main" val="3271642303"/>
                    </a:ext>
                  </a:extLst>
                </a:gridCol>
              </a:tblGrid>
              <a:tr h="381000">
                <a:tc>
                  <a:txBody>
                    <a:bodyPr/>
                    <a:lstStyle/>
                    <a:p>
                      <a:pPr>
                        <a:buNone/>
                      </a:pPr>
                      <a:r>
                        <a:rPr lang="zh-CN" altLang="en-US"/>
                        <a:t>函数名</a:t>
                      </a:r>
                    </a:p>
                  </a:txBody>
                  <a:tcPr/>
                </a:tc>
                <a:tc>
                  <a:txBody>
                    <a:bodyPr/>
                    <a:lstStyle/>
                    <a:p>
                      <a:pPr>
                        <a:buNone/>
                      </a:pPr>
                      <a:r>
                        <a:rPr lang="zh-CN" altLang="en-US" dirty="0"/>
                        <a:t>功能</a:t>
                      </a:r>
                    </a:p>
                  </a:txBody>
                  <a:tcPr/>
                </a:tc>
                <a:tc>
                  <a:txBody>
                    <a:bodyPr/>
                    <a:lstStyle/>
                    <a:p>
                      <a:pPr>
                        <a:buNone/>
                      </a:pPr>
                      <a:r>
                        <a:rPr lang="zh-CN" altLang="en-US" dirty="0"/>
                        <a:t>参数</a:t>
                      </a:r>
                    </a:p>
                  </a:txBody>
                  <a:tcPr/>
                </a:tc>
                <a:tc>
                  <a:txBody>
                    <a:bodyPr/>
                    <a:lstStyle/>
                    <a:p>
                      <a:pPr>
                        <a:buNone/>
                      </a:pPr>
                      <a:r>
                        <a:rPr lang="zh-CN" altLang="en-US"/>
                        <a:t>函数的适用情况</a:t>
                      </a:r>
                    </a:p>
                  </a:txBody>
                  <a:tcPr/>
                </a:tc>
                <a:tc>
                  <a:txBody>
                    <a:bodyPr/>
                    <a:lstStyle/>
                    <a:p>
                      <a:pPr>
                        <a:buNone/>
                      </a:pPr>
                      <a:r>
                        <a:rPr lang="zh-CN" altLang="en-US" dirty="0"/>
                        <a:t>注意点</a:t>
                      </a:r>
                    </a:p>
                  </a:txBody>
                  <a:tcPr/>
                </a:tc>
                <a:extLst>
                  <a:ext uri="{0D108BD9-81ED-4DB2-BD59-A6C34878D82A}">
                    <a16:rowId xmlns:a16="http://schemas.microsoft.com/office/drawing/2014/main" val="10000"/>
                  </a:ext>
                </a:extLst>
              </a:tr>
              <a:tr h="869315">
                <a:tc>
                  <a:txBody>
                    <a:bodyPr/>
                    <a:lstStyle/>
                    <a:p>
                      <a:pPr>
                        <a:buNone/>
                      </a:pPr>
                      <a:r>
                        <a:rPr lang="en-US" altLang="zh-CN"/>
                        <a:t>listen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置服务器端流套接字</a:t>
                      </a:r>
                      <a:r>
                        <a:rPr lang="zh-CN" altLang="en-US" dirty="0">
                          <a:solidFill>
                            <a:srgbClr val="C00000"/>
                          </a:solidFill>
                        </a:rPr>
                        <a:t>处于监听</a:t>
                      </a:r>
                    </a:p>
                  </a:txBody>
                  <a:tcPr/>
                </a:tc>
                <a:tc>
                  <a:txBody>
                    <a:bodyPr/>
                    <a:lstStyle/>
                    <a:p>
                      <a:pPr marL="285750" indent="-285750" fontAlgn="auto">
                        <a:spcBef>
                          <a:spcPts val="600"/>
                        </a:spcBef>
                        <a:buFont typeface="Arial" panose="020B0604020202020204" pitchFamily="34" charset="0"/>
                        <a:buChar char="•"/>
                      </a:pPr>
                      <a:r>
                        <a:rPr lang="zh-CN" altLang="en-US" dirty="0"/>
                        <a:t>想要监听的套接字</a:t>
                      </a:r>
                      <a:r>
                        <a:rPr lang="en-US" altLang="zh-CN" dirty="0"/>
                        <a:t>(</a:t>
                      </a:r>
                      <a:r>
                        <a:rPr lang="en-US" altLang="zh-CN" dirty="0" err="1"/>
                        <a:t>sd</a:t>
                      </a:r>
                      <a:r>
                        <a:rPr lang="en-US" altLang="zh-CN" dirty="0"/>
                        <a:t>)</a:t>
                      </a:r>
                    </a:p>
                    <a:p>
                      <a:pPr marL="285750" indent="-285750" fontAlgn="auto">
                        <a:spcBef>
                          <a:spcPts val="600"/>
                        </a:spcBef>
                        <a:buFont typeface="Arial" panose="020B0604020202020204" pitchFamily="34" charset="0"/>
                        <a:buChar char="•"/>
                      </a:pPr>
                      <a:r>
                        <a:rPr lang="zh-CN" altLang="en-US" dirty="0"/>
                        <a:t>连接请求的队列长度</a:t>
                      </a:r>
                      <a:r>
                        <a:rPr lang="en-US" altLang="zh-CN" dirty="0"/>
                        <a:t>(</a:t>
                      </a:r>
                      <a:r>
                        <a:rPr lang="zh-CN" altLang="en-US" dirty="0"/>
                        <a:t>queuesize</a:t>
                      </a:r>
                      <a:r>
                        <a:rPr lang="en-US" altLang="zh-CN" dirty="0"/>
                        <a:t>)</a:t>
                      </a:r>
                    </a:p>
                  </a:txBody>
                  <a:tcPr/>
                </a:tc>
                <a:tc>
                  <a:txBody>
                    <a:bodyPr/>
                    <a:lstStyle/>
                    <a:p>
                      <a:pPr marL="285750" indent="-285750">
                        <a:buFont typeface="Arial" panose="020B0604020202020204" pitchFamily="34" charset="0"/>
                        <a:buChar char="•"/>
                      </a:pPr>
                      <a:r>
                        <a:rPr lang="zh-CN" altLang="en-US" dirty="0">
                          <a:solidFill>
                            <a:srgbClr val="C00000"/>
                          </a:solidFill>
                        </a:rPr>
                        <a:t>仅服务器端调用</a:t>
                      </a:r>
                      <a:endParaRPr lang="en-US" altLang="zh-CN" dirty="0">
                        <a:solidFill>
                          <a:srgbClr val="C00000"/>
                        </a:solidFill>
                      </a:endParaRPr>
                    </a:p>
                    <a:p>
                      <a:pPr marL="285750" indent="-285750">
                        <a:buFont typeface="Arial" panose="020B0604020202020204" pitchFamily="34" charset="0"/>
                        <a:buChar char="•"/>
                      </a:pPr>
                      <a:r>
                        <a:rPr lang="zh-CN" altLang="en-US" dirty="0">
                          <a:solidFill>
                            <a:srgbClr val="C00000"/>
                          </a:solidFill>
                        </a:rPr>
                        <a:t>仅</a:t>
                      </a:r>
                      <a:r>
                        <a:rPr lang="en-US" altLang="zh-CN" dirty="0">
                          <a:solidFill>
                            <a:srgbClr val="C00000"/>
                          </a:solidFill>
                        </a:rPr>
                        <a:t>TCP</a:t>
                      </a:r>
                      <a:r>
                        <a:rPr lang="zh-CN" altLang="en-US" dirty="0">
                          <a:solidFill>
                            <a:srgbClr val="C00000"/>
                          </a:solidFill>
                        </a:rPr>
                        <a:t>套接字</a:t>
                      </a:r>
                    </a:p>
                  </a:txBody>
                  <a:tcPr/>
                </a:tc>
                <a:tc>
                  <a:txBody>
                    <a:bodyPr/>
                    <a:lstStyle/>
                    <a:p>
                      <a:pPr marL="285750" indent="-285750">
                        <a:buFont typeface="Arial" panose="020B0604020202020204" pitchFamily="34" charset="0"/>
                        <a:buChar char="•"/>
                      </a:pPr>
                      <a:r>
                        <a:rPr lang="zh-CN" altLang="en-US" dirty="0">
                          <a:solidFill>
                            <a:schemeClr val="tx1"/>
                          </a:solidFill>
                        </a:rPr>
                        <a:t>设置队列大小</a:t>
                      </a:r>
                    </a:p>
                  </a:txBody>
                  <a:tcPr/>
                </a:tc>
                <a:extLst>
                  <a:ext uri="{0D108BD9-81ED-4DB2-BD59-A6C34878D82A}">
                    <a16:rowId xmlns:a16="http://schemas.microsoft.com/office/drawing/2014/main" val="10001"/>
                  </a:ext>
                </a:extLst>
              </a:tr>
              <a:tr h="1108075">
                <a:tc>
                  <a:txBody>
                    <a:bodyPr/>
                    <a:lstStyle/>
                    <a:p>
                      <a:pPr>
                        <a:buNone/>
                      </a:pPr>
                      <a:r>
                        <a:rPr lang="en-US" altLang="zh-CN"/>
                        <a:t>connect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连接指定服务器套接字</a:t>
                      </a:r>
                    </a:p>
                  </a:txBody>
                  <a:tcPr/>
                </a:tc>
                <a:tc>
                  <a:txBody>
                    <a:bodyPr/>
                    <a:lstStyle/>
                    <a:p>
                      <a:pPr marL="285750" indent="-285750" fontAlgn="auto">
                        <a:spcBef>
                          <a:spcPts val="600"/>
                        </a:spcBef>
                        <a:buFont typeface="Arial" panose="020B0604020202020204" pitchFamily="34" charset="0"/>
                        <a:buChar char="•"/>
                      </a:pPr>
                      <a:r>
                        <a:rPr lang="zh-CN" altLang="en-US" dirty="0"/>
                        <a:t>想要用于连接的套接字</a:t>
                      </a:r>
                      <a:r>
                        <a:rPr lang="en-US" altLang="zh-CN" dirty="0"/>
                        <a:t>(</a:t>
                      </a:r>
                      <a:r>
                        <a:rPr lang="en-US" altLang="zh-CN" dirty="0" err="1"/>
                        <a:t>sd</a:t>
                      </a:r>
                      <a:r>
                        <a:rPr lang="en-US" altLang="zh-CN" dirty="0"/>
                        <a:t>)</a:t>
                      </a:r>
                    </a:p>
                    <a:p>
                      <a:pPr marL="285750" indent="-285750" fontAlgn="auto">
                        <a:spcBef>
                          <a:spcPts val="600"/>
                        </a:spcBef>
                        <a:buFont typeface="Arial" panose="020B0604020202020204" pitchFamily="34" charset="0"/>
                        <a:buChar char="•"/>
                      </a:pPr>
                      <a:r>
                        <a:rPr lang="zh-CN" altLang="en-US" dirty="0"/>
                        <a:t>想要请求连接的地址</a:t>
                      </a:r>
                      <a:r>
                        <a:rPr lang="en-US" altLang="zh-CN" dirty="0"/>
                        <a:t>(</a:t>
                      </a:r>
                      <a:r>
                        <a:rPr lang="en-US" altLang="zh-CN" dirty="0" err="1"/>
                        <a:t>saddr</a:t>
                      </a:r>
                      <a:r>
                        <a:rPr lang="en-US" altLang="zh-CN" dirty="0"/>
                        <a:t>)</a:t>
                      </a:r>
                    </a:p>
                    <a:p>
                      <a:pPr marL="285750" indent="-285750" fontAlgn="auto">
                        <a:spcBef>
                          <a:spcPts val="600"/>
                        </a:spcBef>
                        <a:buFont typeface="Arial" panose="020B0604020202020204" pitchFamily="34" charset="0"/>
                        <a:buChar char="•"/>
                      </a:pPr>
                      <a:r>
                        <a:rPr lang="zh-CN" altLang="en-US" dirty="0"/>
                        <a:t>限制地址长度</a:t>
                      </a:r>
                      <a:r>
                        <a:rPr lang="en-US" altLang="zh-CN" dirty="0"/>
                        <a:t>(</a:t>
                      </a:r>
                      <a:r>
                        <a:rPr lang="en-US" altLang="zh-CN" dirty="0" err="1"/>
                        <a:t>saddrlen</a:t>
                      </a:r>
                      <a:r>
                        <a:rPr lang="en-US" altLang="zh-CN" dirty="0"/>
                        <a:t>)</a:t>
                      </a:r>
                    </a:p>
                  </a:txBody>
                  <a:tcPr/>
                </a:tc>
                <a:tc>
                  <a:txBody>
                    <a:bodyPr/>
                    <a:lstStyle/>
                    <a:p>
                      <a:pPr marL="285750" indent="-285750">
                        <a:buFont typeface="Arial" panose="020B0604020202020204" pitchFamily="34" charset="0"/>
                        <a:buChar char="•"/>
                      </a:pPr>
                      <a:r>
                        <a:rPr lang="zh-CN" altLang="en-US" dirty="0">
                          <a:solidFill>
                            <a:srgbClr val="C00000"/>
                          </a:solidFill>
                        </a:rPr>
                        <a:t>仅客户端调用</a:t>
                      </a:r>
                    </a:p>
                  </a:txBody>
                  <a:tcPr/>
                </a:tc>
                <a:tc>
                  <a:txBody>
                    <a:bodyPr/>
                    <a:lstStyle/>
                    <a:p>
                      <a:pPr marL="285750" indent="-285750">
                        <a:buFont typeface="Arial" panose="020B0604020202020204" pitchFamily="34" charset="0"/>
                        <a:buChar char="•"/>
                      </a:pPr>
                      <a:r>
                        <a:rPr lang="en-US" altLang="zh-CN" dirty="0">
                          <a:solidFill>
                            <a:schemeClr val="tx1"/>
                          </a:solidFill>
                        </a:rPr>
                        <a:t>TCP:</a:t>
                      </a:r>
                      <a:r>
                        <a:rPr lang="zh-CN" altLang="en-US" dirty="0">
                          <a:solidFill>
                            <a:schemeClr val="tx1"/>
                          </a:solidFill>
                        </a:rPr>
                        <a:t>真连接</a:t>
                      </a:r>
                      <a:endParaRPr lang="en-US" altLang="zh-CN" dirty="0">
                        <a:solidFill>
                          <a:schemeClr val="tx1"/>
                        </a:solidFill>
                      </a:endParaRPr>
                    </a:p>
                    <a:p>
                      <a:pPr marL="285750" indent="-285750">
                        <a:buFont typeface="Arial" panose="020B0604020202020204" pitchFamily="34" charset="0"/>
                        <a:buChar char="•"/>
                      </a:pPr>
                      <a:r>
                        <a:rPr lang="en-US" altLang="zh-CN" dirty="0">
                          <a:solidFill>
                            <a:schemeClr val="tx1"/>
                          </a:solidFill>
                        </a:rPr>
                        <a:t>UDP</a:t>
                      </a:r>
                      <a:r>
                        <a:rPr lang="zh-CN" altLang="en-US" dirty="0">
                          <a:solidFill>
                            <a:schemeClr val="tx1"/>
                          </a:solidFill>
                        </a:rPr>
                        <a:t>：无</a:t>
                      </a:r>
                    </a:p>
                  </a:txBody>
                  <a:tcPr/>
                </a:tc>
                <a:extLst>
                  <a:ext uri="{0D108BD9-81ED-4DB2-BD59-A6C34878D82A}">
                    <a16:rowId xmlns:a16="http://schemas.microsoft.com/office/drawing/2014/main" val="10002"/>
                  </a:ext>
                </a:extLst>
              </a:tr>
              <a:tr h="1098550">
                <a:tc>
                  <a:txBody>
                    <a:bodyPr/>
                    <a:lstStyle/>
                    <a:p>
                      <a:pPr>
                        <a:buNone/>
                      </a:pPr>
                      <a:r>
                        <a:rPr lang="en-US" altLang="zh-CN"/>
                        <a:t>accept</a:t>
                      </a:r>
                    </a:p>
                  </a:txBody>
                  <a:tcPr/>
                </a:tc>
                <a:tc>
                  <a:txBody>
                    <a:bodyPr/>
                    <a:lstStyle/>
                    <a:p>
                      <a:r>
                        <a:rPr lang="zh-CN" altLang="en-US" dirty="0"/>
                        <a:t>处于监听→</a:t>
                      </a:r>
                      <a:endParaRPr lang="en-US" altLang="zh-CN" dirty="0"/>
                    </a:p>
                    <a:p>
                      <a:r>
                        <a:rPr lang="zh-CN" altLang="en-US" dirty="0"/>
                        <a:t>听取客户请求→</a:t>
                      </a:r>
                      <a:endParaRPr lang="en-US" altLang="zh-CN" dirty="0"/>
                    </a:p>
                    <a:p>
                      <a:r>
                        <a:rPr lang="zh-CN" altLang="en-US" dirty="0">
                          <a:solidFill>
                            <a:srgbClr val="C00000"/>
                          </a:solidFill>
                        </a:rPr>
                        <a:t>创建新</a:t>
                      </a:r>
                      <a:r>
                        <a:rPr lang="zh-CN" altLang="en-US" dirty="0"/>
                        <a:t>套接字</a:t>
                      </a:r>
                    </a:p>
                  </a:txBody>
                  <a:tcPr/>
                </a:tc>
                <a:tc>
                  <a:txBody>
                    <a:bodyPr/>
                    <a:lstStyle/>
                    <a:p>
                      <a:pPr marL="285750" indent="-285750">
                        <a:buFont typeface="Arial" panose="020B0604020202020204" pitchFamily="34" charset="0"/>
                        <a:buChar char="•"/>
                      </a:pPr>
                      <a:r>
                        <a:rPr lang="zh-CN" altLang="en-US"/>
                        <a:t>处于监听状态的流套接字</a:t>
                      </a:r>
                      <a:r>
                        <a:rPr lang="en-US" altLang="zh-CN"/>
                        <a:t>(sd)</a:t>
                      </a:r>
                    </a:p>
                    <a:p>
                      <a:pPr marL="285750" indent="-285750">
                        <a:buFont typeface="Arial" panose="020B0604020202020204" pitchFamily="34" charset="0"/>
                        <a:buChar char="•"/>
                      </a:pPr>
                      <a:r>
                        <a:rPr lang="zh-CN" altLang="en-US"/>
                        <a:t>客户请求队列</a:t>
                      </a:r>
                      <a:r>
                        <a:rPr lang="en-US" altLang="zh-CN"/>
                        <a:t>(caddr)</a:t>
                      </a:r>
                    </a:p>
                    <a:p>
                      <a:pPr marL="285750" indent="-285750">
                        <a:buFont typeface="Arial" panose="020B0604020202020204" pitchFamily="34" charset="0"/>
                        <a:buChar char="•"/>
                      </a:pPr>
                      <a:r>
                        <a:rPr lang="zh-CN" altLang="en-US"/>
                        <a:t>客户请求队列长度</a:t>
                      </a:r>
                      <a:r>
                        <a:rPr lang="en-US" altLang="zh-CN"/>
                        <a:t>(caddrlen)</a:t>
                      </a:r>
                    </a:p>
                  </a:txBody>
                  <a:tcPr/>
                </a:tc>
                <a:tc>
                  <a:txBody>
                    <a:bodyPr/>
                    <a:lstStyle/>
                    <a:p>
                      <a:pPr marL="285750" indent="-285750">
                        <a:buFont typeface="Arial" panose="020B0604020202020204" pitchFamily="34" charset="0"/>
                        <a:buChar char="•"/>
                      </a:pPr>
                      <a:r>
                        <a:rPr lang="zh-CN" altLang="en-US" sz="1800" dirty="0">
                          <a:solidFill>
                            <a:srgbClr val="C00000"/>
                          </a:solidFill>
                          <a:sym typeface="+mn-ea"/>
                        </a:rPr>
                        <a:t>仅服务器端调用</a:t>
                      </a:r>
                      <a:endParaRPr lang="zh-CN" altLang="en-US" sz="1800" dirty="0">
                        <a:solidFill>
                          <a:srgbClr val="C00000"/>
                        </a:solidFill>
                      </a:endParaRPr>
                    </a:p>
                    <a:p>
                      <a:pPr marL="285750" indent="-285750">
                        <a:buFont typeface="Arial" panose="020B0604020202020204" pitchFamily="34" charset="0"/>
                        <a:buChar char="•"/>
                      </a:pPr>
                      <a:r>
                        <a:rPr lang="zh-CN" altLang="en-US" dirty="0">
                          <a:solidFill>
                            <a:srgbClr val="C00000"/>
                          </a:solidFill>
                        </a:rPr>
                        <a:t>仅</a:t>
                      </a:r>
                      <a:r>
                        <a:rPr lang="en-US" altLang="zh-CN" dirty="0">
                          <a:solidFill>
                            <a:srgbClr val="C00000"/>
                          </a:solidFill>
                        </a:rPr>
                        <a:t>TCP</a:t>
                      </a:r>
                      <a:r>
                        <a:rPr lang="zh-CN" altLang="en-US" dirty="0">
                          <a:solidFill>
                            <a:srgbClr val="C00000"/>
                          </a:solidFill>
                        </a:rPr>
                        <a:t>套接字</a:t>
                      </a:r>
                    </a:p>
                  </a:txBody>
                  <a:tcPr/>
                </a:tc>
                <a:tc>
                  <a:txBody>
                    <a:bodyPr/>
                    <a:lstStyle/>
                    <a:p>
                      <a:pPr marL="285750" indent="-285750">
                        <a:buFont typeface="Arial" panose="020B0604020202020204" pitchFamily="34" charset="0"/>
                        <a:buChar char="•"/>
                      </a:pPr>
                      <a:r>
                        <a:rPr lang="zh-CN" altLang="en-US" dirty="0">
                          <a:solidFill>
                            <a:schemeClr val="tx1"/>
                          </a:solidFill>
                        </a:rPr>
                        <a:t>利用</a:t>
                      </a:r>
                      <a:r>
                        <a:rPr lang="en-US" altLang="zh-CN" dirty="0" err="1">
                          <a:solidFill>
                            <a:schemeClr val="tx1"/>
                          </a:solidFill>
                        </a:rPr>
                        <a:t>newsock</a:t>
                      </a:r>
                      <a:r>
                        <a:rPr lang="zh-CN" altLang="en-US" dirty="0">
                          <a:solidFill>
                            <a:schemeClr val="tx1"/>
                          </a:solidFill>
                        </a:rPr>
                        <a:t>与客户通信</a:t>
                      </a:r>
                    </a:p>
                  </a:txBody>
                  <a:tcPr/>
                </a:tc>
                <a:extLst>
                  <a:ext uri="{0D108BD9-81ED-4DB2-BD59-A6C34878D82A}">
                    <a16:rowId xmlns:a16="http://schemas.microsoft.com/office/drawing/2014/main" val="10003"/>
                  </a:ext>
                </a:extLst>
              </a:tr>
              <a:tr h="652402">
                <a:tc>
                  <a:txBody>
                    <a:bodyPr/>
                    <a:lstStyle/>
                    <a:p>
                      <a:pPr>
                        <a:buNone/>
                      </a:pPr>
                      <a:r>
                        <a:rPr lang="en-US" altLang="en-US" sz="1800" dirty="0" err="1">
                          <a:solidFill>
                            <a:schemeClr val="tx1"/>
                          </a:solidFill>
                          <a:latin typeface="Consolas" panose="020B0609020204030204" pitchFamily="49" charset="0"/>
                          <a:sym typeface="+mn-ea"/>
                        </a:rPr>
                        <a:t>bind</a:t>
                      </a:r>
                    </a:p>
                    <a:p>
                      <a:pPr>
                        <a:buNone/>
                      </a:pPr>
                      <a:endParaRPr lang="en-US" altLang="zh-C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绑定套接字本地端点地址</a:t>
                      </a:r>
                    </a:p>
                  </a:txBody>
                  <a:tcPr/>
                </a:tc>
                <a:tc>
                  <a:txBody>
                    <a:bodyPr/>
                    <a:lstStyle/>
                    <a:p>
                      <a:pPr marL="285750" indent="-285750">
                        <a:buFont typeface="Arial" panose="020B0604020202020204" pitchFamily="34" charset="0"/>
                        <a:buChar char="•"/>
                      </a:pPr>
                      <a:r>
                        <a:rPr lang="zh-CN" altLang="en-US" sz="1800" dirty="0">
                          <a:sym typeface="+mn-ea"/>
                        </a:rPr>
                        <a:t>已经创建的套接字</a:t>
                      </a:r>
                      <a:r>
                        <a:rPr lang="en-US" altLang="zh-CN" sz="1800" dirty="0">
                          <a:sym typeface="+mn-ea"/>
                        </a:rPr>
                        <a:t>(</a:t>
                      </a:r>
                      <a:r>
                        <a:rPr lang="en-US" altLang="zh-CN" sz="1800" dirty="0" err="1">
                          <a:sym typeface="+mn-ea"/>
                        </a:rPr>
                        <a:t>sd</a:t>
                      </a:r>
                      <a:r>
                        <a:rPr lang="en-US" altLang="zh-CN" sz="1800" dirty="0">
                          <a:sym typeface="+mn-ea"/>
                        </a:rPr>
                        <a:t>)</a:t>
                      </a:r>
                      <a:endParaRPr lang="en-US" altLang="zh-CN" sz="1800" dirty="0"/>
                    </a:p>
                    <a:p>
                      <a:pPr marL="285750" indent="-285750">
                        <a:buFont typeface="Arial" panose="020B0604020202020204" pitchFamily="34" charset="0"/>
                        <a:buChar char="•"/>
                      </a:pPr>
                      <a:r>
                        <a:rPr lang="zh-CN" altLang="en-US" sz="1800" dirty="0">
                          <a:sym typeface="+mn-ea"/>
                        </a:rPr>
                        <a:t>端点地址localaddr</a:t>
                      </a:r>
                      <a:endParaRPr lang="zh-CN" altLang="en-US" sz="1800" dirty="0"/>
                    </a:p>
                  </a:txBody>
                  <a:tcPr/>
                </a:tc>
                <a:tc>
                  <a:txBody>
                    <a:bodyPr/>
                    <a:lstStyle/>
                    <a:p>
                      <a:pPr marL="285750" indent="-285750">
                        <a:buFont typeface="Arial" panose="020B0604020202020204" pitchFamily="34" charset="0"/>
                        <a:buChar char="•"/>
                      </a:pPr>
                      <a:r>
                        <a:rPr lang="zh-CN" altLang="en-US" sz="1800" dirty="0">
                          <a:solidFill>
                            <a:srgbClr val="C00000"/>
                          </a:solidFill>
                          <a:sym typeface="+mn-ea"/>
                        </a:rPr>
                        <a:t>一般只用于服务器端，客户端会自动分配</a:t>
                      </a:r>
                    </a:p>
                  </a:txBody>
                  <a:tcPr/>
                </a:tc>
                <a:tc>
                  <a:txBody>
                    <a:bodyPr/>
                    <a:lstStyle/>
                    <a:p>
                      <a:pPr marL="285750" indent="-285750">
                        <a:buFont typeface="Arial" panose="020B0604020202020204" pitchFamily="34" charset="0"/>
                        <a:buChar char="•"/>
                      </a:pPr>
                      <a:r>
                        <a:rPr lang="en-US" altLang="zh-CN" sz="1800" dirty="0">
                          <a:solidFill>
                            <a:schemeClr val="tx1"/>
                          </a:solidFill>
                          <a:sym typeface="+mn-ea"/>
                        </a:rPr>
                        <a:t>IP</a:t>
                      </a:r>
                      <a:r>
                        <a:rPr lang="zh-CN" altLang="en-US" sz="1800" dirty="0">
                          <a:solidFill>
                            <a:schemeClr val="tx1"/>
                          </a:solidFill>
                          <a:sym typeface="+mn-ea"/>
                        </a:rPr>
                        <a:t>地址通配符</a:t>
                      </a:r>
                      <a:endParaRPr lang="en-US" altLang="zh-CN" sz="1800" dirty="0">
                        <a:solidFill>
                          <a:schemeClr val="tx1"/>
                        </a:solidFill>
                        <a:sym typeface="+mn-ea"/>
                      </a:endParaRPr>
                    </a:p>
                    <a:p>
                      <a:pPr marL="0" indent="0">
                        <a:buFont typeface="Arial" panose="020B0604020202020204" pitchFamily="34" charset="0"/>
                        <a:buNone/>
                      </a:pPr>
                      <a:r>
                        <a:rPr lang="en-US" altLang="zh-CN" sz="1800" dirty="0">
                          <a:solidFill>
                            <a:schemeClr val="tx1"/>
                          </a:solidFill>
                          <a:sym typeface="+mn-ea"/>
                        </a:rPr>
                        <a:t>    INADDR_ANY</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9738" y="366112"/>
            <a:ext cx="691563" cy="795716"/>
            <a:chOff x="2367572" y="4118895"/>
            <a:chExt cx="921196" cy="1059933"/>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1"/>
              </p:custDataLst>
            </p:nvPr>
          </p:nvSpPr>
          <p:spPr>
            <a:xfrm>
              <a:off x="2448089" y="4317883"/>
              <a:ext cx="760159" cy="860945"/>
            </a:xfrm>
            <a:prstGeom prst="rect">
              <a:avLst/>
            </a:prstGeom>
            <a:noFill/>
          </p:spPr>
          <p:txBody>
            <a:bodyPr wrap="none" lIns="0" rIns="0" rtlCol="0">
              <a:spAutoFit/>
            </a:bodyPr>
            <a:lstStyle/>
            <a:p>
              <a:pPr algn="ctr" defTabSz="914400"/>
              <a:r>
                <a:rPr lang="en-US" sz="3600" b="1" dirty="0">
                  <a:solidFill>
                    <a:schemeClr val="accent1">
                      <a:lumMod val="50000"/>
                    </a:schemeClr>
                  </a:solidFill>
                  <a:cs typeface="+mn-ea"/>
                  <a:sym typeface="+mn-lt"/>
                </a:rPr>
                <a:t>04</a:t>
              </a:r>
            </a:p>
          </p:txBody>
        </p:sp>
      </p:grpSp>
      <p:sp>
        <p:nvSpPr>
          <p:cNvPr id="14" name="TextBox 14"/>
          <p:cNvSpPr txBox="1"/>
          <p:nvPr/>
        </p:nvSpPr>
        <p:spPr>
          <a:xfrm>
            <a:off x="1369561" y="481061"/>
            <a:ext cx="3507239" cy="646331"/>
          </a:xfrm>
          <a:prstGeom prst="rect">
            <a:avLst/>
          </a:prstGeom>
          <a:noFill/>
          <a:effectLst/>
        </p:spPr>
        <p:txBody>
          <a:bodyPr wrap="square" rtlCol="0">
            <a:spAutoFit/>
          </a:bodyPr>
          <a:lstStyle/>
          <a:p>
            <a:pPr defTabSz="285750"/>
            <a:r>
              <a:rPr lang="zh-CN" altLang="en-US" sz="3600" dirty="0">
                <a:solidFill>
                  <a:schemeClr val="accent1">
                    <a:lumMod val="50000"/>
                  </a:schemeClr>
                </a:solidFill>
                <a:cs typeface="+mn-ea"/>
                <a:sym typeface="+mn-lt"/>
              </a:rPr>
              <a:t>函数介绍</a:t>
            </a:r>
            <a:r>
              <a:rPr lang="en-US" altLang="zh-CN" sz="3600" dirty="0">
                <a:solidFill>
                  <a:schemeClr val="accent1">
                    <a:lumMod val="50000"/>
                  </a:schemeClr>
                </a:solidFill>
                <a:cs typeface="+mn-ea"/>
                <a:sym typeface="+mn-lt"/>
              </a:rPr>
              <a:t>(3)</a:t>
            </a:r>
          </a:p>
        </p:txBody>
      </p:sp>
      <p:graphicFrame>
        <p:nvGraphicFramePr>
          <p:cNvPr id="11" name="表格 12">
            <a:extLst>
              <a:ext uri="{FF2B5EF4-FFF2-40B4-BE49-F238E27FC236}">
                <a16:creationId xmlns:a16="http://schemas.microsoft.com/office/drawing/2014/main" id="{5AE22CA1-A782-469D-AFBE-15202D36AA01}"/>
              </a:ext>
            </a:extLst>
          </p:cNvPr>
          <p:cNvGraphicFramePr>
            <a:graphicFrameLocks noGrp="1"/>
          </p:cNvGraphicFramePr>
          <p:nvPr>
            <p:extLst>
              <p:ext uri="{D42A27DB-BD31-4B8C-83A1-F6EECF244321}">
                <p14:modId xmlns:p14="http://schemas.microsoft.com/office/powerpoint/2010/main" val="1480319475"/>
              </p:ext>
            </p:extLst>
          </p:nvPr>
        </p:nvGraphicFramePr>
        <p:xfrm>
          <a:off x="673840" y="1800567"/>
          <a:ext cx="10844319" cy="3479800"/>
        </p:xfrm>
        <a:graphic>
          <a:graphicData uri="http://schemas.openxmlformats.org/drawingml/2006/table">
            <a:tbl>
              <a:tblPr firstRow="1" bandRow="1">
                <a:tableStyleId>{5C22544A-7EE6-4342-B048-85BDC9FD1C3A}</a:tableStyleId>
              </a:tblPr>
              <a:tblGrid>
                <a:gridCol w="1288068">
                  <a:extLst>
                    <a:ext uri="{9D8B030D-6E8A-4147-A177-3AD203B41FA5}">
                      <a16:colId xmlns:a16="http://schemas.microsoft.com/office/drawing/2014/main" val="134056500"/>
                    </a:ext>
                  </a:extLst>
                </a:gridCol>
                <a:gridCol w="1332954">
                  <a:extLst>
                    <a:ext uri="{9D8B030D-6E8A-4147-A177-3AD203B41FA5}">
                      <a16:colId xmlns:a16="http://schemas.microsoft.com/office/drawing/2014/main" val="2905130881"/>
                    </a:ext>
                  </a:extLst>
                </a:gridCol>
                <a:gridCol w="2186145">
                  <a:extLst>
                    <a:ext uri="{9D8B030D-6E8A-4147-A177-3AD203B41FA5}">
                      <a16:colId xmlns:a16="http://schemas.microsoft.com/office/drawing/2014/main" val="1717128086"/>
                    </a:ext>
                  </a:extLst>
                </a:gridCol>
                <a:gridCol w="1787549">
                  <a:extLst>
                    <a:ext uri="{9D8B030D-6E8A-4147-A177-3AD203B41FA5}">
                      <a16:colId xmlns:a16="http://schemas.microsoft.com/office/drawing/2014/main" val="1050337264"/>
                    </a:ext>
                  </a:extLst>
                </a:gridCol>
                <a:gridCol w="4249603">
                  <a:extLst>
                    <a:ext uri="{9D8B030D-6E8A-4147-A177-3AD203B41FA5}">
                      <a16:colId xmlns:a16="http://schemas.microsoft.com/office/drawing/2014/main" val="1427418666"/>
                    </a:ext>
                  </a:extLst>
                </a:gridCol>
              </a:tblGrid>
              <a:tr h="370840">
                <a:tc>
                  <a:txBody>
                    <a:bodyPr/>
                    <a:lstStyle/>
                    <a:p>
                      <a:pPr algn="ctr"/>
                      <a:r>
                        <a:rPr lang="zh-CN" altLang="en-US" dirty="0"/>
                        <a:t>函数名</a:t>
                      </a:r>
                    </a:p>
                  </a:txBody>
                  <a:tcPr/>
                </a:tc>
                <a:tc>
                  <a:txBody>
                    <a:bodyPr/>
                    <a:lstStyle/>
                    <a:p>
                      <a:pPr algn="ctr"/>
                      <a:r>
                        <a:rPr lang="zh-CN" altLang="en-US" dirty="0"/>
                        <a:t>功能</a:t>
                      </a:r>
                    </a:p>
                  </a:txBody>
                  <a:tcPr/>
                </a:tc>
                <a:tc>
                  <a:txBody>
                    <a:bodyPr/>
                    <a:lstStyle/>
                    <a:p>
                      <a:pPr algn="ctr"/>
                      <a:r>
                        <a:rPr lang="zh-CN" altLang="en-US" dirty="0"/>
                        <a:t>参数</a:t>
                      </a:r>
                    </a:p>
                  </a:txBody>
                  <a:tcPr/>
                </a:tc>
                <a:tc>
                  <a:txBody>
                    <a:bodyPr/>
                    <a:lstStyle/>
                    <a:p>
                      <a:pPr algn="ctr"/>
                      <a:r>
                        <a:rPr lang="zh-CN" altLang="en-US" dirty="0"/>
                        <a:t>函数适用情况</a:t>
                      </a:r>
                    </a:p>
                  </a:txBody>
                  <a:tcPr/>
                </a:tc>
                <a:tc>
                  <a:txBody>
                    <a:bodyPr/>
                    <a:lstStyle/>
                    <a:p>
                      <a:pPr algn="ctr"/>
                      <a:r>
                        <a:rPr lang="zh-CN" altLang="en-US" dirty="0"/>
                        <a:t>注意点</a:t>
                      </a:r>
                    </a:p>
                  </a:txBody>
                  <a:tcPr/>
                </a:tc>
                <a:extLst>
                  <a:ext uri="{0D108BD9-81ED-4DB2-BD59-A6C34878D82A}">
                    <a16:rowId xmlns:a16="http://schemas.microsoft.com/office/drawing/2014/main" val="3493217872"/>
                  </a:ext>
                </a:extLst>
              </a:tr>
              <a:tr h="370840">
                <a:tc>
                  <a:txBody>
                    <a:bodyPr/>
                    <a:lstStyle/>
                    <a:p>
                      <a:pPr algn="ctr"/>
                      <a:r>
                        <a:rPr lang="en-US" altLang="zh-CN" dirty="0"/>
                        <a:t>send</a:t>
                      </a:r>
                      <a:endParaRPr lang="zh-CN" altLang="en-US" dirty="0"/>
                    </a:p>
                  </a:txBody>
                  <a:tcPr/>
                </a:tc>
                <a:tc>
                  <a:txBody>
                    <a:bodyPr/>
                    <a:lstStyle/>
                    <a:p>
                      <a:pPr algn="ctr"/>
                      <a:r>
                        <a:rPr lang="zh-CN" altLang="en-US" dirty="0"/>
                        <a:t>发送数据</a:t>
                      </a:r>
                    </a:p>
                  </a:txBody>
                  <a:tcPr/>
                </a:tc>
                <a:tc>
                  <a:txBody>
                    <a:bodyPr/>
                    <a:lstStyle/>
                    <a:p>
                      <a:r>
                        <a:rPr lang="en-US" altLang="zh-CN" dirty="0"/>
                        <a:t>1.sd      2.*</a:t>
                      </a:r>
                      <a:r>
                        <a:rPr lang="en-US" altLang="zh-CN" dirty="0" err="1"/>
                        <a:t>buf</a:t>
                      </a:r>
                      <a:endParaRPr lang="en-US" altLang="zh-CN" dirty="0"/>
                    </a:p>
                    <a:p>
                      <a:r>
                        <a:rPr lang="en-US" altLang="zh-CN" dirty="0"/>
                        <a:t>3.len     4.flags</a:t>
                      </a:r>
                      <a:endParaRPr lang="zh-CN" altLang="en-US" dirty="0"/>
                    </a:p>
                  </a:txBody>
                  <a:tcPr/>
                </a:tc>
                <a:tc>
                  <a:txBody>
                    <a:bodyPr/>
                    <a:lstStyle/>
                    <a:p>
                      <a:pPr marL="285750" indent="-285750">
                        <a:buFont typeface="Arial" panose="020B0604020202020204" pitchFamily="34" charset="0"/>
                        <a:buChar char="•"/>
                      </a:pPr>
                      <a:endParaRPr lang="zh-CN" altLang="en-US" dirty="0"/>
                    </a:p>
                  </a:txBody>
                  <a:tcPr/>
                </a:tc>
                <a:tc>
                  <a:txBody>
                    <a:bodyPr/>
                    <a:lstStyle/>
                    <a:p>
                      <a:r>
                        <a:rPr lang="en-US" altLang="zh-CN" dirty="0"/>
                        <a:t>1.</a:t>
                      </a:r>
                      <a:r>
                        <a:rPr lang="zh-CN" altLang="en-US" dirty="0"/>
                        <a:t>建立</a:t>
                      </a:r>
                      <a:r>
                        <a:rPr lang="en-US" altLang="zh-CN" dirty="0"/>
                        <a:t>TCP</a:t>
                      </a:r>
                      <a:r>
                        <a:rPr lang="zh-CN" altLang="en-US" dirty="0"/>
                        <a:t>的客户端或服务端</a:t>
                      </a:r>
                      <a:endParaRPr lang="en-US" altLang="zh-CN" dirty="0"/>
                    </a:p>
                    <a:p>
                      <a:r>
                        <a:rPr lang="en-US" altLang="zh-CN" dirty="0"/>
                        <a:t>2.</a:t>
                      </a:r>
                      <a:r>
                        <a:rPr lang="zh-CN" altLang="en-US" dirty="0"/>
                        <a:t>调用</a:t>
                      </a:r>
                      <a:r>
                        <a:rPr lang="en-US" altLang="zh-CN" dirty="0"/>
                        <a:t>connect</a:t>
                      </a:r>
                      <a:r>
                        <a:rPr lang="zh-CN" altLang="en-US" dirty="0"/>
                        <a:t>的</a:t>
                      </a:r>
                      <a:r>
                        <a:rPr lang="en-US" altLang="zh-CN" dirty="0"/>
                        <a:t>UDP</a:t>
                      </a:r>
                      <a:r>
                        <a:rPr lang="zh-CN" altLang="en-US" dirty="0"/>
                        <a:t>客户端</a:t>
                      </a:r>
                    </a:p>
                  </a:txBody>
                  <a:tcPr/>
                </a:tc>
                <a:extLst>
                  <a:ext uri="{0D108BD9-81ED-4DB2-BD59-A6C34878D82A}">
                    <a16:rowId xmlns:a16="http://schemas.microsoft.com/office/drawing/2014/main" val="3951387349"/>
                  </a:ext>
                </a:extLst>
              </a:tr>
              <a:tr h="370840">
                <a:tc>
                  <a:txBody>
                    <a:bodyPr/>
                    <a:lstStyle/>
                    <a:p>
                      <a:pPr algn="ctr"/>
                      <a:r>
                        <a:rPr lang="en-US" altLang="zh-CN" dirty="0" err="1"/>
                        <a:t>sendto</a:t>
                      </a:r>
                      <a:endParaRPr lang="zh-CN" altLang="en-US" dirty="0"/>
                    </a:p>
                  </a:txBody>
                  <a:tcPr/>
                </a:tc>
                <a:tc>
                  <a:txBody>
                    <a:bodyPr/>
                    <a:lstStyle/>
                    <a:p>
                      <a:pPr algn="ctr"/>
                      <a:r>
                        <a:rPr lang="zh-CN" altLang="en-US" dirty="0"/>
                        <a:t>同上</a:t>
                      </a:r>
                    </a:p>
                  </a:txBody>
                  <a:tcPr/>
                </a:tc>
                <a:tc>
                  <a:txBody>
                    <a:bodyPr/>
                    <a:lstStyle/>
                    <a:p>
                      <a:r>
                        <a:rPr lang="zh-CN" altLang="en-US" dirty="0"/>
                        <a:t>同上</a:t>
                      </a:r>
                      <a:endParaRPr lang="en-US" altLang="zh-CN" dirty="0"/>
                    </a:p>
                    <a:p>
                      <a:r>
                        <a:rPr lang="en-US" altLang="zh-CN" dirty="0"/>
                        <a:t>5.destaddr</a:t>
                      </a:r>
                    </a:p>
                    <a:p>
                      <a:r>
                        <a:rPr lang="en-US" altLang="zh-CN" dirty="0"/>
                        <a:t>6.addrlen</a:t>
                      </a:r>
                      <a:endParaRPr lang="zh-CN" altLang="en-US" dirty="0"/>
                    </a:p>
                  </a:txBody>
                  <a:tcPr/>
                </a:tc>
                <a:tc>
                  <a:txBody>
                    <a:bodyPr/>
                    <a:lstStyle/>
                    <a:p>
                      <a:pPr marL="285750" indent="-285750">
                        <a:buFont typeface="Arial" panose="020B0604020202020204" pitchFamily="34" charset="0"/>
                        <a:buChar char="•"/>
                      </a:pPr>
                      <a:r>
                        <a:rPr lang="zh-CN" altLang="en-US" dirty="0">
                          <a:solidFill>
                            <a:srgbClr val="C00000"/>
                          </a:solidFill>
                        </a:rPr>
                        <a:t>仅</a:t>
                      </a:r>
                      <a:r>
                        <a:rPr lang="en-US" altLang="zh-CN" dirty="0">
                          <a:solidFill>
                            <a:srgbClr val="C00000"/>
                          </a:solidFill>
                        </a:rPr>
                        <a:t>UDP</a:t>
                      </a:r>
                      <a:endParaRPr lang="zh-CN" altLang="en-US" dirty="0">
                        <a:solidFill>
                          <a:srgbClr val="C00000"/>
                        </a:solidFill>
                      </a:endParaRPr>
                    </a:p>
                  </a:txBody>
                  <a:tcPr/>
                </a:tc>
                <a:tc>
                  <a:txBody>
                    <a:bodyPr/>
                    <a:lstStyle/>
                    <a:p>
                      <a:r>
                        <a:rPr lang="en-US" altLang="zh-CN" dirty="0"/>
                        <a:t>1.UDP</a:t>
                      </a:r>
                      <a:r>
                        <a:rPr lang="zh-CN" altLang="en-US" dirty="0"/>
                        <a:t>服务端</a:t>
                      </a:r>
                      <a:endParaRPr lang="en-US" altLang="zh-CN" dirty="0"/>
                    </a:p>
                    <a:p>
                      <a:r>
                        <a:rPr lang="en-US" altLang="zh-CN" dirty="0"/>
                        <a:t>2.</a:t>
                      </a:r>
                      <a:r>
                        <a:rPr lang="zh-CN" altLang="en-US" dirty="0"/>
                        <a:t>未调用</a:t>
                      </a:r>
                      <a:r>
                        <a:rPr lang="en-US" altLang="zh-CN" dirty="0"/>
                        <a:t>connect</a:t>
                      </a:r>
                      <a:r>
                        <a:rPr lang="zh-CN" altLang="en-US" dirty="0"/>
                        <a:t>的</a:t>
                      </a:r>
                      <a:r>
                        <a:rPr lang="en-US" altLang="zh-CN" dirty="0"/>
                        <a:t>UDP</a:t>
                      </a:r>
                      <a:r>
                        <a:rPr lang="zh-CN" altLang="en-US" dirty="0"/>
                        <a:t>客户端</a:t>
                      </a:r>
                    </a:p>
                  </a:txBody>
                  <a:tcPr/>
                </a:tc>
                <a:extLst>
                  <a:ext uri="{0D108BD9-81ED-4DB2-BD59-A6C34878D82A}">
                    <a16:rowId xmlns:a16="http://schemas.microsoft.com/office/drawing/2014/main" val="1477633937"/>
                  </a:ext>
                </a:extLst>
              </a:tr>
              <a:tr h="370840">
                <a:tc>
                  <a:txBody>
                    <a:bodyPr/>
                    <a:lstStyle/>
                    <a:p>
                      <a:pPr algn="ctr"/>
                      <a:r>
                        <a:rPr lang="en-US" altLang="zh-CN" dirty="0" err="1"/>
                        <a:t>recv</a:t>
                      </a:r>
                      <a:endParaRPr lang="zh-CN" altLang="en-US" dirty="0"/>
                    </a:p>
                  </a:txBody>
                  <a:tcPr/>
                </a:tc>
                <a:tc>
                  <a:txBody>
                    <a:bodyPr/>
                    <a:lstStyle/>
                    <a:p>
                      <a:pPr algn="ctr"/>
                      <a:r>
                        <a:rPr lang="zh-CN" altLang="en-US" dirty="0"/>
                        <a:t>接受数据</a:t>
                      </a:r>
                    </a:p>
                  </a:txBody>
                  <a:tcPr/>
                </a:tc>
                <a:tc>
                  <a:txBody>
                    <a:bodyPr/>
                    <a:lstStyle/>
                    <a:p>
                      <a:r>
                        <a:rPr lang="en-US" altLang="zh-CN" dirty="0"/>
                        <a:t>1.sd   2.*buffer</a:t>
                      </a:r>
                    </a:p>
                    <a:p>
                      <a:r>
                        <a:rPr lang="en-US" altLang="zh-CN" dirty="0"/>
                        <a:t>3.len  4.flags</a:t>
                      </a:r>
                      <a:endParaRPr lang="zh-CN" altLang="en-US" dirty="0"/>
                    </a:p>
                  </a:txBody>
                  <a:tcPr/>
                </a:tc>
                <a:tc>
                  <a:txBody>
                    <a:bodyPr/>
                    <a:lstStyle/>
                    <a:p>
                      <a:pPr marL="285750" indent="-285750">
                        <a:buFont typeface="Arial" panose="020B0604020202020204" pitchFamily="34" charset="0"/>
                        <a:buChar char="•"/>
                      </a:pPr>
                      <a:endParaRPr lang="zh-CN" altLang="en-US" dirty="0">
                        <a:solidFill>
                          <a:srgbClr val="C00000"/>
                        </a:solidFill>
                      </a:endParaRPr>
                    </a:p>
                  </a:txBody>
                  <a:tcPr/>
                </a:tc>
                <a:tc>
                  <a:txBody>
                    <a:bodyPr/>
                    <a:lstStyle/>
                    <a:p>
                      <a:r>
                        <a:rPr lang="en-US" altLang="zh-CN" dirty="0"/>
                        <a:t>1</a:t>
                      </a:r>
                      <a:r>
                        <a:rPr lang="en-US" altLang="zh-CN"/>
                        <a:t>.TCP</a:t>
                      </a:r>
                      <a:r>
                        <a:rPr lang="zh-CN" altLang="en-US"/>
                        <a:t>的</a:t>
                      </a:r>
                      <a:r>
                        <a:rPr lang="zh-CN" altLang="en-US" dirty="0"/>
                        <a:t>客户端或服务端</a:t>
                      </a:r>
                      <a:endParaRPr lang="en-US" altLang="zh-CN" dirty="0"/>
                    </a:p>
                    <a:p>
                      <a:r>
                        <a:rPr lang="en-US" altLang="zh-CN" dirty="0"/>
                        <a:t>2.</a:t>
                      </a:r>
                      <a:r>
                        <a:rPr lang="zh-CN" altLang="en-US" dirty="0"/>
                        <a:t>调用</a:t>
                      </a:r>
                      <a:r>
                        <a:rPr lang="en-US" altLang="zh-CN" dirty="0"/>
                        <a:t>connect</a:t>
                      </a:r>
                      <a:r>
                        <a:rPr lang="zh-CN" altLang="en-US" dirty="0"/>
                        <a:t>的</a:t>
                      </a:r>
                      <a:r>
                        <a:rPr lang="en-US" altLang="zh-CN" dirty="0"/>
                        <a:t>UDP</a:t>
                      </a:r>
                      <a:r>
                        <a:rPr lang="zh-CN" altLang="en-US" dirty="0"/>
                        <a:t>客户端</a:t>
                      </a:r>
                    </a:p>
                  </a:txBody>
                  <a:tcPr/>
                </a:tc>
                <a:extLst>
                  <a:ext uri="{0D108BD9-81ED-4DB2-BD59-A6C34878D82A}">
                    <a16:rowId xmlns:a16="http://schemas.microsoft.com/office/drawing/2014/main" val="3430290204"/>
                  </a:ext>
                </a:extLst>
              </a:tr>
              <a:tr h="370840">
                <a:tc>
                  <a:txBody>
                    <a:bodyPr/>
                    <a:lstStyle/>
                    <a:p>
                      <a:pPr algn="ctr"/>
                      <a:r>
                        <a:rPr lang="en-US" altLang="zh-CN" dirty="0" err="1"/>
                        <a:t>recfrom</a:t>
                      </a:r>
                      <a:endParaRPr lang="zh-CN" altLang="en-US" dirty="0"/>
                    </a:p>
                  </a:txBody>
                  <a:tcPr/>
                </a:tc>
                <a:tc>
                  <a:txBody>
                    <a:bodyPr/>
                    <a:lstStyle/>
                    <a:p>
                      <a:pPr algn="ctr"/>
                      <a:r>
                        <a:rPr lang="zh-CN" altLang="en-US" dirty="0"/>
                        <a:t>同上</a:t>
                      </a:r>
                    </a:p>
                  </a:txBody>
                  <a:tcPr/>
                </a:tc>
                <a:tc>
                  <a:txBody>
                    <a:bodyPr/>
                    <a:lstStyle/>
                    <a:p>
                      <a:r>
                        <a:rPr lang="zh-CN" altLang="en-US" dirty="0"/>
                        <a:t>同上</a:t>
                      </a:r>
                      <a:endParaRPr lang="en-US" altLang="zh-CN" dirty="0"/>
                    </a:p>
                    <a:p>
                      <a:r>
                        <a:rPr lang="en-US" altLang="zh-CN" dirty="0"/>
                        <a:t>5.senderaddr</a:t>
                      </a:r>
                    </a:p>
                    <a:p>
                      <a:r>
                        <a:rPr lang="en-US" altLang="zh-CN" dirty="0"/>
                        <a:t>6.saddrlen</a:t>
                      </a:r>
                      <a:endParaRPr lang="zh-CN" altLang="en-US" dirty="0"/>
                    </a:p>
                  </a:txBody>
                  <a:tcPr/>
                </a:tc>
                <a:tc>
                  <a:txBody>
                    <a:bodyPr/>
                    <a:lstStyle/>
                    <a:p>
                      <a:pPr marL="285750" indent="-285750">
                        <a:buFont typeface="Arial" panose="020B0604020202020204" pitchFamily="34" charset="0"/>
                        <a:buChar char="•"/>
                      </a:pPr>
                      <a:r>
                        <a:rPr lang="zh-CN" altLang="en-US" dirty="0">
                          <a:solidFill>
                            <a:srgbClr val="C00000"/>
                          </a:solidFill>
                        </a:rPr>
                        <a:t>仅</a:t>
                      </a:r>
                      <a:r>
                        <a:rPr lang="en-US" altLang="zh-CN" dirty="0">
                          <a:solidFill>
                            <a:srgbClr val="C00000"/>
                          </a:solidFill>
                        </a:rPr>
                        <a:t>UDP</a:t>
                      </a:r>
                      <a:endParaRPr lang="zh-CN" altLang="en-US" dirty="0">
                        <a:solidFill>
                          <a:srgbClr val="C00000"/>
                        </a:solidFill>
                      </a:endParaRPr>
                    </a:p>
                  </a:txBody>
                  <a:tcPr/>
                </a:tc>
                <a:tc>
                  <a:txBody>
                    <a:bodyPr/>
                    <a:lstStyle/>
                    <a:p>
                      <a:r>
                        <a:rPr lang="en-US" altLang="zh-CN" dirty="0"/>
                        <a:t>1.UDP</a:t>
                      </a:r>
                      <a:r>
                        <a:rPr lang="zh-CN" altLang="en-US" dirty="0"/>
                        <a:t>服务端</a:t>
                      </a:r>
                      <a:endParaRPr lang="en-US" altLang="zh-CN" dirty="0"/>
                    </a:p>
                    <a:p>
                      <a:r>
                        <a:rPr lang="en-US" altLang="zh-CN" dirty="0"/>
                        <a:t>2.</a:t>
                      </a:r>
                      <a:r>
                        <a:rPr lang="zh-CN" altLang="en-US" dirty="0"/>
                        <a:t>未调用</a:t>
                      </a:r>
                      <a:r>
                        <a:rPr lang="en-US" altLang="zh-CN" dirty="0"/>
                        <a:t>connect</a:t>
                      </a:r>
                      <a:r>
                        <a:rPr lang="zh-CN" altLang="en-US" dirty="0"/>
                        <a:t>的</a:t>
                      </a:r>
                      <a:r>
                        <a:rPr lang="en-US" altLang="zh-CN" dirty="0"/>
                        <a:t>UDP</a:t>
                      </a:r>
                      <a:r>
                        <a:rPr lang="zh-CN" altLang="en-US" dirty="0"/>
                        <a:t>客户端</a:t>
                      </a:r>
                    </a:p>
                  </a:txBody>
                  <a:tcPr/>
                </a:tc>
                <a:extLst>
                  <a:ext uri="{0D108BD9-81ED-4DB2-BD59-A6C34878D82A}">
                    <a16:rowId xmlns:a16="http://schemas.microsoft.com/office/drawing/2014/main" val="358148859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4"/>
          <p:cNvSpPr txBox="1"/>
          <p:nvPr/>
        </p:nvSpPr>
        <p:spPr>
          <a:xfrm>
            <a:off x="1951606" y="3182871"/>
            <a:ext cx="8288789" cy="1200329"/>
          </a:xfrm>
          <a:prstGeom prst="rect">
            <a:avLst/>
          </a:prstGeom>
          <a:noFill/>
          <a:effectLst/>
        </p:spPr>
        <p:txBody>
          <a:bodyPr wrap="square" rtlCol="0">
            <a:spAutoFit/>
          </a:bodyPr>
          <a:lstStyle/>
          <a:p>
            <a:pPr algn="ctr" defTabSz="285750"/>
            <a:r>
              <a:rPr lang="en-US" altLang="zh-CN" sz="7200" dirty="0">
                <a:solidFill>
                  <a:schemeClr val="accent1">
                    <a:lumMod val="50000"/>
                  </a:schemeClr>
                </a:solidFill>
                <a:effectLst>
                  <a:outerShdw blurRad="38100" dist="38100" dir="2700000" algn="tl">
                    <a:srgbClr val="000000">
                      <a:alpha val="43137"/>
                    </a:srgbClr>
                  </a:outerShdw>
                </a:effectLst>
                <a:cs typeface="+mn-ea"/>
                <a:sym typeface="+mn-lt"/>
              </a:rPr>
              <a:t>P2P</a:t>
            </a:r>
            <a:r>
              <a:rPr lang="zh-CN" altLang="en-US" sz="7200" dirty="0">
                <a:solidFill>
                  <a:schemeClr val="accent1">
                    <a:lumMod val="50000"/>
                  </a:schemeClr>
                </a:solidFill>
                <a:effectLst>
                  <a:outerShdw blurRad="38100" dist="38100" dir="2700000" algn="tl">
                    <a:srgbClr val="000000">
                      <a:alpha val="43137"/>
                    </a:srgbClr>
                  </a:outerShdw>
                </a:effectLst>
                <a:cs typeface="+mn-ea"/>
                <a:sym typeface="+mn-lt"/>
              </a:rPr>
              <a:t>应用：文件分发</a:t>
            </a:r>
          </a:p>
        </p:txBody>
      </p:sp>
      <p:sp>
        <p:nvSpPr>
          <p:cNvPr id="12" name="矩形 11"/>
          <p:cNvSpPr/>
          <p:nvPr/>
        </p:nvSpPr>
        <p:spPr>
          <a:xfrm>
            <a:off x="4654550" y="1320823"/>
            <a:ext cx="2882900" cy="1862048"/>
          </a:xfrm>
          <a:prstGeom prst="rect">
            <a:avLst/>
          </a:prstGeom>
        </p:spPr>
        <p:txBody>
          <a:bodyPr wrap="square">
            <a:spAutoFit/>
          </a:bodyPr>
          <a:lstStyle/>
          <a:p>
            <a:pPr lvl="1" algn="ctr">
              <a:spcBef>
                <a:spcPct val="0"/>
              </a:spcBef>
            </a:pPr>
            <a:r>
              <a:rPr lang="en-US" altLang="zh-CN" sz="11500" spc="1500" dirty="0">
                <a:solidFill>
                  <a:schemeClr val="accent1">
                    <a:lumMod val="50000"/>
                  </a:schemeClr>
                </a:solidFill>
                <a:effectLst>
                  <a:outerShdw blurRad="50800" dist="38100" dir="2700000" algn="tl" rotWithShape="0">
                    <a:prstClr val="black">
                      <a:alpha val="40000"/>
                    </a:prstClr>
                  </a:outerShdw>
                </a:effectLst>
                <a:cs typeface="+mn-ea"/>
                <a:sym typeface="+mn-lt"/>
              </a:rPr>
              <a:t>01</a:t>
            </a:r>
          </a:p>
        </p:txBody>
      </p:sp>
      <p:sp>
        <p:nvSpPr>
          <p:cNvPr id="13" name="PA-1"/>
          <p:cNvSpPr/>
          <p:nvPr>
            <p:custDataLst>
              <p:tags r:id="rId1"/>
            </p:custDataLst>
          </p:nvPr>
        </p:nvSpPr>
        <p:spPr>
          <a:xfrm flipH="1" flipV="1">
            <a:off x="4637246" y="5467280"/>
            <a:ext cx="2917508" cy="507839"/>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4" name="PA-任意多边形 849"/>
          <p:cNvSpPr>
            <a:spLocks noEditPoints="1"/>
          </p:cNvSpPr>
          <p:nvPr>
            <p:custDataLst>
              <p:tags r:id="rId2"/>
            </p:custDataLst>
          </p:nvPr>
        </p:nvSpPr>
        <p:spPr bwMode="auto">
          <a:xfrm>
            <a:off x="4773314" y="5567585"/>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5" name="TextBox 19"/>
          <p:cNvSpPr txBox="1"/>
          <p:nvPr/>
        </p:nvSpPr>
        <p:spPr>
          <a:xfrm>
            <a:off x="5217955" y="5585201"/>
            <a:ext cx="2001984" cy="289611"/>
          </a:xfrm>
          <a:prstGeom prst="rect">
            <a:avLst/>
          </a:prstGeom>
          <a:noFill/>
        </p:spPr>
        <p:txBody>
          <a:bodyPr wrap="none" lIns="42970" tIns="21485" rIns="42970" bIns="21485" rtlCol="0">
            <a:spAutoFit/>
          </a:bodyPr>
          <a:lstStyle/>
          <a:p>
            <a:r>
              <a:rPr lang="en-US" altLang="zh-CN" sz="1600" spc="300" dirty="0">
                <a:solidFill>
                  <a:schemeClr val="accent1">
                    <a:lumMod val="50000"/>
                  </a:schemeClr>
                </a:solidFill>
                <a:cs typeface="+mn-ea"/>
                <a:sym typeface="+mn-lt"/>
              </a:rPr>
              <a:t>THE PART ONE</a:t>
            </a:r>
          </a:p>
        </p:txBody>
      </p:sp>
      <p:pic>
        <p:nvPicPr>
          <p:cNvPr id="24" name="图片 23"/>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8985758" y="862396"/>
            <a:ext cx="1980253" cy="2039586"/>
          </a:xfrm>
          <a:prstGeom prst="rect">
            <a:avLst/>
          </a:prstGeom>
        </p:spPr>
      </p:pic>
      <p:pic>
        <p:nvPicPr>
          <p:cNvPr id="25" name="图片 24"/>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a:fillRect/>
          </a:stretch>
        </p:blipFill>
        <p:spPr>
          <a:xfrm>
            <a:off x="8033224" y="5431098"/>
            <a:ext cx="1028769" cy="974324"/>
          </a:xfrm>
          <a:prstGeom prst="rect">
            <a:avLst/>
          </a:prstGeom>
        </p:spPr>
      </p:pic>
      <p:pic>
        <p:nvPicPr>
          <p:cNvPr id="26" name="图片 25"/>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2107599" y="577666"/>
            <a:ext cx="1051937" cy="1083455"/>
          </a:xfrm>
          <a:prstGeom prst="rect">
            <a:avLst/>
          </a:prstGeom>
        </p:spPr>
      </p:pic>
      <p:sp>
        <p:nvSpPr>
          <p:cNvPr id="18" name="Rectangle 5"/>
          <p:cNvSpPr>
            <a:spLocks noChangeArrowheads="1"/>
          </p:cNvSpPr>
          <p:nvPr/>
        </p:nvSpPr>
        <p:spPr bwMode="auto">
          <a:xfrm>
            <a:off x="6326" y="1120563"/>
            <a:ext cx="1743959"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Harbin Institute of Technology</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DA4494A7-B1AD-4AB5-ADF1-AEA759F1F2F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5353" y="70816"/>
            <a:ext cx="1365903" cy="112687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9738" y="366112"/>
            <a:ext cx="691563" cy="795716"/>
            <a:chOff x="2367572" y="4118895"/>
            <a:chExt cx="921196" cy="1059933"/>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5"/>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6"/>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3"/>
              </p:custDataLst>
            </p:nvPr>
          </p:nvSpPr>
          <p:spPr>
            <a:xfrm>
              <a:off x="2448089" y="4317883"/>
              <a:ext cx="760159" cy="860945"/>
            </a:xfrm>
            <a:prstGeom prst="rect">
              <a:avLst/>
            </a:prstGeom>
            <a:noFill/>
          </p:spPr>
          <p:txBody>
            <a:bodyPr wrap="none" lIns="0" rIns="0" rtlCol="0">
              <a:spAutoFit/>
            </a:bodyPr>
            <a:lstStyle/>
            <a:p>
              <a:pPr algn="ctr" defTabSz="914400"/>
              <a:r>
                <a:rPr lang="en-US" sz="3600" b="1" dirty="0">
                  <a:solidFill>
                    <a:schemeClr val="accent1">
                      <a:lumMod val="50000"/>
                    </a:schemeClr>
                  </a:solidFill>
                  <a:cs typeface="+mn-ea"/>
                  <a:sym typeface="+mn-lt"/>
                </a:rPr>
                <a:t>04</a:t>
              </a:r>
            </a:p>
          </p:txBody>
        </p:sp>
      </p:grpSp>
      <p:sp>
        <p:nvSpPr>
          <p:cNvPr id="14" name="TextBox 14"/>
          <p:cNvSpPr txBox="1"/>
          <p:nvPr/>
        </p:nvSpPr>
        <p:spPr>
          <a:xfrm>
            <a:off x="1369561" y="481061"/>
            <a:ext cx="3507239" cy="646331"/>
          </a:xfrm>
          <a:prstGeom prst="rect">
            <a:avLst/>
          </a:prstGeom>
          <a:noFill/>
          <a:effectLst/>
        </p:spPr>
        <p:txBody>
          <a:bodyPr wrap="square" rtlCol="0">
            <a:spAutoFit/>
          </a:bodyPr>
          <a:lstStyle/>
          <a:p>
            <a:pPr defTabSz="285750"/>
            <a:r>
              <a:rPr lang="zh-CN" altLang="en-US" sz="3600" dirty="0">
                <a:solidFill>
                  <a:schemeClr val="accent1">
                    <a:lumMod val="50000"/>
                  </a:schemeClr>
                </a:solidFill>
                <a:cs typeface="+mn-ea"/>
                <a:sym typeface="+mn-lt"/>
              </a:rPr>
              <a:t>函数介绍</a:t>
            </a:r>
            <a:r>
              <a:rPr lang="en-US" altLang="zh-CN" sz="3600" dirty="0">
                <a:solidFill>
                  <a:schemeClr val="accent1">
                    <a:lumMod val="50000"/>
                  </a:schemeClr>
                </a:solidFill>
                <a:cs typeface="+mn-ea"/>
                <a:sym typeface="+mn-lt"/>
              </a:rPr>
              <a:t>(4)</a:t>
            </a:r>
          </a:p>
        </p:txBody>
      </p:sp>
      <p:graphicFrame>
        <p:nvGraphicFramePr>
          <p:cNvPr id="12" name="表格 11"/>
          <p:cNvGraphicFramePr/>
          <p:nvPr>
            <p:custDataLst>
              <p:tags r:id="rId1"/>
            </p:custDataLst>
            <p:extLst>
              <p:ext uri="{D42A27DB-BD31-4B8C-83A1-F6EECF244321}">
                <p14:modId xmlns:p14="http://schemas.microsoft.com/office/powerpoint/2010/main" val="3260963949"/>
              </p:ext>
            </p:extLst>
          </p:nvPr>
        </p:nvGraphicFramePr>
        <p:xfrm>
          <a:off x="1467628" y="1386697"/>
          <a:ext cx="9629140" cy="1737614"/>
        </p:xfrm>
        <a:graphic>
          <a:graphicData uri="http://schemas.openxmlformats.org/drawingml/2006/table">
            <a:tbl>
              <a:tblPr firstRow="1" bandRow="1">
                <a:tableStyleId>{5C22544A-7EE6-4342-B048-85BDC9FD1C3A}</a:tableStyleId>
              </a:tblPr>
              <a:tblGrid>
                <a:gridCol w="4814570">
                  <a:extLst>
                    <a:ext uri="{9D8B030D-6E8A-4147-A177-3AD203B41FA5}">
                      <a16:colId xmlns:a16="http://schemas.microsoft.com/office/drawing/2014/main" val="20000"/>
                    </a:ext>
                  </a:extLst>
                </a:gridCol>
                <a:gridCol w="4814570">
                  <a:extLst>
                    <a:ext uri="{9D8B030D-6E8A-4147-A177-3AD203B41FA5}">
                      <a16:colId xmlns:a16="http://schemas.microsoft.com/office/drawing/2014/main" val="20001"/>
                    </a:ext>
                  </a:extLst>
                </a:gridCol>
              </a:tblGrid>
              <a:tr h="381000">
                <a:tc>
                  <a:txBody>
                    <a:bodyPr/>
                    <a:lstStyle/>
                    <a:p>
                      <a:pPr>
                        <a:buNone/>
                      </a:pPr>
                      <a:r>
                        <a:rPr lang="zh-CN" altLang="en-US"/>
                        <a:t>函数</a:t>
                      </a:r>
                    </a:p>
                  </a:txBody>
                  <a:tcPr/>
                </a:tc>
                <a:tc>
                  <a:txBody>
                    <a:bodyPr/>
                    <a:lstStyle/>
                    <a:p>
                      <a:pPr>
                        <a:buNone/>
                      </a:pPr>
                      <a:r>
                        <a:rPr lang="zh-CN" altLang="en-US"/>
                        <a:t>适用情况</a:t>
                      </a:r>
                    </a:p>
                  </a:txBody>
                  <a:tcPr/>
                </a:tc>
                <a:extLst>
                  <a:ext uri="{0D108BD9-81ED-4DB2-BD59-A6C34878D82A}">
                    <a16:rowId xmlns:a16="http://schemas.microsoft.com/office/drawing/2014/main" val="10000"/>
                  </a:ext>
                </a:extLst>
              </a:tr>
              <a:tr h="381000">
                <a:tc>
                  <a:txBody>
                    <a:bodyPr/>
                    <a:lstStyle/>
                    <a:p>
                      <a:pPr marL="0" indent="0">
                        <a:lnSpc>
                          <a:spcPct val="110000"/>
                        </a:lnSpc>
                        <a:buNone/>
                      </a:pPr>
                      <a:r>
                        <a:rPr lang="en-US" altLang="zh-CN" sz="1800" dirty="0" err="1">
                          <a:solidFill>
                            <a:schemeClr val="tx1"/>
                          </a:solidFill>
                          <a:effectLst>
                            <a:outerShdw blurRad="38100" dist="25400" dir="5400000" algn="ctr" rotWithShape="0">
                              <a:srgbClr val="6E747A">
                                <a:alpha val="43000"/>
                              </a:srgbClr>
                            </a:outerShdw>
                          </a:effectLst>
                          <a:latin typeface="Consolas" panose="020B0609020204030204" pitchFamily="49" charset="0"/>
                          <a:sym typeface="+mn-ea"/>
                        </a:rPr>
                        <a:t>setsocketopt</a:t>
                      </a:r>
                      <a:r>
                        <a:rPr lang="en-US" altLang="zh-CN" sz="1800" dirty="0">
                          <a:solidFill>
                            <a:schemeClr val="tx1"/>
                          </a:solidFill>
                          <a:effectLst>
                            <a:outerShdw blurRad="38100" dist="25400" dir="5400000" algn="ctr" rotWithShape="0">
                              <a:srgbClr val="6E747A">
                                <a:alpha val="43000"/>
                              </a:srgbClr>
                            </a:outerShdw>
                          </a:effectLst>
                          <a:latin typeface="Consolas" panose="020B0609020204030204" pitchFamily="49" charset="0"/>
                          <a:sym typeface="+mn-ea"/>
                        </a:rPr>
                        <a:t>(int </a:t>
                      </a:r>
                      <a:r>
                        <a:rPr lang="en-US" altLang="zh-CN" sz="1800" dirty="0" err="1">
                          <a:solidFill>
                            <a:schemeClr val="tx1"/>
                          </a:solidFill>
                          <a:effectLst>
                            <a:outerShdw blurRad="38100" dist="25400" dir="5400000" algn="ctr" rotWithShape="0">
                              <a:srgbClr val="6E747A">
                                <a:alpha val="43000"/>
                              </a:srgbClr>
                            </a:outerShdw>
                          </a:effectLst>
                          <a:latin typeface="Consolas" panose="020B0609020204030204" pitchFamily="49" charset="0"/>
                          <a:sym typeface="+mn-ea"/>
                        </a:rPr>
                        <a:t>sd</a:t>
                      </a:r>
                      <a:r>
                        <a:rPr lang="en-US" altLang="zh-CN" sz="1800" dirty="0">
                          <a:solidFill>
                            <a:schemeClr val="tx1"/>
                          </a:solidFill>
                          <a:effectLst>
                            <a:outerShdw blurRad="38100" dist="25400" dir="5400000" algn="ctr" rotWithShape="0">
                              <a:srgbClr val="6E747A">
                                <a:alpha val="43000"/>
                              </a:srgbClr>
                            </a:outerShdw>
                          </a:effectLst>
                          <a:latin typeface="Consolas" panose="020B0609020204030204" pitchFamily="49" charset="0"/>
                          <a:sym typeface="+mn-ea"/>
                        </a:rPr>
                        <a:t>, int level, int </a:t>
                      </a:r>
                      <a:r>
                        <a:rPr lang="en-US" altLang="zh-CN" sz="1800" dirty="0" err="1">
                          <a:solidFill>
                            <a:schemeClr val="tx1"/>
                          </a:solidFill>
                          <a:effectLst>
                            <a:outerShdw blurRad="38100" dist="25400" dir="5400000" algn="ctr" rotWithShape="0">
                              <a:srgbClr val="6E747A">
                                <a:alpha val="43000"/>
                              </a:srgbClr>
                            </a:outerShdw>
                          </a:effectLst>
                          <a:latin typeface="Consolas" panose="020B0609020204030204" pitchFamily="49" charset="0"/>
                          <a:sym typeface="+mn-ea"/>
                        </a:rPr>
                        <a:t>optname</a:t>
                      </a:r>
                      <a:r>
                        <a:rPr lang="en-US" altLang="zh-CN" sz="1800" dirty="0">
                          <a:solidFill>
                            <a:schemeClr val="tx1"/>
                          </a:solidFill>
                          <a:effectLst>
                            <a:outerShdw blurRad="38100" dist="25400" dir="5400000" algn="ctr" rotWithShape="0">
                              <a:srgbClr val="6E747A">
                                <a:alpha val="43000"/>
                              </a:srgbClr>
                            </a:outerShdw>
                          </a:effectLst>
                          <a:latin typeface="Consolas" panose="020B0609020204030204" pitchFamily="49" charset="0"/>
                          <a:sym typeface="+mn-ea"/>
                        </a:rPr>
                        <a:t>, *</a:t>
                      </a:r>
                      <a:r>
                        <a:rPr lang="en-US" altLang="zh-CN" sz="1800" dirty="0" err="1">
                          <a:solidFill>
                            <a:schemeClr val="tx1"/>
                          </a:solidFill>
                          <a:effectLst>
                            <a:outerShdw blurRad="38100" dist="25400" dir="5400000" algn="ctr" rotWithShape="0">
                              <a:srgbClr val="6E747A">
                                <a:alpha val="43000"/>
                              </a:srgbClr>
                            </a:outerShdw>
                          </a:effectLst>
                          <a:latin typeface="Consolas" panose="020B0609020204030204" pitchFamily="49" charset="0"/>
                          <a:sym typeface="+mn-ea"/>
                        </a:rPr>
                        <a:t>optval</a:t>
                      </a:r>
                      <a:r>
                        <a:rPr lang="en-US" altLang="zh-CN" sz="1800" dirty="0">
                          <a:solidFill>
                            <a:schemeClr val="tx1"/>
                          </a:solidFill>
                          <a:effectLst>
                            <a:outerShdw blurRad="38100" dist="25400" dir="5400000" algn="ctr" rotWithShape="0">
                              <a:srgbClr val="6E747A">
                                <a:alpha val="43000"/>
                              </a:srgbClr>
                            </a:outerShdw>
                          </a:effectLst>
                          <a:latin typeface="Consolas" panose="020B0609020204030204" pitchFamily="49" charset="0"/>
                          <a:sym typeface="+mn-ea"/>
                        </a:rPr>
                        <a:t>, int </a:t>
                      </a:r>
                      <a:r>
                        <a:rPr lang="en-US" altLang="zh-CN" sz="1800" dirty="0" err="1">
                          <a:solidFill>
                            <a:schemeClr val="tx1"/>
                          </a:solidFill>
                          <a:effectLst>
                            <a:outerShdw blurRad="38100" dist="25400" dir="5400000" algn="ctr" rotWithShape="0">
                              <a:srgbClr val="6E747A">
                                <a:alpha val="43000"/>
                              </a:srgbClr>
                            </a:outerShdw>
                          </a:effectLst>
                          <a:latin typeface="Consolas" panose="020B0609020204030204" pitchFamily="49" charset="0"/>
                          <a:sym typeface="+mn-ea"/>
                        </a:rPr>
                        <a:t>optlen</a:t>
                      </a:r>
                      <a:r>
                        <a:rPr lang="en-US" altLang="zh-CN" sz="1800" dirty="0">
                          <a:solidFill>
                            <a:schemeClr val="tx1"/>
                          </a:solidFill>
                          <a:effectLst>
                            <a:outerShdw blurRad="38100" dist="25400" dir="5400000" algn="ctr" rotWithShape="0">
                              <a:srgbClr val="6E747A">
                                <a:alpha val="43000"/>
                              </a:srgbClr>
                            </a:outerShdw>
                          </a:effectLst>
                          <a:latin typeface="Consolas" panose="020B0609020204030204" pitchFamily="49" charset="0"/>
                          <a:sym typeface="+mn-ea"/>
                        </a:rPr>
                        <a:t>)</a:t>
                      </a:r>
                    </a:p>
                  </a:txBody>
                  <a:tcPr/>
                </a:tc>
                <a:tc>
                  <a:txBody>
                    <a:bodyPr/>
                    <a:lstStyle/>
                    <a:p>
                      <a:pPr>
                        <a:buNone/>
                      </a:pPr>
                      <a:r>
                        <a:rPr lang="zh-CN" altLang="en-US"/>
                        <a:t>设置套接字sd的选项参数</a:t>
                      </a:r>
                    </a:p>
                  </a:txBody>
                  <a:tcPr/>
                </a:tc>
                <a:extLst>
                  <a:ext uri="{0D108BD9-81ED-4DB2-BD59-A6C34878D82A}">
                    <a16:rowId xmlns:a16="http://schemas.microsoft.com/office/drawing/2014/main" val="10001"/>
                  </a:ext>
                </a:extLst>
              </a:tr>
              <a:tr h="381000">
                <a:tc>
                  <a:txBody>
                    <a:bodyPr/>
                    <a:lstStyle/>
                    <a:p>
                      <a:pPr marL="0" indent="0">
                        <a:lnSpc>
                          <a:spcPct val="110000"/>
                        </a:lnSpc>
                        <a:buNone/>
                      </a:pPr>
                      <a:r>
                        <a:rPr lang="en-US" altLang="zh-CN" sz="1800" dirty="0" err="1">
                          <a:solidFill>
                            <a:schemeClr val="tx1"/>
                          </a:solidFill>
                          <a:effectLst>
                            <a:outerShdw blurRad="38100" dist="25400" dir="5400000" algn="ctr" rotWithShape="0">
                              <a:srgbClr val="6E747A">
                                <a:alpha val="43000"/>
                              </a:srgbClr>
                            </a:outerShdw>
                          </a:effectLst>
                          <a:latin typeface="Consolas" panose="020B0609020204030204" pitchFamily="49" charset="0"/>
                          <a:sym typeface="+mn-ea"/>
                        </a:rPr>
                        <a:t>getsocketopt</a:t>
                      </a:r>
                      <a:r>
                        <a:rPr lang="en-US" altLang="zh-CN" sz="1800" dirty="0">
                          <a:solidFill>
                            <a:schemeClr val="tx1"/>
                          </a:solidFill>
                          <a:effectLst>
                            <a:outerShdw blurRad="38100" dist="25400" dir="5400000" algn="ctr" rotWithShape="0">
                              <a:srgbClr val="6E747A">
                                <a:alpha val="43000"/>
                              </a:srgbClr>
                            </a:outerShdw>
                          </a:effectLst>
                          <a:latin typeface="Consolas" panose="020B0609020204030204" pitchFamily="49" charset="0"/>
                          <a:sym typeface="+mn-ea"/>
                        </a:rPr>
                        <a:t>(int </a:t>
                      </a:r>
                      <a:r>
                        <a:rPr lang="en-US" altLang="zh-CN" sz="1800" dirty="0" err="1">
                          <a:solidFill>
                            <a:schemeClr val="tx1"/>
                          </a:solidFill>
                          <a:effectLst>
                            <a:outerShdw blurRad="38100" dist="25400" dir="5400000" algn="ctr" rotWithShape="0">
                              <a:srgbClr val="6E747A">
                                <a:alpha val="43000"/>
                              </a:srgbClr>
                            </a:outerShdw>
                          </a:effectLst>
                          <a:latin typeface="Consolas" panose="020B0609020204030204" pitchFamily="49" charset="0"/>
                          <a:sym typeface="+mn-ea"/>
                        </a:rPr>
                        <a:t>sd</a:t>
                      </a:r>
                      <a:r>
                        <a:rPr lang="en-US" altLang="zh-CN" sz="1800" dirty="0">
                          <a:solidFill>
                            <a:schemeClr val="tx1"/>
                          </a:solidFill>
                          <a:effectLst>
                            <a:outerShdw blurRad="38100" dist="25400" dir="5400000" algn="ctr" rotWithShape="0">
                              <a:srgbClr val="6E747A">
                                <a:alpha val="43000"/>
                              </a:srgbClr>
                            </a:outerShdw>
                          </a:effectLst>
                          <a:latin typeface="Consolas" panose="020B0609020204030204" pitchFamily="49" charset="0"/>
                          <a:sym typeface="+mn-ea"/>
                        </a:rPr>
                        <a:t>, int level, int </a:t>
                      </a:r>
                      <a:r>
                        <a:rPr lang="en-US" altLang="zh-CN" sz="1800" dirty="0" err="1">
                          <a:solidFill>
                            <a:schemeClr val="tx1"/>
                          </a:solidFill>
                          <a:effectLst>
                            <a:outerShdw blurRad="38100" dist="25400" dir="5400000" algn="ctr" rotWithShape="0">
                              <a:srgbClr val="6E747A">
                                <a:alpha val="43000"/>
                              </a:srgbClr>
                            </a:outerShdw>
                          </a:effectLst>
                          <a:latin typeface="Consolas" panose="020B0609020204030204" pitchFamily="49" charset="0"/>
                          <a:sym typeface="+mn-ea"/>
                        </a:rPr>
                        <a:t>optname</a:t>
                      </a:r>
                      <a:r>
                        <a:rPr lang="en-US" altLang="zh-CN" sz="1800" dirty="0">
                          <a:solidFill>
                            <a:schemeClr val="tx1"/>
                          </a:solidFill>
                          <a:effectLst>
                            <a:outerShdw blurRad="38100" dist="25400" dir="5400000" algn="ctr" rotWithShape="0">
                              <a:srgbClr val="6E747A">
                                <a:alpha val="43000"/>
                              </a:srgbClr>
                            </a:outerShdw>
                          </a:effectLst>
                          <a:latin typeface="Consolas" panose="020B0609020204030204" pitchFamily="49" charset="0"/>
                          <a:sym typeface="+mn-ea"/>
                        </a:rPr>
                        <a:t>, *</a:t>
                      </a:r>
                      <a:r>
                        <a:rPr lang="en-US" altLang="zh-CN" sz="1800" dirty="0" err="1">
                          <a:solidFill>
                            <a:schemeClr val="tx1"/>
                          </a:solidFill>
                          <a:effectLst>
                            <a:outerShdw blurRad="38100" dist="25400" dir="5400000" algn="ctr" rotWithShape="0">
                              <a:srgbClr val="6E747A">
                                <a:alpha val="43000"/>
                              </a:srgbClr>
                            </a:outerShdw>
                          </a:effectLst>
                          <a:latin typeface="Consolas" panose="020B0609020204030204" pitchFamily="49" charset="0"/>
                          <a:sym typeface="+mn-ea"/>
                        </a:rPr>
                        <a:t>optval</a:t>
                      </a:r>
                      <a:r>
                        <a:rPr lang="en-US" altLang="zh-CN" sz="1800" dirty="0">
                          <a:solidFill>
                            <a:schemeClr val="tx1"/>
                          </a:solidFill>
                          <a:effectLst>
                            <a:outerShdw blurRad="38100" dist="25400" dir="5400000" algn="ctr" rotWithShape="0">
                              <a:srgbClr val="6E747A">
                                <a:alpha val="43000"/>
                              </a:srgbClr>
                            </a:outerShdw>
                          </a:effectLst>
                          <a:latin typeface="Consolas" panose="020B0609020204030204" pitchFamily="49" charset="0"/>
                          <a:sym typeface="+mn-ea"/>
                        </a:rPr>
                        <a:t>, </a:t>
                      </a:r>
                      <a:r>
                        <a:rPr lang="en-US" altLang="zh-CN" sz="1800" dirty="0" err="1">
                          <a:solidFill>
                            <a:schemeClr val="tx1"/>
                          </a:solidFill>
                          <a:effectLst>
                            <a:outerShdw blurRad="38100" dist="25400" dir="5400000" algn="ctr" rotWithShape="0">
                              <a:srgbClr val="6E747A">
                                <a:alpha val="43000"/>
                              </a:srgbClr>
                            </a:outerShdw>
                          </a:effectLst>
                          <a:latin typeface="Consolas" panose="020B0609020204030204" pitchFamily="49" charset="0"/>
                          <a:sym typeface="+mn-ea"/>
                        </a:rPr>
                        <a:t>socklen_t</a:t>
                      </a:r>
                      <a:r>
                        <a:rPr lang="en-US" altLang="zh-CN" sz="1800" dirty="0">
                          <a:solidFill>
                            <a:schemeClr val="tx1"/>
                          </a:solidFill>
                          <a:effectLst>
                            <a:outerShdw blurRad="38100" dist="25400" dir="5400000" algn="ctr" rotWithShape="0">
                              <a:srgbClr val="6E747A">
                                <a:alpha val="43000"/>
                              </a:srgbClr>
                            </a:outerShdw>
                          </a:effectLst>
                          <a:latin typeface="Consolas" panose="020B0609020204030204" pitchFamily="49" charset="0"/>
                          <a:sym typeface="+mn-ea"/>
                        </a:rPr>
                        <a:t> </a:t>
                      </a:r>
                      <a:r>
                        <a:rPr lang="en-US" altLang="zh-CN" sz="1800" dirty="0" err="1">
                          <a:solidFill>
                            <a:schemeClr val="tx1"/>
                          </a:solidFill>
                          <a:effectLst>
                            <a:outerShdw blurRad="38100" dist="25400" dir="5400000" algn="ctr" rotWithShape="0">
                              <a:srgbClr val="6E747A">
                                <a:alpha val="43000"/>
                              </a:srgbClr>
                            </a:outerShdw>
                          </a:effectLst>
                          <a:latin typeface="Consolas" panose="020B0609020204030204" pitchFamily="49" charset="0"/>
                          <a:sym typeface="+mn-ea"/>
                        </a:rPr>
                        <a:t>optlen</a:t>
                      </a:r>
                      <a:r>
                        <a:rPr lang="en-US" altLang="zh-CN" sz="1800" dirty="0">
                          <a:solidFill>
                            <a:schemeClr val="tx1"/>
                          </a:solidFill>
                          <a:effectLst>
                            <a:outerShdw blurRad="38100" dist="25400" dir="5400000" algn="ctr" rotWithShape="0">
                              <a:srgbClr val="6E747A">
                                <a:alpha val="43000"/>
                              </a:srgbClr>
                            </a:outerShdw>
                          </a:effectLst>
                          <a:latin typeface="Consolas" panose="020B0609020204030204" pitchFamily="49" charset="0"/>
                          <a:sym typeface="+mn-ea"/>
                        </a:rPr>
                        <a:t>)</a:t>
                      </a:r>
                    </a:p>
                  </a:txBody>
                  <a:tcPr/>
                </a:tc>
                <a:tc>
                  <a:txBody>
                    <a:bodyPr/>
                    <a:lstStyle/>
                    <a:p>
                      <a:pPr>
                        <a:buNone/>
                      </a:pPr>
                      <a:r>
                        <a:rPr lang="zh-CN" altLang="en-US" dirty="0"/>
                        <a:t>用于获取任意类型、任意状态套接口的选项当前值，并把结果存入optval</a:t>
                      </a:r>
                    </a:p>
                  </a:txBody>
                  <a:tcPr/>
                </a:tc>
                <a:extLst>
                  <a:ext uri="{0D108BD9-81ED-4DB2-BD59-A6C34878D82A}">
                    <a16:rowId xmlns:a16="http://schemas.microsoft.com/office/drawing/2014/main" val="10002"/>
                  </a:ext>
                </a:extLst>
              </a:tr>
            </a:tbl>
          </a:graphicData>
        </a:graphic>
      </p:graphicFrame>
      <p:graphicFrame>
        <p:nvGraphicFramePr>
          <p:cNvPr id="11" name="表格 10"/>
          <p:cNvGraphicFramePr/>
          <p:nvPr>
            <p:custDataLst>
              <p:tags r:id="rId2"/>
            </p:custDataLst>
            <p:extLst>
              <p:ext uri="{D42A27DB-BD31-4B8C-83A1-F6EECF244321}">
                <p14:modId xmlns:p14="http://schemas.microsoft.com/office/powerpoint/2010/main" val="1227387973"/>
              </p:ext>
            </p:extLst>
          </p:nvPr>
        </p:nvGraphicFramePr>
        <p:xfrm>
          <a:off x="1466358" y="4021541"/>
          <a:ext cx="9630410" cy="1889760"/>
        </p:xfrm>
        <a:graphic>
          <a:graphicData uri="http://schemas.openxmlformats.org/drawingml/2006/table">
            <a:tbl>
              <a:tblPr firstRow="1" bandRow="1">
                <a:tableStyleId>{5C22544A-7EE6-4342-B048-85BDC9FD1C3A}</a:tableStyleId>
              </a:tblPr>
              <a:tblGrid>
                <a:gridCol w="4815205">
                  <a:extLst>
                    <a:ext uri="{9D8B030D-6E8A-4147-A177-3AD203B41FA5}">
                      <a16:colId xmlns:a16="http://schemas.microsoft.com/office/drawing/2014/main" val="20000"/>
                    </a:ext>
                  </a:extLst>
                </a:gridCol>
                <a:gridCol w="4815205">
                  <a:extLst>
                    <a:ext uri="{9D8B030D-6E8A-4147-A177-3AD203B41FA5}">
                      <a16:colId xmlns:a16="http://schemas.microsoft.com/office/drawing/2014/main" val="20001"/>
                    </a:ext>
                  </a:extLst>
                </a:gridCol>
              </a:tblGrid>
              <a:tr h="381000">
                <a:tc>
                  <a:txBody>
                    <a:bodyPr/>
                    <a:lstStyle/>
                    <a:p>
                      <a:pPr>
                        <a:buNone/>
                      </a:pPr>
                      <a:r>
                        <a:rPr lang="zh-CN" altLang="en-US" dirty="0"/>
                        <a:t>网络字节序</a:t>
                      </a:r>
                    </a:p>
                  </a:txBody>
                  <a:tcPr/>
                </a:tc>
                <a:tc>
                  <a:txBody>
                    <a:bodyPr/>
                    <a:lstStyle/>
                    <a:p>
                      <a:pPr>
                        <a:buNone/>
                      </a:pPr>
                      <a:r>
                        <a:rPr lang="zh-CN" altLang="en-US"/>
                        <a:t>适用情况</a:t>
                      </a:r>
                    </a:p>
                  </a:txBody>
                  <a:tcPr/>
                </a:tc>
                <a:extLst>
                  <a:ext uri="{0D108BD9-81ED-4DB2-BD59-A6C34878D82A}">
                    <a16:rowId xmlns:a16="http://schemas.microsoft.com/office/drawing/2014/main" val="10000"/>
                  </a:ext>
                </a:extLst>
              </a:tr>
              <a:tr h="381000">
                <a:tc>
                  <a:txBody>
                    <a:bodyPr/>
                    <a:lstStyle/>
                    <a:p>
                      <a:pPr>
                        <a:buNone/>
                      </a:pPr>
                      <a:r>
                        <a:rPr lang="en-US" altLang="zh-CN" sz="1800" dirty="0" err="1">
                          <a:solidFill>
                            <a:schemeClr val="tx1"/>
                          </a:solidFill>
                          <a:effectLst>
                            <a:outerShdw blurRad="38100" dist="25400" dir="5400000" algn="ctr" rotWithShape="0">
                              <a:srgbClr val="6E747A">
                                <a:alpha val="43000"/>
                              </a:srgbClr>
                            </a:outerShdw>
                          </a:effectLst>
                          <a:latin typeface="Consolas" panose="020B0609020204030204" pitchFamily="49" charset="0"/>
                          <a:sym typeface="+mn-ea"/>
                        </a:rPr>
                        <a:t>htons</a:t>
                      </a:r>
                    </a:p>
                  </a:txBody>
                  <a:tcPr/>
                </a:tc>
                <a:tc>
                  <a:txBody>
                    <a:bodyPr/>
                    <a:lstStyle/>
                    <a:p>
                      <a:pPr>
                        <a:buNone/>
                      </a:pPr>
                      <a:r>
                        <a:rPr lang="zh-CN" altLang="en-US" sz="1800" dirty="0">
                          <a:sym typeface="+mn-ea"/>
                        </a:rPr>
                        <a:t>本地字节顺序</a:t>
                      </a:r>
                      <a:r>
                        <a:rPr lang="en-US" altLang="zh-CN" sz="1800" dirty="0">
                          <a:sym typeface="+mn-ea"/>
                        </a:rPr>
                        <a:t>-&gt;</a:t>
                      </a:r>
                      <a:r>
                        <a:rPr lang="zh-CN" altLang="en-US" sz="1800" dirty="0">
                          <a:sym typeface="+mn-ea"/>
                        </a:rPr>
                        <a:t>网络字节顺序（</a:t>
                      </a:r>
                      <a:r>
                        <a:rPr lang="en-US" altLang="zh-CN" sz="1800" dirty="0">
                          <a:sym typeface="+mn-ea"/>
                        </a:rPr>
                        <a:t>16 bits)</a:t>
                      </a:r>
                      <a:endParaRPr lang="zh-CN" altLang="en-US"/>
                    </a:p>
                  </a:txBody>
                  <a:tcPr/>
                </a:tc>
                <a:extLst>
                  <a:ext uri="{0D108BD9-81ED-4DB2-BD59-A6C34878D82A}">
                    <a16:rowId xmlns:a16="http://schemas.microsoft.com/office/drawing/2014/main" val="10001"/>
                  </a:ext>
                </a:extLst>
              </a:tr>
              <a:tr h="346075">
                <a:tc>
                  <a:txBody>
                    <a:bodyPr/>
                    <a:lstStyle/>
                    <a:p>
                      <a:pPr>
                        <a:buNone/>
                      </a:pPr>
                      <a:r>
                        <a:rPr lang="en-US" altLang="zh-CN" sz="1800" dirty="0" err="1">
                          <a:solidFill>
                            <a:schemeClr val="tx1"/>
                          </a:solidFill>
                          <a:effectLst>
                            <a:outerShdw blurRad="38100" dist="25400" dir="5400000" algn="ctr" rotWithShape="0">
                              <a:srgbClr val="6E747A">
                                <a:alpha val="43000"/>
                              </a:srgbClr>
                            </a:outerShdw>
                          </a:effectLst>
                          <a:latin typeface="Consolas" panose="020B0609020204030204" pitchFamily="49" charset="0"/>
                          <a:sym typeface="+mn-ea"/>
                        </a:rPr>
                        <a:t>ntohs</a:t>
                      </a:r>
                    </a:p>
                  </a:txBody>
                  <a:tcPr/>
                </a:tc>
                <a:tc>
                  <a:txBody>
                    <a:bodyPr/>
                    <a:lstStyle/>
                    <a:p>
                      <a:pPr>
                        <a:buNone/>
                      </a:pPr>
                      <a:r>
                        <a:rPr lang="zh-CN" altLang="en-US" sz="1800" dirty="0">
                          <a:sym typeface="+mn-ea"/>
                        </a:rPr>
                        <a:t>网络字节顺序</a:t>
                      </a:r>
                      <a:r>
                        <a:rPr lang="en-US" altLang="zh-CN" sz="1800" dirty="0">
                          <a:sym typeface="+mn-ea"/>
                        </a:rPr>
                        <a:t>-&gt;</a:t>
                      </a:r>
                      <a:r>
                        <a:rPr lang="zh-CN" altLang="en-US" sz="1800" dirty="0">
                          <a:sym typeface="+mn-ea"/>
                        </a:rPr>
                        <a:t>本地字节顺序（</a:t>
                      </a:r>
                      <a:r>
                        <a:rPr lang="en-US" altLang="zh-CN" sz="1800" dirty="0">
                          <a:sym typeface="+mn-ea"/>
                        </a:rPr>
                        <a:t>16 bits)</a:t>
                      </a:r>
                      <a:endParaRPr lang="zh-CN" altLang="en-US"/>
                    </a:p>
                  </a:txBody>
                  <a:tcPr/>
                </a:tc>
                <a:extLst>
                  <a:ext uri="{0D108BD9-81ED-4DB2-BD59-A6C34878D82A}">
                    <a16:rowId xmlns:a16="http://schemas.microsoft.com/office/drawing/2014/main" val="10002"/>
                  </a:ext>
                </a:extLst>
              </a:tr>
              <a:tr h="381000">
                <a:tc>
                  <a:txBody>
                    <a:bodyPr/>
                    <a:lstStyle/>
                    <a:p>
                      <a:pPr>
                        <a:buNone/>
                      </a:pPr>
                      <a:r>
                        <a:rPr lang="en-US" altLang="zh-CN" sz="1800" dirty="0" err="1">
                          <a:solidFill>
                            <a:schemeClr val="tx1"/>
                          </a:solidFill>
                          <a:effectLst>
                            <a:outerShdw blurRad="38100" dist="25400" dir="5400000" algn="ctr" rotWithShape="0">
                              <a:srgbClr val="6E747A">
                                <a:alpha val="43000"/>
                              </a:srgbClr>
                            </a:outerShdw>
                          </a:effectLst>
                          <a:latin typeface="Consolas" panose="020B0609020204030204" pitchFamily="49" charset="0"/>
                          <a:sym typeface="+mn-ea"/>
                        </a:rPr>
                        <a:t>htonl</a:t>
                      </a:r>
                    </a:p>
                  </a:txBody>
                  <a:tcPr/>
                </a:tc>
                <a:tc>
                  <a:txBody>
                    <a:bodyPr/>
                    <a:lstStyle/>
                    <a:p>
                      <a:pPr>
                        <a:buNone/>
                      </a:pPr>
                      <a:r>
                        <a:rPr lang="zh-CN" altLang="en-US" sz="1800" dirty="0">
                          <a:sym typeface="+mn-ea"/>
                        </a:rPr>
                        <a:t>本地字节顺序</a:t>
                      </a:r>
                      <a:r>
                        <a:rPr lang="en-US" altLang="zh-CN" sz="1800" dirty="0">
                          <a:sym typeface="+mn-ea"/>
                        </a:rPr>
                        <a:t>-&gt;</a:t>
                      </a:r>
                      <a:r>
                        <a:rPr lang="zh-CN" altLang="en-US" sz="1800" dirty="0">
                          <a:sym typeface="+mn-ea"/>
                        </a:rPr>
                        <a:t>网络字节顺序（</a:t>
                      </a:r>
                      <a:r>
                        <a:rPr lang="en-US" altLang="zh-CN" sz="1800" dirty="0">
                          <a:sym typeface="+mn-ea"/>
                        </a:rPr>
                        <a:t>32 bits)</a:t>
                      </a:r>
                      <a:endParaRPr lang="zh-CN" altLang="en-US"/>
                    </a:p>
                  </a:txBody>
                  <a:tcPr/>
                </a:tc>
                <a:extLst>
                  <a:ext uri="{0D108BD9-81ED-4DB2-BD59-A6C34878D82A}">
                    <a16:rowId xmlns:a16="http://schemas.microsoft.com/office/drawing/2014/main" val="10003"/>
                  </a:ext>
                </a:extLst>
              </a:tr>
              <a:tr h="381000">
                <a:tc>
                  <a:txBody>
                    <a:bodyPr/>
                    <a:lstStyle/>
                    <a:p>
                      <a:pPr>
                        <a:buNone/>
                      </a:pPr>
                      <a:r>
                        <a:rPr lang="en-US" altLang="zh-CN" sz="1800" dirty="0" err="1">
                          <a:solidFill>
                            <a:schemeClr val="tx1"/>
                          </a:solidFill>
                          <a:effectLst>
                            <a:outerShdw blurRad="38100" dist="25400" dir="5400000" algn="ctr" rotWithShape="0">
                              <a:srgbClr val="6E747A">
                                <a:alpha val="43000"/>
                              </a:srgbClr>
                            </a:outerShdw>
                          </a:effectLst>
                          <a:latin typeface="Consolas" panose="020B0609020204030204" pitchFamily="49" charset="0"/>
                          <a:sym typeface="+mn-ea"/>
                        </a:rPr>
                        <a:t>ntohl</a:t>
                      </a:r>
                    </a:p>
                  </a:txBody>
                  <a:tcPr/>
                </a:tc>
                <a:tc>
                  <a:txBody>
                    <a:bodyPr/>
                    <a:lstStyle/>
                    <a:p>
                      <a:pPr>
                        <a:buNone/>
                      </a:pPr>
                      <a:r>
                        <a:rPr lang="zh-CN" altLang="en-US" sz="1800" dirty="0">
                          <a:sym typeface="+mn-ea"/>
                        </a:rPr>
                        <a:t>网络字节顺序</a:t>
                      </a:r>
                      <a:r>
                        <a:rPr lang="en-US" altLang="zh-CN" sz="1800" dirty="0">
                          <a:sym typeface="+mn-ea"/>
                        </a:rPr>
                        <a:t>-&gt;</a:t>
                      </a:r>
                      <a:r>
                        <a:rPr lang="zh-CN" altLang="en-US" sz="1800" dirty="0">
                          <a:sym typeface="+mn-ea"/>
                        </a:rPr>
                        <a:t>本地字节顺序（</a:t>
                      </a:r>
                      <a:r>
                        <a:rPr lang="en-US" altLang="zh-CN" sz="1800" dirty="0">
                          <a:sym typeface="+mn-ea"/>
                        </a:rPr>
                        <a:t>32 bits)</a:t>
                      </a:r>
                      <a:endParaRPr lang="zh-CN" altLang="en-US" dirty="0"/>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4"/>
          <p:cNvSpPr txBox="1"/>
          <p:nvPr/>
        </p:nvSpPr>
        <p:spPr>
          <a:xfrm>
            <a:off x="1951606" y="3182871"/>
            <a:ext cx="8288789" cy="1198880"/>
          </a:xfrm>
          <a:prstGeom prst="rect">
            <a:avLst/>
          </a:prstGeom>
          <a:noFill/>
          <a:effectLst/>
        </p:spPr>
        <p:txBody>
          <a:bodyPr wrap="square" rtlCol="0">
            <a:spAutoFit/>
          </a:bodyPr>
          <a:lstStyle/>
          <a:p>
            <a:pPr algn="ctr" defTabSz="285750"/>
            <a:r>
              <a:rPr lang="zh-CN" altLang="en-US" sz="7200" dirty="0">
                <a:solidFill>
                  <a:schemeClr val="accent1">
                    <a:lumMod val="50000"/>
                  </a:schemeClr>
                </a:solidFill>
                <a:effectLst>
                  <a:outerShdw blurRad="38100" dist="38100" dir="2700000" algn="tl">
                    <a:srgbClr val="000000">
                      <a:alpha val="43137"/>
                    </a:srgbClr>
                  </a:outerShdw>
                </a:effectLst>
                <a:cs typeface="+mn-ea"/>
                <a:sym typeface="+mn-lt"/>
              </a:rPr>
              <a:t>使用</a:t>
            </a:r>
            <a:r>
              <a:rPr lang="en-US" altLang="zh-CN" sz="7200" dirty="0">
                <a:solidFill>
                  <a:schemeClr val="accent1">
                    <a:lumMod val="50000"/>
                  </a:schemeClr>
                </a:solidFill>
                <a:effectLst>
                  <a:outerShdw blurRad="38100" dist="38100" dir="2700000" algn="tl">
                    <a:srgbClr val="000000">
                      <a:alpha val="43137"/>
                    </a:srgbClr>
                  </a:outerShdw>
                </a:effectLst>
                <a:cs typeface="+mn-ea"/>
                <a:sym typeface="+mn-lt"/>
              </a:rPr>
              <a:t>Socket</a:t>
            </a:r>
            <a:r>
              <a:rPr lang="zh-CN" altLang="en-US" sz="7200" dirty="0">
                <a:solidFill>
                  <a:schemeClr val="accent1">
                    <a:lumMod val="50000"/>
                  </a:schemeClr>
                </a:solidFill>
                <a:effectLst>
                  <a:outerShdw blurRad="38100" dist="38100" dir="2700000" algn="tl">
                    <a:srgbClr val="000000">
                      <a:alpha val="43137"/>
                    </a:srgbClr>
                  </a:outerShdw>
                </a:effectLst>
                <a:cs typeface="+mn-ea"/>
                <a:sym typeface="+mn-lt"/>
              </a:rPr>
              <a:t>的开发</a:t>
            </a:r>
          </a:p>
        </p:txBody>
      </p:sp>
      <p:sp>
        <p:nvSpPr>
          <p:cNvPr id="12" name="矩形 11"/>
          <p:cNvSpPr/>
          <p:nvPr/>
        </p:nvSpPr>
        <p:spPr>
          <a:xfrm>
            <a:off x="4654550" y="1320823"/>
            <a:ext cx="2882900" cy="1862048"/>
          </a:xfrm>
          <a:prstGeom prst="rect">
            <a:avLst/>
          </a:prstGeom>
        </p:spPr>
        <p:txBody>
          <a:bodyPr wrap="square">
            <a:spAutoFit/>
          </a:bodyPr>
          <a:lstStyle/>
          <a:p>
            <a:pPr lvl="1" algn="ctr">
              <a:spcBef>
                <a:spcPct val="0"/>
              </a:spcBef>
            </a:pPr>
            <a:r>
              <a:rPr lang="en-US" altLang="zh-CN" sz="11500" spc="1500" dirty="0">
                <a:solidFill>
                  <a:schemeClr val="accent1">
                    <a:lumMod val="50000"/>
                  </a:schemeClr>
                </a:solidFill>
                <a:effectLst>
                  <a:outerShdw blurRad="50800" dist="38100" dir="2700000" algn="tl" rotWithShape="0">
                    <a:prstClr val="black">
                      <a:alpha val="40000"/>
                    </a:prstClr>
                  </a:outerShdw>
                </a:effectLst>
                <a:cs typeface="+mn-ea"/>
                <a:sym typeface="+mn-lt"/>
              </a:rPr>
              <a:t>05</a:t>
            </a:r>
          </a:p>
        </p:txBody>
      </p:sp>
      <p:sp>
        <p:nvSpPr>
          <p:cNvPr id="13" name="PA-1"/>
          <p:cNvSpPr/>
          <p:nvPr>
            <p:custDataLst>
              <p:tags r:id="rId1"/>
            </p:custDataLst>
          </p:nvPr>
        </p:nvSpPr>
        <p:spPr>
          <a:xfrm flipH="1" flipV="1">
            <a:off x="4637246" y="5467280"/>
            <a:ext cx="2917508" cy="507839"/>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4" name="PA-任意多边形 849"/>
          <p:cNvSpPr>
            <a:spLocks noEditPoints="1"/>
          </p:cNvSpPr>
          <p:nvPr>
            <p:custDataLst>
              <p:tags r:id="rId2"/>
            </p:custDataLst>
          </p:nvPr>
        </p:nvSpPr>
        <p:spPr bwMode="auto">
          <a:xfrm>
            <a:off x="4773314" y="5567585"/>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5" name="TextBox 19"/>
          <p:cNvSpPr txBox="1"/>
          <p:nvPr/>
        </p:nvSpPr>
        <p:spPr>
          <a:xfrm>
            <a:off x="5217955" y="5585201"/>
            <a:ext cx="2268082" cy="289611"/>
          </a:xfrm>
          <a:prstGeom prst="rect">
            <a:avLst/>
          </a:prstGeom>
          <a:noFill/>
        </p:spPr>
        <p:txBody>
          <a:bodyPr wrap="none" lIns="42970" tIns="21485" rIns="42970" bIns="21485" rtlCol="0">
            <a:spAutoFit/>
          </a:bodyPr>
          <a:lstStyle/>
          <a:p>
            <a:r>
              <a:rPr lang="en-US" altLang="zh-CN" sz="1600" spc="300" dirty="0">
                <a:solidFill>
                  <a:schemeClr val="accent1">
                    <a:lumMod val="50000"/>
                  </a:schemeClr>
                </a:solidFill>
                <a:cs typeface="+mn-ea"/>
                <a:sym typeface="+mn-lt"/>
              </a:rPr>
              <a:t>THE PART THREE</a:t>
            </a:r>
          </a:p>
        </p:txBody>
      </p:sp>
      <p:pic>
        <p:nvPicPr>
          <p:cNvPr id="24" name="图片 23"/>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8985758" y="862396"/>
            <a:ext cx="1980253" cy="2039586"/>
          </a:xfrm>
          <a:prstGeom prst="rect">
            <a:avLst/>
          </a:prstGeom>
        </p:spPr>
      </p:pic>
      <p:pic>
        <p:nvPicPr>
          <p:cNvPr id="25" name="图片 24"/>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a:fillRect/>
          </a:stretch>
        </p:blipFill>
        <p:spPr>
          <a:xfrm>
            <a:off x="8033224" y="5431098"/>
            <a:ext cx="1028769" cy="974324"/>
          </a:xfrm>
          <a:prstGeom prst="rect">
            <a:avLst/>
          </a:prstGeom>
        </p:spPr>
      </p:pic>
      <p:pic>
        <p:nvPicPr>
          <p:cNvPr id="26" name="图片 25"/>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2107599" y="577666"/>
            <a:ext cx="1051937" cy="1083455"/>
          </a:xfrm>
          <a:prstGeom prst="rect">
            <a:avLst/>
          </a:prstGeom>
        </p:spPr>
      </p:pic>
      <p:pic>
        <p:nvPicPr>
          <p:cNvPr id="17" name="图片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078" y="99213"/>
            <a:ext cx="685800" cy="59055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5"/>
          <p:cNvSpPr>
            <a:spLocks noChangeArrowheads="1"/>
          </p:cNvSpPr>
          <p:nvPr/>
        </p:nvSpPr>
        <p:spPr bwMode="auto">
          <a:xfrm>
            <a:off x="6326" y="1120563"/>
            <a:ext cx="1743959"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Harbin Institute of Technology</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9738" y="366112"/>
            <a:ext cx="691563" cy="795716"/>
            <a:chOff x="2367572" y="4118895"/>
            <a:chExt cx="921196" cy="1059933"/>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1"/>
              </p:custDataLst>
            </p:nvPr>
          </p:nvSpPr>
          <p:spPr>
            <a:xfrm>
              <a:off x="2448090" y="4317883"/>
              <a:ext cx="760159" cy="860945"/>
            </a:xfrm>
            <a:prstGeom prst="rect">
              <a:avLst/>
            </a:prstGeom>
            <a:noFill/>
          </p:spPr>
          <p:txBody>
            <a:bodyPr wrap="none" lIns="0" rIns="0" rtlCol="0">
              <a:spAutoFit/>
            </a:bodyPr>
            <a:lstStyle/>
            <a:p>
              <a:pPr algn="ctr" defTabSz="914400"/>
              <a:r>
                <a:rPr lang="en-US" sz="3600" b="1" dirty="0">
                  <a:solidFill>
                    <a:schemeClr val="accent1">
                      <a:lumMod val="50000"/>
                    </a:schemeClr>
                  </a:solidFill>
                  <a:cs typeface="+mn-ea"/>
                  <a:sym typeface="+mn-lt"/>
                </a:rPr>
                <a:t>05</a:t>
              </a:r>
            </a:p>
          </p:txBody>
        </p:sp>
      </p:grpSp>
      <p:sp>
        <p:nvSpPr>
          <p:cNvPr id="8" name="TextBox 14"/>
          <p:cNvSpPr txBox="1"/>
          <p:nvPr/>
        </p:nvSpPr>
        <p:spPr>
          <a:xfrm>
            <a:off x="1369695" y="481330"/>
            <a:ext cx="5635112" cy="646331"/>
          </a:xfrm>
          <a:prstGeom prst="rect">
            <a:avLst/>
          </a:prstGeom>
          <a:noFill/>
          <a:effectLst/>
        </p:spPr>
        <p:txBody>
          <a:bodyPr wrap="square" rtlCol="0">
            <a:spAutoFit/>
          </a:bodyPr>
          <a:lstStyle/>
          <a:p>
            <a:pPr defTabSz="285750"/>
            <a:r>
              <a:rPr lang="en-US" altLang="zh-CN" sz="3600" dirty="0">
                <a:solidFill>
                  <a:schemeClr val="accent1">
                    <a:lumMod val="50000"/>
                  </a:schemeClr>
                </a:solidFill>
                <a:cs typeface="+mn-ea"/>
                <a:sym typeface="+mn-lt"/>
              </a:rPr>
              <a:t>Socket API</a:t>
            </a:r>
            <a:r>
              <a:rPr lang="zh-CN" altLang="en-US" sz="3600" dirty="0">
                <a:solidFill>
                  <a:schemeClr val="accent1">
                    <a:lumMod val="50000"/>
                  </a:schemeClr>
                </a:solidFill>
                <a:cs typeface="+mn-ea"/>
                <a:sym typeface="+mn-lt"/>
              </a:rPr>
              <a:t>调用基本流程</a:t>
            </a:r>
          </a:p>
        </p:txBody>
      </p:sp>
      <p:sp>
        <p:nvSpPr>
          <p:cNvPr id="15" name="内容占位符 2"/>
          <p:cNvSpPr txBox="1"/>
          <p:nvPr/>
        </p:nvSpPr>
        <p:spPr>
          <a:xfrm>
            <a:off x="2059940" y="1256753"/>
            <a:ext cx="8229600" cy="4830992"/>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10000"/>
              </a:lnSpc>
              <a:buNone/>
            </a:pPr>
            <a:r>
              <a:rPr lang="en-US" altLang="zh-CN" sz="2000" dirty="0">
                <a:solidFill>
                  <a:schemeClr val="accent1"/>
                </a:solidFill>
              </a:rPr>
              <a:t>                    client                                               server</a:t>
            </a:r>
          </a:p>
        </p:txBody>
      </p:sp>
      <p:pic>
        <p:nvPicPr>
          <p:cNvPr id="9" name="图片 8"/>
          <p:cNvPicPr>
            <a:picLocks noChangeAspect="1"/>
          </p:cNvPicPr>
          <p:nvPr/>
        </p:nvPicPr>
        <p:blipFill>
          <a:blip r:embed="rId7"/>
          <a:stretch>
            <a:fillRect/>
          </a:stretch>
        </p:blipFill>
        <p:spPr>
          <a:xfrm>
            <a:off x="3079502" y="1695972"/>
            <a:ext cx="6190476" cy="4619048"/>
          </a:xfrm>
          <a:prstGeom prst="rect">
            <a:avLst/>
          </a:prstGeom>
          <a:ln w="38100">
            <a:solidFill>
              <a:schemeClr val="bg1">
                <a:lumMod val="50000"/>
              </a:schemeClr>
            </a:solidFill>
          </a:ln>
          <a:effectLst>
            <a:reflection blurRad="6350" stA="52000" endA="300" endPos="3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64290897-4F47-486A-8840-2F3DD59382CE}"/>
              </a:ext>
            </a:extLst>
          </p:cNvPr>
          <p:cNvSpPr/>
          <p:nvPr/>
        </p:nvSpPr>
        <p:spPr>
          <a:xfrm>
            <a:off x="6652796" y="1472980"/>
            <a:ext cx="5440680" cy="4718049"/>
          </a:xfrm>
          <a:prstGeom prst="rect">
            <a:avLst/>
          </a:prstGeom>
          <a:solidFill>
            <a:srgbClr val="677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89738" y="366112"/>
            <a:ext cx="691563" cy="795716"/>
            <a:chOff x="2367572" y="4118895"/>
            <a:chExt cx="921196" cy="1059933"/>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1"/>
              </p:custDataLst>
            </p:nvPr>
          </p:nvSpPr>
          <p:spPr>
            <a:xfrm>
              <a:off x="2448090" y="4317883"/>
              <a:ext cx="760159" cy="860945"/>
            </a:xfrm>
            <a:prstGeom prst="rect">
              <a:avLst/>
            </a:prstGeom>
            <a:noFill/>
          </p:spPr>
          <p:txBody>
            <a:bodyPr wrap="none" lIns="0" rIns="0" rtlCol="0">
              <a:spAutoFit/>
            </a:bodyPr>
            <a:lstStyle/>
            <a:p>
              <a:pPr algn="ctr" defTabSz="914400"/>
              <a:r>
                <a:rPr lang="en-US" sz="3600" b="1" dirty="0">
                  <a:solidFill>
                    <a:schemeClr val="accent1">
                      <a:lumMod val="50000"/>
                    </a:schemeClr>
                  </a:solidFill>
                  <a:cs typeface="+mn-ea"/>
                  <a:sym typeface="+mn-lt"/>
                </a:rPr>
                <a:t>05</a:t>
              </a:r>
            </a:p>
          </p:txBody>
        </p:sp>
      </p:grpSp>
      <p:sp>
        <p:nvSpPr>
          <p:cNvPr id="8" name="TextBox 14"/>
          <p:cNvSpPr txBox="1"/>
          <p:nvPr/>
        </p:nvSpPr>
        <p:spPr>
          <a:xfrm>
            <a:off x="1369561" y="481061"/>
            <a:ext cx="3507239" cy="646331"/>
          </a:xfrm>
          <a:prstGeom prst="rect">
            <a:avLst/>
          </a:prstGeom>
          <a:noFill/>
          <a:effectLst/>
        </p:spPr>
        <p:txBody>
          <a:bodyPr wrap="square" rtlCol="0">
            <a:spAutoFit/>
          </a:bodyPr>
          <a:lstStyle/>
          <a:p>
            <a:pPr defTabSz="285750"/>
            <a:r>
              <a:rPr lang="zh-CN" altLang="en-US" sz="3600" dirty="0">
                <a:solidFill>
                  <a:schemeClr val="accent1">
                    <a:lumMod val="50000"/>
                  </a:schemeClr>
                </a:solidFill>
                <a:cs typeface="+mn-ea"/>
                <a:sym typeface="+mn-lt"/>
              </a:rPr>
              <a:t>解析</a:t>
            </a:r>
          </a:p>
        </p:txBody>
      </p:sp>
      <p:sp>
        <p:nvSpPr>
          <p:cNvPr id="12" name="十字星 11"/>
          <p:cNvSpPr/>
          <p:nvPr/>
        </p:nvSpPr>
        <p:spPr>
          <a:xfrm>
            <a:off x="666115" y="1129030"/>
            <a:ext cx="227965" cy="20955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十字星 12"/>
          <p:cNvSpPr/>
          <p:nvPr/>
        </p:nvSpPr>
        <p:spPr>
          <a:xfrm>
            <a:off x="666115" y="3305810"/>
            <a:ext cx="227965" cy="20955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星 13"/>
          <p:cNvSpPr/>
          <p:nvPr/>
        </p:nvSpPr>
        <p:spPr>
          <a:xfrm>
            <a:off x="666115" y="5010150"/>
            <a:ext cx="227965" cy="20955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94080" y="1057910"/>
            <a:ext cx="5765165" cy="2030095"/>
          </a:xfrm>
          <a:prstGeom prst="rect">
            <a:avLst/>
          </a:prstGeom>
          <a:noFill/>
        </p:spPr>
        <p:txBody>
          <a:bodyPr wrap="square" rtlCol="0">
            <a:spAutoFit/>
          </a:bodyPr>
          <a:lstStyle/>
          <a:p>
            <a:r>
              <a:rPr lang="zh-CN" altLang="en-US"/>
              <a:t>解析服务器IP地址：</a:t>
            </a:r>
          </a:p>
          <a:p>
            <a:r>
              <a:rPr lang="en-US" altLang="zh-CN"/>
              <a:t>       </a:t>
            </a:r>
            <a:r>
              <a:rPr lang="zh-CN" altLang="en-US"/>
              <a:t>客户端可能使用域名或IP地址标识服务器，IP协议需要使用32位二进制IP地址，故需要将域名或IP地址转换为32位IP地址。</a:t>
            </a:r>
          </a:p>
          <a:p>
            <a:r>
              <a:rPr lang="en-US" altLang="zh-CN"/>
              <a:t>       </a:t>
            </a:r>
            <a:r>
              <a:rPr lang="zh-CN" altLang="en-US"/>
              <a:t>函数inet_addr( ) 实现点分十进制IP地址到32位IP地址转换；函数gethostbyname( ) 实现域名到32位IP地址转换，返回一个指向结构hostent 的指针</a:t>
            </a:r>
          </a:p>
        </p:txBody>
      </p:sp>
      <p:pic>
        <p:nvPicPr>
          <p:cNvPr id="16" name="图片 15"/>
          <p:cNvPicPr>
            <a:picLocks noChangeAspect="1"/>
          </p:cNvPicPr>
          <p:nvPr/>
        </p:nvPicPr>
        <p:blipFill>
          <a:blip r:embed="rId7"/>
          <a:stretch>
            <a:fillRect/>
          </a:stretch>
        </p:blipFill>
        <p:spPr>
          <a:xfrm>
            <a:off x="6692801" y="1533939"/>
            <a:ext cx="5346065" cy="1765300"/>
          </a:xfrm>
          <a:prstGeom prst="rect">
            <a:avLst/>
          </a:prstGeom>
        </p:spPr>
      </p:pic>
      <p:sp>
        <p:nvSpPr>
          <p:cNvPr id="17" name="文本框 16"/>
          <p:cNvSpPr txBox="1"/>
          <p:nvPr/>
        </p:nvSpPr>
        <p:spPr>
          <a:xfrm>
            <a:off x="894080" y="3230245"/>
            <a:ext cx="5765165" cy="1476375"/>
          </a:xfrm>
          <a:prstGeom prst="rect">
            <a:avLst/>
          </a:prstGeom>
          <a:noFill/>
        </p:spPr>
        <p:txBody>
          <a:bodyPr wrap="square" rtlCol="0">
            <a:spAutoFit/>
          </a:bodyPr>
          <a:lstStyle/>
          <a:p>
            <a:r>
              <a:rPr lang="zh-CN" altLang="en-US"/>
              <a:t>解析服务器（熟知）端口号：</a:t>
            </a:r>
          </a:p>
          <a:p>
            <a:r>
              <a:rPr lang="en-US" altLang="zh-CN"/>
              <a:t>       </a:t>
            </a:r>
            <a:r>
              <a:rPr lang="zh-CN" altLang="en-US"/>
              <a:t>客户端还可能使用服务名标识服务器端口，故需要将服务名转换为熟知端口号</a:t>
            </a:r>
          </a:p>
          <a:p>
            <a:r>
              <a:rPr lang="en-US" altLang="zh-CN"/>
              <a:t>       </a:t>
            </a:r>
            <a:r>
              <a:rPr lang="zh-CN" altLang="en-US"/>
              <a:t>函数getservbyname( )返回一个指向结构servent的指针</a:t>
            </a:r>
          </a:p>
        </p:txBody>
      </p:sp>
      <p:pic>
        <p:nvPicPr>
          <p:cNvPr id="18" name="图片 17"/>
          <p:cNvPicPr>
            <a:picLocks noChangeAspect="1"/>
          </p:cNvPicPr>
          <p:nvPr/>
        </p:nvPicPr>
        <p:blipFill>
          <a:blip r:embed="rId8"/>
          <a:stretch>
            <a:fillRect/>
          </a:stretch>
        </p:blipFill>
        <p:spPr>
          <a:xfrm>
            <a:off x="6691531" y="3355411"/>
            <a:ext cx="5348605" cy="1473835"/>
          </a:xfrm>
          <a:prstGeom prst="rect">
            <a:avLst/>
          </a:prstGeom>
        </p:spPr>
      </p:pic>
      <p:sp>
        <p:nvSpPr>
          <p:cNvPr id="19" name="文本框 18"/>
          <p:cNvSpPr txBox="1"/>
          <p:nvPr/>
        </p:nvSpPr>
        <p:spPr>
          <a:xfrm>
            <a:off x="894080" y="4916170"/>
            <a:ext cx="5765165" cy="1476375"/>
          </a:xfrm>
          <a:prstGeom prst="rect">
            <a:avLst/>
          </a:prstGeom>
          <a:noFill/>
        </p:spPr>
        <p:txBody>
          <a:bodyPr wrap="square" rtlCol="0">
            <a:spAutoFit/>
          </a:bodyPr>
          <a:lstStyle/>
          <a:p>
            <a:r>
              <a:rPr lang="zh-CN" altLang="en-US"/>
              <a:t>解析协议号：</a:t>
            </a:r>
          </a:p>
          <a:p>
            <a:r>
              <a:rPr lang="en-US" altLang="zh-CN"/>
              <a:t>       </a:t>
            </a:r>
            <a:r>
              <a:rPr lang="zh-CN" altLang="en-US"/>
              <a:t>客户端可能使用协议名指定协议，故需要将协议名转换为协议号</a:t>
            </a:r>
          </a:p>
          <a:p>
            <a:r>
              <a:rPr lang="zh-CN" altLang="en-US"/>
              <a:t> </a:t>
            </a:r>
            <a:r>
              <a:rPr lang="en-US" altLang="zh-CN"/>
              <a:t>      </a:t>
            </a:r>
            <a:r>
              <a:rPr lang="zh-CN" altLang="en-US"/>
              <a:t>函数getprotobyname ( ) 实现协议名到协议号的转换，返回一个指向结构protoent的指针</a:t>
            </a:r>
          </a:p>
        </p:txBody>
      </p:sp>
      <p:pic>
        <p:nvPicPr>
          <p:cNvPr id="21" name="图片 20"/>
          <p:cNvPicPr>
            <a:picLocks noChangeAspect="1"/>
          </p:cNvPicPr>
          <p:nvPr/>
        </p:nvPicPr>
        <p:blipFill>
          <a:blip r:embed="rId9"/>
          <a:stretch>
            <a:fillRect/>
          </a:stretch>
        </p:blipFill>
        <p:spPr>
          <a:xfrm>
            <a:off x="6692801" y="4917184"/>
            <a:ext cx="5346065" cy="120904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9738" y="366112"/>
            <a:ext cx="691563" cy="795716"/>
            <a:chOff x="2367572" y="4118895"/>
            <a:chExt cx="921196" cy="1059933"/>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1"/>
              </p:custDataLst>
            </p:nvPr>
          </p:nvSpPr>
          <p:spPr>
            <a:xfrm>
              <a:off x="2448090" y="4317883"/>
              <a:ext cx="760159" cy="860945"/>
            </a:xfrm>
            <a:prstGeom prst="rect">
              <a:avLst/>
            </a:prstGeom>
            <a:noFill/>
          </p:spPr>
          <p:txBody>
            <a:bodyPr wrap="none" lIns="0" rIns="0" rtlCol="0">
              <a:spAutoFit/>
            </a:bodyPr>
            <a:lstStyle/>
            <a:p>
              <a:pPr algn="ctr" defTabSz="914400"/>
              <a:r>
                <a:rPr lang="en-US" sz="3600" b="1" dirty="0">
                  <a:solidFill>
                    <a:schemeClr val="accent1">
                      <a:lumMod val="50000"/>
                    </a:schemeClr>
                  </a:solidFill>
                  <a:cs typeface="+mn-ea"/>
                  <a:sym typeface="+mn-lt"/>
                </a:rPr>
                <a:t>05</a:t>
              </a:r>
            </a:p>
          </p:txBody>
        </p:sp>
      </p:grpSp>
      <p:sp>
        <p:nvSpPr>
          <p:cNvPr id="8" name="TextBox 14"/>
          <p:cNvSpPr txBox="1"/>
          <p:nvPr/>
        </p:nvSpPr>
        <p:spPr>
          <a:xfrm>
            <a:off x="1369561" y="481061"/>
            <a:ext cx="3507239" cy="646331"/>
          </a:xfrm>
          <a:prstGeom prst="rect">
            <a:avLst/>
          </a:prstGeom>
          <a:noFill/>
          <a:effectLst/>
        </p:spPr>
        <p:txBody>
          <a:bodyPr wrap="square" rtlCol="0">
            <a:spAutoFit/>
          </a:bodyPr>
          <a:lstStyle/>
          <a:p>
            <a:pPr defTabSz="285750"/>
            <a:r>
              <a:rPr lang="zh-CN" altLang="en-US" sz="3600" dirty="0">
                <a:solidFill>
                  <a:schemeClr val="accent1">
                    <a:lumMod val="50000"/>
                  </a:schemeClr>
                </a:solidFill>
                <a:cs typeface="+mn-ea"/>
                <a:sym typeface="+mn-lt"/>
              </a:rPr>
              <a:t>客户端软件流程</a:t>
            </a:r>
          </a:p>
        </p:txBody>
      </p:sp>
      <p:sp>
        <p:nvSpPr>
          <p:cNvPr id="9" name="文本框 8"/>
          <p:cNvSpPr txBox="1"/>
          <p:nvPr/>
        </p:nvSpPr>
        <p:spPr>
          <a:xfrm>
            <a:off x="1145540" y="1520190"/>
            <a:ext cx="4836160" cy="3692525"/>
          </a:xfrm>
          <a:prstGeom prst="rect">
            <a:avLst/>
          </a:prstGeom>
          <a:noFill/>
        </p:spPr>
        <p:txBody>
          <a:bodyPr wrap="square" rtlCol="0">
            <a:spAutoFit/>
          </a:bodyPr>
          <a:lstStyle/>
          <a:p>
            <a:r>
              <a:rPr lang="zh-CN" altLang="en-US"/>
              <a:t>TCP客户端软件流程：</a:t>
            </a:r>
          </a:p>
          <a:p>
            <a:endParaRPr lang="zh-CN" altLang="en-US"/>
          </a:p>
          <a:p>
            <a:r>
              <a:rPr lang="zh-CN" altLang="en-US"/>
              <a:t>1. 确定服务器IP地址与端口号</a:t>
            </a:r>
          </a:p>
          <a:p>
            <a:endParaRPr lang="zh-CN" altLang="en-US"/>
          </a:p>
          <a:p>
            <a:r>
              <a:rPr lang="zh-CN" altLang="en-US"/>
              <a:t>2. 创建套接字</a:t>
            </a:r>
          </a:p>
          <a:p>
            <a:endParaRPr lang="zh-CN" altLang="en-US"/>
          </a:p>
          <a:p>
            <a:r>
              <a:rPr lang="zh-CN" altLang="en-US"/>
              <a:t>3. </a:t>
            </a:r>
            <a:r>
              <a:rPr lang="en-US" altLang="zh-CN"/>
              <a:t>*</a:t>
            </a:r>
            <a:r>
              <a:rPr lang="zh-CN" altLang="en-US"/>
              <a:t>分配本地端点地址（IP地址+端口号）</a:t>
            </a:r>
          </a:p>
          <a:p>
            <a:endParaRPr lang="zh-CN" altLang="en-US"/>
          </a:p>
          <a:p>
            <a:r>
              <a:rPr lang="zh-CN" altLang="en-US"/>
              <a:t>4. </a:t>
            </a:r>
            <a:r>
              <a:rPr lang="zh-CN" altLang="en-US">
                <a:solidFill>
                  <a:srgbClr val="FF0000"/>
                </a:solidFill>
              </a:rPr>
              <a:t>连接</a:t>
            </a:r>
            <a:r>
              <a:rPr lang="zh-CN" altLang="en-US"/>
              <a:t>服务器（套接字）</a:t>
            </a:r>
          </a:p>
          <a:p>
            <a:endParaRPr lang="zh-CN" altLang="en-US"/>
          </a:p>
          <a:p>
            <a:r>
              <a:rPr lang="zh-CN" altLang="en-US"/>
              <a:t>5. 遵循应用层协议进行通信</a:t>
            </a:r>
          </a:p>
          <a:p>
            <a:endParaRPr lang="zh-CN" altLang="en-US"/>
          </a:p>
          <a:p>
            <a:r>
              <a:rPr lang="zh-CN" altLang="en-US"/>
              <a:t>6. 关闭/释放</a:t>
            </a:r>
            <a:r>
              <a:rPr lang="zh-CN" altLang="en-US">
                <a:solidFill>
                  <a:srgbClr val="FF0000"/>
                </a:solidFill>
              </a:rPr>
              <a:t>连接</a:t>
            </a:r>
          </a:p>
        </p:txBody>
      </p:sp>
      <p:sp>
        <p:nvSpPr>
          <p:cNvPr id="10" name="文本框 9"/>
          <p:cNvSpPr txBox="1"/>
          <p:nvPr/>
        </p:nvSpPr>
        <p:spPr>
          <a:xfrm>
            <a:off x="6710045" y="1520190"/>
            <a:ext cx="4744720" cy="3692525"/>
          </a:xfrm>
          <a:prstGeom prst="rect">
            <a:avLst/>
          </a:prstGeom>
          <a:noFill/>
        </p:spPr>
        <p:txBody>
          <a:bodyPr wrap="square" rtlCol="0">
            <a:spAutoFit/>
          </a:bodyPr>
          <a:lstStyle/>
          <a:p>
            <a:r>
              <a:rPr lang="zh-CN" altLang="en-US"/>
              <a:t>UDP客户端软件流程</a:t>
            </a:r>
          </a:p>
          <a:p>
            <a:endParaRPr lang="zh-CN" altLang="en-US"/>
          </a:p>
          <a:p>
            <a:r>
              <a:rPr lang="zh-CN" altLang="en-US"/>
              <a:t>1. 确定服务器IP地址与端口号</a:t>
            </a:r>
          </a:p>
          <a:p>
            <a:endParaRPr lang="zh-CN" altLang="en-US"/>
          </a:p>
          <a:p>
            <a:r>
              <a:rPr lang="zh-CN" altLang="en-US"/>
              <a:t>2. 创建套接字</a:t>
            </a:r>
          </a:p>
          <a:p>
            <a:endParaRPr lang="zh-CN" altLang="en-US"/>
          </a:p>
          <a:p>
            <a:r>
              <a:rPr lang="zh-CN" altLang="en-US"/>
              <a:t>3. </a:t>
            </a:r>
            <a:r>
              <a:rPr lang="en-US" altLang="zh-CN"/>
              <a:t>*</a:t>
            </a:r>
            <a:r>
              <a:rPr lang="zh-CN" altLang="en-US"/>
              <a:t>分配本地端点地址（IP地址+端口号）</a:t>
            </a:r>
          </a:p>
          <a:p>
            <a:endParaRPr lang="zh-CN" altLang="en-US"/>
          </a:p>
          <a:p>
            <a:r>
              <a:rPr lang="zh-CN" altLang="en-US"/>
              <a:t>4. </a:t>
            </a:r>
            <a:r>
              <a:rPr lang="zh-CN" altLang="en-US">
                <a:solidFill>
                  <a:srgbClr val="FF0000"/>
                </a:solidFill>
              </a:rPr>
              <a:t>指定</a:t>
            </a:r>
            <a:r>
              <a:rPr lang="zh-CN" altLang="en-US"/>
              <a:t>服务器端点地址，构造</a:t>
            </a:r>
            <a:r>
              <a:rPr lang="zh-CN" altLang="en-US">
                <a:solidFill>
                  <a:srgbClr val="FF0000"/>
                </a:solidFill>
              </a:rPr>
              <a:t>UDP数据报</a:t>
            </a:r>
            <a:endParaRPr lang="zh-CN" altLang="en-US"/>
          </a:p>
          <a:p>
            <a:endParaRPr lang="zh-CN" altLang="en-US"/>
          </a:p>
          <a:p>
            <a:r>
              <a:rPr lang="zh-CN" altLang="en-US"/>
              <a:t>5. 遵循应用层协议进行通信</a:t>
            </a:r>
          </a:p>
          <a:p>
            <a:endParaRPr lang="zh-CN" altLang="en-US"/>
          </a:p>
          <a:p>
            <a:r>
              <a:rPr lang="zh-CN" altLang="en-US"/>
              <a:t>6. 关闭/释放</a:t>
            </a:r>
            <a:r>
              <a:rPr lang="zh-CN" altLang="en-US">
                <a:solidFill>
                  <a:srgbClr val="FF0000"/>
                </a:solidFill>
              </a:rPr>
              <a:t>套接字</a:t>
            </a: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9738" y="366112"/>
            <a:ext cx="1095112" cy="795716"/>
            <a:chOff x="2367572" y="4118895"/>
            <a:chExt cx="1458743" cy="1059933"/>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1"/>
              </p:custDataLst>
            </p:nvPr>
          </p:nvSpPr>
          <p:spPr>
            <a:xfrm>
              <a:off x="2619243" y="4317883"/>
              <a:ext cx="1207072" cy="860945"/>
            </a:xfrm>
            <a:prstGeom prst="rect">
              <a:avLst/>
            </a:prstGeom>
            <a:noFill/>
          </p:spPr>
          <p:txBody>
            <a:bodyPr wrap="square" lIns="0" rIns="0" rtlCol="0">
              <a:spAutoFit/>
            </a:bodyPr>
            <a:lstStyle/>
            <a:p>
              <a:pPr defTabSz="914400"/>
              <a:r>
                <a:rPr lang="en-US" sz="3600" b="1" dirty="0">
                  <a:solidFill>
                    <a:schemeClr val="accent1">
                      <a:lumMod val="50000"/>
                    </a:schemeClr>
                  </a:solidFill>
                  <a:cs typeface="+mn-ea"/>
                  <a:sym typeface="+mn-lt"/>
                </a:rPr>
                <a:t>05</a:t>
              </a:r>
            </a:p>
          </p:txBody>
        </p:sp>
      </p:grpSp>
      <p:sp>
        <p:nvSpPr>
          <p:cNvPr id="8" name="TextBox 14"/>
          <p:cNvSpPr txBox="1"/>
          <p:nvPr/>
        </p:nvSpPr>
        <p:spPr>
          <a:xfrm>
            <a:off x="1369695" y="481330"/>
            <a:ext cx="6474011" cy="646331"/>
          </a:xfrm>
          <a:prstGeom prst="rect">
            <a:avLst/>
          </a:prstGeom>
          <a:noFill/>
          <a:effectLst/>
        </p:spPr>
        <p:txBody>
          <a:bodyPr wrap="square" rtlCol="0">
            <a:spAutoFit/>
          </a:bodyPr>
          <a:lstStyle/>
          <a:p>
            <a:pPr defTabSz="285750"/>
            <a:r>
              <a:rPr lang="zh-CN" altLang="en-US" sz="3600" dirty="0">
                <a:solidFill>
                  <a:schemeClr val="accent1">
                    <a:lumMod val="50000"/>
                  </a:schemeClr>
                </a:solidFill>
                <a:cs typeface="+mn-ea"/>
                <a:sym typeface="+mn-lt"/>
              </a:rPr>
              <a:t>4种类型基本服务器的基本流程</a:t>
            </a:r>
            <a:endParaRPr lang="en-US" altLang="zh-CN" sz="3600" dirty="0">
              <a:solidFill>
                <a:schemeClr val="accent1">
                  <a:lumMod val="50000"/>
                </a:schemeClr>
              </a:solidFill>
              <a:cs typeface="+mn-ea"/>
              <a:sym typeface="+mn-lt"/>
            </a:endParaRPr>
          </a:p>
        </p:txBody>
      </p:sp>
      <p:sp>
        <p:nvSpPr>
          <p:cNvPr id="9" name="文本框 8"/>
          <p:cNvSpPr txBox="1"/>
          <p:nvPr/>
        </p:nvSpPr>
        <p:spPr>
          <a:xfrm>
            <a:off x="578485" y="1634490"/>
            <a:ext cx="4732655" cy="3169285"/>
          </a:xfrm>
          <a:prstGeom prst="rect">
            <a:avLst/>
          </a:prstGeom>
          <a:noFill/>
        </p:spPr>
        <p:txBody>
          <a:bodyPr wrap="square" rtlCol="0">
            <a:spAutoFit/>
          </a:bodyPr>
          <a:lstStyle/>
          <a:p>
            <a:pPr>
              <a:lnSpc>
                <a:spcPct val="125000"/>
              </a:lnSpc>
              <a:spcBef>
                <a:spcPts val="0"/>
              </a:spcBef>
              <a:spcAft>
                <a:spcPts val="0"/>
              </a:spcAft>
            </a:pPr>
            <a:r>
              <a:rPr lang="zh-CN" altLang="en-US" sz="2000">
                <a:solidFill>
                  <a:srgbClr val="FF0000"/>
                </a:solidFill>
              </a:rPr>
              <a:t>循环无连接</a:t>
            </a:r>
            <a:r>
              <a:rPr lang="zh-CN" altLang="en-US" sz="2000"/>
              <a:t>服务器基本流程：</a:t>
            </a:r>
          </a:p>
          <a:p>
            <a:pPr>
              <a:lnSpc>
                <a:spcPct val="125000"/>
              </a:lnSpc>
              <a:spcBef>
                <a:spcPts val="0"/>
              </a:spcBef>
              <a:spcAft>
                <a:spcPts val="0"/>
              </a:spcAft>
            </a:pPr>
            <a:r>
              <a:rPr lang="zh-CN" altLang="en-US" sz="2000"/>
              <a:t>1. 创建套接字</a:t>
            </a:r>
          </a:p>
          <a:p>
            <a:pPr>
              <a:lnSpc>
                <a:spcPct val="125000"/>
              </a:lnSpc>
              <a:spcBef>
                <a:spcPts val="0"/>
              </a:spcBef>
              <a:spcAft>
                <a:spcPts val="0"/>
              </a:spcAft>
            </a:pPr>
            <a:r>
              <a:rPr lang="zh-CN" altLang="en-US" sz="2000"/>
              <a:t>2. 绑定端点地址（INADDR_ANY+端口号）</a:t>
            </a:r>
          </a:p>
          <a:p>
            <a:pPr>
              <a:lnSpc>
                <a:spcPct val="125000"/>
              </a:lnSpc>
              <a:spcBef>
                <a:spcPts val="0"/>
              </a:spcBef>
              <a:spcAft>
                <a:spcPts val="0"/>
              </a:spcAft>
            </a:pPr>
            <a:r>
              <a:rPr lang="zh-CN" altLang="en-US" sz="2000"/>
              <a:t>3. 反复</a:t>
            </a:r>
            <a:r>
              <a:rPr lang="zh-CN" altLang="en-US" sz="2000">
                <a:sym typeface="+mn-ea"/>
              </a:rPr>
              <a:t>调用recvfrom()函数，</a:t>
            </a:r>
            <a:r>
              <a:rPr lang="zh-CN" altLang="en-US" sz="2000"/>
              <a:t>接收来自客户端的请求</a:t>
            </a:r>
          </a:p>
          <a:p>
            <a:pPr>
              <a:lnSpc>
                <a:spcPct val="125000"/>
              </a:lnSpc>
              <a:spcBef>
                <a:spcPts val="0"/>
              </a:spcBef>
              <a:spcAft>
                <a:spcPts val="0"/>
              </a:spcAft>
            </a:pPr>
            <a:r>
              <a:rPr lang="zh-CN" altLang="en-US" sz="2000"/>
              <a:t>4. 遵循应用层协议，构造响应报文，</a:t>
            </a:r>
            <a:r>
              <a:rPr lang="zh-CN" altLang="en-US" sz="2000">
                <a:sym typeface="+mn-ea"/>
              </a:rPr>
              <a:t>并调用sendto()函数</a:t>
            </a:r>
            <a:r>
              <a:rPr lang="zh-CN" altLang="en-US" sz="2000"/>
              <a:t>发送给客户</a:t>
            </a:r>
          </a:p>
        </p:txBody>
      </p:sp>
      <p:sp>
        <p:nvSpPr>
          <p:cNvPr id="10" name="文本框 9"/>
          <p:cNvSpPr txBox="1"/>
          <p:nvPr/>
        </p:nvSpPr>
        <p:spPr>
          <a:xfrm>
            <a:off x="5795010" y="1634490"/>
            <a:ext cx="5056505" cy="4323080"/>
          </a:xfrm>
          <a:prstGeom prst="rect">
            <a:avLst/>
          </a:prstGeom>
          <a:noFill/>
        </p:spPr>
        <p:txBody>
          <a:bodyPr wrap="square" rtlCol="0">
            <a:spAutoFit/>
          </a:bodyPr>
          <a:lstStyle/>
          <a:p>
            <a:pPr>
              <a:lnSpc>
                <a:spcPct val="125000"/>
              </a:lnSpc>
              <a:spcBef>
                <a:spcPts val="0"/>
              </a:spcBef>
              <a:spcAft>
                <a:spcPts val="0"/>
              </a:spcAft>
            </a:pPr>
            <a:r>
              <a:rPr lang="zh-CN" altLang="en-US" sz="2000">
                <a:solidFill>
                  <a:srgbClr val="FF0000"/>
                </a:solidFill>
              </a:rPr>
              <a:t>循环面向连接</a:t>
            </a:r>
            <a:r>
              <a:rPr lang="zh-CN" altLang="en-US" sz="2000"/>
              <a:t>服务器基本流程：</a:t>
            </a:r>
          </a:p>
          <a:p>
            <a:pPr>
              <a:lnSpc>
                <a:spcPct val="125000"/>
              </a:lnSpc>
              <a:spcBef>
                <a:spcPts val="0"/>
              </a:spcBef>
              <a:spcAft>
                <a:spcPts val="0"/>
              </a:spcAft>
            </a:pPr>
            <a:r>
              <a:rPr lang="zh-CN" altLang="en-US" sz="2000"/>
              <a:t>1. 创建（主）套接字，并绑定熟知端口号；</a:t>
            </a:r>
          </a:p>
          <a:p>
            <a:pPr>
              <a:lnSpc>
                <a:spcPct val="125000"/>
              </a:lnSpc>
              <a:spcBef>
                <a:spcPts val="0"/>
              </a:spcBef>
              <a:spcAft>
                <a:spcPts val="0"/>
              </a:spcAft>
            </a:pPr>
            <a:r>
              <a:rPr lang="zh-CN" altLang="en-US" sz="2000"/>
              <a:t>2. 设置（主）套接字为被动监听模式，准备用于服务器；</a:t>
            </a:r>
          </a:p>
          <a:p>
            <a:pPr>
              <a:lnSpc>
                <a:spcPct val="125000"/>
              </a:lnSpc>
              <a:spcBef>
                <a:spcPts val="0"/>
              </a:spcBef>
              <a:spcAft>
                <a:spcPts val="0"/>
              </a:spcAft>
            </a:pPr>
            <a:r>
              <a:rPr lang="zh-CN" altLang="en-US" sz="2000"/>
              <a:t>3. 调用accept()函数接收下一个连接请求（通过主套接字），创建新套接字用于与该客户建立连接；</a:t>
            </a:r>
          </a:p>
          <a:p>
            <a:pPr>
              <a:lnSpc>
                <a:spcPct val="125000"/>
              </a:lnSpc>
              <a:spcBef>
                <a:spcPts val="0"/>
              </a:spcBef>
              <a:spcAft>
                <a:spcPts val="0"/>
              </a:spcAft>
            </a:pPr>
            <a:r>
              <a:rPr lang="zh-CN" altLang="en-US" sz="2000"/>
              <a:t>4. 遵循应用层协议，反复接收客户请求，构造并发送响应(通过新套接字)；</a:t>
            </a:r>
          </a:p>
          <a:p>
            <a:pPr>
              <a:lnSpc>
                <a:spcPct val="125000"/>
              </a:lnSpc>
              <a:spcBef>
                <a:spcPts val="0"/>
              </a:spcBef>
              <a:spcAft>
                <a:spcPts val="0"/>
              </a:spcAft>
            </a:pPr>
            <a:r>
              <a:rPr lang="zh-CN" altLang="en-US" sz="2000"/>
              <a:t>5. 完成为特定客户服务后，关闭与该客户之间的连接，返回步骤3</a:t>
            </a: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9738" y="366112"/>
            <a:ext cx="691563" cy="795716"/>
            <a:chOff x="2367572" y="4118895"/>
            <a:chExt cx="921196" cy="1059933"/>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1"/>
              </p:custDataLst>
            </p:nvPr>
          </p:nvSpPr>
          <p:spPr>
            <a:xfrm>
              <a:off x="2448089" y="4317883"/>
              <a:ext cx="760159" cy="860945"/>
            </a:xfrm>
            <a:prstGeom prst="rect">
              <a:avLst/>
            </a:prstGeom>
            <a:noFill/>
          </p:spPr>
          <p:txBody>
            <a:bodyPr wrap="none" lIns="0" rIns="0" rtlCol="0">
              <a:spAutoFit/>
            </a:bodyPr>
            <a:lstStyle/>
            <a:p>
              <a:pPr algn="ctr" defTabSz="914400"/>
              <a:r>
                <a:rPr lang="en-US" sz="3600" b="1" dirty="0">
                  <a:solidFill>
                    <a:schemeClr val="accent1">
                      <a:lumMod val="50000"/>
                    </a:schemeClr>
                  </a:solidFill>
                  <a:cs typeface="+mn-ea"/>
                  <a:sym typeface="+mn-lt"/>
                </a:rPr>
                <a:t>05</a:t>
              </a:r>
            </a:p>
          </p:txBody>
        </p:sp>
      </p:grpSp>
      <p:sp>
        <p:nvSpPr>
          <p:cNvPr id="8" name="TextBox 14"/>
          <p:cNvSpPr txBox="1"/>
          <p:nvPr/>
        </p:nvSpPr>
        <p:spPr>
          <a:xfrm>
            <a:off x="1369695" y="481330"/>
            <a:ext cx="6817960" cy="646331"/>
          </a:xfrm>
          <a:prstGeom prst="rect">
            <a:avLst/>
          </a:prstGeom>
          <a:noFill/>
          <a:effectLst/>
        </p:spPr>
        <p:txBody>
          <a:bodyPr wrap="square" rtlCol="0">
            <a:spAutoFit/>
          </a:bodyPr>
          <a:lstStyle/>
          <a:p>
            <a:pPr defTabSz="285750"/>
            <a:r>
              <a:rPr lang="zh-CN" altLang="en-US" sz="3600" dirty="0">
                <a:solidFill>
                  <a:schemeClr val="accent1">
                    <a:lumMod val="50000"/>
                  </a:schemeClr>
                </a:solidFill>
                <a:cs typeface="+mn-ea"/>
                <a:sym typeface="+mn-lt"/>
              </a:rPr>
              <a:t>4种类型基本服务器的基本流程</a:t>
            </a:r>
            <a:endParaRPr lang="en-US" altLang="zh-CN" sz="3600" dirty="0">
              <a:solidFill>
                <a:schemeClr val="accent1">
                  <a:lumMod val="50000"/>
                </a:schemeClr>
              </a:solidFill>
              <a:cs typeface="+mn-ea"/>
              <a:sym typeface="+mn-lt"/>
            </a:endParaRPr>
          </a:p>
        </p:txBody>
      </p:sp>
      <p:sp>
        <p:nvSpPr>
          <p:cNvPr id="13" name="文本框 12"/>
          <p:cNvSpPr txBox="1"/>
          <p:nvPr/>
        </p:nvSpPr>
        <p:spPr>
          <a:xfrm>
            <a:off x="578485" y="1676400"/>
            <a:ext cx="4794250" cy="3938270"/>
          </a:xfrm>
          <a:prstGeom prst="rect">
            <a:avLst/>
          </a:prstGeom>
          <a:noFill/>
        </p:spPr>
        <p:txBody>
          <a:bodyPr wrap="square" rtlCol="0">
            <a:spAutoFit/>
          </a:bodyPr>
          <a:lstStyle/>
          <a:p>
            <a:pPr>
              <a:lnSpc>
                <a:spcPct val="125000"/>
              </a:lnSpc>
              <a:spcBef>
                <a:spcPts val="0"/>
              </a:spcBef>
              <a:spcAft>
                <a:spcPts val="0"/>
              </a:spcAft>
            </a:pPr>
            <a:r>
              <a:rPr lang="zh-CN" altLang="en-US" sz="2000">
                <a:solidFill>
                  <a:srgbClr val="FF0000"/>
                </a:solidFill>
              </a:rPr>
              <a:t>并发无连接</a:t>
            </a:r>
            <a:r>
              <a:rPr lang="zh-CN" altLang="en-US" sz="2000"/>
              <a:t>服务器基本流程：</a:t>
            </a:r>
          </a:p>
          <a:p>
            <a:pPr>
              <a:lnSpc>
                <a:spcPct val="125000"/>
              </a:lnSpc>
              <a:spcBef>
                <a:spcPts val="0"/>
              </a:spcBef>
              <a:spcAft>
                <a:spcPts val="0"/>
              </a:spcAft>
            </a:pPr>
            <a:r>
              <a:rPr lang="zh-CN" altLang="en-US" sz="2000"/>
              <a:t>主线程1: 创建套接字，并绑定熟知端口号；</a:t>
            </a:r>
          </a:p>
          <a:p>
            <a:pPr>
              <a:lnSpc>
                <a:spcPct val="125000"/>
              </a:lnSpc>
              <a:spcBef>
                <a:spcPts val="0"/>
              </a:spcBef>
              <a:spcAft>
                <a:spcPts val="0"/>
              </a:spcAft>
            </a:pPr>
            <a:r>
              <a:rPr lang="zh-CN" altLang="en-US" sz="2000"/>
              <a:t>主线程2: 反复调用recvfrom()函数，接收下一个客户请求，并创建新线程处理该客户响应；</a:t>
            </a:r>
          </a:p>
          <a:p>
            <a:pPr>
              <a:lnSpc>
                <a:spcPct val="125000"/>
              </a:lnSpc>
              <a:spcBef>
                <a:spcPts val="0"/>
              </a:spcBef>
              <a:spcAft>
                <a:spcPts val="0"/>
              </a:spcAft>
            </a:pPr>
            <a:r>
              <a:rPr lang="zh-CN" altLang="en-US" sz="2000"/>
              <a:t>子线程1: 接收一个特定请求；</a:t>
            </a:r>
          </a:p>
          <a:p>
            <a:pPr>
              <a:lnSpc>
                <a:spcPct val="125000"/>
              </a:lnSpc>
              <a:spcBef>
                <a:spcPts val="0"/>
              </a:spcBef>
              <a:spcAft>
                <a:spcPts val="0"/>
              </a:spcAft>
            </a:pPr>
            <a:r>
              <a:rPr lang="zh-CN" altLang="en-US" sz="2000"/>
              <a:t>子线程2: 依据应用层协议构造响应报文，并调用sendto()函数发送；</a:t>
            </a:r>
          </a:p>
          <a:p>
            <a:pPr>
              <a:lnSpc>
                <a:spcPct val="125000"/>
              </a:lnSpc>
              <a:spcBef>
                <a:spcPts val="0"/>
              </a:spcBef>
              <a:spcAft>
                <a:spcPts val="0"/>
              </a:spcAft>
            </a:pPr>
            <a:r>
              <a:rPr lang="zh-CN" altLang="en-US" sz="2000"/>
              <a:t>子线程3: 退出(一个子线程处理一个请求后即终止)。</a:t>
            </a:r>
          </a:p>
        </p:txBody>
      </p:sp>
      <p:sp>
        <p:nvSpPr>
          <p:cNvPr id="14" name="文本框 13"/>
          <p:cNvSpPr txBox="1"/>
          <p:nvPr/>
        </p:nvSpPr>
        <p:spPr>
          <a:xfrm>
            <a:off x="5969635" y="1676400"/>
            <a:ext cx="5878830" cy="4323080"/>
          </a:xfrm>
          <a:prstGeom prst="rect">
            <a:avLst/>
          </a:prstGeom>
          <a:noFill/>
        </p:spPr>
        <p:txBody>
          <a:bodyPr wrap="square" rtlCol="0">
            <a:spAutoFit/>
          </a:bodyPr>
          <a:lstStyle/>
          <a:p>
            <a:pPr>
              <a:lnSpc>
                <a:spcPct val="125000"/>
              </a:lnSpc>
              <a:spcBef>
                <a:spcPts val="0"/>
              </a:spcBef>
              <a:spcAft>
                <a:spcPts val="0"/>
              </a:spcAft>
            </a:pPr>
            <a:r>
              <a:rPr lang="zh-CN" altLang="en-US" sz="2000">
                <a:solidFill>
                  <a:srgbClr val="FF0000"/>
                </a:solidFill>
              </a:rPr>
              <a:t>并发面向连接</a:t>
            </a:r>
            <a:r>
              <a:rPr lang="zh-CN" altLang="en-US" sz="2000"/>
              <a:t>服务器基本流程：</a:t>
            </a:r>
          </a:p>
          <a:p>
            <a:pPr>
              <a:lnSpc>
                <a:spcPct val="125000"/>
              </a:lnSpc>
              <a:spcBef>
                <a:spcPts val="0"/>
              </a:spcBef>
              <a:spcAft>
                <a:spcPts val="0"/>
              </a:spcAft>
            </a:pPr>
            <a:r>
              <a:rPr lang="zh-CN" altLang="en-US" sz="2000"/>
              <a:t>主线程1: 创建（主）套接字，并绑定熟知端口号；</a:t>
            </a:r>
          </a:p>
          <a:p>
            <a:pPr>
              <a:lnSpc>
                <a:spcPct val="125000"/>
              </a:lnSpc>
              <a:spcBef>
                <a:spcPts val="0"/>
              </a:spcBef>
              <a:spcAft>
                <a:spcPts val="0"/>
              </a:spcAft>
            </a:pPr>
            <a:r>
              <a:rPr lang="zh-CN" altLang="en-US" sz="2000"/>
              <a:t>主线程2: 设置（主）套接字为被动监听模式，准备用于服务器；</a:t>
            </a:r>
          </a:p>
          <a:p>
            <a:pPr>
              <a:lnSpc>
                <a:spcPct val="125000"/>
              </a:lnSpc>
              <a:spcBef>
                <a:spcPts val="0"/>
              </a:spcBef>
              <a:spcAft>
                <a:spcPts val="0"/>
              </a:spcAft>
            </a:pPr>
            <a:r>
              <a:rPr lang="zh-CN" altLang="en-US" sz="2000"/>
              <a:t>主线程3: 反复调用accept()函数接收下一个连接请求（通过主套接字），并创建一个新的子线程处理该客户响应；</a:t>
            </a:r>
          </a:p>
          <a:p>
            <a:pPr>
              <a:lnSpc>
                <a:spcPct val="125000"/>
              </a:lnSpc>
              <a:spcBef>
                <a:spcPts val="0"/>
              </a:spcBef>
              <a:spcAft>
                <a:spcPts val="0"/>
              </a:spcAft>
            </a:pPr>
            <a:r>
              <a:rPr lang="zh-CN" altLang="en-US" sz="2000"/>
              <a:t>子线程1: 接收一个客户的服务请求（通过新创建的套字）；</a:t>
            </a:r>
          </a:p>
          <a:p>
            <a:pPr>
              <a:lnSpc>
                <a:spcPct val="125000"/>
              </a:lnSpc>
              <a:spcBef>
                <a:spcPts val="0"/>
              </a:spcBef>
              <a:spcAft>
                <a:spcPts val="0"/>
              </a:spcAft>
            </a:pPr>
            <a:r>
              <a:rPr lang="zh-CN" altLang="en-US" sz="2000"/>
              <a:t>子线程2: 遵循应用层协议与特定客户进行交互；</a:t>
            </a:r>
          </a:p>
          <a:p>
            <a:pPr>
              <a:lnSpc>
                <a:spcPct val="125000"/>
              </a:lnSpc>
              <a:spcBef>
                <a:spcPts val="0"/>
              </a:spcBef>
              <a:spcAft>
                <a:spcPts val="0"/>
              </a:spcAft>
            </a:pPr>
            <a:r>
              <a:rPr lang="zh-CN" altLang="en-US" sz="2000"/>
              <a:t>子线程3: 关闭/释放连接并退出（线程终止）</a:t>
            </a: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图文框 14">
            <a:extLst>
              <a:ext uri="{FF2B5EF4-FFF2-40B4-BE49-F238E27FC236}">
                <a16:creationId xmlns:a16="http://schemas.microsoft.com/office/drawing/2014/main" id="{CDEE5C2F-C865-403D-B273-05B3D67A3E52}"/>
              </a:ext>
            </a:extLst>
          </p:cNvPr>
          <p:cNvSpPr/>
          <p:nvPr/>
        </p:nvSpPr>
        <p:spPr>
          <a:xfrm>
            <a:off x="2863263" y="2131689"/>
            <a:ext cx="6031685" cy="2982500"/>
          </a:xfrm>
          <a:prstGeom prst="frame">
            <a:avLst>
              <a:gd name="adj1" fmla="val 1742"/>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pic>
        <p:nvPicPr>
          <p:cNvPr id="18" name="图片 17"/>
          <p:cNvPicPr>
            <a:picLocks noChangeAspect="1"/>
          </p:cNvPicPr>
          <p:nvPr/>
        </p:nvPicPr>
        <p:blipFill rotWithShape="1">
          <a:blip r:embed="rId7">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9212138" y="157264"/>
            <a:ext cx="1387106" cy="1428667"/>
          </a:xfrm>
          <a:prstGeom prst="rect">
            <a:avLst/>
          </a:prstGeom>
        </p:spPr>
      </p:pic>
      <p:pic>
        <p:nvPicPr>
          <p:cNvPr id="20" name="图片 19"/>
          <p:cNvPicPr>
            <a:picLocks noChangeAspect="1"/>
          </p:cNvPicPr>
          <p:nvPr/>
        </p:nvPicPr>
        <p:blipFill rotWithShape="1">
          <a:blip r:embed="rId7">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1224317" y="3215632"/>
            <a:ext cx="1051937" cy="1083455"/>
          </a:xfrm>
          <a:prstGeom prst="rect">
            <a:avLst/>
          </a:prstGeom>
        </p:spPr>
      </p:pic>
      <p:pic>
        <p:nvPicPr>
          <p:cNvPr id="3" name="图片 2">
            <a:extLst>
              <a:ext uri="{FF2B5EF4-FFF2-40B4-BE49-F238E27FC236}">
                <a16:creationId xmlns:a16="http://schemas.microsoft.com/office/drawing/2014/main" id="{E97FAFA3-DB98-49DA-8350-527C7C31AE4D}"/>
              </a:ext>
            </a:extLst>
          </p:cNvPr>
          <p:cNvPicPr>
            <a:picLocks noChangeAspect="1"/>
          </p:cNvPicPr>
          <p:nvPr/>
        </p:nvPicPr>
        <p:blipFill>
          <a:blip r:embed="rId8"/>
          <a:stretch>
            <a:fillRect/>
          </a:stretch>
        </p:blipFill>
        <p:spPr>
          <a:xfrm>
            <a:off x="637308" y="2736248"/>
            <a:ext cx="5839327" cy="1773382"/>
          </a:xfrm>
          <a:prstGeom prst="rect">
            <a:avLst/>
          </a:prstGeom>
          <a:ln w="44450">
            <a:solidFill>
              <a:schemeClr val="bg1">
                <a:lumMod val="65000"/>
              </a:schemeClr>
            </a:solidFill>
          </a:ln>
        </p:spPr>
      </p:pic>
      <p:pic>
        <p:nvPicPr>
          <p:cNvPr id="5" name="图片 4">
            <a:extLst>
              <a:ext uri="{FF2B5EF4-FFF2-40B4-BE49-F238E27FC236}">
                <a16:creationId xmlns:a16="http://schemas.microsoft.com/office/drawing/2014/main" id="{3A0535F0-1A03-4DCE-A274-AB26EE236CEF}"/>
              </a:ext>
            </a:extLst>
          </p:cNvPr>
          <p:cNvPicPr>
            <a:picLocks noChangeAspect="1"/>
          </p:cNvPicPr>
          <p:nvPr/>
        </p:nvPicPr>
        <p:blipFill>
          <a:blip r:embed="rId9"/>
          <a:stretch>
            <a:fillRect/>
          </a:stretch>
        </p:blipFill>
        <p:spPr>
          <a:xfrm>
            <a:off x="7063644" y="1831577"/>
            <a:ext cx="4129990" cy="3851564"/>
          </a:xfrm>
          <a:prstGeom prst="rect">
            <a:avLst/>
          </a:prstGeom>
          <a:ln w="44450">
            <a:solidFill>
              <a:schemeClr val="bg1">
                <a:lumMod val="65000"/>
              </a:schemeClr>
            </a:solidFill>
          </a:ln>
        </p:spPr>
      </p:pic>
      <p:grpSp>
        <p:nvGrpSpPr>
          <p:cNvPr id="8" name="组合 7">
            <a:extLst>
              <a:ext uri="{FF2B5EF4-FFF2-40B4-BE49-F238E27FC236}">
                <a16:creationId xmlns:a16="http://schemas.microsoft.com/office/drawing/2014/main" id="{970EB3C6-24E1-4EB3-B34E-3559319D238B}"/>
              </a:ext>
            </a:extLst>
          </p:cNvPr>
          <p:cNvGrpSpPr/>
          <p:nvPr/>
        </p:nvGrpSpPr>
        <p:grpSpPr>
          <a:xfrm>
            <a:off x="389738" y="366112"/>
            <a:ext cx="691563" cy="795716"/>
            <a:chOff x="2367572" y="4118895"/>
            <a:chExt cx="921196" cy="1059933"/>
          </a:xfrm>
        </p:grpSpPr>
        <p:grpSp>
          <p:nvGrpSpPr>
            <p:cNvPr id="9" name="组合 8">
              <a:extLst>
                <a:ext uri="{FF2B5EF4-FFF2-40B4-BE49-F238E27FC236}">
                  <a16:creationId xmlns:a16="http://schemas.microsoft.com/office/drawing/2014/main" id="{109E13CA-55B4-4AAC-A87C-765CD96A6FB0}"/>
                </a:ext>
              </a:extLst>
            </p:cNvPr>
            <p:cNvGrpSpPr/>
            <p:nvPr/>
          </p:nvGrpSpPr>
          <p:grpSpPr>
            <a:xfrm>
              <a:off x="2367572" y="4118895"/>
              <a:ext cx="921196" cy="921196"/>
              <a:chOff x="1333481" y="1593118"/>
              <a:chExt cx="1418785" cy="1418785"/>
            </a:xfrm>
          </p:grpSpPr>
          <p:sp>
            <p:nvSpPr>
              <p:cNvPr id="11" name="PA-↖">
                <a:extLst>
                  <a:ext uri="{FF2B5EF4-FFF2-40B4-BE49-F238E27FC236}">
                    <a16:creationId xmlns:a16="http://schemas.microsoft.com/office/drawing/2014/main" id="{CEDF1DEB-1F6A-4488-9EA1-085BF0649D01}"/>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12" name="PA-↘">
                <a:extLst>
                  <a:ext uri="{FF2B5EF4-FFF2-40B4-BE49-F238E27FC236}">
                    <a16:creationId xmlns:a16="http://schemas.microsoft.com/office/drawing/2014/main" id="{D8E19870-49E3-433C-962D-BD022F3E1EE9}"/>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13" name="PA-1">
                <a:extLst>
                  <a:ext uri="{FF2B5EF4-FFF2-40B4-BE49-F238E27FC236}">
                    <a16:creationId xmlns:a16="http://schemas.microsoft.com/office/drawing/2014/main" id="{322C42B4-E224-48AD-917C-44FEDA71B85D}"/>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10" name="PA-文本框 24">
              <a:extLst>
                <a:ext uri="{FF2B5EF4-FFF2-40B4-BE49-F238E27FC236}">
                  <a16:creationId xmlns:a16="http://schemas.microsoft.com/office/drawing/2014/main" id="{8211577B-A661-44A9-89BF-53B5F7511C2F}"/>
                </a:ext>
              </a:extLst>
            </p:cNvPr>
            <p:cNvSpPr txBox="1"/>
            <p:nvPr>
              <p:custDataLst>
                <p:tags r:id="rId1"/>
              </p:custDataLst>
            </p:nvPr>
          </p:nvSpPr>
          <p:spPr>
            <a:xfrm>
              <a:off x="2448089" y="4317883"/>
              <a:ext cx="760159" cy="860945"/>
            </a:xfrm>
            <a:prstGeom prst="rect">
              <a:avLst/>
            </a:prstGeom>
            <a:noFill/>
          </p:spPr>
          <p:txBody>
            <a:bodyPr wrap="none" lIns="0" rIns="0" rtlCol="0">
              <a:spAutoFit/>
            </a:bodyPr>
            <a:lstStyle/>
            <a:p>
              <a:pPr algn="ctr" defTabSz="914400"/>
              <a:r>
                <a:rPr lang="en-US" sz="3600" b="1" dirty="0">
                  <a:solidFill>
                    <a:schemeClr val="accent1">
                      <a:lumMod val="50000"/>
                    </a:schemeClr>
                  </a:solidFill>
                  <a:cs typeface="+mn-ea"/>
                  <a:sym typeface="+mn-lt"/>
                </a:rPr>
                <a:t>05</a:t>
              </a:r>
            </a:p>
          </p:txBody>
        </p:sp>
      </p:grpSp>
      <p:sp>
        <p:nvSpPr>
          <p:cNvPr id="14" name="TextBox 14">
            <a:extLst>
              <a:ext uri="{FF2B5EF4-FFF2-40B4-BE49-F238E27FC236}">
                <a16:creationId xmlns:a16="http://schemas.microsoft.com/office/drawing/2014/main" id="{FB3EA5C6-6323-443B-A4ED-31D2AF34310B}"/>
              </a:ext>
            </a:extLst>
          </p:cNvPr>
          <p:cNvSpPr txBox="1"/>
          <p:nvPr/>
        </p:nvSpPr>
        <p:spPr>
          <a:xfrm>
            <a:off x="1369695" y="481330"/>
            <a:ext cx="6817960" cy="646331"/>
          </a:xfrm>
          <a:prstGeom prst="rect">
            <a:avLst/>
          </a:prstGeom>
          <a:noFill/>
          <a:effectLst/>
        </p:spPr>
        <p:txBody>
          <a:bodyPr wrap="square" rtlCol="0">
            <a:spAutoFit/>
          </a:bodyPr>
          <a:lstStyle/>
          <a:p>
            <a:pPr defTabSz="285750"/>
            <a:r>
              <a:rPr lang="zh-CN" altLang="en-US" sz="3600" dirty="0">
                <a:solidFill>
                  <a:schemeClr val="accent1">
                    <a:lumMod val="50000"/>
                  </a:schemeClr>
                </a:solidFill>
                <a:cs typeface="+mn-ea"/>
                <a:sym typeface="+mn-lt"/>
              </a:rPr>
              <a:t>小组编写的客户端代码</a:t>
            </a:r>
            <a:endParaRPr lang="en-US" altLang="zh-CN" sz="3600" dirty="0">
              <a:solidFill>
                <a:schemeClr val="accent1">
                  <a:lumMod val="50000"/>
                </a:schemeClr>
              </a:solidFill>
              <a:cs typeface="+mn-ea"/>
              <a:sym typeface="+mn-lt"/>
            </a:endParaRPr>
          </a:p>
        </p:txBody>
      </p:sp>
    </p:spTree>
    <p:extLst>
      <p:ext uri="{BB962C8B-B14F-4D97-AF65-F5344CB8AC3E}">
        <p14:creationId xmlns:p14="http://schemas.microsoft.com/office/powerpoint/2010/main" val="26909731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图文框 14">
            <a:extLst>
              <a:ext uri="{FF2B5EF4-FFF2-40B4-BE49-F238E27FC236}">
                <a16:creationId xmlns:a16="http://schemas.microsoft.com/office/drawing/2014/main" id="{CDEE5C2F-C865-403D-B273-05B3D67A3E52}"/>
              </a:ext>
            </a:extLst>
          </p:cNvPr>
          <p:cNvSpPr/>
          <p:nvPr/>
        </p:nvSpPr>
        <p:spPr>
          <a:xfrm>
            <a:off x="2863263" y="2131689"/>
            <a:ext cx="6031685" cy="2982500"/>
          </a:xfrm>
          <a:prstGeom prst="frame">
            <a:avLst>
              <a:gd name="adj1" fmla="val 1742"/>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pic>
        <p:nvPicPr>
          <p:cNvPr id="18" name="图片 17"/>
          <p:cNvPicPr>
            <a:picLocks noChangeAspect="1"/>
          </p:cNvPicPr>
          <p:nvPr/>
        </p:nvPicPr>
        <p:blipFill rotWithShape="1">
          <a:blip r:embed="rId7">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9212138" y="157264"/>
            <a:ext cx="1387106" cy="1428667"/>
          </a:xfrm>
          <a:prstGeom prst="rect">
            <a:avLst/>
          </a:prstGeom>
        </p:spPr>
      </p:pic>
      <p:pic>
        <p:nvPicPr>
          <p:cNvPr id="20" name="图片 19"/>
          <p:cNvPicPr>
            <a:picLocks noChangeAspect="1"/>
          </p:cNvPicPr>
          <p:nvPr/>
        </p:nvPicPr>
        <p:blipFill rotWithShape="1">
          <a:blip r:embed="rId7">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1224317" y="3215632"/>
            <a:ext cx="1051937" cy="1083455"/>
          </a:xfrm>
          <a:prstGeom prst="rect">
            <a:avLst/>
          </a:prstGeom>
        </p:spPr>
      </p:pic>
      <p:grpSp>
        <p:nvGrpSpPr>
          <p:cNvPr id="8" name="组合 7">
            <a:extLst>
              <a:ext uri="{FF2B5EF4-FFF2-40B4-BE49-F238E27FC236}">
                <a16:creationId xmlns:a16="http://schemas.microsoft.com/office/drawing/2014/main" id="{970EB3C6-24E1-4EB3-B34E-3559319D238B}"/>
              </a:ext>
            </a:extLst>
          </p:cNvPr>
          <p:cNvGrpSpPr/>
          <p:nvPr/>
        </p:nvGrpSpPr>
        <p:grpSpPr>
          <a:xfrm>
            <a:off x="389738" y="366112"/>
            <a:ext cx="691563" cy="795716"/>
            <a:chOff x="2367572" y="4118895"/>
            <a:chExt cx="921196" cy="1059933"/>
          </a:xfrm>
        </p:grpSpPr>
        <p:grpSp>
          <p:nvGrpSpPr>
            <p:cNvPr id="9" name="组合 8">
              <a:extLst>
                <a:ext uri="{FF2B5EF4-FFF2-40B4-BE49-F238E27FC236}">
                  <a16:creationId xmlns:a16="http://schemas.microsoft.com/office/drawing/2014/main" id="{109E13CA-55B4-4AAC-A87C-765CD96A6FB0}"/>
                </a:ext>
              </a:extLst>
            </p:cNvPr>
            <p:cNvGrpSpPr/>
            <p:nvPr/>
          </p:nvGrpSpPr>
          <p:grpSpPr>
            <a:xfrm>
              <a:off x="2367572" y="4118895"/>
              <a:ext cx="921196" cy="921196"/>
              <a:chOff x="1333481" y="1593118"/>
              <a:chExt cx="1418785" cy="1418785"/>
            </a:xfrm>
          </p:grpSpPr>
          <p:sp>
            <p:nvSpPr>
              <p:cNvPr id="11" name="PA-↖">
                <a:extLst>
                  <a:ext uri="{FF2B5EF4-FFF2-40B4-BE49-F238E27FC236}">
                    <a16:creationId xmlns:a16="http://schemas.microsoft.com/office/drawing/2014/main" id="{CEDF1DEB-1F6A-4488-9EA1-085BF0649D01}"/>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12" name="PA-↘">
                <a:extLst>
                  <a:ext uri="{FF2B5EF4-FFF2-40B4-BE49-F238E27FC236}">
                    <a16:creationId xmlns:a16="http://schemas.microsoft.com/office/drawing/2014/main" id="{D8E19870-49E3-433C-962D-BD022F3E1EE9}"/>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13" name="PA-1">
                <a:extLst>
                  <a:ext uri="{FF2B5EF4-FFF2-40B4-BE49-F238E27FC236}">
                    <a16:creationId xmlns:a16="http://schemas.microsoft.com/office/drawing/2014/main" id="{322C42B4-E224-48AD-917C-44FEDA71B85D}"/>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10" name="PA-文本框 24">
              <a:extLst>
                <a:ext uri="{FF2B5EF4-FFF2-40B4-BE49-F238E27FC236}">
                  <a16:creationId xmlns:a16="http://schemas.microsoft.com/office/drawing/2014/main" id="{8211577B-A661-44A9-89BF-53B5F7511C2F}"/>
                </a:ext>
              </a:extLst>
            </p:cNvPr>
            <p:cNvSpPr txBox="1"/>
            <p:nvPr>
              <p:custDataLst>
                <p:tags r:id="rId1"/>
              </p:custDataLst>
            </p:nvPr>
          </p:nvSpPr>
          <p:spPr>
            <a:xfrm>
              <a:off x="2448089" y="4317883"/>
              <a:ext cx="760159" cy="860945"/>
            </a:xfrm>
            <a:prstGeom prst="rect">
              <a:avLst/>
            </a:prstGeom>
            <a:noFill/>
          </p:spPr>
          <p:txBody>
            <a:bodyPr wrap="none" lIns="0" rIns="0" rtlCol="0">
              <a:spAutoFit/>
            </a:bodyPr>
            <a:lstStyle/>
            <a:p>
              <a:pPr algn="ctr" defTabSz="914400"/>
              <a:r>
                <a:rPr lang="en-US" sz="3600" b="1" dirty="0">
                  <a:solidFill>
                    <a:schemeClr val="accent1">
                      <a:lumMod val="50000"/>
                    </a:schemeClr>
                  </a:solidFill>
                  <a:cs typeface="+mn-ea"/>
                  <a:sym typeface="+mn-lt"/>
                </a:rPr>
                <a:t>05</a:t>
              </a:r>
            </a:p>
          </p:txBody>
        </p:sp>
      </p:grpSp>
      <p:sp>
        <p:nvSpPr>
          <p:cNvPr id="14" name="TextBox 14">
            <a:extLst>
              <a:ext uri="{FF2B5EF4-FFF2-40B4-BE49-F238E27FC236}">
                <a16:creationId xmlns:a16="http://schemas.microsoft.com/office/drawing/2014/main" id="{FB3EA5C6-6323-443B-A4ED-31D2AF34310B}"/>
              </a:ext>
            </a:extLst>
          </p:cNvPr>
          <p:cNvSpPr txBox="1"/>
          <p:nvPr/>
        </p:nvSpPr>
        <p:spPr>
          <a:xfrm>
            <a:off x="1369695" y="481330"/>
            <a:ext cx="6817960" cy="646331"/>
          </a:xfrm>
          <a:prstGeom prst="rect">
            <a:avLst/>
          </a:prstGeom>
          <a:noFill/>
          <a:effectLst/>
        </p:spPr>
        <p:txBody>
          <a:bodyPr wrap="square" rtlCol="0">
            <a:spAutoFit/>
          </a:bodyPr>
          <a:lstStyle/>
          <a:p>
            <a:pPr defTabSz="285750"/>
            <a:r>
              <a:rPr lang="zh-CN" altLang="en-US" sz="3600" dirty="0">
                <a:solidFill>
                  <a:schemeClr val="accent1">
                    <a:lumMod val="50000"/>
                  </a:schemeClr>
                </a:solidFill>
                <a:cs typeface="+mn-ea"/>
                <a:sym typeface="+mn-lt"/>
              </a:rPr>
              <a:t>小组编写的服务端代码</a:t>
            </a:r>
            <a:endParaRPr lang="en-US" altLang="zh-CN" sz="3600" dirty="0">
              <a:solidFill>
                <a:schemeClr val="accent1">
                  <a:lumMod val="50000"/>
                </a:schemeClr>
              </a:solidFill>
              <a:cs typeface="+mn-ea"/>
              <a:sym typeface="+mn-lt"/>
            </a:endParaRPr>
          </a:p>
        </p:txBody>
      </p:sp>
      <p:pic>
        <p:nvPicPr>
          <p:cNvPr id="21" name="图片 20">
            <a:extLst>
              <a:ext uri="{FF2B5EF4-FFF2-40B4-BE49-F238E27FC236}">
                <a16:creationId xmlns:a16="http://schemas.microsoft.com/office/drawing/2014/main" id="{EB57BF47-54E3-4778-9A26-D43C56EDFB7E}"/>
              </a:ext>
            </a:extLst>
          </p:cNvPr>
          <p:cNvPicPr>
            <a:picLocks noChangeAspect="1"/>
          </p:cNvPicPr>
          <p:nvPr/>
        </p:nvPicPr>
        <p:blipFill>
          <a:blip r:embed="rId8"/>
          <a:stretch>
            <a:fillRect/>
          </a:stretch>
        </p:blipFill>
        <p:spPr>
          <a:xfrm>
            <a:off x="905434" y="1311213"/>
            <a:ext cx="6427832" cy="3418380"/>
          </a:xfrm>
          <a:prstGeom prst="rect">
            <a:avLst/>
          </a:prstGeom>
          <a:ln w="44450">
            <a:solidFill>
              <a:schemeClr val="bg1">
                <a:lumMod val="65000"/>
              </a:schemeClr>
            </a:solidFill>
          </a:ln>
        </p:spPr>
      </p:pic>
      <p:pic>
        <p:nvPicPr>
          <p:cNvPr id="17" name="图片 16">
            <a:extLst>
              <a:ext uri="{FF2B5EF4-FFF2-40B4-BE49-F238E27FC236}">
                <a16:creationId xmlns:a16="http://schemas.microsoft.com/office/drawing/2014/main" id="{4DF3DBDC-8798-4060-A621-EC32F3302A77}"/>
              </a:ext>
            </a:extLst>
          </p:cNvPr>
          <p:cNvPicPr>
            <a:picLocks noChangeAspect="1"/>
          </p:cNvPicPr>
          <p:nvPr/>
        </p:nvPicPr>
        <p:blipFill>
          <a:blip r:embed="rId9"/>
          <a:stretch>
            <a:fillRect/>
          </a:stretch>
        </p:blipFill>
        <p:spPr>
          <a:xfrm>
            <a:off x="5850186" y="3418131"/>
            <a:ext cx="3864198" cy="3130000"/>
          </a:xfrm>
          <a:prstGeom prst="rect">
            <a:avLst/>
          </a:prstGeom>
          <a:ln w="44450">
            <a:solidFill>
              <a:schemeClr val="bg1">
                <a:lumMod val="65000"/>
              </a:schemeClr>
            </a:solidFill>
          </a:ln>
        </p:spPr>
      </p:pic>
      <p:sp>
        <p:nvSpPr>
          <p:cNvPr id="22" name="图文框 21">
            <a:extLst>
              <a:ext uri="{FF2B5EF4-FFF2-40B4-BE49-F238E27FC236}">
                <a16:creationId xmlns:a16="http://schemas.microsoft.com/office/drawing/2014/main" id="{1F89C1BB-CF96-4779-8511-0DD65E297447}"/>
              </a:ext>
            </a:extLst>
          </p:cNvPr>
          <p:cNvSpPr/>
          <p:nvPr/>
        </p:nvSpPr>
        <p:spPr>
          <a:xfrm>
            <a:off x="1369695" y="3429000"/>
            <a:ext cx="2795905" cy="203200"/>
          </a:xfrm>
          <a:prstGeom prst="frame">
            <a:avLst>
              <a:gd name="adj1" fmla="val 1328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图文框 22">
            <a:extLst>
              <a:ext uri="{FF2B5EF4-FFF2-40B4-BE49-F238E27FC236}">
                <a16:creationId xmlns:a16="http://schemas.microsoft.com/office/drawing/2014/main" id="{CE01175E-25C7-4422-A7AB-33E99B449926}"/>
              </a:ext>
            </a:extLst>
          </p:cNvPr>
          <p:cNvSpPr/>
          <p:nvPr/>
        </p:nvSpPr>
        <p:spPr>
          <a:xfrm>
            <a:off x="1369694" y="3981930"/>
            <a:ext cx="2795905" cy="203200"/>
          </a:xfrm>
          <a:prstGeom prst="frame">
            <a:avLst>
              <a:gd name="adj1" fmla="val 1328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17480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5588961" y="2258084"/>
            <a:ext cx="6053916" cy="1231074"/>
          </a:xfrm>
          <a:prstGeom prst="rect">
            <a:avLst/>
          </a:prstGeom>
          <a:noFill/>
        </p:spPr>
        <p:txBody>
          <a:bodyPr wrap="square" lIns="121889" tIns="60944" rIns="121889" bIns="60944" rtlCol="0">
            <a:spAutoFit/>
          </a:bodyPr>
          <a:lstStyle>
            <a:defPPr>
              <a:defRPr lang="zh-CN"/>
            </a:defPPr>
            <a:lvl1pPr algn="ctr">
              <a:defRPr sz="11500" b="1">
                <a:gradFill>
                  <a:gsLst>
                    <a:gs pos="0">
                      <a:srgbClr val="00B0F0"/>
                    </a:gs>
                    <a:gs pos="100000">
                      <a:schemeClr val="tx2">
                        <a:lumMod val="50000"/>
                      </a:schemeClr>
                    </a:gs>
                  </a:gsLst>
                  <a:lin ang="2400000" scaled="0"/>
                </a:gradFill>
                <a:effectLst>
                  <a:outerShdw blurRad="317500" dist="165100" dir="2700000" algn="tl" rotWithShape="0">
                    <a:prstClr val="black">
                      <a:alpha val="60000"/>
                    </a:prstClr>
                  </a:outerShdw>
                </a:effectLst>
                <a:latin typeface="Yuanti SC" charset="-122"/>
                <a:ea typeface="Yuanti SC" charset="-122"/>
                <a:cs typeface="Yuanti SC" charset="-122"/>
              </a:defRPr>
            </a:lvl1pPr>
          </a:lstStyle>
          <a:p>
            <a:pPr algn="r"/>
            <a:r>
              <a:rPr lang="zh-CN" altLang="en-US" sz="7200" b="0" dirty="0">
                <a:solidFill>
                  <a:schemeClr val="accent1">
                    <a:lumMod val="50000"/>
                  </a:schemeClr>
                </a:solidFill>
                <a:effectLst>
                  <a:outerShdw blurRad="50800" dist="38100" dir="2700000" algn="tl" rotWithShape="0">
                    <a:schemeClr val="accent1">
                      <a:lumMod val="75000"/>
                      <a:alpha val="40000"/>
                    </a:schemeClr>
                  </a:outerShdw>
                </a:effectLst>
                <a:latin typeface="+mn-lt"/>
                <a:ea typeface="+mn-ea"/>
                <a:cs typeface="+mn-ea"/>
                <a:sym typeface="+mn-lt"/>
              </a:rPr>
              <a:t>谢谢观看</a:t>
            </a:r>
          </a:p>
        </p:txBody>
      </p:sp>
      <p:sp>
        <p:nvSpPr>
          <p:cNvPr id="13" name="文本框 12"/>
          <p:cNvSpPr txBox="1"/>
          <p:nvPr/>
        </p:nvSpPr>
        <p:spPr>
          <a:xfrm>
            <a:off x="6256021" y="3853534"/>
            <a:ext cx="5477289" cy="307777"/>
          </a:xfrm>
          <a:prstGeom prst="rect">
            <a:avLst/>
          </a:prstGeom>
          <a:noFill/>
          <a:ln>
            <a:noFill/>
          </a:ln>
        </p:spPr>
        <p:txBody>
          <a:bodyPr wrap="square" rtlCol="0">
            <a:spAutoFit/>
          </a:bodyPr>
          <a:lstStyle/>
          <a:p>
            <a:pPr algn="r"/>
            <a:r>
              <a:rPr lang="en-US" altLang="en-US" sz="1400" spc="2100" dirty="0">
                <a:solidFill>
                  <a:schemeClr val="accent1">
                    <a:lumMod val="50000"/>
                  </a:schemeClr>
                </a:solidFill>
                <a:cs typeface="+mn-ea"/>
                <a:sym typeface="+mn-lt"/>
              </a:rPr>
              <a:t>THANK YOU !</a:t>
            </a:r>
          </a:p>
        </p:txBody>
      </p:sp>
      <p:pic>
        <p:nvPicPr>
          <p:cNvPr id="18" name="图片 17"/>
          <p:cNvPicPr>
            <a:picLocks noChangeAspect="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9212138" y="157264"/>
            <a:ext cx="1387106" cy="1428667"/>
          </a:xfrm>
          <a:prstGeom prst="rect">
            <a:avLst/>
          </a:prstGeom>
        </p:spPr>
      </p:pic>
      <p:pic>
        <p:nvPicPr>
          <p:cNvPr id="20" name="图片 19"/>
          <p:cNvPicPr>
            <a:picLocks noChangeAspect="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1224317" y="3215632"/>
            <a:ext cx="1051937" cy="1083455"/>
          </a:xfrm>
          <a:prstGeom prst="rect">
            <a:avLst/>
          </a:prstGeom>
        </p:spPr>
      </p:pic>
      <p:pic>
        <p:nvPicPr>
          <p:cNvPr id="4" name="图片 3">
            <a:extLst>
              <a:ext uri="{FF2B5EF4-FFF2-40B4-BE49-F238E27FC236}">
                <a16:creationId xmlns:a16="http://schemas.microsoft.com/office/drawing/2014/main" id="{809E451B-3F7E-46DA-86E2-652F0FA14060}"/>
              </a:ext>
            </a:extLst>
          </p:cNvPr>
          <p:cNvPicPr>
            <a:picLocks noChangeAspect="1"/>
          </p:cNvPicPr>
          <p:nvPr/>
        </p:nvPicPr>
        <p:blipFill>
          <a:blip r:embed="rId4"/>
          <a:stretch>
            <a:fillRect/>
          </a:stretch>
        </p:blipFill>
        <p:spPr>
          <a:xfrm>
            <a:off x="-134264" y="0"/>
            <a:ext cx="6889459"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图文框 9">
            <a:extLst>
              <a:ext uri="{FF2B5EF4-FFF2-40B4-BE49-F238E27FC236}">
                <a16:creationId xmlns:a16="http://schemas.microsoft.com/office/drawing/2014/main" id="{1CEA7923-635E-4073-B93C-092144F9EABA}"/>
              </a:ext>
            </a:extLst>
          </p:cNvPr>
          <p:cNvSpPr/>
          <p:nvPr/>
        </p:nvSpPr>
        <p:spPr>
          <a:xfrm>
            <a:off x="7308326" y="2197759"/>
            <a:ext cx="4020185" cy="3486943"/>
          </a:xfrm>
          <a:prstGeom prst="frame">
            <a:avLst>
              <a:gd name="adj1" fmla="val 1742"/>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grpSp>
        <p:nvGrpSpPr>
          <p:cNvPr id="2" name="组合 1"/>
          <p:cNvGrpSpPr/>
          <p:nvPr/>
        </p:nvGrpSpPr>
        <p:grpSpPr>
          <a:xfrm>
            <a:off x="389738" y="366112"/>
            <a:ext cx="691563" cy="691563"/>
            <a:chOff x="2367572" y="4118895"/>
            <a:chExt cx="921196" cy="921196"/>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1"/>
              </p:custDataLst>
            </p:nvPr>
          </p:nvSpPr>
          <p:spPr>
            <a:xfrm>
              <a:off x="2462542" y="4179146"/>
              <a:ext cx="760159" cy="860945"/>
            </a:xfrm>
            <a:prstGeom prst="rect">
              <a:avLst/>
            </a:prstGeom>
            <a:noFill/>
          </p:spPr>
          <p:txBody>
            <a:bodyPr wrap="none" lIns="0" rIns="0" rtlCol="0">
              <a:spAutoFit/>
            </a:bodyPr>
            <a:lstStyle/>
            <a:p>
              <a:pPr algn="ctr" defTabSz="914400"/>
              <a:r>
                <a:rPr lang="en-US" sz="3600" b="1" dirty="0">
                  <a:solidFill>
                    <a:schemeClr val="accent1">
                      <a:lumMod val="50000"/>
                    </a:schemeClr>
                  </a:solidFill>
                  <a:cs typeface="+mn-ea"/>
                  <a:sym typeface="+mn-lt"/>
                </a:rPr>
                <a:t>01</a:t>
              </a:r>
            </a:p>
          </p:txBody>
        </p:sp>
      </p:grpSp>
      <p:sp>
        <p:nvSpPr>
          <p:cNvPr id="8" name="TextBox 14"/>
          <p:cNvSpPr txBox="1"/>
          <p:nvPr/>
        </p:nvSpPr>
        <p:spPr>
          <a:xfrm>
            <a:off x="1268384" y="411344"/>
            <a:ext cx="3507239" cy="646331"/>
          </a:xfrm>
          <a:prstGeom prst="rect">
            <a:avLst/>
          </a:prstGeom>
          <a:noFill/>
          <a:effectLst/>
        </p:spPr>
        <p:txBody>
          <a:bodyPr wrap="square" rtlCol="0">
            <a:spAutoFit/>
          </a:bodyPr>
          <a:lstStyle/>
          <a:p>
            <a:pPr defTabSz="285750"/>
            <a:r>
              <a:rPr lang="zh-CN" altLang="en-US" sz="3600" dirty="0">
                <a:solidFill>
                  <a:schemeClr val="accent1">
                    <a:lumMod val="50000"/>
                  </a:schemeClr>
                </a:solidFill>
                <a:cs typeface="+mn-ea"/>
                <a:sym typeface="+mn-lt"/>
              </a:rPr>
              <a:t>纯</a:t>
            </a:r>
            <a:r>
              <a:rPr lang="en-US" altLang="zh-CN" sz="3600" dirty="0">
                <a:solidFill>
                  <a:schemeClr val="accent1">
                    <a:lumMod val="50000"/>
                  </a:schemeClr>
                </a:solidFill>
                <a:cs typeface="+mn-ea"/>
                <a:sym typeface="+mn-lt"/>
              </a:rPr>
              <a:t>P2P</a:t>
            </a:r>
            <a:r>
              <a:rPr lang="zh-CN" altLang="en-US" sz="3600" dirty="0">
                <a:solidFill>
                  <a:schemeClr val="accent1">
                    <a:lumMod val="50000"/>
                  </a:schemeClr>
                </a:solidFill>
                <a:cs typeface="+mn-ea"/>
                <a:sym typeface="+mn-lt"/>
              </a:rPr>
              <a:t>架构</a:t>
            </a:r>
          </a:p>
        </p:txBody>
      </p:sp>
      <p:sp>
        <p:nvSpPr>
          <p:cNvPr id="9" name="文本框 8"/>
          <p:cNvSpPr txBox="1"/>
          <p:nvPr/>
        </p:nvSpPr>
        <p:spPr>
          <a:xfrm>
            <a:off x="1031703" y="1675789"/>
            <a:ext cx="2943225" cy="521970"/>
          </a:xfrm>
          <a:prstGeom prst="rect">
            <a:avLst/>
          </a:prstGeom>
          <a:noFill/>
        </p:spPr>
        <p:txBody>
          <a:bodyPr wrap="square" rtlCol="0">
            <a:spAutoFit/>
          </a:bodyPr>
          <a:lstStyle>
            <a:defPPr>
              <a:defRPr lang="zh-CN"/>
            </a:defPPr>
            <a:lvl1pPr>
              <a:defRPr sz="2800">
                <a:latin typeface="+mj-ea"/>
                <a:ea typeface="+mj-ea"/>
              </a:defRPr>
            </a:lvl1pPr>
          </a:lstStyle>
          <a:p>
            <a:pPr algn="l"/>
            <a:r>
              <a:rPr lang="en-US" altLang="zh-CN" dirty="0">
                <a:solidFill>
                  <a:schemeClr val="accent1">
                    <a:lumMod val="50000"/>
                  </a:schemeClr>
                </a:solidFill>
                <a:latin typeface="+mn-lt"/>
                <a:ea typeface="+mn-ea"/>
                <a:cs typeface="+mn-ea"/>
                <a:sym typeface="+mn-lt"/>
              </a:rPr>
              <a:t>Peer-to-peer</a:t>
            </a:r>
          </a:p>
        </p:txBody>
      </p:sp>
      <p:sp>
        <p:nvSpPr>
          <p:cNvPr id="11" name="Rectangle 39"/>
          <p:cNvSpPr/>
          <p:nvPr/>
        </p:nvSpPr>
        <p:spPr>
          <a:xfrm>
            <a:off x="1100455" y="2430145"/>
            <a:ext cx="5042535" cy="3385185"/>
          </a:xfrm>
          <a:prstGeom prst="rect">
            <a:avLst/>
          </a:prstGeom>
        </p:spPr>
        <p:txBody>
          <a:bodyPr wrap="square" lIns="0" tIns="0" rIns="0" bIns="0">
            <a:spAutoFit/>
          </a:bodyPr>
          <a:lstStyle/>
          <a:p>
            <a:pPr defTabSz="866775" fontAlgn="base">
              <a:lnSpc>
                <a:spcPct val="180000"/>
              </a:lnSpc>
              <a:spcBef>
                <a:spcPct val="0"/>
              </a:spcBef>
              <a:spcAft>
                <a:spcPct val="0"/>
              </a:spcAft>
            </a:pPr>
            <a:r>
              <a:rPr lang="zh-CN" altLang="en-US" sz="2000" dirty="0">
                <a:cs typeface="+mn-ea"/>
                <a:sym typeface="+mn-lt"/>
              </a:rPr>
              <a:t>特点：无服务器</a:t>
            </a:r>
          </a:p>
          <a:p>
            <a:pPr defTabSz="866775" fontAlgn="base">
              <a:lnSpc>
                <a:spcPct val="180000"/>
              </a:lnSpc>
              <a:spcBef>
                <a:spcPct val="0"/>
              </a:spcBef>
              <a:spcAft>
                <a:spcPct val="0"/>
              </a:spcAft>
            </a:pPr>
            <a:r>
              <a:rPr lang="en-US" altLang="zh-CN" sz="2000" dirty="0">
                <a:cs typeface="+mn-ea"/>
                <a:sym typeface="+mn-lt"/>
              </a:rPr>
              <a:t>          </a:t>
            </a:r>
            <a:r>
              <a:rPr lang="zh-CN" altLang="en-US" sz="2000" dirty="0">
                <a:solidFill>
                  <a:srgbClr val="C00000"/>
                </a:solidFill>
                <a:cs typeface="+mn-ea"/>
                <a:sym typeface="+mn-lt"/>
              </a:rPr>
              <a:t>任意端系统</a:t>
            </a:r>
            <a:r>
              <a:rPr lang="zh-CN" altLang="en-US" sz="2000" dirty="0">
                <a:cs typeface="+mn-ea"/>
                <a:sym typeface="+mn-lt"/>
              </a:rPr>
              <a:t>之间直接通信</a:t>
            </a:r>
          </a:p>
          <a:p>
            <a:pPr defTabSz="866775" fontAlgn="base">
              <a:lnSpc>
                <a:spcPct val="180000"/>
              </a:lnSpc>
              <a:spcBef>
                <a:spcPct val="0"/>
              </a:spcBef>
              <a:spcAft>
                <a:spcPct val="0"/>
              </a:spcAft>
            </a:pPr>
            <a:r>
              <a:rPr lang="en-US" altLang="zh-CN" sz="2000" dirty="0">
                <a:cs typeface="+mn-ea"/>
                <a:sym typeface="+mn-lt"/>
              </a:rPr>
              <a:t>          </a:t>
            </a:r>
            <a:r>
              <a:rPr lang="zh-CN" altLang="en-US" sz="2000" dirty="0">
                <a:cs typeface="+mn-ea"/>
                <a:sym typeface="+mn-lt"/>
              </a:rPr>
              <a:t>节点</a:t>
            </a:r>
            <a:r>
              <a:rPr lang="zh-CN" altLang="en-US" sz="2000" dirty="0">
                <a:solidFill>
                  <a:srgbClr val="C00000"/>
                </a:solidFill>
                <a:cs typeface="+mn-ea"/>
                <a:sym typeface="+mn-lt"/>
              </a:rPr>
              <a:t>阶段性</a:t>
            </a:r>
            <a:r>
              <a:rPr lang="zh-CN" altLang="en-US" sz="2000" dirty="0">
                <a:cs typeface="+mn-ea"/>
                <a:sym typeface="+mn-lt"/>
              </a:rPr>
              <a:t>接入网络</a:t>
            </a:r>
          </a:p>
          <a:p>
            <a:pPr defTabSz="866775" fontAlgn="base">
              <a:lnSpc>
                <a:spcPct val="180000"/>
              </a:lnSpc>
              <a:spcBef>
                <a:spcPct val="0"/>
              </a:spcBef>
              <a:spcAft>
                <a:spcPct val="0"/>
              </a:spcAft>
            </a:pPr>
            <a:r>
              <a:rPr lang="en-US" altLang="zh-CN" sz="2000" dirty="0">
                <a:cs typeface="+mn-ea"/>
                <a:sym typeface="+mn-lt"/>
              </a:rPr>
              <a:t>          </a:t>
            </a:r>
            <a:r>
              <a:rPr lang="zh-CN" altLang="en-US" sz="2000" dirty="0">
                <a:cs typeface="+mn-ea"/>
                <a:sym typeface="+mn-lt"/>
              </a:rPr>
              <a:t>节点可能</a:t>
            </a:r>
            <a:r>
              <a:rPr lang="zh-CN" altLang="en-US" sz="2000" dirty="0">
                <a:solidFill>
                  <a:srgbClr val="C00000"/>
                </a:solidFill>
                <a:cs typeface="+mn-ea"/>
                <a:sym typeface="+mn-lt"/>
              </a:rPr>
              <a:t>更换</a:t>
            </a:r>
            <a:r>
              <a:rPr lang="zh-CN" altLang="en-US" sz="2000" dirty="0">
                <a:cs typeface="+mn-ea"/>
                <a:sym typeface="+mn-lt"/>
              </a:rPr>
              <a:t>IP地址</a:t>
            </a:r>
          </a:p>
          <a:p>
            <a:pPr defTabSz="866775" fontAlgn="base">
              <a:lnSpc>
                <a:spcPct val="190000"/>
              </a:lnSpc>
              <a:spcBef>
                <a:spcPct val="0"/>
              </a:spcBef>
              <a:spcAft>
                <a:spcPct val="0"/>
              </a:spcAft>
            </a:pPr>
            <a:r>
              <a:rPr lang="zh-CN" altLang="en-US" sz="2000" dirty="0">
                <a:cs typeface="+mn-ea"/>
                <a:sym typeface="+mn-lt"/>
              </a:rPr>
              <a:t>优点：分发速率较快</a:t>
            </a:r>
          </a:p>
          <a:p>
            <a:pPr defTabSz="866775" fontAlgn="base">
              <a:lnSpc>
                <a:spcPct val="190000"/>
              </a:lnSpc>
              <a:spcBef>
                <a:spcPct val="0"/>
              </a:spcBef>
              <a:spcAft>
                <a:spcPct val="0"/>
              </a:spcAft>
            </a:pPr>
            <a:r>
              <a:rPr lang="zh-CN" altLang="en-US" sz="2000" dirty="0">
                <a:cs typeface="+mn-ea"/>
                <a:sym typeface="+mn-lt"/>
              </a:rPr>
              <a:t>缺点：增大了网络的复杂性和不确定性</a:t>
            </a:r>
          </a:p>
        </p:txBody>
      </p:sp>
      <p:pic>
        <p:nvPicPr>
          <p:cNvPr id="12" name="图片 11"/>
          <p:cNvPicPr>
            <a:picLocks noChangeAspect="1"/>
          </p:cNvPicPr>
          <p:nvPr/>
        </p:nvPicPr>
        <p:blipFill>
          <a:blip r:embed="rId7"/>
          <a:stretch>
            <a:fillRect/>
          </a:stretch>
        </p:blipFill>
        <p:spPr>
          <a:xfrm>
            <a:off x="6940368" y="1675789"/>
            <a:ext cx="4020185" cy="3784600"/>
          </a:xfrm>
          <a:prstGeom prst="rect">
            <a:avLst/>
          </a:prstGeom>
          <a:ln w="25400">
            <a:solidFill>
              <a:schemeClr val="bg1">
                <a:lumMod val="50000"/>
              </a:schemeClr>
            </a:solidFill>
          </a:ln>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图文框 13">
            <a:extLst>
              <a:ext uri="{FF2B5EF4-FFF2-40B4-BE49-F238E27FC236}">
                <a16:creationId xmlns:a16="http://schemas.microsoft.com/office/drawing/2014/main" id="{5B652A4F-EB5F-4808-B997-44A7FFB298B9}"/>
              </a:ext>
            </a:extLst>
          </p:cNvPr>
          <p:cNvSpPr/>
          <p:nvPr/>
        </p:nvSpPr>
        <p:spPr>
          <a:xfrm>
            <a:off x="6207853" y="2056374"/>
            <a:ext cx="4479721" cy="3486943"/>
          </a:xfrm>
          <a:prstGeom prst="frame">
            <a:avLst>
              <a:gd name="adj1" fmla="val 1742"/>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grpSp>
        <p:nvGrpSpPr>
          <p:cNvPr id="2" name="组合 1"/>
          <p:cNvGrpSpPr/>
          <p:nvPr/>
        </p:nvGrpSpPr>
        <p:grpSpPr>
          <a:xfrm>
            <a:off x="389738" y="366111"/>
            <a:ext cx="691563" cy="722762"/>
            <a:chOff x="2367572" y="4118895"/>
            <a:chExt cx="921196" cy="962755"/>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5"/>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6"/>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3"/>
              </p:custDataLst>
            </p:nvPr>
          </p:nvSpPr>
          <p:spPr>
            <a:xfrm>
              <a:off x="2528609" y="4220705"/>
              <a:ext cx="760159" cy="860945"/>
            </a:xfrm>
            <a:prstGeom prst="rect">
              <a:avLst/>
            </a:prstGeom>
            <a:noFill/>
          </p:spPr>
          <p:txBody>
            <a:bodyPr wrap="none" lIns="0" rIns="0" rtlCol="0">
              <a:spAutoFit/>
            </a:bodyPr>
            <a:lstStyle/>
            <a:p>
              <a:pPr algn="ctr" defTabSz="914400"/>
              <a:r>
                <a:rPr lang="en-US" sz="3600" b="1" dirty="0">
                  <a:solidFill>
                    <a:schemeClr val="accent1">
                      <a:lumMod val="50000"/>
                    </a:schemeClr>
                  </a:solidFill>
                  <a:cs typeface="+mn-ea"/>
                  <a:sym typeface="+mn-lt"/>
                </a:rPr>
                <a:t>01</a:t>
              </a:r>
            </a:p>
          </p:txBody>
        </p:sp>
      </p:grpSp>
      <p:sp>
        <p:nvSpPr>
          <p:cNvPr id="8" name="TextBox 14"/>
          <p:cNvSpPr txBox="1"/>
          <p:nvPr/>
        </p:nvSpPr>
        <p:spPr>
          <a:xfrm>
            <a:off x="1333888" y="423618"/>
            <a:ext cx="5886782" cy="646331"/>
          </a:xfrm>
          <a:prstGeom prst="rect">
            <a:avLst/>
          </a:prstGeom>
          <a:noFill/>
          <a:effectLst/>
        </p:spPr>
        <p:txBody>
          <a:bodyPr wrap="square" rtlCol="0">
            <a:spAutoFit/>
          </a:bodyPr>
          <a:lstStyle/>
          <a:p>
            <a:pPr defTabSz="285750"/>
            <a:r>
              <a:rPr lang="zh-CN" altLang="en-US" sz="3600" dirty="0">
                <a:solidFill>
                  <a:schemeClr val="accent1">
                    <a:lumMod val="50000"/>
                  </a:schemeClr>
                </a:solidFill>
                <a:cs typeface="+mn-ea"/>
                <a:sym typeface="+mn-lt"/>
              </a:rPr>
              <a:t>文件分发：客户机</a:t>
            </a:r>
            <a:r>
              <a:rPr lang="en-US" altLang="zh-CN" sz="3600" dirty="0">
                <a:solidFill>
                  <a:schemeClr val="accent1">
                    <a:lumMod val="50000"/>
                  </a:schemeClr>
                </a:solidFill>
                <a:cs typeface="+mn-ea"/>
                <a:sym typeface="+mn-lt"/>
              </a:rPr>
              <a:t>/</a:t>
            </a:r>
            <a:r>
              <a:rPr lang="zh-CN" altLang="en-US" sz="3600" dirty="0">
                <a:solidFill>
                  <a:schemeClr val="accent1">
                    <a:lumMod val="50000"/>
                  </a:schemeClr>
                </a:solidFill>
                <a:cs typeface="+mn-ea"/>
                <a:sym typeface="+mn-lt"/>
              </a:rPr>
              <a:t>服务器</a:t>
            </a:r>
          </a:p>
        </p:txBody>
      </p:sp>
      <p:sp>
        <p:nvSpPr>
          <p:cNvPr id="144" name="PA-标题 3"/>
          <p:cNvSpPr txBox="1"/>
          <p:nvPr>
            <p:custDataLst>
              <p:tags r:id="rId1"/>
            </p:custDataLst>
          </p:nvPr>
        </p:nvSpPr>
        <p:spPr>
          <a:xfrm>
            <a:off x="1333888" y="1718614"/>
            <a:ext cx="5574182" cy="1354455"/>
          </a:xfrm>
          <a:prstGeom prst="rect">
            <a:avLst/>
          </a:prstGeom>
        </p:spPr>
        <p:txBody>
          <a:bodyPr vert="horz" lIns="0" tIns="45708" rIns="0" bIns="45708" rtlCol="0" anchor="t">
            <a:noAutofit/>
          </a:bodyPr>
          <a:lstStyle>
            <a:lvl1pPr algn="l" defTabSz="914400" rtl="0" eaLnBrk="1" latinLnBrk="0" hangingPunct="1">
              <a:lnSpc>
                <a:spcPct val="90000"/>
              </a:lnSpc>
              <a:spcBef>
                <a:spcPct val="0"/>
              </a:spcBef>
              <a:buNone/>
              <a:defRPr sz="3200" b="0" i="0" kern="1200" spc="600">
                <a:solidFill>
                  <a:schemeClr val="tx1"/>
                </a:solidFill>
                <a:latin typeface="Cinzel" charset="0"/>
                <a:ea typeface="Cinzel" charset="0"/>
                <a:cs typeface="Cinzel" charset="0"/>
              </a:defRPr>
            </a:lvl1pPr>
          </a:lstStyle>
          <a:p>
            <a:pPr defTabSz="914400"/>
            <a:r>
              <a:rPr lang="zh-CN" altLang="en-US" sz="2800" spc="0" dirty="0">
                <a:solidFill>
                  <a:schemeClr val="accent1">
                    <a:lumMod val="50000"/>
                  </a:schemeClr>
                </a:solidFill>
                <a:latin typeface="+mn-lt"/>
                <a:ea typeface="+mn-ea"/>
                <a:cs typeface="+mn-ea"/>
                <a:sym typeface="+mn-lt"/>
              </a:rPr>
              <a:t>服务器串行地发送N个副本</a:t>
            </a:r>
          </a:p>
          <a:p>
            <a:pPr defTabSz="914400"/>
            <a:r>
              <a:rPr lang="zh-CN" altLang="en-US" sz="2800" spc="0" dirty="0">
                <a:solidFill>
                  <a:schemeClr val="accent1">
                    <a:lumMod val="50000"/>
                  </a:schemeClr>
                </a:solidFill>
                <a:latin typeface="+mn-lt"/>
                <a:ea typeface="+mn-ea"/>
                <a:cs typeface="+mn-ea"/>
                <a:sym typeface="+mn-lt"/>
              </a:rPr>
              <a:t>时间：</a:t>
            </a:r>
            <a:r>
              <a:rPr lang="en-US" altLang="zh-CN" sz="2800" spc="0" dirty="0">
                <a:solidFill>
                  <a:schemeClr val="accent1">
                    <a:lumMod val="50000"/>
                  </a:schemeClr>
                </a:solidFill>
                <a:latin typeface="+mn-lt"/>
                <a:ea typeface="+mn-ea"/>
                <a:cs typeface="+mn-ea"/>
                <a:sym typeface="+mn-lt"/>
              </a:rPr>
              <a:t>NF/u</a:t>
            </a:r>
            <a:r>
              <a:rPr lang="en-US" altLang="zh-CN" sz="2800" spc="0" baseline="-25000" dirty="0">
                <a:solidFill>
                  <a:schemeClr val="accent1">
                    <a:lumMod val="50000"/>
                  </a:schemeClr>
                </a:solidFill>
                <a:latin typeface="+mn-lt"/>
                <a:ea typeface="+mn-ea"/>
                <a:cs typeface="+mn-ea"/>
                <a:sym typeface="+mn-lt"/>
              </a:rPr>
              <a:t>s</a:t>
            </a:r>
          </a:p>
          <a:p>
            <a:pPr defTabSz="914400"/>
            <a:r>
              <a:rPr lang="zh-CN" altLang="en-US" sz="2800" spc="0" dirty="0">
                <a:solidFill>
                  <a:schemeClr val="accent1">
                    <a:lumMod val="50000"/>
                  </a:schemeClr>
                </a:solidFill>
                <a:latin typeface="+mn-lt"/>
                <a:ea typeface="+mn-ea"/>
                <a:cs typeface="+mn-ea"/>
                <a:sym typeface="+mn-lt"/>
              </a:rPr>
              <a:t>客户机</a:t>
            </a:r>
            <a:r>
              <a:rPr lang="en-US" altLang="zh-CN" sz="2800" spc="0" dirty="0">
                <a:solidFill>
                  <a:schemeClr val="accent1">
                    <a:lumMod val="50000"/>
                  </a:schemeClr>
                </a:solidFill>
                <a:latin typeface="+mn-lt"/>
                <a:ea typeface="+mn-ea"/>
                <a:cs typeface="+mn-ea"/>
                <a:sym typeface="+mn-lt"/>
              </a:rPr>
              <a:t>i</a:t>
            </a:r>
            <a:r>
              <a:rPr lang="zh-CN" altLang="en-US" sz="2800" spc="0" dirty="0">
                <a:solidFill>
                  <a:schemeClr val="accent1">
                    <a:lumMod val="50000"/>
                  </a:schemeClr>
                </a:solidFill>
                <a:latin typeface="+mn-lt"/>
                <a:ea typeface="+mn-ea"/>
                <a:cs typeface="+mn-ea"/>
                <a:sym typeface="+mn-lt"/>
              </a:rPr>
              <a:t>下载时间：</a:t>
            </a:r>
            <a:r>
              <a:rPr lang="en-US" altLang="zh-CN" sz="2800" spc="0" dirty="0">
                <a:solidFill>
                  <a:schemeClr val="accent1">
                    <a:lumMod val="50000"/>
                  </a:schemeClr>
                </a:solidFill>
                <a:latin typeface="+mn-lt"/>
                <a:ea typeface="+mn-ea"/>
                <a:cs typeface="+mn-ea"/>
                <a:sym typeface="+mn-lt"/>
              </a:rPr>
              <a:t>F/d</a:t>
            </a:r>
            <a:r>
              <a:rPr lang="en-US" altLang="zh-CN" sz="2800" spc="0" baseline="-25000" dirty="0">
                <a:solidFill>
                  <a:schemeClr val="accent1">
                    <a:lumMod val="50000"/>
                  </a:schemeClr>
                </a:solidFill>
                <a:latin typeface="+mn-lt"/>
                <a:ea typeface="+mn-ea"/>
                <a:cs typeface="+mn-ea"/>
                <a:sym typeface="+mn-lt"/>
              </a:rPr>
              <a:t>i</a:t>
            </a:r>
          </a:p>
          <a:p>
            <a:pPr algn="ctr" defTabSz="914400"/>
            <a:endParaRPr lang="en-US" altLang="zh-CN" sz="2800" b="1" spc="0" dirty="0">
              <a:solidFill>
                <a:schemeClr val="accent1">
                  <a:lumMod val="50000"/>
                </a:schemeClr>
              </a:solidFill>
              <a:latin typeface="+mn-lt"/>
              <a:ea typeface="+mn-ea"/>
              <a:cs typeface="+mn-ea"/>
              <a:sym typeface="+mn-lt"/>
            </a:endParaRPr>
          </a:p>
        </p:txBody>
      </p:sp>
      <p:sp>
        <p:nvSpPr>
          <p:cNvPr id="145" name="PA-文本框 32"/>
          <p:cNvSpPr txBox="1"/>
          <p:nvPr>
            <p:custDataLst>
              <p:tags r:id="rId2"/>
            </p:custDataLst>
          </p:nvPr>
        </p:nvSpPr>
        <p:spPr>
          <a:xfrm>
            <a:off x="1264186" y="3429000"/>
            <a:ext cx="4312399" cy="830997"/>
          </a:xfrm>
          <a:prstGeom prst="rect">
            <a:avLst/>
          </a:prstGeom>
          <a:noFill/>
        </p:spPr>
        <p:txBody>
          <a:bodyPr wrap="none" rtlCol="0">
            <a:spAutoFit/>
          </a:bodyPr>
          <a:lstStyle>
            <a:defPPr>
              <a:defRPr lang="zh-CN"/>
            </a:defPPr>
            <a:lvl1pPr>
              <a:defRPr sz="2400"/>
            </a:lvl1pPr>
          </a:lstStyle>
          <a:p>
            <a:r>
              <a:rPr dirty="0">
                <a:sym typeface="+mn-lt"/>
              </a:rPr>
              <a:t>发</a:t>
            </a:r>
            <a:r>
              <a:rPr lang="zh-CN" altLang="en-US" dirty="0">
                <a:sym typeface="+mn-lt"/>
              </a:rPr>
              <a:t>送</a:t>
            </a:r>
            <a:r>
              <a:rPr dirty="0">
                <a:sym typeface="+mn-lt"/>
              </a:rPr>
              <a:t> f 到 n 客户端使用</a:t>
            </a:r>
            <a:r>
              <a:rPr lang="zh-CN" altLang="en-US" dirty="0">
                <a:sym typeface="+mn-lt"/>
              </a:rPr>
              <a:t>时间：</a:t>
            </a:r>
          </a:p>
          <a:p>
            <a:r>
              <a:rPr lang="zh-CN" altLang="en-US" dirty="0">
                <a:sym typeface="+mn-lt"/>
              </a:rPr>
              <a:t>d</a:t>
            </a:r>
            <a:r>
              <a:rPr lang="en-US" altLang="zh-CN" baseline="-25000" dirty="0">
                <a:sym typeface="+mn-lt"/>
              </a:rPr>
              <a:t>cs</a:t>
            </a:r>
            <a:r>
              <a:rPr lang="zh-CN" altLang="en-US" dirty="0">
                <a:sym typeface="+mn-lt"/>
              </a:rPr>
              <a:t> = max { NF/u</a:t>
            </a:r>
            <a:r>
              <a:rPr lang="zh-CN" altLang="en-US" baseline="-25000" dirty="0">
                <a:sym typeface="+mn-lt"/>
              </a:rPr>
              <a:t>s</a:t>
            </a:r>
            <a:r>
              <a:rPr lang="zh-CN" altLang="en-US" dirty="0">
                <a:sym typeface="+mn-lt"/>
              </a:rPr>
              <a:t>, F/</a:t>
            </a:r>
            <a:r>
              <a:rPr lang="en-US" altLang="zh-CN" dirty="0" err="1">
                <a:sym typeface="+mn-lt"/>
              </a:rPr>
              <a:t>d</a:t>
            </a:r>
            <a:r>
              <a:rPr lang="en-US" altLang="zh-CN" baseline="-25000" dirty="0" err="1">
                <a:sym typeface="+mn-lt"/>
              </a:rPr>
              <a:t>min</a:t>
            </a:r>
            <a:r>
              <a:rPr lang="zh-CN" altLang="en-US" dirty="0">
                <a:sym typeface="+mn-lt"/>
              </a:rPr>
              <a:t> }</a:t>
            </a:r>
          </a:p>
        </p:txBody>
      </p:sp>
      <p:pic>
        <p:nvPicPr>
          <p:cNvPr id="9" name="图片 8"/>
          <p:cNvPicPr>
            <a:picLocks noChangeAspect="1"/>
          </p:cNvPicPr>
          <p:nvPr/>
        </p:nvPicPr>
        <p:blipFill>
          <a:blip r:embed="rId9"/>
          <a:stretch>
            <a:fillRect/>
          </a:stretch>
        </p:blipFill>
        <p:spPr>
          <a:xfrm>
            <a:off x="6908070" y="1314683"/>
            <a:ext cx="4084402" cy="2472091"/>
          </a:xfrm>
          <a:prstGeom prst="rect">
            <a:avLst/>
          </a:prstGeom>
          <a:ln w="38100">
            <a:solidFill>
              <a:schemeClr val="bg1">
                <a:lumMod val="50000"/>
              </a:schemeClr>
            </a:solidFill>
          </a:ln>
        </p:spPr>
      </p:pic>
      <p:sp>
        <p:nvSpPr>
          <p:cNvPr id="10" name="文本框 9"/>
          <p:cNvSpPr txBox="1"/>
          <p:nvPr/>
        </p:nvSpPr>
        <p:spPr>
          <a:xfrm>
            <a:off x="1264186" y="4860389"/>
            <a:ext cx="2751455" cy="829945"/>
          </a:xfrm>
          <a:prstGeom prst="rect">
            <a:avLst/>
          </a:prstGeom>
          <a:noFill/>
        </p:spPr>
        <p:txBody>
          <a:bodyPr wrap="none" rtlCol="0">
            <a:spAutoFit/>
          </a:bodyPr>
          <a:lstStyle/>
          <a:p>
            <a:pPr algn="l"/>
            <a:r>
              <a:rPr lang="zh-CN" altLang="en-US" sz="2400" dirty="0"/>
              <a:t>客户机/服务器方法</a:t>
            </a:r>
          </a:p>
          <a:p>
            <a:pPr algn="l"/>
            <a:r>
              <a:rPr lang="zh-CN" altLang="en-US" sz="2400" dirty="0"/>
              <a:t>增加方式：线性</a:t>
            </a:r>
          </a:p>
        </p:txBody>
      </p:sp>
      <p:pic>
        <p:nvPicPr>
          <p:cNvPr id="11" name="图片 10"/>
          <p:cNvPicPr>
            <a:picLocks noChangeAspect="1"/>
          </p:cNvPicPr>
          <p:nvPr/>
        </p:nvPicPr>
        <p:blipFill>
          <a:blip r:embed="rId10"/>
          <a:stretch>
            <a:fillRect/>
          </a:stretch>
        </p:blipFill>
        <p:spPr>
          <a:xfrm>
            <a:off x="6908070" y="4416855"/>
            <a:ext cx="2135174" cy="1823586"/>
          </a:xfrm>
          <a:prstGeom prst="rect">
            <a:avLst/>
          </a:prstGeom>
          <a:solidFill>
            <a:schemeClr val="bg1">
              <a:lumMod val="50000"/>
            </a:schemeClr>
          </a:solidFill>
          <a:ln w="34925">
            <a:solidFill>
              <a:schemeClr val="bg1">
                <a:lumMod val="50000"/>
              </a:schemeClr>
            </a:solidFill>
          </a:ln>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图文框 13">
            <a:extLst>
              <a:ext uri="{FF2B5EF4-FFF2-40B4-BE49-F238E27FC236}">
                <a16:creationId xmlns:a16="http://schemas.microsoft.com/office/drawing/2014/main" id="{3CC95568-7A0D-4044-8EB5-674C9A94432D}"/>
              </a:ext>
            </a:extLst>
          </p:cNvPr>
          <p:cNvSpPr/>
          <p:nvPr/>
        </p:nvSpPr>
        <p:spPr>
          <a:xfrm>
            <a:off x="7482980" y="1610685"/>
            <a:ext cx="4295163" cy="2464557"/>
          </a:xfrm>
          <a:prstGeom prst="frame">
            <a:avLst>
              <a:gd name="adj1" fmla="val 1742"/>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grpSp>
        <p:nvGrpSpPr>
          <p:cNvPr id="2" name="组合 1"/>
          <p:cNvGrpSpPr/>
          <p:nvPr/>
        </p:nvGrpSpPr>
        <p:grpSpPr>
          <a:xfrm>
            <a:off x="389739" y="366113"/>
            <a:ext cx="752010" cy="732976"/>
            <a:chOff x="2367572" y="4118895"/>
            <a:chExt cx="1001714" cy="976360"/>
          </a:xfrm>
        </p:grpSpPr>
        <p:grpSp>
          <p:nvGrpSpPr>
            <p:cNvPr id="3" name="组合 2"/>
            <p:cNvGrpSpPr/>
            <p:nvPr/>
          </p:nvGrpSpPr>
          <p:grpSpPr>
            <a:xfrm>
              <a:off x="2367572" y="4118895"/>
              <a:ext cx="1001714" cy="925954"/>
              <a:chOff x="1333481" y="1593118"/>
              <a:chExt cx="1542796" cy="1426113"/>
            </a:xfrm>
          </p:grpSpPr>
          <p:sp>
            <p:nvSpPr>
              <p:cNvPr id="5" name="PA-↖"/>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5"/>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6"/>
                </p:custDataLst>
              </p:nvPr>
            </p:nvSpPr>
            <p:spPr>
              <a:xfrm>
                <a:off x="1457492" y="1600446"/>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3"/>
              </p:custDataLst>
            </p:nvPr>
          </p:nvSpPr>
          <p:spPr>
            <a:xfrm>
              <a:off x="2528607" y="4234310"/>
              <a:ext cx="760159" cy="860945"/>
            </a:xfrm>
            <a:prstGeom prst="rect">
              <a:avLst/>
            </a:prstGeom>
            <a:noFill/>
          </p:spPr>
          <p:txBody>
            <a:bodyPr wrap="none" lIns="0" rIns="0" rtlCol="0">
              <a:spAutoFit/>
            </a:bodyPr>
            <a:lstStyle/>
            <a:p>
              <a:pPr algn="ctr" defTabSz="914400"/>
              <a:r>
                <a:rPr lang="en-US" sz="3600" b="1" dirty="0">
                  <a:solidFill>
                    <a:schemeClr val="accent1">
                      <a:lumMod val="50000"/>
                    </a:schemeClr>
                  </a:solidFill>
                  <a:cs typeface="+mn-ea"/>
                  <a:sym typeface="+mn-lt"/>
                </a:rPr>
                <a:t>01</a:t>
              </a:r>
            </a:p>
          </p:txBody>
        </p:sp>
      </p:grpSp>
      <p:sp>
        <p:nvSpPr>
          <p:cNvPr id="8" name="TextBox 14"/>
          <p:cNvSpPr txBox="1"/>
          <p:nvPr/>
        </p:nvSpPr>
        <p:spPr>
          <a:xfrm>
            <a:off x="1393912" y="411344"/>
            <a:ext cx="5176520" cy="646331"/>
          </a:xfrm>
          <a:prstGeom prst="rect">
            <a:avLst/>
          </a:prstGeom>
          <a:noFill/>
          <a:effectLst/>
        </p:spPr>
        <p:txBody>
          <a:bodyPr wrap="square" rtlCol="0">
            <a:spAutoFit/>
          </a:bodyPr>
          <a:lstStyle/>
          <a:p>
            <a:pPr defTabSz="285750"/>
            <a:r>
              <a:rPr lang="zh-CN" altLang="en-US" sz="3600" dirty="0">
                <a:solidFill>
                  <a:schemeClr val="accent1">
                    <a:lumMod val="50000"/>
                  </a:schemeClr>
                </a:solidFill>
                <a:cs typeface="+mn-ea"/>
                <a:sym typeface="+mn-lt"/>
              </a:rPr>
              <a:t>文件分发：</a:t>
            </a:r>
            <a:r>
              <a:rPr lang="en-US" sz="3600" dirty="0">
                <a:solidFill>
                  <a:schemeClr val="accent1">
                    <a:lumMod val="50000"/>
                  </a:schemeClr>
                </a:solidFill>
                <a:cs typeface="+mn-ea"/>
                <a:sym typeface="+mn-lt"/>
              </a:rPr>
              <a:t>P2P</a:t>
            </a:r>
          </a:p>
        </p:txBody>
      </p:sp>
      <p:sp>
        <p:nvSpPr>
          <p:cNvPr id="144" name="PA-标题 3"/>
          <p:cNvSpPr txBox="1"/>
          <p:nvPr>
            <p:custDataLst>
              <p:tags r:id="rId1"/>
            </p:custDataLst>
          </p:nvPr>
        </p:nvSpPr>
        <p:spPr>
          <a:xfrm>
            <a:off x="738505" y="1339850"/>
            <a:ext cx="5069840" cy="2099945"/>
          </a:xfrm>
          <a:prstGeom prst="rect">
            <a:avLst/>
          </a:prstGeom>
        </p:spPr>
        <p:txBody>
          <a:bodyPr vert="horz" lIns="0" tIns="45708" rIns="0" bIns="45708" rtlCol="0" anchor="t">
            <a:noAutofit/>
          </a:bodyPr>
          <a:lstStyle>
            <a:lvl1pPr algn="l" defTabSz="914400" rtl="0" eaLnBrk="1" latinLnBrk="0" hangingPunct="1">
              <a:lnSpc>
                <a:spcPct val="90000"/>
              </a:lnSpc>
              <a:spcBef>
                <a:spcPct val="0"/>
              </a:spcBef>
              <a:buNone/>
              <a:defRPr sz="3200" b="0" i="0" kern="1200" spc="600">
                <a:solidFill>
                  <a:schemeClr val="tx1"/>
                </a:solidFill>
                <a:latin typeface="Cinzel" charset="0"/>
                <a:ea typeface="Cinzel" charset="0"/>
                <a:cs typeface="Cinzel" charset="0"/>
              </a:defRPr>
            </a:lvl1pPr>
          </a:lstStyle>
          <a:p>
            <a:pPr defTabSz="914400"/>
            <a:r>
              <a:rPr lang="zh-CN" altLang="en-US" sz="2800" spc="0" dirty="0">
                <a:solidFill>
                  <a:schemeClr val="accent1">
                    <a:lumMod val="50000"/>
                  </a:schemeClr>
                </a:solidFill>
                <a:latin typeface="+mn-lt"/>
                <a:ea typeface="+mn-ea"/>
                <a:cs typeface="+mn-ea"/>
                <a:sym typeface="+mn-lt"/>
              </a:rPr>
              <a:t>服务器必须发送</a:t>
            </a:r>
            <a:r>
              <a:rPr lang="en-US" altLang="zh-CN" sz="2800" spc="0" dirty="0">
                <a:solidFill>
                  <a:schemeClr val="accent1">
                    <a:lumMod val="50000"/>
                  </a:schemeClr>
                </a:solidFill>
                <a:latin typeface="+mn-lt"/>
                <a:ea typeface="+mn-ea"/>
                <a:cs typeface="+mn-ea"/>
                <a:sym typeface="+mn-lt"/>
              </a:rPr>
              <a:t>1</a:t>
            </a:r>
            <a:r>
              <a:rPr lang="zh-CN" altLang="en-US" sz="2800" spc="0" dirty="0">
                <a:solidFill>
                  <a:schemeClr val="accent1">
                    <a:lumMod val="50000"/>
                  </a:schemeClr>
                </a:solidFill>
                <a:latin typeface="+mn-lt"/>
                <a:ea typeface="+mn-ea"/>
                <a:cs typeface="+mn-ea"/>
                <a:sym typeface="+mn-lt"/>
              </a:rPr>
              <a:t>个副本</a:t>
            </a:r>
          </a:p>
          <a:p>
            <a:pPr defTabSz="914400"/>
            <a:r>
              <a:rPr lang="zh-CN" altLang="en-US" sz="2800" spc="0" dirty="0">
                <a:solidFill>
                  <a:schemeClr val="accent1">
                    <a:lumMod val="50000"/>
                  </a:schemeClr>
                </a:solidFill>
                <a:latin typeface="+mn-lt"/>
                <a:ea typeface="+mn-ea"/>
                <a:cs typeface="+mn-ea"/>
                <a:sym typeface="+mn-lt"/>
              </a:rPr>
              <a:t>时间：</a:t>
            </a:r>
            <a:r>
              <a:rPr lang="en-US" altLang="zh-CN" sz="2800" spc="0" dirty="0">
                <a:solidFill>
                  <a:schemeClr val="accent1">
                    <a:lumMod val="50000"/>
                  </a:schemeClr>
                </a:solidFill>
                <a:latin typeface="+mn-lt"/>
                <a:ea typeface="+mn-ea"/>
                <a:cs typeface="+mn-ea"/>
                <a:sym typeface="+mn-lt"/>
              </a:rPr>
              <a:t>F/u</a:t>
            </a:r>
            <a:r>
              <a:rPr lang="en-US" altLang="zh-CN" sz="2800" spc="0" baseline="-25000" dirty="0">
                <a:solidFill>
                  <a:schemeClr val="accent1">
                    <a:lumMod val="50000"/>
                  </a:schemeClr>
                </a:solidFill>
                <a:latin typeface="+mn-lt"/>
                <a:ea typeface="+mn-ea"/>
                <a:cs typeface="+mn-ea"/>
                <a:sym typeface="+mn-lt"/>
              </a:rPr>
              <a:t>s</a:t>
            </a:r>
          </a:p>
          <a:p>
            <a:pPr defTabSz="914400"/>
            <a:r>
              <a:rPr lang="zh-CN" altLang="en-US" sz="2800" spc="0" dirty="0">
                <a:solidFill>
                  <a:schemeClr val="accent1">
                    <a:lumMod val="50000"/>
                  </a:schemeClr>
                </a:solidFill>
                <a:latin typeface="+mn-lt"/>
                <a:ea typeface="+mn-ea"/>
                <a:cs typeface="+mn-ea"/>
                <a:sym typeface="+mn-lt"/>
              </a:rPr>
              <a:t>客户机</a:t>
            </a:r>
            <a:r>
              <a:rPr lang="en-US" altLang="zh-CN" sz="2800" spc="0" dirty="0">
                <a:solidFill>
                  <a:schemeClr val="accent1">
                    <a:lumMod val="50000"/>
                  </a:schemeClr>
                </a:solidFill>
                <a:latin typeface="+mn-lt"/>
                <a:ea typeface="+mn-ea"/>
                <a:cs typeface="+mn-ea"/>
                <a:sym typeface="+mn-lt"/>
              </a:rPr>
              <a:t>i</a:t>
            </a:r>
            <a:r>
              <a:rPr lang="zh-CN" altLang="en-US" sz="2800" spc="0" dirty="0">
                <a:solidFill>
                  <a:schemeClr val="accent1">
                    <a:lumMod val="50000"/>
                  </a:schemeClr>
                </a:solidFill>
                <a:latin typeface="+mn-lt"/>
                <a:ea typeface="+mn-ea"/>
                <a:cs typeface="+mn-ea"/>
                <a:sym typeface="+mn-lt"/>
              </a:rPr>
              <a:t>下载时间：</a:t>
            </a:r>
            <a:r>
              <a:rPr lang="en-US" altLang="zh-CN" sz="2800" spc="0" dirty="0">
                <a:solidFill>
                  <a:schemeClr val="accent1">
                    <a:lumMod val="50000"/>
                  </a:schemeClr>
                </a:solidFill>
                <a:latin typeface="+mn-lt"/>
                <a:ea typeface="+mn-ea"/>
                <a:cs typeface="+mn-ea"/>
                <a:sym typeface="+mn-lt"/>
              </a:rPr>
              <a:t>F/d</a:t>
            </a:r>
            <a:r>
              <a:rPr lang="en-US" altLang="zh-CN" sz="2800" spc="0" baseline="-25000" dirty="0">
                <a:solidFill>
                  <a:schemeClr val="accent1">
                    <a:lumMod val="50000"/>
                  </a:schemeClr>
                </a:solidFill>
                <a:latin typeface="+mn-lt"/>
                <a:ea typeface="+mn-ea"/>
                <a:cs typeface="+mn-ea"/>
                <a:sym typeface="+mn-lt"/>
              </a:rPr>
              <a:t>i</a:t>
            </a:r>
          </a:p>
          <a:p>
            <a:pPr defTabSz="914400"/>
            <a:r>
              <a:rPr lang="zh-CN" altLang="en-US" sz="2800" spc="0" dirty="0">
                <a:solidFill>
                  <a:schemeClr val="accent1">
                    <a:lumMod val="50000"/>
                  </a:schemeClr>
                </a:solidFill>
                <a:latin typeface="+mn-lt"/>
                <a:ea typeface="+mn-ea"/>
                <a:cs typeface="+mn-ea"/>
                <a:sym typeface="+mn-lt"/>
              </a:rPr>
              <a:t>总下载大小：</a:t>
            </a:r>
            <a:r>
              <a:rPr lang="en-US" altLang="zh-CN" sz="2800" spc="0" dirty="0">
                <a:solidFill>
                  <a:schemeClr val="accent1">
                    <a:lumMod val="50000"/>
                  </a:schemeClr>
                </a:solidFill>
                <a:latin typeface="+mn-lt"/>
                <a:ea typeface="+mn-ea"/>
                <a:cs typeface="+mn-ea"/>
                <a:sym typeface="+mn-lt"/>
              </a:rPr>
              <a:t>NF</a:t>
            </a:r>
            <a:r>
              <a:rPr lang="zh-CN" altLang="en-US" sz="2800" spc="0" dirty="0">
                <a:solidFill>
                  <a:schemeClr val="accent1">
                    <a:lumMod val="50000"/>
                  </a:schemeClr>
                </a:solidFill>
                <a:latin typeface="+mn-lt"/>
                <a:ea typeface="+mn-ea"/>
                <a:cs typeface="+mn-ea"/>
                <a:sym typeface="+mn-lt"/>
              </a:rPr>
              <a:t>比特</a:t>
            </a:r>
          </a:p>
          <a:p>
            <a:pPr defTabSz="914400"/>
            <a:r>
              <a:rPr lang="zh-CN" altLang="en-US" sz="2800" spc="0" dirty="0">
                <a:solidFill>
                  <a:schemeClr val="accent1">
                    <a:lumMod val="50000"/>
                  </a:schemeClr>
                </a:solidFill>
                <a:latin typeface="+mn-lt"/>
                <a:ea typeface="+mn-ea"/>
                <a:cs typeface="+mn-ea"/>
                <a:sym typeface="+mn-lt"/>
              </a:rPr>
              <a:t>最快可能上传速率：</a:t>
            </a:r>
            <a:r>
              <a:rPr lang="en-US" altLang="zh-CN" sz="2800" spc="0" dirty="0">
                <a:solidFill>
                  <a:srgbClr val="C00000"/>
                </a:solidFill>
                <a:latin typeface="+mn-lt"/>
                <a:ea typeface="+mn-ea"/>
                <a:cs typeface="+mn-ea"/>
                <a:sym typeface="+mn-lt"/>
              </a:rPr>
              <a:t>u</a:t>
            </a:r>
            <a:r>
              <a:rPr lang="en-US" altLang="zh-CN" sz="2800" spc="0" baseline="-25000" dirty="0">
                <a:solidFill>
                  <a:srgbClr val="C00000"/>
                </a:solidFill>
                <a:latin typeface="+mn-lt"/>
                <a:ea typeface="+mn-ea"/>
                <a:cs typeface="+mn-ea"/>
                <a:sym typeface="+mn-lt"/>
              </a:rPr>
              <a:t>s</a:t>
            </a:r>
            <a:r>
              <a:rPr lang="en-US" altLang="zh-CN" sz="2800" spc="0" dirty="0">
                <a:solidFill>
                  <a:srgbClr val="C00000"/>
                </a:solidFill>
                <a:latin typeface="+mn-lt"/>
                <a:ea typeface="+mn-ea"/>
                <a:cs typeface="+mn-ea"/>
                <a:sym typeface="+mn-lt"/>
              </a:rPr>
              <a:t>+</a:t>
            </a:r>
            <a:r>
              <a:rPr lang="en-US" altLang="zh-CN" sz="2800" spc="0" dirty="0">
                <a:solidFill>
                  <a:srgbClr val="C00000"/>
                </a:solidFill>
                <a:latin typeface="微软雅黑" panose="020B0503020204020204" pitchFamily="34" charset="-122"/>
                <a:ea typeface="微软雅黑" panose="020B0503020204020204" pitchFamily="34" charset="-122"/>
                <a:cs typeface="+mn-ea"/>
                <a:sym typeface="+mn-lt"/>
              </a:rPr>
              <a:t>∑</a:t>
            </a:r>
            <a:r>
              <a:rPr lang="en-US" altLang="zh-CN" sz="2800" spc="0" dirty="0">
                <a:solidFill>
                  <a:srgbClr val="C00000"/>
                </a:solidFill>
                <a:latin typeface="+mn-lt"/>
                <a:ea typeface="+mn-ea"/>
                <a:cs typeface="+mn-ea"/>
                <a:sym typeface="+mn-lt"/>
              </a:rPr>
              <a:t>u</a:t>
            </a:r>
            <a:r>
              <a:rPr lang="en-US" altLang="zh-CN" sz="2800" spc="0" baseline="-25000" dirty="0">
                <a:solidFill>
                  <a:srgbClr val="C00000"/>
                </a:solidFill>
                <a:latin typeface="+mn-lt"/>
                <a:ea typeface="+mn-ea"/>
                <a:cs typeface="+mn-ea"/>
                <a:sym typeface="+mn-lt"/>
              </a:rPr>
              <a:t>i</a:t>
            </a:r>
          </a:p>
          <a:p>
            <a:pPr algn="ctr" defTabSz="914400"/>
            <a:endParaRPr lang="en-US" altLang="zh-CN" sz="2800" b="1" spc="0" dirty="0">
              <a:solidFill>
                <a:schemeClr val="accent1">
                  <a:lumMod val="50000"/>
                </a:schemeClr>
              </a:solidFill>
              <a:latin typeface="+mn-lt"/>
              <a:ea typeface="+mn-ea"/>
              <a:cs typeface="+mn-ea"/>
              <a:sym typeface="+mn-lt"/>
            </a:endParaRPr>
          </a:p>
        </p:txBody>
      </p:sp>
      <p:sp>
        <p:nvSpPr>
          <p:cNvPr id="145" name="PA-文本框 32"/>
          <p:cNvSpPr txBox="1"/>
          <p:nvPr>
            <p:custDataLst>
              <p:tags r:id="rId2"/>
            </p:custDataLst>
          </p:nvPr>
        </p:nvSpPr>
        <p:spPr>
          <a:xfrm>
            <a:off x="684635" y="3921319"/>
            <a:ext cx="5828840" cy="830997"/>
          </a:xfrm>
          <a:prstGeom prst="rect">
            <a:avLst/>
          </a:prstGeom>
          <a:noFill/>
        </p:spPr>
        <p:txBody>
          <a:bodyPr wrap="none" rtlCol="0">
            <a:spAutoFit/>
          </a:bodyPr>
          <a:lstStyle>
            <a:defPPr>
              <a:defRPr lang="zh-CN"/>
            </a:defPPr>
            <a:lvl1pPr>
              <a:defRPr sz="2400"/>
            </a:lvl1pPr>
          </a:lstStyle>
          <a:p>
            <a:r>
              <a:rPr dirty="0">
                <a:sym typeface="+mn-lt"/>
              </a:rPr>
              <a:t>发</a:t>
            </a:r>
            <a:r>
              <a:rPr lang="zh-CN" altLang="en-US" dirty="0">
                <a:sym typeface="+mn-lt"/>
              </a:rPr>
              <a:t>送</a:t>
            </a:r>
            <a:r>
              <a:rPr dirty="0">
                <a:sym typeface="+mn-lt"/>
              </a:rPr>
              <a:t> f 到 n 客户端使用</a:t>
            </a:r>
            <a:r>
              <a:rPr lang="zh-CN" altLang="en-US" dirty="0">
                <a:sym typeface="+mn-lt"/>
              </a:rPr>
              <a:t>时间：</a:t>
            </a:r>
          </a:p>
          <a:p>
            <a:r>
              <a:rPr lang="zh-CN" altLang="en-US" dirty="0">
                <a:sym typeface="+mn-lt"/>
              </a:rPr>
              <a:t>d</a:t>
            </a:r>
            <a:r>
              <a:rPr lang="en-US" altLang="zh-CN" baseline="-25000" dirty="0">
                <a:sym typeface="+mn-lt"/>
              </a:rPr>
              <a:t>P2P</a:t>
            </a:r>
            <a:r>
              <a:rPr lang="zh-CN" altLang="en-US" baseline="-25000" dirty="0">
                <a:sym typeface="+mn-lt"/>
              </a:rPr>
              <a:t> </a:t>
            </a:r>
            <a:r>
              <a:rPr lang="zh-CN" altLang="en-US" dirty="0">
                <a:sym typeface="+mn-lt"/>
              </a:rPr>
              <a:t>= max { F/</a:t>
            </a:r>
            <a:r>
              <a:rPr lang="en-US" altLang="zh-CN" dirty="0">
                <a:sym typeface="+mn-lt"/>
              </a:rPr>
              <a:t>u</a:t>
            </a:r>
            <a:r>
              <a:rPr lang="en-US" altLang="zh-CN" baseline="-25000" dirty="0">
                <a:sym typeface="+mn-lt"/>
              </a:rPr>
              <a:t>s</a:t>
            </a:r>
            <a:r>
              <a:rPr lang="zh-CN" altLang="en-US" dirty="0">
                <a:sym typeface="+mn-lt"/>
              </a:rPr>
              <a:t>, F/</a:t>
            </a:r>
            <a:r>
              <a:rPr lang="en-US" altLang="zh-CN" dirty="0" err="1">
                <a:sym typeface="+mn-lt"/>
              </a:rPr>
              <a:t>d</a:t>
            </a:r>
            <a:r>
              <a:rPr lang="en-US" altLang="zh-CN" baseline="-25000" dirty="0" err="1">
                <a:sym typeface="+mn-lt"/>
              </a:rPr>
              <a:t>min</a:t>
            </a:r>
            <a:r>
              <a:rPr lang="zh-CN" altLang="en-US" dirty="0">
                <a:sym typeface="+mn-lt"/>
              </a:rPr>
              <a:t> , </a:t>
            </a:r>
            <a:r>
              <a:rPr lang="en-US" altLang="zh-CN" dirty="0">
                <a:sym typeface="+mn-lt"/>
              </a:rPr>
              <a:t>NF/(u</a:t>
            </a:r>
            <a:r>
              <a:rPr lang="en-US" altLang="zh-CN" baseline="-25000" dirty="0">
                <a:sym typeface="+mn-lt"/>
              </a:rPr>
              <a:t>s</a:t>
            </a:r>
            <a:r>
              <a:rPr lang="en-US" altLang="zh-CN" dirty="0">
                <a:sym typeface="+mn-lt"/>
              </a:rPr>
              <a:t>+∑</a:t>
            </a:r>
            <a:r>
              <a:rPr lang="en-US" altLang="zh-CN" dirty="0" err="1">
                <a:sym typeface="+mn-lt"/>
              </a:rPr>
              <a:t>u</a:t>
            </a:r>
            <a:r>
              <a:rPr lang="en-US" altLang="zh-CN" baseline="-25000" dirty="0" err="1">
                <a:sym typeface="+mn-lt"/>
              </a:rPr>
              <a:t>i</a:t>
            </a:r>
            <a:r>
              <a:rPr lang="en-US" altLang="zh-CN" dirty="0">
                <a:sym typeface="+mn-lt"/>
              </a:rPr>
              <a:t>)</a:t>
            </a:r>
            <a:r>
              <a:rPr lang="zh-CN" altLang="en-US" dirty="0">
                <a:sym typeface="+mn-lt"/>
              </a:rPr>
              <a:t> }</a:t>
            </a:r>
            <a:endParaRPr lang="en-US" altLang="zh-CN" dirty="0">
              <a:sym typeface="+mn-lt"/>
            </a:endParaRPr>
          </a:p>
        </p:txBody>
      </p:sp>
      <p:pic>
        <p:nvPicPr>
          <p:cNvPr id="9" name="图片 8"/>
          <p:cNvPicPr>
            <a:picLocks noChangeAspect="1"/>
          </p:cNvPicPr>
          <p:nvPr/>
        </p:nvPicPr>
        <p:blipFill>
          <a:blip r:embed="rId9"/>
          <a:stretch>
            <a:fillRect/>
          </a:stretch>
        </p:blipFill>
        <p:spPr>
          <a:xfrm>
            <a:off x="7076440" y="1142061"/>
            <a:ext cx="4377055" cy="2649220"/>
          </a:xfrm>
          <a:prstGeom prst="rect">
            <a:avLst/>
          </a:prstGeom>
          <a:ln w="38100">
            <a:solidFill>
              <a:schemeClr val="bg1">
                <a:lumMod val="50000"/>
              </a:schemeClr>
            </a:solidFill>
          </a:ln>
        </p:spPr>
      </p:pic>
      <p:sp>
        <p:nvSpPr>
          <p:cNvPr id="10" name="文本框 9"/>
          <p:cNvSpPr txBox="1"/>
          <p:nvPr/>
        </p:nvSpPr>
        <p:spPr>
          <a:xfrm>
            <a:off x="735519" y="5233840"/>
            <a:ext cx="2751455" cy="829945"/>
          </a:xfrm>
          <a:prstGeom prst="rect">
            <a:avLst/>
          </a:prstGeom>
          <a:noFill/>
        </p:spPr>
        <p:txBody>
          <a:bodyPr wrap="none" rtlCol="0">
            <a:spAutoFit/>
          </a:bodyPr>
          <a:lstStyle/>
          <a:p>
            <a:pPr algn="l"/>
            <a:r>
              <a:rPr lang="en-US" altLang="zh-CN" sz="2400" dirty="0"/>
              <a:t>P2P</a:t>
            </a:r>
            <a:r>
              <a:rPr lang="zh-CN" altLang="en-US" sz="2400" dirty="0"/>
              <a:t>方法</a:t>
            </a:r>
          </a:p>
          <a:p>
            <a:pPr algn="l"/>
            <a:r>
              <a:rPr lang="zh-CN" altLang="en-US" sz="2400" dirty="0"/>
              <a:t>增加方式：非线性</a:t>
            </a: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图文框 10">
            <a:extLst>
              <a:ext uri="{FF2B5EF4-FFF2-40B4-BE49-F238E27FC236}">
                <a16:creationId xmlns:a16="http://schemas.microsoft.com/office/drawing/2014/main" id="{7AADDE80-64D2-4C19-8C21-4465557CCB19}"/>
              </a:ext>
            </a:extLst>
          </p:cNvPr>
          <p:cNvSpPr/>
          <p:nvPr/>
        </p:nvSpPr>
        <p:spPr>
          <a:xfrm>
            <a:off x="6667862" y="2013358"/>
            <a:ext cx="4867000" cy="3649211"/>
          </a:xfrm>
          <a:prstGeom prst="frame">
            <a:avLst>
              <a:gd name="adj1" fmla="val 1742"/>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grpSp>
        <p:nvGrpSpPr>
          <p:cNvPr id="2" name="组合 1"/>
          <p:cNvGrpSpPr/>
          <p:nvPr/>
        </p:nvGrpSpPr>
        <p:grpSpPr>
          <a:xfrm>
            <a:off x="389738" y="366112"/>
            <a:ext cx="691563" cy="795716"/>
            <a:chOff x="2367572" y="4118895"/>
            <a:chExt cx="921196" cy="1059933"/>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5"/>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2"/>
              </p:custDataLst>
            </p:nvPr>
          </p:nvSpPr>
          <p:spPr>
            <a:xfrm>
              <a:off x="2448090" y="4317883"/>
              <a:ext cx="760159" cy="860945"/>
            </a:xfrm>
            <a:prstGeom prst="rect">
              <a:avLst/>
            </a:prstGeom>
            <a:noFill/>
          </p:spPr>
          <p:txBody>
            <a:bodyPr wrap="none" lIns="0" rIns="0" rtlCol="0">
              <a:spAutoFit/>
            </a:bodyPr>
            <a:lstStyle/>
            <a:p>
              <a:pPr algn="ctr" defTabSz="914400"/>
              <a:r>
                <a:rPr lang="en-US" sz="3600" b="1" dirty="0">
                  <a:solidFill>
                    <a:schemeClr val="accent1">
                      <a:lumMod val="50000"/>
                    </a:schemeClr>
                  </a:solidFill>
                  <a:cs typeface="+mn-ea"/>
                  <a:sym typeface="+mn-lt"/>
                </a:rPr>
                <a:t>01</a:t>
              </a:r>
            </a:p>
          </p:txBody>
        </p:sp>
      </p:grpSp>
      <p:sp>
        <p:nvSpPr>
          <p:cNvPr id="8" name="TextBox 14"/>
          <p:cNvSpPr txBox="1"/>
          <p:nvPr/>
        </p:nvSpPr>
        <p:spPr>
          <a:xfrm>
            <a:off x="1369561" y="481061"/>
            <a:ext cx="5819804" cy="646331"/>
          </a:xfrm>
          <a:prstGeom prst="rect">
            <a:avLst/>
          </a:prstGeom>
          <a:noFill/>
          <a:effectLst/>
        </p:spPr>
        <p:txBody>
          <a:bodyPr wrap="square" rtlCol="0">
            <a:spAutoFit/>
          </a:bodyPr>
          <a:lstStyle/>
          <a:p>
            <a:pPr defTabSz="285750"/>
            <a:r>
              <a:rPr lang="zh-CN" altLang="en-US" sz="3600" dirty="0">
                <a:solidFill>
                  <a:schemeClr val="accent1">
                    <a:lumMod val="50000"/>
                  </a:schemeClr>
                </a:solidFill>
                <a:cs typeface="+mn-ea"/>
                <a:sym typeface="+mn-lt"/>
              </a:rPr>
              <a:t>客户机</a:t>
            </a:r>
            <a:r>
              <a:rPr lang="en-US" altLang="zh-CN" sz="3600" dirty="0">
                <a:solidFill>
                  <a:schemeClr val="accent1">
                    <a:lumMod val="50000"/>
                  </a:schemeClr>
                </a:solidFill>
                <a:cs typeface="+mn-ea"/>
                <a:sym typeface="+mn-lt"/>
              </a:rPr>
              <a:t>/</a:t>
            </a:r>
            <a:r>
              <a:rPr lang="zh-CN" altLang="en-US" sz="3600" dirty="0">
                <a:solidFill>
                  <a:schemeClr val="accent1">
                    <a:lumMod val="50000"/>
                  </a:schemeClr>
                </a:solidFill>
                <a:cs typeface="+mn-ea"/>
                <a:sym typeface="+mn-lt"/>
              </a:rPr>
              <a:t>服务器</a:t>
            </a:r>
            <a:r>
              <a:rPr lang="en-US" altLang="zh-CN" sz="3600" dirty="0">
                <a:solidFill>
                  <a:schemeClr val="accent1">
                    <a:lumMod val="50000"/>
                  </a:schemeClr>
                </a:solidFill>
                <a:cs typeface="+mn-ea"/>
                <a:sym typeface="+mn-lt"/>
              </a:rPr>
              <a:t>  vs  </a:t>
            </a:r>
            <a:r>
              <a:rPr lang="en-US" sz="3600" dirty="0">
                <a:solidFill>
                  <a:schemeClr val="accent1">
                    <a:lumMod val="50000"/>
                  </a:schemeClr>
                </a:solidFill>
                <a:cs typeface="+mn-ea"/>
                <a:sym typeface="+mn-lt"/>
              </a:rPr>
              <a:t>P2P</a:t>
            </a:r>
            <a:r>
              <a:rPr lang="en-US" altLang="zh-CN" sz="3600" dirty="0">
                <a:solidFill>
                  <a:schemeClr val="accent1">
                    <a:lumMod val="50000"/>
                  </a:schemeClr>
                </a:solidFill>
                <a:cs typeface="+mn-ea"/>
                <a:sym typeface="+mn-lt"/>
              </a:rPr>
              <a:t>  </a:t>
            </a:r>
          </a:p>
        </p:txBody>
      </p:sp>
      <p:pic>
        <p:nvPicPr>
          <p:cNvPr id="9" name="图片 8"/>
          <p:cNvPicPr>
            <a:picLocks noChangeAspect="1"/>
          </p:cNvPicPr>
          <p:nvPr>
            <p:custDataLst>
              <p:tags r:id="rId1"/>
            </p:custDataLst>
          </p:nvPr>
        </p:nvPicPr>
        <p:blipFill>
          <a:blip r:embed="rId8"/>
          <a:stretch>
            <a:fillRect/>
          </a:stretch>
        </p:blipFill>
        <p:spPr>
          <a:xfrm>
            <a:off x="6258188" y="1589276"/>
            <a:ext cx="4704837" cy="3491487"/>
          </a:xfrm>
          <a:prstGeom prst="rect">
            <a:avLst/>
          </a:prstGeom>
          <a:ln w="44450">
            <a:solidFill>
              <a:schemeClr val="bg1">
                <a:lumMod val="50000"/>
              </a:schemeClr>
            </a:solidFill>
          </a:ln>
        </p:spPr>
      </p:pic>
      <p:sp>
        <p:nvSpPr>
          <p:cNvPr id="10" name="文本框 9"/>
          <p:cNvSpPr txBox="1"/>
          <p:nvPr/>
        </p:nvSpPr>
        <p:spPr>
          <a:xfrm>
            <a:off x="1081405" y="2341245"/>
            <a:ext cx="5352747" cy="3826689"/>
          </a:xfrm>
          <a:prstGeom prst="rect">
            <a:avLst/>
          </a:prstGeom>
          <a:noFill/>
        </p:spPr>
        <p:txBody>
          <a:bodyPr wrap="none" rtlCol="0">
            <a:spAutoFit/>
          </a:bodyPr>
          <a:lstStyle/>
          <a:p>
            <a:pPr algn="l"/>
            <a:r>
              <a:rPr lang="zh-CN" altLang="en-US" sz="2800" dirty="0"/>
              <a:t>假设：</a:t>
            </a:r>
            <a:endParaRPr lang="en-US" altLang="zh-CN" sz="2800" dirty="0"/>
          </a:p>
          <a:p>
            <a:pPr algn="l"/>
            <a:r>
              <a:rPr lang="zh-CN" altLang="en-US" sz="2800" dirty="0"/>
              <a:t>客户端上传速率 = u</a:t>
            </a:r>
          </a:p>
          <a:p>
            <a:pPr algn="l"/>
            <a:r>
              <a:rPr lang="zh-CN" altLang="en-US" sz="2800" dirty="0"/>
              <a:t>F/u = 1小时</a:t>
            </a:r>
          </a:p>
          <a:p>
            <a:pPr algn="l"/>
            <a:r>
              <a:rPr lang="zh-CN" altLang="en-US" sz="2800" dirty="0"/>
              <a:t>服务端上传速率 </a:t>
            </a:r>
            <a:r>
              <a:rPr lang="en-US" altLang="zh-CN" sz="2800" dirty="0"/>
              <a:t>= </a:t>
            </a:r>
            <a:r>
              <a:rPr lang="zh-CN" altLang="en-US" sz="2800" dirty="0"/>
              <a:t>u</a:t>
            </a:r>
            <a:r>
              <a:rPr lang="zh-CN" altLang="en-US" sz="2800" baseline="-25000" dirty="0"/>
              <a:t>s</a:t>
            </a:r>
            <a:r>
              <a:rPr lang="zh-CN" altLang="en-US" sz="2800" dirty="0"/>
              <a:t> = 10u</a:t>
            </a:r>
          </a:p>
          <a:p>
            <a:pPr algn="l"/>
            <a:r>
              <a:rPr lang="zh-CN" altLang="en-US" sz="2800" dirty="0"/>
              <a:t>d</a:t>
            </a:r>
            <a:r>
              <a:rPr lang="zh-CN" altLang="en-US" sz="2800" baseline="-25000" dirty="0"/>
              <a:t>min</a:t>
            </a:r>
            <a:r>
              <a:rPr lang="zh-CN" altLang="en-US" sz="2800" dirty="0"/>
              <a:t> ≥ u</a:t>
            </a:r>
            <a:r>
              <a:rPr lang="zh-CN" altLang="en-US" sz="2800" baseline="-25000" dirty="0"/>
              <a:t>s</a:t>
            </a:r>
            <a:endParaRPr lang="en-US" altLang="zh-CN" sz="2800" baseline="-25000" dirty="0"/>
          </a:p>
          <a:p>
            <a:pPr algn="l"/>
            <a:endParaRPr lang="en-US" altLang="zh-CN" sz="2800" baseline="-25000" dirty="0"/>
          </a:p>
          <a:p>
            <a:pPr algn="l"/>
            <a:endParaRPr lang="en-US" altLang="zh-CN" sz="2800" baseline="-25000" dirty="0"/>
          </a:p>
          <a:p>
            <a:pPr algn="l"/>
            <a:endParaRPr lang="en-US" altLang="zh-CN" sz="2800" baseline="-25000" dirty="0"/>
          </a:p>
          <a:p>
            <a:pPr algn="l"/>
            <a:endParaRPr lang="en-US" altLang="zh-CN" sz="2800" baseline="-25000" dirty="0"/>
          </a:p>
          <a:p>
            <a:pPr algn="l"/>
            <a:r>
              <a:rPr lang="en-US" altLang="zh-CN" sz="2800" dirty="0"/>
              <a:t>P2P</a:t>
            </a:r>
            <a:r>
              <a:rPr lang="zh-CN" altLang="en-US" sz="2800" dirty="0"/>
              <a:t>架构所用时间不会超过</a:t>
            </a:r>
            <a:r>
              <a:rPr lang="en-US" altLang="zh-CN" sz="2800" dirty="0">
                <a:solidFill>
                  <a:srgbClr val="C00000"/>
                </a:solidFill>
              </a:rPr>
              <a:t>1</a:t>
            </a:r>
            <a:r>
              <a:rPr lang="zh-CN" altLang="en-US" sz="2800" dirty="0">
                <a:solidFill>
                  <a:srgbClr val="C00000"/>
                </a:solidFill>
              </a:rPr>
              <a:t>小时</a:t>
            </a:r>
            <a:endParaRPr lang="en-US" altLang="zh-CN" sz="2800" dirty="0">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图文框 11">
            <a:extLst>
              <a:ext uri="{FF2B5EF4-FFF2-40B4-BE49-F238E27FC236}">
                <a16:creationId xmlns:a16="http://schemas.microsoft.com/office/drawing/2014/main" id="{9C49973E-019A-4ABE-80EC-2246FF702262}"/>
              </a:ext>
            </a:extLst>
          </p:cNvPr>
          <p:cNvSpPr/>
          <p:nvPr/>
        </p:nvSpPr>
        <p:spPr>
          <a:xfrm>
            <a:off x="7390700" y="2013358"/>
            <a:ext cx="3489821" cy="3649211"/>
          </a:xfrm>
          <a:prstGeom prst="frame">
            <a:avLst>
              <a:gd name="adj1" fmla="val 1742"/>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grpSp>
        <p:nvGrpSpPr>
          <p:cNvPr id="2" name="组合 1"/>
          <p:cNvGrpSpPr/>
          <p:nvPr/>
        </p:nvGrpSpPr>
        <p:grpSpPr>
          <a:xfrm>
            <a:off x="389738" y="366112"/>
            <a:ext cx="691563" cy="795716"/>
            <a:chOff x="2367572" y="4118895"/>
            <a:chExt cx="921196" cy="1059933"/>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1"/>
              </p:custDataLst>
            </p:nvPr>
          </p:nvSpPr>
          <p:spPr>
            <a:xfrm>
              <a:off x="2448090" y="4317883"/>
              <a:ext cx="760159" cy="860945"/>
            </a:xfrm>
            <a:prstGeom prst="rect">
              <a:avLst/>
            </a:prstGeom>
            <a:noFill/>
          </p:spPr>
          <p:txBody>
            <a:bodyPr wrap="none" lIns="0" rIns="0" rtlCol="0">
              <a:spAutoFit/>
            </a:bodyPr>
            <a:lstStyle/>
            <a:p>
              <a:pPr algn="ctr" defTabSz="914400"/>
              <a:r>
                <a:rPr lang="en-US" sz="3600" b="1" dirty="0">
                  <a:solidFill>
                    <a:schemeClr val="accent1">
                      <a:lumMod val="50000"/>
                    </a:schemeClr>
                  </a:solidFill>
                  <a:cs typeface="+mn-ea"/>
                  <a:sym typeface="+mn-lt"/>
                </a:rPr>
                <a:t>01</a:t>
              </a:r>
            </a:p>
          </p:txBody>
        </p:sp>
      </p:grpSp>
      <p:sp>
        <p:nvSpPr>
          <p:cNvPr id="8" name="TextBox 14"/>
          <p:cNvSpPr txBox="1"/>
          <p:nvPr/>
        </p:nvSpPr>
        <p:spPr>
          <a:xfrm>
            <a:off x="1369561" y="481061"/>
            <a:ext cx="5467467" cy="646331"/>
          </a:xfrm>
          <a:prstGeom prst="rect">
            <a:avLst/>
          </a:prstGeom>
          <a:noFill/>
          <a:effectLst/>
        </p:spPr>
        <p:txBody>
          <a:bodyPr wrap="square" rtlCol="0">
            <a:spAutoFit/>
          </a:bodyPr>
          <a:lstStyle/>
          <a:p>
            <a:pPr defTabSz="285750"/>
            <a:r>
              <a:rPr lang="zh-CN" altLang="en-US" sz="3600" dirty="0">
                <a:solidFill>
                  <a:schemeClr val="accent1">
                    <a:lumMod val="50000"/>
                  </a:schemeClr>
                </a:solidFill>
                <a:cs typeface="+mn-ea"/>
                <a:sym typeface="+mn-lt"/>
              </a:rPr>
              <a:t>文件分发：BitTorrent</a:t>
            </a:r>
          </a:p>
        </p:txBody>
      </p:sp>
      <p:pic>
        <p:nvPicPr>
          <p:cNvPr id="9" name="图片 8"/>
          <p:cNvPicPr>
            <a:picLocks noChangeAspect="1"/>
          </p:cNvPicPr>
          <p:nvPr/>
        </p:nvPicPr>
        <p:blipFill>
          <a:blip r:embed="rId7"/>
          <a:stretch>
            <a:fillRect/>
          </a:stretch>
        </p:blipFill>
        <p:spPr>
          <a:xfrm>
            <a:off x="6938286" y="1778466"/>
            <a:ext cx="3551333" cy="3521931"/>
          </a:xfrm>
          <a:prstGeom prst="rect">
            <a:avLst/>
          </a:prstGeom>
          <a:ln w="41275">
            <a:solidFill>
              <a:schemeClr val="bg1">
                <a:lumMod val="50000"/>
              </a:schemeClr>
            </a:solidFill>
          </a:ln>
        </p:spPr>
      </p:pic>
      <p:sp>
        <p:nvSpPr>
          <p:cNvPr id="11" name="文本框 10"/>
          <p:cNvSpPr txBox="1"/>
          <p:nvPr/>
        </p:nvSpPr>
        <p:spPr>
          <a:xfrm>
            <a:off x="389890" y="2239010"/>
            <a:ext cx="5955030" cy="3415030"/>
          </a:xfrm>
          <a:prstGeom prst="rect">
            <a:avLst/>
          </a:prstGeom>
          <a:noFill/>
        </p:spPr>
        <p:txBody>
          <a:bodyPr wrap="square" rtlCol="0">
            <a:spAutoFit/>
          </a:bodyPr>
          <a:lstStyle/>
          <a:p>
            <a:r>
              <a:rPr lang="en-US" altLang="zh-CN" sz="2400" dirty="0">
                <a:sym typeface="+mn-ea"/>
              </a:rPr>
              <a:t>torrent</a:t>
            </a:r>
            <a:r>
              <a:rPr lang="zh-CN" altLang="en-US" sz="2400" dirty="0">
                <a:sym typeface="+mn-ea"/>
              </a:rPr>
              <a:t>：交换同一个文件文件块的节点组</a:t>
            </a:r>
            <a:endParaRPr lang="zh-CN" altLang="en-US" sz="2400" dirty="0"/>
          </a:p>
          <a:p>
            <a:endParaRPr lang="zh-CN" altLang="en-US" sz="2400" dirty="0"/>
          </a:p>
          <a:p>
            <a:r>
              <a:rPr lang="zh-CN" altLang="en-US" sz="2400" dirty="0"/>
              <a:t>追踪器：跟踪参与</a:t>
            </a:r>
            <a:r>
              <a:rPr lang="en-US" altLang="zh-CN" sz="2400" dirty="0"/>
              <a:t>torrent</a:t>
            </a:r>
            <a:r>
              <a:rPr lang="zh-CN" altLang="en-US" sz="2400" dirty="0"/>
              <a:t>的节点</a:t>
            </a:r>
          </a:p>
          <a:p>
            <a:endParaRPr lang="zh-CN" altLang="en-US" sz="2400" dirty="0"/>
          </a:p>
          <a:p>
            <a:r>
              <a:rPr lang="zh-CN" altLang="en-US" sz="2400" dirty="0"/>
              <a:t>客户机</a:t>
            </a:r>
            <a:r>
              <a:rPr lang="en-US" altLang="zh-CN" sz="2400" dirty="0"/>
              <a:t>-</a:t>
            </a:r>
            <a:r>
              <a:rPr lang="zh-CN" altLang="en-US" sz="2400" dirty="0"/>
              <a:t>追踪器：获取对等方列表</a:t>
            </a:r>
          </a:p>
          <a:p>
            <a:endParaRPr lang="zh-CN" altLang="en-US" sz="2400" dirty="0"/>
          </a:p>
          <a:p>
            <a:r>
              <a:rPr lang="zh-CN" altLang="en-US" sz="2400" dirty="0"/>
              <a:t>客户机</a:t>
            </a:r>
            <a:r>
              <a:rPr lang="en-US" altLang="zh-CN" sz="2400" dirty="0"/>
              <a:t>-</a:t>
            </a:r>
            <a:r>
              <a:rPr lang="zh-CN" altLang="en-US" sz="2400" dirty="0"/>
              <a:t>对等方：交换文件块</a:t>
            </a:r>
            <a:r>
              <a:rPr lang="en-US" altLang="zh-CN" sz="2400" dirty="0"/>
              <a:t>chunk</a:t>
            </a:r>
            <a:endParaRPr lang="zh-CN" altLang="en-US" sz="2400" dirty="0"/>
          </a:p>
          <a:p>
            <a:endParaRPr lang="zh-CN" altLang="en-US" sz="2400" dirty="0">
              <a:solidFill>
                <a:schemeClr val="bg1">
                  <a:lumMod val="65000"/>
                </a:schemeClr>
              </a:solidFill>
            </a:endParaRPr>
          </a:p>
          <a:p>
            <a:endParaRPr lang="zh-CN" altLang="en-US" sz="2400" dirty="0">
              <a:solidFill>
                <a:schemeClr val="bg1">
                  <a:lumMod val="65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图文框 10">
            <a:extLst>
              <a:ext uri="{FF2B5EF4-FFF2-40B4-BE49-F238E27FC236}">
                <a16:creationId xmlns:a16="http://schemas.microsoft.com/office/drawing/2014/main" id="{DA40D893-21E6-4E2A-A807-0E92A9F608DA}"/>
              </a:ext>
            </a:extLst>
          </p:cNvPr>
          <p:cNvSpPr/>
          <p:nvPr/>
        </p:nvSpPr>
        <p:spPr>
          <a:xfrm>
            <a:off x="8296712" y="1669410"/>
            <a:ext cx="3332766" cy="4051882"/>
          </a:xfrm>
          <a:prstGeom prst="frame">
            <a:avLst>
              <a:gd name="adj1" fmla="val 1742"/>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grpSp>
        <p:nvGrpSpPr>
          <p:cNvPr id="2" name="组合 1"/>
          <p:cNvGrpSpPr/>
          <p:nvPr/>
        </p:nvGrpSpPr>
        <p:grpSpPr>
          <a:xfrm>
            <a:off x="389738" y="366112"/>
            <a:ext cx="691563" cy="795716"/>
            <a:chOff x="2367572" y="4118895"/>
            <a:chExt cx="921196" cy="1059933"/>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1"/>
              </p:custDataLst>
            </p:nvPr>
          </p:nvSpPr>
          <p:spPr>
            <a:xfrm>
              <a:off x="2448090" y="4317883"/>
              <a:ext cx="760159" cy="860945"/>
            </a:xfrm>
            <a:prstGeom prst="rect">
              <a:avLst/>
            </a:prstGeom>
            <a:noFill/>
          </p:spPr>
          <p:txBody>
            <a:bodyPr wrap="none" lIns="0" rIns="0" rtlCol="0">
              <a:spAutoFit/>
            </a:bodyPr>
            <a:lstStyle/>
            <a:p>
              <a:pPr algn="ctr" defTabSz="914400"/>
              <a:r>
                <a:rPr lang="en-US" sz="3600" b="1" dirty="0">
                  <a:solidFill>
                    <a:schemeClr val="accent1">
                      <a:lumMod val="50000"/>
                    </a:schemeClr>
                  </a:solidFill>
                  <a:cs typeface="+mn-ea"/>
                  <a:sym typeface="+mn-lt"/>
                </a:rPr>
                <a:t>01</a:t>
              </a:r>
            </a:p>
          </p:txBody>
        </p:sp>
      </p:grpSp>
      <p:sp>
        <p:nvSpPr>
          <p:cNvPr id="8" name="TextBox 14"/>
          <p:cNvSpPr txBox="1"/>
          <p:nvPr/>
        </p:nvSpPr>
        <p:spPr>
          <a:xfrm>
            <a:off x="1377950" y="515497"/>
            <a:ext cx="4718050" cy="646331"/>
          </a:xfrm>
          <a:prstGeom prst="rect">
            <a:avLst/>
          </a:prstGeom>
          <a:noFill/>
          <a:effectLst/>
        </p:spPr>
        <p:txBody>
          <a:bodyPr wrap="square" rtlCol="0">
            <a:spAutoFit/>
          </a:bodyPr>
          <a:lstStyle/>
          <a:p>
            <a:pPr defTabSz="285750"/>
            <a:r>
              <a:rPr lang="zh-CN" altLang="en-US" sz="3600" dirty="0">
                <a:solidFill>
                  <a:schemeClr val="accent1">
                    <a:lumMod val="50000"/>
                  </a:schemeClr>
                </a:solidFill>
                <a:cs typeface="+mn-ea"/>
                <a:sym typeface="+mn-lt"/>
              </a:rPr>
              <a:t>文件分发：BitTorrent</a:t>
            </a:r>
          </a:p>
        </p:txBody>
      </p:sp>
      <p:pic>
        <p:nvPicPr>
          <p:cNvPr id="10" name="图片 9"/>
          <p:cNvPicPr>
            <a:picLocks noChangeAspect="1"/>
          </p:cNvPicPr>
          <p:nvPr/>
        </p:nvPicPr>
        <p:blipFill>
          <a:blip r:embed="rId7"/>
          <a:stretch>
            <a:fillRect/>
          </a:stretch>
        </p:blipFill>
        <p:spPr>
          <a:xfrm>
            <a:off x="7912298" y="1370084"/>
            <a:ext cx="3332766" cy="3946381"/>
          </a:xfrm>
          <a:prstGeom prst="rect">
            <a:avLst/>
          </a:prstGeom>
          <a:ln w="44450">
            <a:solidFill>
              <a:schemeClr val="bg1">
                <a:lumMod val="50000"/>
              </a:schemeClr>
            </a:solidFill>
          </a:ln>
        </p:spPr>
      </p:pic>
      <p:sp>
        <p:nvSpPr>
          <p:cNvPr id="12" name="文本框 11"/>
          <p:cNvSpPr txBox="1"/>
          <p:nvPr/>
        </p:nvSpPr>
        <p:spPr>
          <a:xfrm>
            <a:off x="682625" y="1517015"/>
            <a:ext cx="6246495" cy="4616648"/>
          </a:xfrm>
          <a:prstGeom prst="rect">
            <a:avLst/>
          </a:prstGeom>
          <a:noFill/>
        </p:spPr>
        <p:txBody>
          <a:bodyPr wrap="square" rtlCol="0">
            <a:spAutoFit/>
          </a:bodyPr>
          <a:lstStyle/>
          <a:p>
            <a:r>
              <a:rPr lang="zh-CN" altLang="en-US" sz="2400" dirty="0">
                <a:cs typeface="+mn-ea"/>
                <a:sym typeface="+mn-lt"/>
              </a:rPr>
              <a:t>BitTorrent基本流程：</a:t>
            </a:r>
            <a:endParaRPr lang="en-US" altLang="zh-CN" sz="2400" dirty="0">
              <a:cs typeface="+mn-ea"/>
              <a:sym typeface="+mn-lt"/>
            </a:endParaRPr>
          </a:p>
          <a:p>
            <a:endParaRPr lang="zh-CN" altLang="en-US" sz="2400" dirty="0">
              <a:cs typeface="+mn-ea"/>
              <a:sym typeface="+mn-lt"/>
            </a:endParaRPr>
          </a:p>
          <a:p>
            <a:pPr marL="342900" indent="-342900">
              <a:buFont typeface="Arial" panose="020B0604020202020204" pitchFamily="34" charset="0"/>
              <a:buChar char="•"/>
            </a:pPr>
            <a:r>
              <a:rPr lang="zh-CN" altLang="en-US" sz="2400" dirty="0">
                <a:cs typeface="+mn-ea"/>
                <a:sym typeface="+mn-lt"/>
              </a:rPr>
              <a:t>新的对等方</a:t>
            </a:r>
            <a:r>
              <a:rPr lang="en-US" altLang="zh-CN" sz="2400" dirty="0">
                <a:cs typeface="+mn-ea"/>
                <a:sym typeface="+mn-lt"/>
              </a:rPr>
              <a:t>Alice</a:t>
            </a:r>
            <a:r>
              <a:rPr lang="zh-CN" altLang="en-US" sz="2400" dirty="0">
                <a:cs typeface="+mn-ea"/>
                <a:sym typeface="+mn-lt"/>
              </a:rPr>
              <a:t>加入</a:t>
            </a:r>
            <a:r>
              <a:rPr lang="en-US" altLang="zh-CN" sz="2400" dirty="0">
                <a:cs typeface="+mn-ea"/>
                <a:sym typeface="+mn-lt"/>
              </a:rPr>
              <a:t>torrent</a:t>
            </a:r>
            <a:r>
              <a:rPr lang="zh-CN" altLang="en-US" sz="2400" dirty="0">
                <a:cs typeface="+mn-ea"/>
                <a:sym typeface="+mn-lt"/>
              </a:rPr>
              <a:t>，追踪器随机从对等方集合中选择子集并将</a:t>
            </a:r>
            <a:r>
              <a:rPr lang="en-US" altLang="zh-CN" sz="2400" dirty="0">
                <a:cs typeface="+mn-ea"/>
                <a:sym typeface="+mn-lt"/>
              </a:rPr>
              <a:t>IP</a:t>
            </a:r>
            <a:r>
              <a:rPr lang="zh-CN" altLang="en-US" sz="2400" dirty="0">
                <a:cs typeface="+mn-ea"/>
                <a:sym typeface="+mn-lt"/>
              </a:rPr>
              <a:t>列表发送至</a:t>
            </a:r>
            <a:r>
              <a:rPr lang="en-US" altLang="zh-CN" sz="2400" dirty="0">
                <a:cs typeface="+mn-ea"/>
                <a:sym typeface="+mn-lt"/>
              </a:rPr>
              <a:t>Alice</a:t>
            </a:r>
            <a:r>
              <a:rPr lang="zh-CN" altLang="en-US" sz="2400" dirty="0">
                <a:cs typeface="+mn-ea"/>
                <a:sym typeface="+mn-lt"/>
              </a:rPr>
              <a:t>并由</a:t>
            </a:r>
            <a:r>
              <a:rPr lang="en-US" altLang="zh-CN" sz="2400" dirty="0">
                <a:cs typeface="+mn-ea"/>
                <a:sym typeface="+mn-lt"/>
              </a:rPr>
              <a:t>Alice</a:t>
            </a:r>
            <a:r>
              <a:rPr lang="zh-CN" altLang="en-US" sz="2400" dirty="0">
                <a:cs typeface="+mn-ea"/>
                <a:sym typeface="+mn-lt"/>
              </a:rPr>
              <a:t>与对等方建立</a:t>
            </a:r>
            <a:r>
              <a:rPr lang="en-US" altLang="zh-CN" sz="2400" dirty="0">
                <a:cs typeface="+mn-ea"/>
                <a:sym typeface="+mn-lt"/>
              </a:rPr>
              <a:t>TCP</a:t>
            </a:r>
            <a:r>
              <a:rPr lang="zh-CN" altLang="en-US" sz="2400" dirty="0">
                <a:cs typeface="+mn-ea"/>
                <a:sym typeface="+mn-lt"/>
              </a:rPr>
              <a:t>连接</a:t>
            </a:r>
          </a:p>
          <a:p>
            <a:pPr marL="285750" indent="-285750">
              <a:buFont typeface="Arial" panose="020B0604020202020204" pitchFamily="34" charset="0"/>
              <a:buChar char="•"/>
            </a:pPr>
            <a:endParaRPr lang="zh-CN" altLang="en-US" sz="1400" dirty="0">
              <a:cs typeface="+mn-ea"/>
              <a:sym typeface="+mn-lt"/>
            </a:endParaRPr>
          </a:p>
          <a:p>
            <a:pPr marL="342900" indent="-342900">
              <a:buFont typeface="Arial" panose="020B0604020202020204" pitchFamily="34" charset="0"/>
              <a:buChar char="•"/>
            </a:pPr>
            <a:r>
              <a:rPr lang="en-US" altLang="zh-CN" sz="2400" dirty="0">
                <a:cs typeface="+mn-ea"/>
                <a:sym typeface="+mn-lt"/>
              </a:rPr>
              <a:t>Alice</a:t>
            </a:r>
            <a:r>
              <a:rPr lang="zh-CN" altLang="en-US" sz="2400" dirty="0">
                <a:cs typeface="+mn-ea"/>
                <a:sym typeface="+mn-lt"/>
              </a:rPr>
              <a:t>周期性询问临近对等方具有的块列表（</a:t>
            </a:r>
            <a:r>
              <a:rPr lang="en-US" altLang="zh-CN" sz="2400" dirty="0">
                <a:cs typeface="+mn-ea"/>
                <a:sym typeface="+mn-lt"/>
              </a:rPr>
              <a:t>Alice</a:t>
            </a:r>
            <a:r>
              <a:rPr lang="zh-CN" altLang="en-US" sz="2400" dirty="0">
                <a:cs typeface="+mn-ea"/>
                <a:sym typeface="+mn-lt"/>
              </a:rPr>
              <a:t>具有块的子集并知道邻居具有的块），并通过</a:t>
            </a:r>
            <a:r>
              <a:rPr lang="en-US" altLang="zh-CN" sz="2400" dirty="0">
                <a:cs typeface="+mn-ea"/>
                <a:sym typeface="+mn-lt"/>
              </a:rPr>
              <a:t>TCP</a:t>
            </a:r>
            <a:r>
              <a:rPr lang="zh-CN" altLang="en-US" sz="2400" dirty="0">
                <a:cs typeface="+mn-ea"/>
                <a:sym typeface="+mn-lt"/>
              </a:rPr>
              <a:t>连接对所没有的块进行请求。从而获取缺失的</a:t>
            </a:r>
            <a:r>
              <a:rPr lang="en-US" altLang="zh-CN" sz="2400" dirty="0">
                <a:cs typeface="+mn-ea"/>
                <a:sym typeface="+mn-lt"/>
              </a:rPr>
              <a:t>chunk</a:t>
            </a:r>
            <a:endParaRPr lang="zh-CN" altLang="en-US" sz="2400" dirty="0">
              <a:cs typeface="+mn-ea"/>
              <a:sym typeface="+mn-lt"/>
            </a:endParaRPr>
          </a:p>
          <a:p>
            <a:pPr marL="285750" indent="-285750">
              <a:buFont typeface="Arial" panose="020B0604020202020204" pitchFamily="34" charset="0"/>
              <a:buChar char="•"/>
            </a:pPr>
            <a:endParaRPr lang="zh-CN" altLang="en-US" sz="1600" dirty="0">
              <a:cs typeface="+mn-ea"/>
              <a:sym typeface="+mn-lt"/>
            </a:endParaRPr>
          </a:p>
          <a:p>
            <a:pPr marL="342900" indent="-342900">
              <a:buFont typeface="Arial" panose="020B0604020202020204" pitchFamily="34" charset="0"/>
              <a:buChar char="•"/>
            </a:pPr>
            <a:r>
              <a:rPr lang="en-US" altLang="zh-CN" sz="2400" dirty="0">
                <a:cs typeface="+mn-ea"/>
                <a:sym typeface="+mn-lt"/>
              </a:rPr>
              <a:t>Alice</a:t>
            </a:r>
            <a:r>
              <a:rPr lang="zh-CN" altLang="en-US" sz="2400" dirty="0">
                <a:cs typeface="+mn-ea"/>
                <a:sym typeface="+mn-lt"/>
              </a:rPr>
              <a:t>运用</a:t>
            </a:r>
            <a:r>
              <a:rPr lang="zh-CN" altLang="en-US" sz="2400" dirty="0">
                <a:solidFill>
                  <a:srgbClr val="C00000"/>
                </a:solidFill>
                <a:cs typeface="+mn-ea"/>
                <a:sym typeface="+mn-lt"/>
              </a:rPr>
              <a:t>最稀缺优先</a:t>
            </a:r>
            <a:r>
              <a:rPr lang="zh-CN" altLang="en-US" sz="2400" dirty="0">
                <a:cs typeface="+mn-ea"/>
                <a:sym typeface="+mn-lt"/>
              </a:rPr>
              <a:t>技术，针对其所没有的块从邻居中决定最细确定块并请求。</a:t>
            </a: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5.2.9"/>
</p:tagLst>
</file>

<file path=ppt/tags/tag10.xml><?xml version="1.0" encoding="utf-8"?>
<p:tagLst xmlns:a="http://schemas.openxmlformats.org/drawingml/2006/main" xmlns:r="http://schemas.openxmlformats.org/officeDocument/2006/relationships" xmlns:p="http://schemas.openxmlformats.org/presentationml/2006/main">
  <p:tag name="PA" val="v5.2.9"/>
</p:tagLst>
</file>

<file path=ppt/tags/tag100.xml><?xml version="1.0" encoding="utf-8"?>
<p:tagLst xmlns:a="http://schemas.openxmlformats.org/drawingml/2006/main" xmlns:r="http://schemas.openxmlformats.org/officeDocument/2006/relationships" xmlns:p="http://schemas.openxmlformats.org/presentationml/2006/main">
  <p:tag name="PA" val="v5.2.9"/>
</p:tagLst>
</file>

<file path=ppt/tags/tag101.xml><?xml version="1.0" encoding="utf-8"?>
<p:tagLst xmlns:a="http://schemas.openxmlformats.org/drawingml/2006/main" xmlns:r="http://schemas.openxmlformats.org/officeDocument/2006/relationships" xmlns:p="http://schemas.openxmlformats.org/presentationml/2006/main">
  <p:tag name="PA" val="v5.2.9"/>
</p:tagLst>
</file>

<file path=ppt/tags/tag102.xml><?xml version="1.0" encoding="utf-8"?>
<p:tagLst xmlns:a="http://schemas.openxmlformats.org/drawingml/2006/main" xmlns:r="http://schemas.openxmlformats.org/officeDocument/2006/relationships" xmlns:p="http://schemas.openxmlformats.org/presentationml/2006/main">
  <p:tag name="PA" val="v5.2.9"/>
</p:tagLst>
</file>

<file path=ppt/tags/tag103.xml><?xml version="1.0" encoding="utf-8"?>
<p:tagLst xmlns:a="http://schemas.openxmlformats.org/drawingml/2006/main" xmlns:r="http://schemas.openxmlformats.org/officeDocument/2006/relationships" xmlns:p="http://schemas.openxmlformats.org/presentationml/2006/main">
  <p:tag name="PA" val="v5.2.9"/>
</p:tagLst>
</file>

<file path=ppt/tags/tag104.xml><?xml version="1.0" encoding="utf-8"?>
<p:tagLst xmlns:a="http://schemas.openxmlformats.org/drawingml/2006/main" xmlns:r="http://schemas.openxmlformats.org/officeDocument/2006/relationships" xmlns:p="http://schemas.openxmlformats.org/presentationml/2006/main">
  <p:tag name="PA" val="v5.2.9"/>
</p:tagLst>
</file>

<file path=ppt/tags/tag105.xml><?xml version="1.0" encoding="utf-8"?>
<p:tagLst xmlns:a="http://schemas.openxmlformats.org/drawingml/2006/main" xmlns:r="http://schemas.openxmlformats.org/officeDocument/2006/relationships" xmlns:p="http://schemas.openxmlformats.org/presentationml/2006/main">
  <p:tag name="PA" val="v5.2.9"/>
</p:tagLst>
</file>

<file path=ppt/tags/tag106.xml><?xml version="1.0" encoding="utf-8"?>
<p:tagLst xmlns:a="http://schemas.openxmlformats.org/drawingml/2006/main" xmlns:r="http://schemas.openxmlformats.org/officeDocument/2006/relationships" xmlns:p="http://schemas.openxmlformats.org/presentationml/2006/main">
  <p:tag name="PA" val="v5.2.9"/>
</p:tagLst>
</file>

<file path=ppt/tags/tag107.xml><?xml version="1.0" encoding="utf-8"?>
<p:tagLst xmlns:a="http://schemas.openxmlformats.org/drawingml/2006/main" xmlns:r="http://schemas.openxmlformats.org/officeDocument/2006/relationships" xmlns:p="http://schemas.openxmlformats.org/presentationml/2006/main">
  <p:tag name="PA" val="v5.2.9"/>
</p:tagLst>
</file>

<file path=ppt/tags/tag108.xml><?xml version="1.0" encoding="utf-8"?>
<p:tagLst xmlns:a="http://schemas.openxmlformats.org/drawingml/2006/main" xmlns:r="http://schemas.openxmlformats.org/officeDocument/2006/relationships" xmlns:p="http://schemas.openxmlformats.org/presentationml/2006/main">
  <p:tag name="PA" val="v5.2.9"/>
</p:tagLst>
</file>

<file path=ppt/tags/tag109.xml><?xml version="1.0" encoding="utf-8"?>
<p:tagLst xmlns:a="http://schemas.openxmlformats.org/drawingml/2006/main" xmlns:r="http://schemas.openxmlformats.org/officeDocument/2006/relationships" xmlns:p="http://schemas.openxmlformats.org/presentationml/2006/main">
  <p:tag name="PA" val="v5.2.9"/>
</p:tagLst>
</file>

<file path=ppt/tags/tag11.xml><?xml version="1.0" encoding="utf-8"?>
<p:tagLst xmlns:a="http://schemas.openxmlformats.org/drawingml/2006/main" xmlns:r="http://schemas.openxmlformats.org/officeDocument/2006/relationships" xmlns:p="http://schemas.openxmlformats.org/presentationml/2006/main">
  <p:tag name="PA" val="v5.2.9"/>
</p:tagLst>
</file>

<file path=ppt/tags/tag110.xml><?xml version="1.0" encoding="utf-8"?>
<p:tagLst xmlns:a="http://schemas.openxmlformats.org/drawingml/2006/main" xmlns:r="http://schemas.openxmlformats.org/officeDocument/2006/relationships" xmlns:p="http://schemas.openxmlformats.org/presentationml/2006/main">
  <p:tag name="PA" val="v5.2.9"/>
</p:tagLst>
</file>

<file path=ppt/tags/tag111.xml><?xml version="1.0" encoding="utf-8"?>
<p:tagLst xmlns:a="http://schemas.openxmlformats.org/drawingml/2006/main" xmlns:r="http://schemas.openxmlformats.org/officeDocument/2006/relationships" xmlns:p="http://schemas.openxmlformats.org/presentationml/2006/main">
  <p:tag name="PA" val="v5.2.9"/>
</p:tagLst>
</file>

<file path=ppt/tags/tag112.xml><?xml version="1.0" encoding="utf-8"?>
<p:tagLst xmlns:a="http://schemas.openxmlformats.org/drawingml/2006/main" xmlns:r="http://schemas.openxmlformats.org/officeDocument/2006/relationships" xmlns:p="http://schemas.openxmlformats.org/presentationml/2006/main">
  <p:tag name="PA" val="v5.2.9"/>
</p:tagLst>
</file>

<file path=ppt/tags/tag113.xml><?xml version="1.0" encoding="utf-8"?>
<p:tagLst xmlns:a="http://schemas.openxmlformats.org/drawingml/2006/main" xmlns:r="http://schemas.openxmlformats.org/officeDocument/2006/relationships" xmlns:p="http://schemas.openxmlformats.org/presentationml/2006/main">
  <p:tag name="PA" val="v5.2.9"/>
</p:tagLst>
</file>

<file path=ppt/tags/tag114.xml><?xml version="1.0" encoding="utf-8"?>
<p:tagLst xmlns:a="http://schemas.openxmlformats.org/drawingml/2006/main" xmlns:r="http://schemas.openxmlformats.org/officeDocument/2006/relationships" xmlns:p="http://schemas.openxmlformats.org/presentationml/2006/main">
  <p:tag name="PA" val="v5.2.9"/>
</p:tagLst>
</file>

<file path=ppt/tags/tag115.xml><?xml version="1.0" encoding="utf-8"?>
<p:tagLst xmlns:a="http://schemas.openxmlformats.org/drawingml/2006/main" xmlns:r="http://schemas.openxmlformats.org/officeDocument/2006/relationships" xmlns:p="http://schemas.openxmlformats.org/presentationml/2006/main">
  <p:tag name="PA" val="v5.2.9"/>
</p:tagLst>
</file>

<file path=ppt/tags/tag116.xml><?xml version="1.0" encoding="utf-8"?>
<p:tagLst xmlns:a="http://schemas.openxmlformats.org/drawingml/2006/main" xmlns:r="http://schemas.openxmlformats.org/officeDocument/2006/relationships" xmlns:p="http://schemas.openxmlformats.org/presentationml/2006/main">
  <p:tag name="PA" val="v5.2.9"/>
</p:tagLst>
</file>

<file path=ppt/tags/tag117.xml><?xml version="1.0" encoding="utf-8"?>
<p:tagLst xmlns:a="http://schemas.openxmlformats.org/drawingml/2006/main" xmlns:r="http://schemas.openxmlformats.org/officeDocument/2006/relationships" xmlns:p="http://schemas.openxmlformats.org/presentationml/2006/main">
  <p:tag name="PA" val="v5.2.9"/>
</p:tagLst>
</file>

<file path=ppt/tags/tag118.xml><?xml version="1.0" encoding="utf-8"?>
<p:tagLst xmlns:a="http://schemas.openxmlformats.org/drawingml/2006/main" xmlns:r="http://schemas.openxmlformats.org/officeDocument/2006/relationships" xmlns:p="http://schemas.openxmlformats.org/presentationml/2006/main">
  <p:tag name="PA" val="v5.2.9"/>
</p:tagLst>
</file>

<file path=ppt/tags/tag119.xml><?xml version="1.0" encoding="utf-8"?>
<p:tagLst xmlns:a="http://schemas.openxmlformats.org/drawingml/2006/main" xmlns:r="http://schemas.openxmlformats.org/officeDocument/2006/relationships" xmlns:p="http://schemas.openxmlformats.org/presentationml/2006/main">
  <p:tag name="PA" val="v5.2.9"/>
</p:tagLst>
</file>

<file path=ppt/tags/tag12.xml><?xml version="1.0" encoding="utf-8"?>
<p:tagLst xmlns:a="http://schemas.openxmlformats.org/drawingml/2006/main" xmlns:r="http://schemas.openxmlformats.org/officeDocument/2006/relationships" xmlns:p="http://schemas.openxmlformats.org/presentationml/2006/main">
  <p:tag name="PA" val="v5.2.9"/>
</p:tagLst>
</file>

<file path=ppt/tags/tag120.xml><?xml version="1.0" encoding="utf-8"?>
<p:tagLst xmlns:a="http://schemas.openxmlformats.org/drawingml/2006/main" xmlns:r="http://schemas.openxmlformats.org/officeDocument/2006/relationships" xmlns:p="http://schemas.openxmlformats.org/presentationml/2006/main">
  <p:tag name="PA" val="v5.2.9"/>
</p:tagLst>
</file>

<file path=ppt/tags/tag121.xml><?xml version="1.0" encoding="utf-8"?>
<p:tagLst xmlns:a="http://schemas.openxmlformats.org/drawingml/2006/main" xmlns:r="http://schemas.openxmlformats.org/officeDocument/2006/relationships" xmlns:p="http://schemas.openxmlformats.org/presentationml/2006/main">
  <p:tag name="PA" val="v5.2.9"/>
</p:tagLst>
</file>

<file path=ppt/tags/tag122.xml><?xml version="1.0" encoding="utf-8"?>
<p:tagLst xmlns:a="http://schemas.openxmlformats.org/drawingml/2006/main" xmlns:r="http://schemas.openxmlformats.org/officeDocument/2006/relationships" xmlns:p="http://schemas.openxmlformats.org/presentationml/2006/main">
  <p:tag name="PA" val="v5.2.9"/>
</p:tagLst>
</file>

<file path=ppt/tags/tag123.xml><?xml version="1.0" encoding="utf-8"?>
<p:tagLst xmlns:a="http://schemas.openxmlformats.org/drawingml/2006/main" xmlns:r="http://schemas.openxmlformats.org/officeDocument/2006/relationships" xmlns:p="http://schemas.openxmlformats.org/presentationml/2006/main">
  <p:tag name="PA" val="v5.2.9"/>
</p:tagLst>
</file>

<file path=ppt/tags/tag124.xml><?xml version="1.0" encoding="utf-8"?>
<p:tagLst xmlns:a="http://schemas.openxmlformats.org/drawingml/2006/main" xmlns:r="http://schemas.openxmlformats.org/officeDocument/2006/relationships" xmlns:p="http://schemas.openxmlformats.org/presentationml/2006/main">
  <p:tag name="PA" val="v5.2.9"/>
</p:tagLst>
</file>

<file path=ppt/tags/tag125.xml><?xml version="1.0" encoding="utf-8"?>
<p:tagLst xmlns:a="http://schemas.openxmlformats.org/drawingml/2006/main" xmlns:r="http://schemas.openxmlformats.org/officeDocument/2006/relationships" xmlns:p="http://schemas.openxmlformats.org/presentationml/2006/main">
  <p:tag name="PA" val="v5.2.9"/>
</p:tagLst>
</file>

<file path=ppt/tags/tag126.xml><?xml version="1.0" encoding="utf-8"?>
<p:tagLst xmlns:a="http://schemas.openxmlformats.org/drawingml/2006/main" xmlns:r="http://schemas.openxmlformats.org/officeDocument/2006/relationships" xmlns:p="http://schemas.openxmlformats.org/presentationml/2006/main">
  <p:tag name="PA" val="v5.2.9"/>
</p:tagLst>
</file>

<file path=ppt/tags/tag127.xml><?xml version="1.0" encoding="utf-8"?>
<p:tagLst xmlns:a="http://schemas.openxmlformats.org/drawingml/2006/main" xmlns:r="http://schemas.openxmlformats.org/officeDocument/2006/relationships" xmlns:p="http://schemas.openxmlformats.org/presentationml/2006/main">
  <p:tag name="PA" val="v5.2.9"/>
</p:tagLst>
</file>

<file path=ppt/tags/tag128.xml><?xml version="1.0" encoding="utf-8"?>
<p:tagLst xmlns:a="http://schemas.openxmlformats.org/drawingml/2006/main" xmlns:r="http://schemas.openxmlformats.org/officeDocument/2006/relationships" xmlns:p="http://schemas.openxmlformats.org/presentationml/2006/main">
  <p:tag name="PA" val="v5.2.9"/>
</p:tagLst>
</file>

<file path=ppt/tags/tag129.xml><?xml version="1.0" encoding="utf-8"?>
<p:tagLst xmlns:a="http://schemas.openxmlformats.org/drawingml/2006/main" xmlns:r="http://schemas.openxmlformats.org/officeDocument/2006/relationships" xmlns:p="http://schemas.openxmlformats.org/presentationml/2006/main">
  <p:tag name="PA" val="v5.2.9"/>
</p:tagLst>
</file>

<file path=ppt/tags/tag13.xml><?xml version="1.0" encoding="utf-8"?>
<p:tagLst xmlns:a="http://schemas.openxmlformats.org/drawingml/2006/main" xmlns:r="http://schemas.openxmlformats.org/officeDocument/2006/relationships" xmlns:p="http://schemas.openxmlformats.org/presentationml/2006/main">
  <p:tag name="PA" val="v5.2.9"/>
</p:tagLst>
</file>

<file path=ppt/tags/tag130.xml><?xml version="1.0" encoding="utf-8"?>
<p:tagLst xmlns:a="http://schemas.openxmlformats.org/drawingml/2006/main" xmlns:r="http://schemas.openxmlformats.org/officeDocument/2006/relationships" xmlns:p="http://schemas.openxmlformats.org/presentationml/2006/main">
  <p:tag name="PA" val="v5.2.9"/>
</p:tagLst>
</file>

<file path=ppt/tags/tag131.xml><?xml version="1.0" encoding="utf-8"?>
<p:tagLst xmlns:a="http://schemas.openxmlformats.org/drawingml/2006/main" xmlns:r="http://schemas.openxmlformats.org/officeDocument/2006/relationships" xmlns:p="http://schemas.openxmlformats.org/presentationml/2006/main">
  <p:tag name="PA" val="v5.2.9"/>
</p:tagLst>
</file>

<file path=ppt/tags/tag132.xml><?xml version="1.0" encoding="utf-8"?>
<p:tagLst xmlns:a="http://schemas.openxmlformats.org/drawingml/2006/main" xmlns:r="http://schemas.openxmlformats.org/officeDocument/2006/relationships" xmlns:p="http://schemas.openxmlformats.org/presentationml/2006/main">
  <p:tag name="PA" val="v5.2.9"/>
</p:tagLst>
</file>

<file path=ppt/tags/tag133.xml><?xml version="1.0" encoding="utf-8"?>
<p:tagLst xmlns:a="http://schemas.openxmlformats.org/drawingml/2006/main" xmlns:r="http://schemas.openxmlformats.org/officeDocument/2006/relationships" xmlns:p="http://schemas.openxmlformats.org/presentationml/2006/main">
  <p:tag name="PA" val="v5.2.9"/>
</p:tagLst>
</file>

<file path=ppt/tags/tag134.xml><?xml version="1.0" encoding="utf-8"?>
<p:tagLst xmlns:a="http://schemas.openxmlformats.org/drawingml/2006/main" xmlns:r="http://schemas.openxmlformats.org/officeDocument/2006/relationships" xmlns:p="http://schemas.openxmlformats.org/presentationml/2006/main">
  <p:tag name="PA" val="v5.2.9"/>
</p:tagLst>
</file>

<file path=ppt/tags/tag135.xml><?xml version="1.0" encoding="utf-8"?>
<p:tagLst xmlns:a="http://schemas.openxmlformats.org/drawingml/2006/main" xmlns:r="http://schemas.openxmlformats.org/officeDocument/2006/relationships" xmlns:p="http://schemas.openxmlformats.org/presentationml/2006/main">
  <p:tag name="PA" val="v5.2.9"/>
</p:tagLst>
</file>

<file path=ppt/tags/tag136.xml><?xml version="1.0" encoding="utf-8"?>
<p:tagLst xmlns:a="http://schemas.openxmlformats.org/drawingml/2006/main" xmlns:r="http://schemas.openxmlformats.org/officeDocument/2006/relationships" xmlns:p="http://schemas.openxmlformats.org/presentationml/2006/main">
  <p:tag name="PA" val="v5.2.9"/>
</p:tagLst>
</file>

<file path=ppt/tags/tag137.xml><?xml version="1.0" encoding="utf-8"?>
<p:tagLst xmlns:a="http://schemas.openxmlformats.org/drawingml/2006/main" xmlns:r="http://schemas.openxmlformats.org/officeDocument/2006/relationships" xmlns:p="http://schemas.openxmlformats.org/presentationml/2006/main">
  <p:tag name="PA" val="v5.2.9"/>
</p:tagLst>
</file>

<file path=ppt/tags/tag138.xml><?xml version="1.0" encoding="utf-8"?>
<p:tagLst xmlns:a="http://schemas.openxmlformats.org/drawingml/2006/main" xmlns:r="http://schemas.openxmlformats.org/officeDocument/2006/relationships" xmlns:p="http://schemas.openxmlformats.org/presentationml/2006/main">
  <p:tag name="PA" val="v5.2.9"/>
</p:tagLst>
</file>

<file path=ppt/tags/tag139.xml><?xml version="1.0" encoding="utf-8"?>
<p:tagLst xmlns:a="http://schemas.openxmlformats.org/drawingml/2006/main" xmlns:r="http://schemas.openxmlformats.org/officeDocument/2006/relationships" xmlns:p="http://schemas.openxmlformats.org/presentationml/2006/main">
  <p:tag name="PA" val="v5.2.9"/>
</p:tagLst>
</file>

<file path=ppt/tags/tag14.xml><?xml version="1.0" encoding="utf-8"?>
<p:tagLst xmlns:a="http://schemas.openxmlformats.org/drawingml/2006/main" xmlns:r="http://schemas.openxmlformats.org/officeDocument/2006/relationships" xmlns:p="http://schemas.openxmlformats.org/presentationml/2006/main">
  <p:tag name="PA" val="v5.2.9"/>
</p:tagLst>
</file>

<file path=ppt/tags/tag140.xml><?xml version="1.0" encoding="utf-8"?>
<p:tagLst xmlns:a="http://schemas.openxmlformats.org/drawingml/2006/main" xmlns:r="http://schemas.openxmlformats.org/officeDocument/2006/relationships" xmlns:p="http://schemas.openxmlformats.org/presentationml/2006/main">
  <p:tag name="PA" val="v5.2.9"/>
</p:tagLst>
</file>

<file path=ppt/tags/tag141.xml><?xml version="1.0" encoding="utf-8"?>
<p:tagLst xmlns:a="http://schemas.openxmlformats.org/drawingml/2006/main" xmlns:r="http://schemas.openxmlformats.org/officeDocument/2006/relationships" xmlns:p="http://schemas.openxmlformats.org/presentationml/2006/main">
  <p:tag name="PA" val="v5.2.9"/>
</p:tagLst>
</file>

<file path=ppt/tags/tag142.xml><?xml version="1.0" encoding="utf-8"?>
<p:tagLst xmlns:a="http://schemas.openxmlformats.org/drawingml/2006/main" xmlns:r="http://schemas.openxmlformats.org/officeDocument/2006/relationships" xmlns:p="http://schemas.openxmlformats.org/presentationml/2006/main">
  <p:tag name="PA" val="v5.2.9"/>
</p:tagLst>
</file>

<file path=ppt/tags/tag143.xml><?xml version="1.0" encoding="utf-8"?>
<p:tagLst xmlns:a="http://schemas.openxmlformats.org/drawingml/2006/main" xmlns:r="http://schemas.openxmlformats.org/officeDocument/2006/relationships" xmlns:p="http://schemas.openxmlformats.org/presentationml/2006/main">
  <p:tag name="PA" val="v5.2.9"/>
</p:tagLst>
</file>

<file path=ppt/tags/tag144.xml><?xml version="1.0" encoding="utf-8"?>
<p:tagLst xmlns:a="http://schemas.openxmlformats.org/drawingml/2006/main" xmlns:r="http://schemas.openxmlformats.org/officeDocument/2006/relationships" xmlns:p="http://schemas.openxmlformats.org/presentationml/2006/main">
  <p:tag name="PA" val="v5.2.9"/>
</p:tagLst>
</file>

<file path=ppt/tags/tag145.xml><?xml version="1.0" encoding="utf-8"?>
<p:tagLst xmlns:a="http://schemas.openxmlformats.org/drawingml/2006/main" xmlns:r="http://schemas.openxmlformats.org/officeDocument/2006/relationships" xmlns:p="http://schemas.openxmlformats.org/presentationml/2006/main">
  <p:tag name="PA" val="v5.2.9"/>
</p:tagLst>
</file>

<file path=ppt/tags/tag146.xml><?xml version="1.0" encoding="utf-8"?>
<p:tagLst xmlns:a="http://schemas.openxmlformats.org/drawingml/2006/main" xmlns:r="http://schemas.openxmlformats.org/officeDocument/2006/relationships" xmlns:p="http://schemas.openxmlformats.org/presentationml/2006/main">
  <p:tag name="PA" val="v5.2.9"/>
</p:tagLst>
</file>

<file path=ppt/tags/tag147.xml><?xml version="1.0" encoding="utf-8"?>
<p:tagLst xmlns:a="http://schemas.openxmlformats.org/drawingml/2006/main" xmlns:r="http://schemas.openxmlformats.org/officeDocument/2006/relationships" xmlns:p="http://schemas.openxmlformats.org/presentationml/2006/main">
  <p:tag name="PA" val="v5.2.9"/>
</p:tagLst>
</file>

<file path=ppt/tags/tag148.xml><?xml version="1.0" encoding="utf-8"?>
<p:tagLst xmlns:a="http://schemas.openxmlformats.org/drawingml/2006/main" xmlns:r="http://schemas.openxmlformats.org/officeDocument/2006/relationships" xmlns:p="http://schemas.openxmlformats.org/presentationml/2006/main">
  <p:tag name="PA" val="v5.2.9"/>
</p:tagLst>
</file>

<file path=ppt/tags/tag149.xml><?xml version="1.0" encoding="utf-8"?>
<p:tagLst xmlns:a="http://schemas.openxmlformats.org/drawingml/2006/main" xmlns:r="http://schemas.openxmlformats.org/officeDocument/2006/relationships" xmlns:p="http://schemas.openxmlformats.org/presentationml/2006/main">
  <p:tag name="PA" val="v5.2.9"/>
</p:tagLst>
</file>

<file path=ppt/tags/tag15.xml><?xml version="1.0" encoding="utf-8"?>
<p:tagLst xmlns:a="http://schemas.openxmlformats.org/drawingml/2006/main" xmlns:r="http://schemas.openxmlformats.org/officeDocument/2006/relationships" xmlns:p="http://schemas.openxmlformats.org/presentationml/2006/main">
  <p:tag name="PA" val="v5.2.9"/>
</p:tagLst>
</file>

<file path=ppt/tags/tag150.xml><?xml version="1.0" encoding="utf-8"?>
<p:tagLst xmlns:a="http://schemas.openxmlformats.org/drawingml/2006/main" xmlns:r="http://schemas.openxmlformats.org/officeDocument/2006/relationships" xmlns:p="http://schemas.openxmlformats.org/presentationml/2006/main">
  <p:tag name="PA" val="v5.2.9"/>
</p:tagLst>
</file>

<file path=ppt/tags/tag151.xml><?xml version="1.0" encoding="utf-8"?>
<p:tagLst xmlns:a="http://schemas.openxmlformats.org/drawingml/2006/main" xmlns:r="http://schemas.openxmlformats.org/officeDocument/2006/relationships" xmlns:p="http://schemas.openxmlformats.org/presentationml/2006/main">
  <p:tag name="PA" val="v5.2.9"/>
</p:tagLst>
</file>

<file path=ppt/tags/tag152.xml><?xml version="1.0" encoding="utf-8"?>
<p:tagLst xmlns:a="http://schemas.openxmlformats.org/drawingml/2006/main" xmlns:r="http://schemas.openxmlformats.org/officeDocument/2006/relationships" xmlns:p="http://schemas.openxmlformats.org/presentationml/2006/main">
  <p:tag name="PA" val="v5.2.9"/>
</p:tagLst>
</file>

<file path=ppt/tags/tag153.xml><?xml version="1.0" encoding="utf-8"?>
<p:tagLst xmlns:a="http://schemas.openxmlformats.org/drawingml/2006/main" xmlns:r="http://schemas.openxmlformats.org/officeDocument/2006/relationships" xmlns:p="http://schemas.openxmlformats.org/presentationml/2006/main">
  <p:tag name="PA" val="v5.2.9"/>
</p:tagLst>
</file>

<file path=ppt/tags/tag154.xml><?xml version="1.0" encoding="utf-8"?>
<p:tagLst xmlns:a="http://schemas.openxmlformats.org/drawingml/2006/main" xmlns:r="http://schemas.openxmlformats.org/officeDocument/2006/relationships" xmlns:p="http://schemas.openxmlformats.org/presentationml/2006/main">
  <p:tag name="PA" val="v5.2.9"/>
</p:tagLst>
</file>

<file path=ppt/tags/tag155.xml><?xml version="1.0" encoding="utf-8"?>
<p:tagLst xmlns:a="http://schemas.openxmlformats.org/drawingml/2006/main" xmlns:r="http://schemas.openxmlformats.org/officeDocument/2006/relationships" xmlns:p="http://schemas.openxmlformats.org/presentationml/2006/main">
  <p:tag name="PA" val="v5.2.9"/>
</p:tagLst>
</file>

<file path=ppt/tags/tag156.xml><?xml version="1.0" encoding="utf-8"?>
<p:tagLst xmlns:a="http://schemas.openxmlformats.org/drawingml/2006/main" xmlns:r="http://schemas.openxmlformats.org/officeDocument/2006/relationships" xmlns:p="http://schemas.openxmlformats.org/presentationml/2006/main">
  <p:tag name="PA" val="v5.2.9"/>
</p:tagLst>
</file>

<file path=ppt/tags/tag157.xml><?xml version="1.0" encoding="utf-8"?>
<p:tagLst xmlns:a="http://schemas.openxmlformats.org/drawingml/2006/main" xmlns:r="http://schemas.openxmlformats.org/officeDocument/2006/relationships" xmlns:p="http://schemas.openxmlformats.org/presentationml/2006/main">
  <p:tag name="PA" val="v5.2.9"/>
</p:tagLst>
</file>

<file path=ppt/tags/tag158.xml><?xml version="1.0" encoding="utf-8"?>
<p:tagLst xmlns:a="http://schemas.openxmlformats.org/drawingml/2006/main" xmlns:r="http://schemas.openxmlformats.org/officeDocument/2006/relationships" xmlns:p="http://schemas.openxmlformats.org/presentationml/2006/main">
  <p:tag name="PA" val="v5.2.9"/>
</p:tagLst>
</file>

<file path=ppt/tags/tag159.xml><?xml version="1.0" encoding="utf-8"?>
<p:tagLst xmlns:a="http://schemas.openxmlformats.org/drawingml/2006/main" xmlns:r="http://schemas.openxmlformats.org/officeDocument/2006/relationships" xmlns:p="http://schemas.openxmlformats.org/presentationml/2006/main">
  <p:tag name="PA" val="v5.2.9"/>
</p:tagLst>
</file>

<file path=ppt/tags/tag16.xml><?xml version="1.0" encoding="utf-8"?>
<p:tagLst xmlns:a="http://schemas.openxmlformats.org/drawingml/2006/main" xmlns:r="http://schemas.openxmlformats.org/officeDocument/2006/relationships" xmlns:p="http://schemas.openxmlformats.org/presentationml/2006/main">
  <p:tag name="PA" val="v5.2.9"/>
</p:tagLst>
</file>

<file path=ppt/tags/tag160.xml><?xml version="1.0" encoding="utf-8"?>
<p:tagLst xmlns:a="http://schemas.openxmlformats.org/drawingml/2006/main" xmlns:r="http://schemas.openxmlformats.org/officeDocument/2006/relationships" xmlns:p="http://schemas.openxmlformats.org/presentationml/2006/main">
  <p:tag name="PA" val="v5.2.9"/>
</p:tagLst>
</file>

<file path=ppt/tags/tag161.xml><?xml version="1.0" encoding="utf-8"?>
<p:tagLst xmlns:a="http://schemas.openxmlformats.org/drawingml/2006/main" xmlns:r="http://schemas.openxmlformats.org/officeDocument/2006/relationships" xmlns:p="http://schemas.openxmlformats.org/presentationml/2006/main">
  <p:tag name="PA" val="v5.2.9"/>
</p:tagLst>
</file>

<file path=ppt/tags/tag162.xml><?xml version="1.0" encoding="utf-8"?>
<p:tagLst xmlns:a="http://schemas.openxmlformats.org/drawingml/2006/main" xmlns:r="http://schemas.openxmlformats.org/officeDocument/2006/relationships" xmlns:p="http://schemas.openxmlformats.org/presentationml/2006/main">
  <p:tag name="PA" val="v5.2.9"/>
</p:tagLst>
</file>

<file path=ppt/tags/tag163.xml><?xml version="1.0" encoding="utf-8"?>
<p:tagLst xmlns:a="http://schemas.openxmlformats.org/drawingml/2006/main" xmlns:r="http://schemas.openxmlformats.org/officeDocument/2006/relationships" xmlns:p="http://schemas.openxmlformats.org/presentationml/2006/main">
  <p:tag name="PA" val="v5.2.9"/>
</p:tagLst>
</file>

<file path=ppt/tags/tag164.xml><?xml version="1.0" encoding="utf-8"?>
<p:tagLst xmlns:a="http://schemas.openxmlformats.org/drawingml/2006/main" xmlns:r="http://schemas.openxmlformats.org/officeDocument/2006/relationships" xmlns:p="http://schemas.openxmlformats.org/presentationml/2006/main">
  <p:tag name="PA" val="v5.2.9"/>
</p:tagLst>
</file>

<file path=ppt/tags/tag165.xml><?xml version="1.0" encoding="utf-8"?>
<p:tagLst xmlns:a="http://schemas.openxmlformats.org/drawingml/2006/main" xmlns:r="http://schemas.openxmlformats.org/officeDocument/2006/relationships" xmlns:p="http://schemas.openxmlformats.org/presentationml/2006/main">
  <p:tag name="PA" val="v5.2.9"/>
</p:tagLst>
</file>

<file path=ppt/tags/tag166.xml><?xml version="1.0" encoding="utf-8"?>
<p:tagLst xmlns:a="http://schemas.openxmlformats.org/drawingml/2006/main" xmlns:r="http://schemas.openxmlformats.org/officeDocument/2006/relationships" xmlns:p="http://schemas.openxmlformats.org/presentationml/2006/main">
  <p:tag name="PA" val="v5.2.9"/>
</p:tagLst>
</file>

<file path=ppt/tags/tag167.xml><?xml version="1.0" encoding="utf-8"?>
<p:tagLst xmlns:a="http://schemas.openxmlformats.org/drawingml/2006/main" xmlns:r="http://schemas.openxmlformats.org/officeDocument/2006/relationships" xmlns:p="http://schemas.openxmlformats.org/presentationml/2006/main">
  <p:tag name="PA" val="v5.2.9"/>
</p:tagLst>
</file>

<file path=ppt/tags/tag168.xml><?xml version="1.0" encoding="utf-8"?>
<p:tagLst xmlns:a="http://schemas.openxmlformats.org/drawingml/2006/main" xmlns:r="http://schemas.openxmlformats.org/officeDocument/2006/relationships" xmlns:p="http://schemas.openxmlformats.org/presentationml/2006/main">
  <p:tag name="PA" val="v5.2.9"/>
</p:tagLst>
</file>

<file path=ppt/tags/tag169.xml><?xml version="1.0" encoding="utf-8"?>
<p:tagLst xmlns:a="http://schemas.openxmlformats.org/drawingml/2006/main" xmlns:r="http://schemas.openxmlformats.org/officeDocument/2006/relationships" xmlns:p="http://schemas.openxmlformats.org/presentationml/2006/main">
  <p:tag name="PA" val="v5.2.9"/>
</p:tagLst>
</file>

<file path=ppt/tags/tag17.xml><?xml version="1.0" encoding="utf-8"?>
<p:tagLst xmlns:a="http://schemas.openxmlformats.org/drawingml/2006/main" xmlns:r="http://schemas.openxmlformats.org/officeDocument/2006/relationships" xmlns:p="http://schemas.openxmlformats.org/presentationml/2006/main">
  <p:tag name="PA" val="v5.2.9"/>
</p:tagLst>
</file>

<file path=ppt/tags/tag170.xml><?xml version="1.0" encoding="utf-8"?>
<p:tagLst xmlns:a="http://schemas.openxmlformats.org/drawingml/2006/main" xmlns:r="http://schemas.openxmlformats.org/officeDocument/2006/relationships" xmlns:p="http://schemas.openxmlformats.org/presentationml/2006/main">
  <p:tag name="PA" val="v5.2.9"/>
</p:tagLst>
</file>

<file path=ppt/tags/tag171.xml><?xml version="1.0" encoding="utf-8"?>
<p:tagLst xmlns:a="http://schemas.openxmlformats.org/drawingml/2006/main" xmlns:r="http://schemas.openxmlformats.org/officeDocument/2006/relationships" xmlns:p="http://schemas.openxmlformats.org/presentationml/2006/main">
  <p:tag name="PA" val="v5.2.9"/>
</p:tagLst>
</file>

<file path=ppt/tags/tag172.xml><?xml version="1.0" encoding="utf-8"?>
<p:tagLst xmlns:a="http://schemas.openxmlformats.org/drawingml/2006/main" xmlns:r="http://schemas.openxmlformats.org/officeDocument/2006/relationships" xmlns:p="http://schemas.openxmlformats.org/presentationml/2006/main">
  <p:tag name="PA" val="v5.2.9"/>
</p:tagLst>
</file>

<file path=ppt/tags/tag173.xml><?xml version="1.0" encoding="utf-8"?>
<p:tagLst xmlns:a="http://schemas.openxmlformats.org/drawingml/2006/main" xmlns:r="http://schemas.openxmlformats.org/officeDocument/2006/relationships" xmlns:p="http://schemas.openxmlformats.org/presentationml/2006/main">
  <p:tag name="PA" val="v5.2.9"/>
</p:tagLst>
</file>

<file path=ppt/tags/tag174.xml><?xml version="1.0" encoding="utf-8"?>
<p:tagLst xmlns:a="http://schemas.openxmlformats.org/drawingml/2006/main" xmlns:r="http://schemas.openxmlformats.org/officeDocument/2006/relationships" xmlns:p="http://schemas.openxmlformats.org/presentationml/2006/main">
  <p:tag name="PA" val="v5.2.9"/>
</p:tagLst>
</file>

<file path=ppt/tags/tag175.xml><?xml version="1.0" encoding="utf-8"?>
<p:tagLst xmlns:a="http://schemas.openxmlformats.org/drawingml/2006/main" xmlns:r="http://schemas.openxmlformats.org/officeDocument/2006/relationships" xmlns:p="http://schemas.openxmlformats.org/presentationml/2006/main">
  <p:tag name="PA" val="v5.2.9"/>
</p:tagLst>
</file>

<file path=ppt/tags/tag176.xml><?xml version="1.0" encoding="utf-8"?>
<p:tagLst xmlns:a="http://schemas.openxmlformats.org/drawingml/2006/main" xmlns:r="http://schemas.openxmlformats.org/officeDocument/2006/relationships" xmlns:p="http://schemas.openxmlformats.org/presentationml/2006/main">
  <p:tag name="PA" val="v5.2.9"/>
</p:tagLst>
</file>

<file path=ppt/tags/tag177.xml><?xml version="1.0" encoding="utf-8"?>
<p:tagLst xmlns:a="http://schemas.openxmlformats.org/drawingml/2006/main" xmlns:r="http://schemas.openxmlformats.org/officeDocument/2006/relationships" xmlns:p="http://schemas.openxmlformats.org/presentationml/2006/main">
  <p:tag name="PA" val="v5.2.9"/>
</p:tagLst>
</file>

<file path=ppt/tags/tag178.xml><?xml version="1.0" encoding="utf-8"?>
<p:tagLst xmlns:a="http://schemas.openxmlformats.org/drawingml/2006/main" xmlns:r="http://schemas.openxmlformats.org/officeDocument/2006/relationships" xmlns:p="http://schemas.openxmlformats.org/presentationml/2006/main">
  <p:tag name="PA" val="v5.2.9"/>
</p:tagLst>
</file>

<file path=ppt/tags/tag179.xml><?xml version="1.0" encoding="utf-8"?>
<p:tagLst xmlns:a="http://schemas.openxmlformats.org/drawingml/2006/main" xmlns:r="http://schemas.openxmlformats.org/officeDocument/2006/relationships" xmlns:p="http://schemas.openxmlformats.org/presentationml/2006/main">
  <p:tag name="PA" val="v5.2.9"/>
</p:tagLst>
</file>

<file path=ppt/tags/tag18.xml><?xml version="1.0" encoding="utf-8"?>
<p:tagLst xmlns:a="http://schemas.openxmlformats.org/drawingml/2006/main" xmlns:r="http://schemas.openxmlformats.org/officeDocument/2006/relationships" xmlns:p="http://schemas.openxmlformats.org/presentationml/2006/main">
  <p:tag name="PA" val="v5.2.9"/>
</p:tagLst>
</file>

<file path=ppt/tags/tag180.xml><?xml version="1.0" encoding="utf-8"?>
<p:tagLst xmlns:a="http://schemas.openxmlformats.org/drawingml/2006/main" xmlns:r="http://schemas.openxmlformats.org/officeDocument/2006/relationships" xmlns:p="http://schemas.openxmlformats.org/presentationml/2006/main">
  <p:tag name="PA" val="v5.2.9"/>
</p:tagLst>
</file>

<file path=ppt/tags/tag181.xml><?xml version="1.0" encoding="utf-8"?>
<p:tagLst xmlns:a="http://schemas.openxmlformats.org/drawingml/2006/main" xmlns:r="http://schemas.openxmlformats.org/officeDocument/2006/relationships" xmlns:p="http://schemas.openxmlformats.org/presentationml/2006/main">
  <p:tag name="PA" val="v5.2.9"/>
</p:tagLst>
</file>

<file path=ppt/tags/tag182.xml><?xml version="1.0" encoding="utf-8"?>
<p:tagLst xmlns:a="http://schemas.openxmlformats.org/drawingml/2006/main" xmlns:r="http://schemas.openxmlformats.org/officeDocument/2006/relationships" xmlns:p="http://schemas.openxmlformats.org/presentationml/2006/main">
  <p:tag name="PA" val="v5.2.9"/>
</p:tagLst>
</file>

<file path=ppt/tags/tag183.xml><?xml version="1.0" encoding="utf-8"?>
<p:tagLst xmlns:a="http://schemas.openxmlformats.org/drawingml/2006/main" xmlns:r="http://schemas.openxmlformats.org/officeDocument/2006/relationships" xmlns:p="http://schemas.openxmlformats.org/presentationml/2006/main">
  <p:tag name="PA" val="v5.2.9"/>
</p:tagLst>
</file>

<file path=ppt/tags/tag18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344,&quot;width&quot;:14316}"/>
</p:tagLst>
</file>

<file path=ppt/tags/tag185.xml><?xml version="1.0" encoding="utf-8"?>
<p:tagLst xmlns:a="http://schemas.openxmlformats.org/drawingml/2006/main" xmlns:r="http://schemas.openxmlformats.org/officeDocument/2006/relationships" xmlns:p="http://schemas.openxmlformats.org/presentationml/2006/main">
  <p:tag name="PA" val="v5.2.9"/>
</p:tagLst>
</file>

<file path=ppt/tags/tag186.xml><?xml version="1.0" encoding="utf-8"?>
<p:tagLst xmlns:a="http://schemas.openxmlformats.org/drawingml/2006/main" xmlns:r="http://schemas.openxmlformats.org/officeDocument/2006/relationships" xmlns:p="http://schemas.openxmlformats.org/presentationml/2006/main">
  <p:tag name="PA" val="v5.2.9"/>
</p:tagLst>
</file>

<file path=ppt/tags/tag187.xml><?xml version="1.0" encoding="utf-8"?>
<p:tagLst xmlns:a="http://schemas.openxmlformats.org/drawingml/2006/main" xmlns:r="http://schemas.openxmlformats.org/officeDocument/2006/relationships" xmlns:p="http://schemas.openxmlformats.org/presentationml/2006/main">
  <p:tag name="PA" val="v5.2.9"/>
</p:tagLst>
</file>

<file path=ppt/tags/tag188.xml><?xml version="1.0" encoding="utf-8"?>
<p:tagLst xmlns:a="http://schemas.openxmlformats.org/drawingml/2006/main" xmlns:r="http://schemas.openxmlformats.org/officeDocument/2006/relationships" xmlns:p="http://schemas.openxmlformats.org/presentationml/2006/main">
  <p:tag name="PA" val="v5.2.9"/>
</p:tagLst>
</file>

<file path=ppt/tags/tag189.xml><?xml version="1.0" encoding="utf-8"?>
<p:tagLst xmlns:a="http://schemas.openxmlformats.org/drawingml/2006/main" xmlns:r="http://schemas.openxmlformats.org/officeDocument/2006/relationships" xmlns:p="http://schemas.openxmlformats.org/presentationml/2006/main">
  <p:tag name="PA" val="v5.2.9"/>
</p:tagLst>
</file>

<file path=ppt/tags/tag19.xml><?xml version="1.0" encoding="utf-8"?>
<p:tagLst xmlns:a="http://schemas.openxmlformats.org/drawingml/2006/main" xmlns:r="http://schemas.openxmlformats.org/officeDocument/2006/relationships" xmlns:p="http://schemas.openxmlformats.org/presentationml/2006/main">
  <p:tag name="PA" val="v5.2.9"/>
</p:tagLst>
</file>

<file path=ppt/tags/tag190.xml><?xml version="1.0" encoding="utf-8"?>
<p:tagLst xmlns:a="http://schemas.openxmlformats.org/drawingml/2006/main" xmlns:r="http://schemas.openxmlformats.org/officeDocument/2006/relationships" xmlns:p="http://schemas.openxmlformats.org/presentationml/2006/main">
  <p:tag name="PA" val="v5.2.9"/>
</p:tagLst>
</file>

<file path=ppt/tags/tag191.xml><?xml version="1.0" encoding="utf-8"?>
<p:tagLst xmlns:a="http://schemas.openxmlformats.org/drawingml/2006/main" xmlns:r="http://schemas.openxmlformats.org/officeDocument/2006/relationships" xmlns:p="http://schemas.openxmlformats.org/presentationml/2006/main">
  <p:tag name="PA" val="v5.2.9"/>
</p:tagLst>
</file>

<file path=ppt/tags/tag192.xml><?xml version="1.0" encoding="utf-8"?>
<p:tagLst xmlns:a="http://schemas.openxmlformats.org/drawingml/2006/main" xmlns:r="http://schemas.openxmlformats.org/officeDocument/2006/relationships" xmlns:p="http://schemas.openxmlformats.org/presentationml/2006/main">
  <p:tag name="PA" val="v5.2.9"/>
</p:tagLst>
</file>

<file path=ppt/tags/tag193.xml><?xml version="1.0" encoding="utf-8"?>
<p:tagLst xmlns:a="http://schemas.openxmlformats.org/drawingml/2006/main" xmlns:r="http://schemas.openxmlformats.org/officeDocument/2006/relationships" xmlns:p="http://schemas.openxmlformats.org/presentationml/2006/main">
  <p:tag name="PA" val="v5.2.9"/>
</p:tagLst>
</file>

<file path=ppt/tags/tag194.xml><?xml version="1.0" encoding="utf-8"?>
<p:tagLst xmlns:a="http://schemas.openxmlformats.org/drawingml/2006/main" xmlns:r="http://schemas.openxmlformats.org/officeDocument/2006/relationships" xmlns:p="http://schemas.openxmlformats.org/presentationml/2006/main">
  <p:tag name="PA" val="v5.2.9"/>
</p:tagLst>
</file>

<file path=ppt/tags/tag195.xml><?xml version="1.0" encoding="utf-8"?>
<p:tagLst xmlns:a="http://schemas.openxmlformats.org/drawingml/2006/main" xmlns:r="http://schemas.openxmlformats.org/officeDocument/2006/relationships" xmlns:p="http://schemas.openxmlformats.org/presentationml/2006/main">
  <p:tag name="PA" val="v5.2.9"/>
</p:tagLst>
</file>

<file path=ppt/tags/tag196.xml><?xml version="1.0" encoding="utf-8"?>
<p:tagLst xmlns:a="http://schemas.openxmlformats.org/drawingml/2006/main" xmlns:r="http://schemas.openxmlformats.org/officeDocument/2006/relationships" xmlns:p="http://schemas.openxmlformats.org/presentationml/2006/main">
  <p:tag name="PA" val="v5.2.9"/>
</p:tagLst>
</file>

<file path=ppt/tags/tag197.xml><?xml version="1.0" encoding="utf-8"?>
<p:tagLst xmlns:a="http://schemas.openxmlformats.org/drawingml/2006/main" xmlns:r="http://schemas.openxmlformats.org/officeDocument/2006/relationships" xmlns:p="http://schemas.openxmlformats.org/presentationml/2006/main">
  <p:tag name="PA" val="v5.2.9"/>
</p:tagLst>
</file>

<file path=ppt/tags/tag198.xml><?xml version="1.0" encoding="utf-8"?>
<p:tagLst xmlns:a="http://schemas.openxmlformats.org/drawingml/2006/main" xmlns:r="http://schemas.openxmlformats.org/officeDocument/2006/relationships" xmlns:p="http://schemas.openxmlformats.org/presentationml/2006/main">
  <p:tag name="PA" val="v5.2.9"/>
</p:tagLst>
</file>

<file path=ppt/tags/tag199.xml><?xml version="1.0" encoding="utf-8"?>
<p:tagLst xmlns:a="http://schemas.openxmlformats.org/drawingml/2006/main" xmlns:r="http://schemas.openxmlformats.org/officeDocument/2006/relationships" xmlns:p="http://schemas.openxmlformats.org/presentationml/2006/main">
  <p:tag name="PA" val="v5.2.9"/>
</p:tagLst>
</file>

<file path=ppt/tags/tag2.xml><?xml version="1.0" encoding="utf-8"?>
<p:tagLst xmlns:a="http://schemas.openxmlformats.org/drawingml/2006/main" xmlns:r="http://schemas.openxmlformats.org/officeDocument/2006/relationships" xmlns:p="http://schemas.openxmlformats.org/presentationml/2006/main">
  <p:tag name="PA" val="v5.2.9"/>
</p:tagLst>
</file>

<file path=ppt/tags/tag20.xml><?xml version="1.0" encoding="utf-8"?>
<p:tagLst xmlns:a="http://schemas.openxmlformats.org/drawingml/2006/main" xmlns:r="http://schemas.openxmlformats.org/officeDocument/2006/relationships" xmlns:p="http://schemas.openxmlformats.org/presentationml/2006/main">
  <p:tag name="PA" val="v5.2.9"/>
</p:tagLst>
</file>

<file path=ppt/tags/tag200.xml><?xml version="1.0" encoding="utf-8"?>
<p:tagLst xmlns:a="http://schemas.openxmlformats.org/drawingml/2006/main" xmlns:r="http://schemas.openxmlformats.org/officeDocument/2006/relationships" xmlns:p="http://schemas.openxmlformats.org/presentationml/2006/main">
  <p:tag name="PA" val="v5.2.9"/>
</p:tagLst>
</file>

<file path=ppt/tags/tag201.xml><?xml version="1.0" encoding="utf-8"?>
<p:tagLst xmlns:a="http://schemas.openxmlformats.org/drawingml/2006/main" xmlns:r="http://schemas.openxmlformats.org/officeDocument/2006/relationships" xmlns:p="http://schemas.openxmlformats.org/presentationml/2006/main">
  <p:tag name="PA" val="v5.2.9"/>
</p:tagLst>
</file>

<file path=ppt/tags/tag202.xml><?xml version="1.0" encoding="utf-8"?>
<p:tagLst xmlns:a="http://schemas.openxmlformats.org/drawingml/2006/main" xmlns:r="http://schemas.openxmlformats.org/officeDocument/2006/relationships" xmlns:p="http://schemas.openxmlformats.org/presentationml/2006/main">
  <p:tag name="PA" val="v5.2.9"/>
</p:tagLst>
</file>

<file path=ppt/tags/tag203.xml><?xml version="1.0" encoding="utf-8"?>
<p:tagLst xmlns:a="http://schemas.openxmlformats.org/drawingml/2006/main" xmlns:r="http://schemas.openxmlformats.org/officeDocument/2006/relationships" xmlns:p="http://schemas.openxmlformats.org/presentationml/2006/main">
  <p:tag name="PA" val="v5.2.9"/>
</p:tagLst>
</file>

<file path=ppt/tags/tag204.xml><?xml version="1.0" encoding="utf-8"?>
<p:tagLst xmlns:a="http://schemas.openxmlformats.org/drawingml/2006/main" xmlns:r="http://schemas.openxmlformats.org/officeDocument/2006/relationships" xmlns:p="http://schemas.openxmlformats.org/presentationml/2006/main">
  <p:tag name="PA" val="v5.2.9"/>
</p:tagLst>
</file>

<file path=ppt/tags/tag205.xml><?xml version="1.0" encoding="utf-8"?>
<p:tagLst xmlns:a="http://schemas.openxmlformats.org/drawingml/2006/main" xmlns:r="http://schemas.openxmlformats.org/officeDocument/2006/relationships" xmlns:p="http://schemas.openxmlformats.org/presentationml/2006/main">
  <p:tag name="PA" val="v5.2.9"/>
</p:tagLst>
</file>

<file path=ppt/tags/tag206.xml><?xml version="1.0" encoding="utf-8"?>
<p:tagLst xmlns:a="http://schemas.openxmlformats.org/drawingml/2006/main" xmlns:r="http://schemas.openxmlformats.org/officeDocument/2006/relationships" xmlns:p="http://schemas.openxmlformats.org/presentationml/2006/main">
  <p:tag name="PA" val="v5.2.9"/>
</p:tagLst>
</file>

<file path=ppt/tags/tag207.xml><?xml version="1.0" encoding="utf-8"?>
<p:tagLst xmlns:a="http://schemas.openxmlformats.org/drawingml/2006/main" xmlns:r="http://schemas.openxmlformats.org/officeDocument/2006/relationships" xmlns:p="http://schemas.openxmlformats.org/presentationml/2006/main">
  <p:tag name="PA" val="v5.2.9"/>
</p:tagLst>
</file>

<file path=ppt/tags/tag208.xml><?xml version="1.0" encoding="utf-8"?>
<p:tagLst xmlns:a="http://schemas.openxmlformats.org/drawingml/2006/main" xmlns:r="http://schemas.openxmlformats.org/officeDocument/2006/relationships" xmlns:p="http://schemas.openxmlformats.org/presentationml/2006/main">
  <p:tag name="PA" val="v5.2.9"/>
</p:tagLst>
</file>

<file path=ppt/tags/tag209.xml><?xml version="1.0" encoding="utf-8"?>
<p:tagLst xmlns:a="http://schemas.openxmlformats.org/drawingml/2006/main" xmlns:r="http://schemas.openxmlformats.org/officeDocument/2006/relationships" xmlns:p="http://schemas.openxmlformats.org/presentationml/2006/main">
  <p:tag name="PA" val="v5.2.9"/>
</p:tagLst>
</file>

<file path=ppt/tags/tag21.xml><?xml version="1.0" encoding="utf-8"?>
<p:tagLst xmlns:a="http://schemas.openxmlformats.org/drawingml/2006/main" xmlns:r="http://schemas.openxmlformats.org/officeDocument/2006/relationships" xmlns:p="http://schemas.openxmlformats.org/presentationml/2006/main">
  <p:tag name="PA" val="v5.2.9"/>
</p:tagLst>
</file>

<file path=ppt/tags/tag210.xml><?xml version="1.0" encoding="utf-8"?>
<p:tagLst xmlns:a="http://schemas.openxmlformats.org/drawingml/2006/main" xmlns:r="http://schemas.openxmlformats.org/officeDocument/2006/relationships" xmlns:p="http://schemas.openxmlformats.org/presentationml/2006/main">
  <p:tag name="PA" val="v5.2.9"/>
</p:tagLst>
</file>

<file path=ppt/tags/tag211.xml><?xml version="1.0" encoding="utf-8"?>
<p:tagLst xmlns:a="http://schemas.openxmlformats.org/drawingml/2006/main" xmlns:r="http://schemas.openxmlformats.org/officeDocument/2006/relationships" xmlns:p="http://schemas.openxmlformats.org/presentationml/2006/main">
  <p:tag name="PA" val="v5.2.9"/>
</p:tagLst>
</file>

<file path=ppt/tags/tag212.xml><?xml version="1.0" encoding="utf-8"?>
<p:tagLst xmlns:a="http://schemas.openxmlformats.org/drawingml/2006/main" xmlns:r="http://schemas.openxmlformats.org/officeDocument/2006/relationships" xmlns:p="http://schemas.openxmlformats.org/presentationml/2006/main">
  <p:tag name="PA" val="v5.2.9"/>
</p:tagLst>
</file>

<file path=ppt/tags/tag213.xml><?xml version="1.0" encoding="utf-8"?>
<p:tagLst xmlns:a="http://schemas.openxmlformats.org/drawingml/2006/main" xmlns:r="http://schemas.openxmlformats.org/officeDocument/2006/relationships" xmlns:p="http://schemas.openxmlformats.org/presentationml/2006/main">
  <p:tag name="KSO_WM_UNIT_TABLE_BEAUTIFY" val="smartTable{eb0ecc2e-4d6d-4e38-a285-501600e0bc83}"/>
</p:tagLst>
</file>

<file path=ppt/tags/tag214.xml><?xml version="1.0" encoding="utf-8"?>
<p:tagLst xmlns:a="http://schemas.openxmlformats.org/drawingml/2006/main" xmlns:r="http://schemas.openxmlformats.org/officeDocument/2006/relationships" xmlns:p="http://schemas.openxmlformats.org/presentationml/2006/main">
  <p:tag name="PA" val="v5.2.9"/>
</p:tagLst>
</file>

<file path=ppt/tags/tag215.xml><?xml version="1.0" encoding="utf-8"?>
<p:tagLst xmlns:a="http://schemas.openxmlformats.org/drawingml/2006/main" xmlns:r="http://schemas.openxmlformats.org/officeDocument/2006/relationships" xmlns:p="http://schemas.openxmlformats.org/presentationml/2006/main">
  <p:tag name="PA" val="v5.2.9"/>
</p:tagLst>
</file>

<file path=ppt/tags/tag216.xml><?xml version="1.0" encoding="utf-8"?>
<p:tagLst xmlns:a="http://schemas.openxmlformats.org/drawingml/2006/main" xmlns:r="http://schemas.openxmlformats.org/officeDocument/2006/relationships" xmlns:p="http://schemas.openxmlformats.org/presentationml/2006/main">
  <p:tag name="PA" val="v5.2.9"/>
</p:tagLst>
</file>

<file path=ppt/tags/tag217.xml><?xml version="1.0" encoding="utf-8"?>
<p:tagLst xmlns:a="http://schemas.openxmlformats.org/drawingml/2006/main" xmlns:r="http://schemas.openxmlformats.org/officeDocument/2006/relationships" xmlns:p="http://schemas.openxmlformats.org/presentationml/2006/main">
  <p:tag name="PA" val="v5.2.9"/>
</p:tagLst>
</file>

<file path=ppt/tags/tag218.xml><?xml version="1.0" encoding="utf-8"?>
<p:tagLst xmlns:a="http://schemas.openxmlformats.org/drawingml/2006/main" xmlns:r="http://schemas.openxmlformats.org/officeDocument/2006/relationships" xmlns:p="http://schemas.openxmlformats.org/presentationml/2006/main">
  <p:tag name="KSO_WM_UNIT_TABLE_BEAUTIFY" val="smartTable{eb0ecc2e-4d6d-4e38-a285-501600e0bc83}"/>
</p:tagLst>
</file>

<file path=ppt/tags/tag219.xml><?xml version="1.0" encoding="utf-8"?>
<p:tagLst xmlns:a="http://schemas.openxmlformats.org/drawingml/2006/main" xmlns:r="http://schemas.openxmlformats.org/officeDocument/2006/relationships" xmlns:p="http://schemas.openxmlformats.org/presentationml/2006/main">
  <p:tag name="PA" val="v5.2.9"/>
</p:tagLst>
</file>

<file path=ppt/tags/tag22.xml><?xml version="1.0" encoding="utf-8"?>
<p:tagLst xmlns:a="http://schemas.openxmlformats.org/drawingml/2006/main" xmlns:r="http://schemas.openxmlformats.org/officeDocument/2006/relationships" xmlns:p="http://schemas.openxmlformats.org/presentationml/2006/main">
  <p:tag name="PA" val="v5.2.9"/>
</p:tagLst>
</file>

<file path=ppt/tags/tag220.xml><?xml version="1.0" encoding="utf-8"?>
<p:tagLst xmlns:a="http://schemas.openxmlformats.org/drawingml/2006/main" xmlns:r="http://schemas.openxmlformats.org/officeDocument/2006/relationships" xmlns:p="http://schemas.openxmlformats.org/presentationml/2006/main">
  <p:tag name="PA" val="v5.2.9"/>
</p:tagLst>
</file>

<file path=ppt/tags/tag221.xml><?xml version="1.0" encoding="utf-8"?>
<p:tagLst xmlns:a="http://schemas.openxmlformats.org/drawingml/2006/main" xmlns:r="http://schemas.openxmlformats.org/officeDocument/2006/relationships" xmlns:p="http://schemas.openxmlformats.org/presentationml/2006/main">
  <p:tag name="PA" val="v5.2.9"/>
</p:tagLst>
</file>

<file path=ppt/tags/tag222.xml><?xml version="1.0" encoding="utf-8"?>
<p:tagLst xmlns:a="http://schemas.openxmlformats.org/drawingml/2006/main" xmlns:r="http://schemas.openxmlformats.org/officeDocument/2006/relationships" xmlns:p="http://schemas.openxmlformats.org/presentationml/2006/main">
  <p:tag name="PA" val="v5.2.9"/>
</p:tagLst>
</file>

<file path=ppt/tags/tag223.xml><?xml version="1.0" encoding="utf-8"?>
<p:tagLst xmlns:a="http://schemas.openxmlformats.org/drawingml/2006/main" xmlns:r="http://schemas.openxmlformats.org/officeDocument/2006/relationships" xmlns:p="http://schemas.openxmlformats.org/presentationml/2006/main">
  <p:tag name="PA" val="v5.2.9"/>
</p:tagLst>
</file>

<file path=ppt/tags/tag224.xml><?xml version="1.0" encoding="utf-8"?>
<p:tagLst xmlns:a="http://schemas.openxmlformats.org/drawingml/2006/main" xmlns:r="http://schemas.openxmlformats.org/officeDocument/2006/relationships" xmlns:p="http://schemas.openxmlformats.org/presentationml/2006/main">
  <p:tag name="PA" val="v5.2.9"/>
</p:tagLst>
</file>

<file path=ppt/tags/tag225.xml><?xml version="1.0" encoding="utf-8"?>
<p:tagLst xmlns:a="http://schemas.openxmlformats.org/drawingml/2006/main" xmlns:r="http://schemas.openxmlformats.org/officeDocument/2006/relationships" xmlns:p="http://schemas.openxmlformats.org/presentationml/2006/main">
  <p:tag name="PA" val="v5.2.9"/>
</p:tagLst>
</file>

<file path=ppt/tags/tag226.xml><?xml version="1.0" encoding="utf-8"?>
<p:tagLst xmlns:a="http://schemas.openxmlformats.org/drawingml/2006/main" xmlns:r="http://schemas.openxmlformats.org/officeDocument/2006/relationships" xmlns:p="http://schemas.openxmlformats.org/presentationml/2006/main">
  <p:tag name="PA" val="v5.2.9"/>
</p:tagLst>
</file>

<file path=ppt/tags/tag227.xml><?xml version="1.0" encoding="utf-8"?>
<p:tagLst xmlns:a="http://schemas.openxmlformats.org/drawingml/2006/main" xmlns:r="http://schemas.openxmlformats.org/officeDocument/2006/relationships" xmlns:p="http://schemas.openxmlformats.org/presentationml/2006/main">
  <p:tag name="KSO_WM_UNIT_TABLE_BEAUTIFY" val="smartTable{c6e386dd-75c8-4678-8fd6-363f5a28bf9d}"/>
  <p:tag name="TABLE_ENDDRAG_ORIGIN_RECT" val="758*163"/>
  <p:tag name="TABLE_ENDDRAG_RECT" val="144*370*758*163"/>
</p:tagLst>
</file>

<file path=ppt/tags/tag228.xml><?xml version="1.0" encoding="utf-8"?>
<p:tagLst xmlns:a="http://schemas.openxmlformats.org/drawingml/2006/main" xmlns:r="http://schemas.openxmlformats.org/officeDocument/2006/relationships" xmlns:p="http://schemas.openxmlformats.org/presentationml/2006/main">
  <p:tag name="KSO_WM_UNIT_TABLE_BEAUTIFY" val="smartTable{2ae72fa9-f3e2-4df7-8f09-63bbfa04a2de}"/>
  <p:tag name="TABLE_ENDDRAG_ORIGIN_RECT" val="758*148"/>
  <p:tag name="TABLE_ENDDRAG_RECT" val="135*313*758*148"/>
</p:tagLst>
</file>

<file path=ppt/tags/tag229.xml><?xml version="1.0" encoding="utf-8"?>
<p:tagLst xmlns:a="http://schemas.openxmlformats.org/drawingml/2006/main" xmlns:r="http://schemas.openxmlformats.org/officeDocument/2006/relationships" xmlns:p="http://schemas.openxmlformats.org/presentationml/2006/main">
  <p:tag name="PA" val="v5.2.9"/>
</p:tagLst>
</file>

<file path=ppt/tags/tag23.xml><?xml version="1.0" encoding="utf-8"?>
<p:tagLst xmlns:a="http://schemas.openxmlformats.org/drawingml/2006/main" xmlns:r="http://schemas.openxmlformats.org/officeDocument/2006/relationships" xmlns:p="http://schemas.openxmlformats.org/presentationml/2006/main">
  <p:tag name="PA" val="v5.2.9"/>
</p:tagLst>
</file>

<file path=ppt/tags/tag230.xml><?xml version="1.0" encoding="utf-8"?>
<p:tagLst xmlns:a="http://schemas.openxmlformats.org/drawingml/2006/main" xmlns:r="http://schemas.openxmlformats.org/officeDocument/2006/relationships" xmlns:p="http://schemas.openxmlformats.org/presentationml/2006/main">
  <p:tag name="PA" val="v5.2.9"/>
</p:tagLst>
</file>

<file path=ppt/tags/tag231.xml><?xml version="1.0" encoding="utf-8"?>
<p:tagLst xmlns:a="http://schemas.openxmlformats.org/drawingml/2006/main" xmlns:r="http://schemas.openxmlformats.org/officeDocument/2006/relationships" xmlns:p="http://schemas.openxmlformats.org/presentationml/2006/main">
  <p:tag name="PA" val="v5.2.9"/>
</p:tagLst>
</file>

<file path=ppt/tags/tag232.xml><?xml version="1.0" encoding="utf-8"?>
<p:tagLst xmlns:a="http://schemas.openxmlformats.org/drawingml/2006/main" xmlns:r="http://schemas.openxmlformats.org/officeDocument/2006/relationships" xmlns:p="http://schemas.openxmlformats.org/presentationml/2006/main">
  <p:tag name="PA" val="v5.2.9"/>
</p:tagLst>
</file>

<file path=ppt/tags/tag233.xml><?xml version="1.0" encoding="utf-8"?>
<p:tagLst xmlns:a="http://schemas.openxmlformats.org/drawingml/2006/main" xmlns:r="http://schemas.openxmlformats.org/officeDocument/2006/relationships" xmlns:p="http://schemas.openxmlformats.org/presentationml/2006/main">
  <p:tag name="PA" val="v5.2.9"/>
</p:tagLst>
</file>

<file path=ppt/tags/tag234.xml><?xml version="1.0" encoding="utf-8"?>
<p:tagLst xmlns:a="http://schemas.openxmlformats.org/drawingml/2006/main" xmlns:r="http://schemas.openxmlformats.org/officeDocument/2006/relationships" xmlns:p="http://schemas.openxmlformats.org/presentationml/2006/main">
  <p:tag name="PA" val="v5.2.9"/>
</p:tagLst>
</file>

<file path=ppt/tags/tag235.xml><?xml version="1.0" encoding="utf-8"?>
<p:tagLst xmlns:a="http://schemas.openxmlformats.org/drawingml/2006/main" xmlns:r="http://schemas.openxmlformats.org/officeDocument/2006/relationships" xmlns:p="http://schemas.openxmlformats.org/presentationml/2006/main">
  <p:tag name="PA" val="v5.2.9"/>
</p:tagLst>
</file>

<file path=ppt/tags/tag236.xml><?xml version="1.0" encoding="utf-8"?>
<p:tagLst xmlns:a="http://schemas.openxmlformats.org/drawingml/2006/main" xmlns:r="http://schemas.openxmlformats.org/officeDocument/2006/relationships" xmlns:p="http://schemas.openxmlformats.org/presentationml/2006/main">
  <p:tag name="PA" val="v5.2.9"/>
</p:tagLst>
</file>

<file path=ppt/tags/tag237.xml><?xml version="1.0" encoding="utf-8"?>
<p:tagLst xmlns:a="http://schemas.openxmlformats.org/drawingml/2006/main" xmlns:r="http://schemas.openxmlformats.org/officeDocument/2006/relationships" xmlns:p="http://schemas.openxmlformats.org/presentationml/2006/main">
  <p:tag name="PA" val="v5.2.9"/>
</p:tagLst>
</file>

<file path=ppt/tags/tag238.xml><?xml version="1.0" encoding="utf-8"?>
<p:tagLst xmlns:a="http://schemas.openxmlformats.org/drawingml/2006/main" xmlns:r="http://schemas.openxmlformats.org/officeDocument/2006/relationships" xmlns:p="http://schemas.openxmlformats.org/presentationml/2006/main">
  <p:tag name="PA" val="v5.2.9"/>
</p:tagLst>
</file>

<file path=ppt/tags/tag239.xml><?xml version="1.0" encoding="utf-8"?>
<p:tagLst xmlns:a="http://schemas.openxmlformats.org/drawingml/2006/main" xmlns:r="http://schemas.openxmlformats.org/officeDocument/2006/relationships" xmlns:p="http://schemas.openxmlformats.org/presentationml/2006/main">
  <p:tag name="PA" val="v5.2.9"/>
</p:tagLst>
</file>

<file path=ppt/tags/tag24.xml><?xml version="1.0" encoding="utf-8"?>
<p:tagLst xmlns:a="http://schemas.openxmlformats.org/drawingml/2006/main" xmlns:r="http://schemas.openxmlformats.org/officeDocument/2006/relationships" xmlns:p="http://schemas.openxmlformats.org/presentationml/2006/main">
  <p:tag name="PA" val="v5.2.9"/>
</p:tagLst>
</file>

<file path=ppt/tags/tag240.xml><?xml version="1.0" encoding="utf-8"?>
<p:tagLst xmlns:a="http://schemas.openxmlformats.org/drawingml/2006/main" xmlns:r="http://schemas.openxmlformats.org/officeDocument/2006/relationships" xmlns:p="http://schemas.openxmlformats.org/presentationml/2006/main">
  <p:tag name="PA" val="v5.2.9"/>
</p:tagLst>
</file>

<file path=ppt/tags/tag241.xml><?xml version="1.0" encoding="utf-8"?>
<p:tagLst xmlns:a="http://schemas.openxmlformats.org/drawingml/2006/main" xmlns:r="http://schemas.openxmlformats.org/officeDocument/2006/relationships" xmlns:p="http://schemas.openxmlformats.org/presentationml/2006/main">
  <p:tag name="PA" val="v5.2.9"/>
</p:tagLst>
</file>

<file path=ppt/tags/tag242.xml><?xml version="1.0" encoding="utf-8"?>
<p:tagLst xmlns:a="http://schemas.openxmlformats.org/drawingml/2006/main" xmlns:r="http://schemas.openxmlformats.org/officeDocument/2006/relationships" xmlns:p="http://schemas.openxmlformats.org/presentationml/2006/main">
  <p:tag name="PA" val="v5.2.9"/>
</p:tagLst>
</file>

<file path=ppt/tags/tag243.xml><?xml version="1.0" encoding="utf-8"?>
<p:tagLst xmlns:a="http://schemas.openxmlformats.org/drawingml/2006/main" xmlns:r="http://schemas.openxmlformats.org/officeDocument/2006/relationships" xmlns:p="http://schemas.openxmlformats.org/presentationml/2006/main">
  <p:tag name="PA" val="v5.2.9"/>
</p:tagLst>
</file>

<file path=ppt/tags/tag244.xml><?xml version="1.0" encoding="utf-8"?>
<p:tagLst xmlns:a="http://schemas.openxmlformats.org/drawingml/2006/main" xmlns:r="http://schemas.openxmlformats.org/officeDocument/2006/relationships" xmlns:p="http://schemas.openxmlformats.org/presentationml/2006/main">
  <p:tag name="PA" val="v5.2.9"/>
</p:tagLst>
</file>

<file path=ppt/tags/tag245.xml><?xml version="1.0" encoding="utf-8"?>
<p:tagLst xmlns:a="http://schemas.openxmlformats.org/drawingml/2006/main" xmlns:r="http://schemas.openxmlformats.org/officeDocument/2006/relationships" xmlns:p="http://schemas.openxmlformats.org/presentationml/2006/main">
  <p:tag name="PA" val="v5.2.9"/>
</p:tagLst>
</file>

<file path=ppt/tags/tag246.xml><?xml version="1.0" encoding="utf-8"?>
<p:tagLst xmlns:a="http://schemas.openxmlformats.org/drawingml/2006/main" xmlns:r="http://schemas.openxmlformats.org/officeDocument/2006/relationships" xmlns:p="http://schemas.openxmlformats.org/presentationml/2006/main">
  <p:tag name="PA" val="v5.2.9"/>
</p:tagLst>
</file>

<file path=ppt/tags/tag247.xml><?xml version="1.0" encoding="utf-8"?>
<p:tagLst xmlns:a="http://schemas.openxmlformats.org/drawingml/2006/main" xmlns:r="http://schemas.openxmlformats.org/officeDocument/2006/relationships" xmlns:p="http://schemas.openxmlformats.org/presentationml/2006/main">
  <p:tag name="PA" val="v5.2.9"/>
</p:tagLst>
</file>

<file path=ppt/tags/tag248.xml><?xml version="1.0" encoding="utf-8"?>
<p:tagLst xmlns:a="http://schemas.openxmlformats.org/drawingml/2006/main" xmlns:r="http://schemas.openxmlformats.org/officeDocument/2006/relationships" xmlns:p="http://schemas.openxmlformats.org/presentationml/2006/main">
  <p:tag name="PA" val="v5.2.9"/>
</p:tagLst>
</file>

<file path=ppt/tags/tag249.xml><?xml version="1.0" encoding="utf-8"?>
<p:tagLst xmlns:a="http://schemas.openxmlformats.org/drawingml/2006/main" xmlns:r="http://schemas.openxmlformats.org/officeDocument/2006/relationships" xmlns:p="http://schemas.openxmlformats.org/presentationml/2006/main">
  <p:tag name="PA" val="v5.2.9"/>
</p:tagLst>
</file>

<file path=ppt/tags/tag25.xml><?xml version="1.0" encoding="utf-8"?>
<p:tagLst xmlns:a="http://schemas.openxmlformats.org/drawingml/2006/main" xmlns:r="http://schemas.openxmlformats.org/officeDocument/2006/relationships" xmlns:p="http://schemas.openxmlformats.org/presentationml/2006/main">
  <p:tag name="PA" val="v5.2.9"/>
</p:tagLst>
</file>

<file path=ppt/tags/tag250.xml><?xml version="1.0" encoding="utf-8"?>
<p:tagLst xmlns:a="http://schemas.openxmlformats.org/drawingml/2006/main" xmlns:r="http://schemas.openxmlformats.org/officeDocument/2006/relationships" xmlns:p="http://schemas.openxmlformats.org/presentationml/2006/main">
  <p:tag name="PA" val="v5.2.9"/>
</p:tagLst>
</file>

<file path=ppt/tags/tag251.xml><?xml version="1.0" encoding="utf-8"?>
<p:tagLst xmlns:a="http://schemas.openxmlformats.org/drawingml/2006/main" xmlns:r="http://schemas.openxmlformats.org/officeDocument/2006/relationships" xmlns:p="http://schemas.openxmlformats.org/presentationml/2006/main">
  <p:tag name="PA" val="v5.2.9"/>
</p:tagLst>
</file>

<file path=ppt/tags/tag252.xml><?xml version="1.0" encoding="utf-8"?>
<p:tagLst xmlns:a="http://schemas.openxmlformats.org/drawingml/2006/main" xmlns:r="http://schemas.openxmlformats.org/officeDocument/2006/relationships" xmlns:p="http://schemas.openxmlformats.org/presentationml/2006/main">
  <p:tag name="PA" val="v5.2.9"/>
</p:tagLst>
</file>

<file path=ppt/tags/tag253.xml><?xml version="1.0" encoding="utf-8"?>
<p:tagLst xmlns:a="http://schemas.openxmlformats.org/drawingml/2006/main" xmlns:r="http://schemas.openxmlformats.org/officeDocument/2006/relationships" xmlns:p="http://schemas.openxmlformats.org/presentationml/2006/main">
  <p:tag name="PA" val="v5.2.9"/>
</p:tagLst>
</file>

<file path=ppt/tags/tag254.xml><?xml version="1.0" encoding="utf-8"?>
<p:tagLst xmlns:a="http://schemas.openxmlformats.org/drawingml/2006/main" xmlns:r="http://schemas.openxmlformats.org/officeDocument/2006/relationships" xmlns:p="http://schemas.openxmlformats.org/presentationml/2006/main">
  <p:tag name="PA" val="v5.2.9"/>
</p:tagLst>
</file>

<file path=ppt/tags/tag255.xml><?xml version="1.0" encoding="utf-8"?>
<p:tagLst xmlns:a="http://schemas.openxmlformats.org/drawingml/2006/main" xmlns:r="http://schemas.openxmlformats.org/officeDocument/2006/relationships" xmlns:p="http://schemas.openxmlformats.org/presentationml/2006/main">
  <p:tag name="PA" val="v5.2.9"/>
</p:tagLst>
</file>

<file path=ppt/tags/tag256.xml><?xml version="1.0" encoding="utf-8"?>
<p:tagLst xmlns:a="http://schemas.openxmlformats.org/drawingml/2006/main" xmlns:r="http://schemas.openxmlformats.org/officeDocument/2006/relationships" xmlns:p="http://schemas.openxmlformats.org/presentationml/2006/main">
  <p:tag name="PA" val="v5.2.9"/>
</p:tagLst>
</file>

<file path=ppt/tags/tag257.xml><?xml version="1.0" encoding="utf-8"?>
<p:tagLst xmlns:a="http://schemas.openxmlformats.org/drawingml/2006/main" xmlns:r="http://schemas.openxmlformats.org/officeDocument/2006/relationships" xmlns:p="http://schemas.openxmlformats.org/presentationml/2006/main">
  <p:tag name="PA" val="v5.2.9"/>
</p:tagLst>
</file>

<file path=ppt/tags/tag258.xml><?xml version="1.0" encoding="utf-8"?>
<p:tagLst xmlns:a="http://schemas.openxmlformats.org/drawingml/2006/main" xmlns:r="http://schemas.openxmlformats.org/officeDocument/2006/relationships" xmlns:p="http://schemas.openxmlformats.org/presentationml/2006/main">
  <p:tag name="PA" val="v5.2.9"/>
</p:tagLst>
</file>

<file path=ppt/tags/tag259.xml><?xml version="1.0" encoding="utf-8"?>
<p:tagLst xmlns:a="http://schemas.openxmlformats.org/drawingml/2006/main" xmlns:r="http://schemas.openxmlformats.org/officeDocument/2006/relationships" xmlns:p="http://schemas.openxmlformats.org/presentationml/2006/main">
  <p:tag name="PA" val="v5.2.9"/>
</p:tagLst>
</file>

<file path=ppt/tags/tag26.xml><?xml version="1.0" encoding="utf-8"?>
<p:tagLst xmlns:a="http://schemas.openxmlformats.org/drawingml/2006/main" xmlns:r="http://schemas.openxmlformats.org/officeDocument/2006/relationships" xmlns:p="http://schemas.openxmlformats.org/presentationml/2006/main">
  <p:tag name="PA" val="v5.2.9"/>
</p:tagLst>
</file>

<file path=ppt/tags/tag260.xml><?xml version="1.0" encoding="utf-8"?>
<p:tagLst xmlns:a="http://schemas.openxmlformats.org/drawingml/2006/main" xmlns:r="http://schemas.openxmlformats.org/officeDocument/2006/relationships" xmlns:p="http://schemas.openxmlformats.org/presentationml/2006/main">
  <p:tag name="PA" val="v5.2.9"/>
</p:tagLst>
</file>

<file path=ppt/tags/tag261.xml><?xml version="1.0" encoding="utf-8"?>
<p:tagLst xmlns:a="http://schemas.openxmlformats.org/drawingml/2006/main" xmlns:r="http://schemas.openxmlformats.org/officeDocument/2006/relationships" xmlns:p="http://schemas.openxmlformats.org/presentationml/2006/main">
  <p:tag name="PA" val="v5.2.9"/>
</p:tagLst>
</file>

<file path=ppt/tags/tag262.xml><?xml version="1.0" encoding="utf-8"?>
<p:tagLst xmlns:a="http://schemas.openxmlformats.org/drawingml/2006/main" xmlns:r="http://schemas.openxmlformats.org/officeDocument/2006/relationships" xmlns:p="http://schemas.openxmlformats.org/presentationml/2006/main">
  <p:tag name="PA" val="v5.2.9"/>
</p:tagLst>
</file>

<file path=ppt/tags/tag27.xml><?xml version="1.0" encoding="utf-8"?>
<p:tagLst xmlns:a="http://schemas.openxmlformats.org/drawingml/2006/main" xmlns:r="http://schemas.openxmlformats.org/officeDocument/2006/relationships" xmlns:p="http://schemas.openxmlformats.org/presentationml/2006/main">
  <p:tag name="PA" val="v5.2.9"/>
</p:tagLst>
</file>

<file path=ppt/tags/tag28.xml><?xml version="1.0" encoding="utf-8"?>
<p:tagLst xmlns:a="http://schemas.openxmlformats.org/drawingml/2006/main" xmlns:r="http://schemas.openxmlformats.org/officeDocument/2006/relationships" xmlns:p="http://schemas.openxmlformats.org/presentationml/2006/main">
  <p:tag name="PA" val="v5.2.9"/>
</p:tagLst>
</file>

<file path=ppt/tags/tag29.xml><?xml version="1.0" encoding="utf-8"?>
<p:tagLst xmlns:a="http://schemas.openxmlformats.org/drawingml/2006/main" xmlns:r="http://schemas.openxmlformats.org/officeDocument/2006/relationships" xmlns:p="http://schemas.openxmlformats.org/presentationml/2006/main">
  <p:tag name="PA" val="v5.2.9"/>
</p:tagLst>
</file>

<file path=ppt/tags/tag3.xml><?xml version="1.0" encoding="utf-8"?>
<p:tagLst xmlns:a="http://schemas.openxmlformats.org/drawingml/2006/main" xmlns:r="http://schemas.openxmlformats.org/officeDocument/2006/relationships" xmlns:p="http://schemas.openxmlformats.org/presentationml/2006/main">
  <p:tag name="PA" val="v5.2.9"/>
</p:tagLst>
</file>

<file path=ppt/tags/tag30.xml><?xml version="1.0" encoding="utf-8"?>
<p:tagLst xmlns:a="http://schemas.openxmlformats.org/drawingml/2006/main" xmlns:r="http://schemas.openxmlformats.org/officeDocument/2006/relationships" xmlns:p="http://schemas.openxmlformats.org/presentationml/2006/main">
  <p:tag name="PA" val="v5.2.9"/>
</p:tagLst>
</file>

<file path=ppt/tags/tag31.xml><?xml version="1.0" encoding="utf-8"?>
<p:tagLst xmlns:a="http://schemas.openxmlformats.org/drawingml/2006/main" xmlns:r="http://schemas.openxmlformats.org/officeDocument/2006/relationships" xmlns:p="http://schemas.openxmlformats.org/presentationml/2006/main">
  <p:tag name="PA" val="v5.2.9"/>
</p:tagLst>
</file>

<file path=ppt/tags/tag32.xml><?xml version="1.0" encoding="utf-8"?>
<p:tagLst xmlns:a="http://schemas.openxmlformats.org/drawingml/2006/main" xmlns:r="http://schemas.openxmlformats.org/officeDocument/2006/relationships" xmlns:p="http://schemas.openxmlformats.org/presentationml/2006/main">
  <p:tag name="PA" val="v5.2.9"/>
</p:tagLst>
</file>

<file path=ppt/tags/tag33.xml><?xml version="1.0" encoding="utf-8"?>
<p:tagLst xmlns:a="http://schemas.openxmlformats.org/drawingml/2006/main" xmlns:r="http://schemas.openxmlformats.org/officeDocument/2006/relationships" xmlns:p="http://schemas.openxmlformats.org/presentationml/2006/main">
  <p:tag name="PA" val="v5.2.9"/>
</p:tagLst>
</file>

<file path=ppt/tags/tag34.xml><?xml version="1.0" encoding="utf-8"?>
<p:tagLst xmlns:a="http://schemas.openxmlformats.org/drawingml/2006/main" xmlns:r="http://schemas.openxmlformats.org/officeDocument/2006/relationships" xmlns:p="http://schemas.openxmlformats.org/presentationml/2006/main">
  <p:tag name="PA" val="v5.2.9"/>
</p:tagLst>
</file>

<file path=ppt/tags/tag35.xml><?xml version="1.0" encoding="utf-8"?>
<p:tagLst xmlns:a="http://schemas.openxmlformats.org/drawingml/2006/main" xmlns:r="http://schemas.openxmlformats.org/officeDocument/2006/relationships" xmlns:p="http://schemas.openxmlformats.org/presentationml/2006/main">
  <p:tag name="PA" val="v5.2.9"/>
</p:tagLst>
</file>

<file path=ppt/tags/tag36.xml><?xml version="1.0" encoding="utf-8"?>
<p:tagLst xmlns:a="http://schemas.openxmlformats.org/drawingml/2006/main" xmlns:r="http://schemas.openxmlformats.org/officeDocument/2006/relationships" xmlns:p="http://schemas.openxmlformats.org/presentationml/2006/main">
  <p:tag name="PA" val="v5.2.9"/>
</p:tagLst>
</file>

<file path=ppt/tags/tag37.xml><?xml version="1.0" encoding="utf-8"?>
<p:tagLst xmlns:a="http://schemas.openxmlformats.org/drawingml/2006/main" xmlns:r="http://schemas.openxmlformats.org/officeDocument/2006/relationships" xmlns:p="http://schemas.openxmlformats.org/presentationml/2006/main">
  <p:tag name="PA" val="v5.2.9"/>
</p:tagLst>
</file>

<file path=ppt/tags/tag38.xml><?xml version="1.0" encoding="utf-8"?>
<p:tagLst xmlns:a="http://schemas.openxmlformats.org/drawingml/2006/main" xmlns:r="http://schemas.openxmlformats.org/officeDocument/2006/relationships" xmlns:p="http://schemas.openxmlformats.org/presentationml/2006/main">
  <p:tag name="PA" val="v5.2.9"/>
</p:tagLst>
</file>

<file path=ppt/tags/tag39.xml><?xml version="1.0" encoding="utf-8"?>
<p:tagLst xmlns:a="http://schemas.openxmlformats.org/drawingml/2006/main" xmlns:r="http://schemas.openxmlformats.org/officeDocument/2006/relationships" xmlns:p="http://schemas.openxmlformats.org/presentationml/2006/main">
  <p:tag name="PA" val="v5.2.9"/>
</p:tagLst>
</file>

<file path=ppt/tags/tag4.xml><?xml version="1.0" encoding="utf-8"?>
<p:tagLst xmlns:a="http://schemas.openxmlformats.org/drawingml/2006/main" xmlns:r="http://schemas.openxmlformats.org/officeDocument/2006/relationships" xmlns:p="http://schemas.openxmlformats.org/presentationml/2006/main">
  <p:tag name="PA" val="v5.2.9"/>
</p:tagLst>
</file>

<file path=ppt/tags/tag40.xml><?xml version="1.0" encoding="utf-8"?>
<p:tagLst xmlns:a="http://schemas.openxmlformats.org/drawingml/2006/main" xmlns:r="http://schemas.openxmlformats.org/officeDocument/2006/relationships" xmlns:p="http://schemas.openxmlformats.org/presentationml/2006/main">
  <p:tag name="PA" val="v5.2.9"/>
</p:tagLst>
</file>

<file path=ppt/tags/tag41.xml><?xml version="1.0" encoding="utf-8"?>
<p:tagLst xmlns:a="http://schemas.openxmlformats.org/drawingml/2006/main" xmlns:r="http://schemas.openxmlformats.org/officeDocument/2006/relationships" xmlns:p="http://schemas.openxmlformats.org/presentationml/2006/main">
  <p:tag name="PA" val="v5.2.9"/>
</p:tagLst>
</file>

<file path=ppt/tags/tag42.xml><?xml version="1.0" encoding="utf-8"?>
<p:tagLst xmlns:a="http://schemas.openxmlformats.org/drawingml/2006/main" xmlns:r="http://schemas.openxmlformats.org/officeDocument/2006/relationships" xmlns:p="http://schemas.openxmlformats.org/presentationml/2006/main">
  <p:tag name="PA" val="v5.2.9"/>
</p:tagLst>
</file>

<file path=ppt/tags/tag43.xml><?xml version="1.0" encoding="utf-8"?>
<p:tagLst xmlns:a="http://schemas.openxmlformats.org/drawingml/2006/main" xmlns:r="http://schemas.openxmlformats.org/officeDocument/2006/relationships" xmlns:p="http://schemas.openxmlformats.org/presentationml/2006/main">
  <p:tag name="PA" val="v5.2.9"/>
</p:tagLst>
</file>

<file path=ppt/tags/tag44.xml><?xml version="1.0" encoding="utf-8"?>
<p:tagLst xmlns:a="http://schemas.openxmlformats.org/drawingml/2006/main" xmlns:r="http://schemas.openxmlformats.org/officeDocument/2006/relationships" xmlns:p="http://schemas.openxmlformats.org/presentationml/2006/main">
  <p:tag name="PA" val="v5.2.9"/>
</p:tagLst>
</file>

<file path=ppt/tags/tag45.xml><?xml version="1.0" encoding="utf-8"?>
<p:tagLst xmlns:a="http://schemas.openxmlformats.org/drawingml/2006/main" xmlns:r="http://schemas.openxmlformats.org/officeDocument/2006/relationships" xmlns:p="http://schemas.openxmlformats.org/presentationml/2006/main">
  <p:tag name="PA" val="v5.2.9"/>
</p:tagLst>
</file>

<file path=ppt/tags/tag46.xml><?xml version="1.0" encoding="utf-8"?>
<p:tagLst xmlns:a="http://schemas.openxmlformats.org/drawingml/2006/main" xmlns:r="http://schemas.openxmlformats.org/officeDocument/2006/relationships" xmlns:p="http://schemas.openxmlformats.org/presentationml/2006/main">
  <p:tag name="PA" val="v5.2.9"/>
</p:tagLst>
</file>

<file path=ppt/tags/tag47.xml><?xml version="1.0" encoding="utf-8"?>
<p:tagLst xmlns:a="http://schemas.openxmlformats.org/drawingml/2006/main" xmlns:r="http://schemas.openxmlformats.org/officeDocument/2006/relationships" xmlns:p="http://schemas.openxmlformats.org/presentationml/2006/main">
  <p:tag name="PA" val="v5.2.9"/>
</p:tagLst>
</file>

<file path=ppt/tags/tag48.xml><?xml version="1.0" encoding="utf-8"?>
<p:tagLst xmlns:a="http://schemas.openxmlformats.org/drawingml/2006/main" xmlns:r="http://schemas.openxmlformats.org/officeDocument/2006/relationships" xmlns:p="http://schemas.openxmlformats.org/presentationml/2006/main">
  <p:tag name="PA" val="v5.2.9"/>
</p:tagLst>
</file>

<file path=ppt/tags/tag49.xml><?xml version="1.0" encoding="utf-8"?>
<p:tagLst xmlns:a="http://schemas.openxmlformats.org/drawingml/2006/main" xmlns:r="http://schemas.openxmlformats.org/officeDocument/2006/relationships" xmlns:p="http://schemas.openxmlformats.org/presentationml/2006/main">
  <p:tag name="PA" val="v5.2.9"/>
</p:tagLst>
</file>

<file path=ppt/tags/tag5.xml><?xml version="1.0" encoding="utf-8"?>
<p:tagLst xmlns:a="http://schemas.openxmlformats.org/drawingml/2006/main" xmlns:r="http://schemas.openxmlformats.org/officeDocument/2006/relationships" xmlns:p="http://schemas.openxmlformats.org/presentationml/2006/main">
  <p:tag name="PA" val="v5.2.9"/>
</p:tagLst>
</file>

<file path=ppt/tags/tag5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000,&quot;width&quot;:8085}"/>
</p:tagLst>
</file>

<file path=ppt/tags/tag51.xml><?xml version="1.0" encoding="utf-8"?>
<p:tagLst xmlns:a="http://schemas.openxmlformats.org/drawingml/2006/main" xmlns:r="http://schemas.openxmlformats.org/officeDocument/2006/relationships" xmlns:p="http://schemas.openxmlformats.org/presentationml/2006/main">
  <p:tag name="PA" val="v5.2.9"/>
</p:tagLst>
</file>

<file path=ppt/tags/tag52.xml><?xml version="1.0" encoding="utf-8"?>
<p:tagLst xmlns:a="http://schemas.openxmlformats.org/drawingml/2006/main" xmlns:r="http://schemas.openxmlformats.org/officeDocument/2006/relationships" xmlns:p="http://schemas.openxmlformats.org/presentationml/2006/main">
  <p:tag name="PA" val="v5.2.9"/>
</p:tagLst>
</file>

<file path=ppt/tags/tag53.xml><?xml version="1.0" encoding="utf-8"?>
<p:tagLst xmlns:a="http://schemas.openxmlformats.org/drawingml/2006/main" xmlns:r="http://schemas.openxmlformats.org/officeDocument/2006/relationships" xmlns:p="http://schemas.openxmlformats.org/presentationml/2006/main">
  <p:tag name="PA" val="v5.2.9"/>
</p:tagLst>
</file>

<file path=ppt/tags/tag54.xml><?xml version="1.0" encoding="utf-8"?>
<p:tagLst xmlns:a="http://schemas.openxmlformats.org/drawingml/2006/main" xmlns:r="http://schemas.openxmlformats.org/officeDocument/2006/relationships" xmlns:p="http://schemas.openxmlformats.org/presentationml/2006/main">
  <p:tag name="PA" val="v5.2.9"/>
</p:tagLst>
</file>

<file path=ppt/tags/tag55.xml><?xml version="1.0" encoding="utf-8"?>
<p:tagLst xmlns:a="http://schemas.openxmlformats.org/drawingml/2006/main" xmlns:r="http://schemas.openxmlformats.org/officeDocument/2006/relationships" xmlns:p="http://schemas.openxmlformats.org/presentationml/2006/main">
  <p:tag name="PA" val="v5.2.9"/>
</p:tagLst>
</file>

<file path=ppt/tags/tag56.xml><?xml version="1.0" encoding="utf-8"?>
<p:tagLst xmlns:a="http://schemas.openxmlformats.org/drawingml/2006/main" xmlns:r="http://schemas.openxmlformats.org/officeDocument/2006/relationships" xmlns:p="http://schemas.openxmlformats.org/presentationml/2006/main">
  <p:tag name="PA" val="v5.2.9"/>
</p:tagLst>
</file>

<file path=ppt/tags/tag57.xml><?xml version="1.0" encoding="utf-8"?>
<p:tagLst xmlns:a="http://schemas.openxmlformats.org/drawingml/2006/main" xmlns:r="http://schemas.openxmlformats.org/officeDocument/2006/relationships" xmlns:p="http://schemas.openxmlformats.org/presentationml/2006/main">
  <p:tag name="PA" val="v5.2.9"/>
</p:tagLst>
</file>

<file path=ppt/tags/tag58.xml><?xml version="1.0" encoding="utf-8"?>
<p:tagLst xmlns:a="http://schemas.openxmlformats.org/drawingml/2006/main" xmlns:r="http://schemas.openxmlformats.org/officeDocument/2006/relationships" xmlns:p="http://schemas.openxmlformats.org/presentationml/2006/main">
  <p:tag name="PA" val="v5.2.9"/>
</p:tagLst>
</file>

<file path=ppt/tags/tag59.xml><?xml version="1.0" encoding="utf-8"?>
<p:tagLst xmlns:a="http://schemas.openxmlformats.org/drawingml/2006/main" xmlns:r="http://schemas.openxmlformats.org/officeDocument/2006/relationships" xmlns:p="http://schemas.openxmlformats.org/presentationml/2006/main">
  <p:tag name="PA" val="v5.2.9"/>
</p:tagLst>
</file>

<file path=ppt/tags/tag6.xml><?xml version="1.0" encoding="utf-8"?>
<p:tagLst xmlns:a="http://schemas.openxmlformats.org/drawingml/2006/main" xmlns:r="http://schemas.openxmlformats.org/officeDocument/2006/relationships" xmlns:p="http://schemas.openxmlformats.org/presentationml/2006/main">
  <p:tag name="PA" val="v5.2.9"/>
</p:tagLst>
</file>

<file path=ppt/tags/tag60.xml><?xml version="1.0" encoding="utf-8"?>
<p:tagLst xmlns:a="http://schemas.openxmlformats.org/drawingml/2006/main" xmlns:r="http://schemas.openxmlformats.org/officeDocument/2006/relationships" xmlns:p="http://schemas.openxmlformats.org/presentationml/2006/main">
  <p:tag name="PA" val="v5.2.9"/>
</p:tagLst>
</file>

<file path=ppt/tags/tag61.xml><?xml version="1.0" encoding="utf-8"?>
<p:tagLst xmlns:a="http://schemas.openxmlformats.org/drawingml/2006/main" xmlns:r="http://schemas.openxmlformats.org/officeDocument/2006/relationships" xmlns:p="http://schemas.openxmlformats.org/presentationml/2006/main">
  <p:tag name="PA" val="v5.2.9"/>
</p:tagLst>
</file>

<file path=ppt/tags/tag62.xml><?xml version="1.0" encoding="utf-8"?>
<p:tagLst xmlns:a="http://schemas.openxmlformats.org/drawingml/2006/main" xmlns:r="http://schemas.openxmlformats.org/officeDocument/2006/relationships" xmlns:p="http://schemas.openxmlformats.org/presentationml/2006/main">
  <p:tag name="PA" val="v5.2.9"/>
</p:tagLst>
</file>

<file path=ppt/tags/tag63.xml><?xml version="1.0" encoding="utf-8"?>
<p:tagLst xmlns:a="http://schemas.openxmlformats.org/drawingml/2006/main" xmlns:r="http://schemas.openxmlformats.org/officeDocument/2006/relationships" xmlns:p="http://schemas.openxmlformats.org/presentationml/2006/main">
  <p:tag name="PA" val="v5.2.9"/>
</p:tagLst>
</file>

<file path=ppt/tags/tag64.xml><?xml version="1.0" encoding="utf-8"?>
<p:tagLst xmlns:a="http://schemas.openxmlformats.org/drawingml/2006/main" xmlns:r="http://schemas.openxmlformats.org/officeDocument/2006/relationships" xmlns:p="http://schemas.openxmlformats.org/presentationml/2006/main">
  <p:tag name="PA" val="v5.2.9"/>
</p:tagLst>
</file>

<file path=ppt/tags/tag65.xml><?xml version="1.0" encoding="utf-8"?>
<p:tagLst xmlns:a="http://schemas.openxmlformats.org/drawingml/2006/main" xmlns:r="http://schemas.openxmlformats.org/officeDocument/2006/relationships" xmlns:p="http://schemas.openxmlformats.org/presentationml/2006/main">
  <p:tag name="PA" val="v5.2.9"/>
</p:tagLst>
</file>

<file path=ppt/tags/tag66.xml><?xml version="1.0" encoding="utf-8"?>
<p:tagLst xmlns:a="http://schemas.openxmlformats.org/drawingml/2006/main" xmlns:r="http://schemas.openxmlformats.org/officeDocument/2006/relationships" xmlns:p="http://schemas.openxmlformats.org/presentationml/2006/main">
  <p:tag name="PA" val="v5.2.9"/>
</p:tagLst>
</file>

<file path=ppt/tags/tag67.xml><?xml version="1.0" encoding="utf-8"?>
<p:tagLst xmlns:a="http://schemas.openxmlformats.org/drawingml/2006/main" xmlns:r="http://schemas.openxmlformats.org/officeDocument/2006/relationships" xmlns:p="http://schemas.openxmlformats.org/presentationml/2006/main">
  <p:tag name="PA" val="v5.2.9"/>
</p:tagLst>
</file>

<file path=ppt/tags/tag68.xml><?xml version="1.0" encoding="utf-8"?>
<p:tagLst xmlns:a="http://schemas.openxmlformats.org/drawingml/2006/main" xmlns:r="http://schemas.openxmlformats.org/officeDocument/2006/relationships" xmlns:p="http://schemas.openxmlformats.org/presentationml/2006/main">
  <p:tag name="PA" val="v5.2.9"/>
</p:tagLst>
</file>

<file path=ppt/tags/tag69.xml><?xml version="1.0" encoding="utf-8"?>
<p:tagLst xmlns:a="http://schemas.openxmlformats.org/drawingml/2006/main" xmlns:r="http://schemas.openxmlformats.org/officeDocument/2006/relationships" xmlns:p="http://schemas.openxmlformats.org/presentationml/2006/main">
  <p:tag name="PA" val="v5.2.9"/>
</p:tagLst>
</file>

<file path=ppt/tags/tag7.xml><?xml version="1.0" encoding="utf-8"?>
<p:tagLst xmlns:a="http://schemas.openxmlformats.org/drawingml/2006/main" xmlns:r="http://schemas.openxmlformats.org/officeDocument/2006/relationships" xmlns:p="http://schemas.openxmlformats.org/presentationml/2006/main">
  <p:tag name="PA" val="v5.2.9"/>
</p:tagLst>
</file>

<file path=ppt/tags/tag70.xml><?xml version="1.0" encoding="utf-8"?>
<p:tagLst xmlns:a="http://schemas.openxmlformats.org/drawingml/2006/main" xmlns:r="http://schemas.openxmlformats.org/officeDocument/2006/relationships" xmlns:p="http://schemas.openxmlformats.org/presentationml/2006/main">
  <p:tag name="PA" val="v5.2.9"/>
</p:tagLst>
</file>

<file path=ppt/tags/tag71.xml><?xml version="1.0" encoding="utf-8"?>
<p:tagLst xmlns:a="http://schemas.openxmlformats.org/drawingml/2006/main" xmlns:r="http://schemas.openxmlformats.org/officeDocument/2006/relationships" xmlns:p="http://schemas.openxmlformats.org/presentationml/2006/main">
  <p:tag name="PA" val="v5.2.9"/>
</p:tagLst>
</file>

<file path=ppt/tags/tag72.xml><?xml version="1.0" encoding="utf-8"?>
<p:tagLst xmlns:a="http://schemas.openxmlformats.org/drawingml/2006/main" xmlns:r="http://schemas.openxmlformats.org/officeDocument/2006/relationships" xmlns:p="http://schemas.openxmlformats.org/presentationml/2006/main">
  <p:tag name="PA" val="v5.2.9"/>
</p:tagLst>
</file>

<file path=ppt/tags/tag73.xml><?xml version="1.0" encoding="utf-8"?>
<p:tagLst xmlns:a="http://schemas.openxmlformats.org/drawingml/2006/main" xmlns:r="http://schemas.openxmlformats.org/officeDocument/2006/relationships" xmlns:p="http://schemas.openxmlformats.org/presentationml/2006/main">
  <p:tag name="PA" val="v5.2.9"/>
</p:tagLst>
</file>

<file path=ppt/tags/tag74.xml><?xml version="1.0" encoding="utf-8"?>
<p:tagLst xmlns:a="http://schemas.openxmlformats.org/drawingml/2006/main" xmlns:r="http://schemas.openxmlformats.org/officeDocument/2006/relationships" xmlns:p="http://schemas.openxmlformats.org/presentationml/2006/main">
  <p:tag name="PA" val="v5.2.9"/>
</p:tagLst>
</file>

<file path=ppt/tags/tag75.xml><?xml version="1.0" encoding="utf-8"?>
<p:tagLst xmlns:a="http://schemas.openxmlformats.org/drawingml/2006/main" xmlns:r="http://schemas.openxmlformats.org/officeDocument/2006/relationships" xmlns:p="http://schemas.openxmlformats.org/presentationml/2006/main">
  <p:tag name="PA" val="v5.2.9"/>
</p:tagLst>
</file>

<file path=ppt/tags/tag76.xml><?xml version="1.0" encoding="utf-8"?>
<p:tagLst xmlns:a="http://schemas.openxmlformats.org/drawingml/2006/main" xmlns:r="http://schemas.openxmlformats.org/officeDocument/2006/relationships" xmlns:p="http://schemas.openxmlformats.org/presentationml/2006/main">
  <p:tag name="PA" val="v5.2.9"/>
</p:tagLst>
</file>

<file path=ppt/tags/tag77.xml><?xml version="1.0" encoding="utf-8"?>
<p:tagLst xmlns:a="http://schemas.openxmlformats.org/drawingml/2006/main" xmlns:r="http://schemas.openxmlformats.org/officeDocument/2006/relationships" xmlns:p="http://schemas.openxmlformats.org/presentationml/2006/main">
  <p:tag name="PA" val="v5.2.9"/>
</p:tagLst>
</file>

<file path=ppt/tags/tag78.xml><?xml version="1.0" encoding="utf-8"?>
<p:tagLst xmlns:a="http://schemas.openxmlformats.org/drawingml/2006/main" xmlns:r="http://schemas.openxmlformats.org/officeDocument/2006/relationships" xmlns:p="http://schemas.openxmlformats.org/presentationml/2006/main">
  <p:tag name="PA" val="v5.2.9"/>
</p:tagLst>
</file>

<file path=ppt/tags/tag79.xml><?xml version="1.0" encoding="utf-8"?>
<p:tagLst xmlns:a="http://schemas.openxmlformats.org/drawingml/2006/main" xmlns:r="http://schemas.openxmlformats.org/officeDocument/2006/relationships" xmlns:p="http://schemas.openxmlformats.org/presentationml/2006/main">
  <p:tag name="PA" val="v5.2.9"/>
</p:tagLst>
</file>

<file path=ppt/tags/tag8.xml><?xml version="1.0" encoding="utf-8"?>
<p:tagLst xmlns:a="http://schemas.openxmlformats.org/drawingml/2006/main" xmlns:r="http://schemas.openxmlformats.org/officeDocument/2006/relationships" xmlns:p="http://schemas.openxmlformats.org/presentationml/2006/main">
  <p:tag name="PA" val="v5.2.9"/>
</p:tagLst>
</file>

<file path=ppt/tags/tag80.xml><?xml version="1.0" encoding="utf-8"?>
<p:tagLst xmlns:a="http://schemas.openxmlformats.org/drawingml/2006/main" xmlns:r="http://schemas.openxmlformats.org/officeDocument/2006/relationships" xmlns:p="http://schemas.openxmlformats.org/presentationml/2006/main">
  <p:tag name="PA" val="v5.2.9"/>
</p:tagLst>
</file>

<file path=ppt/tags/tag81.xml><?xml version="1.0" encoding="utf-8"?>
<p:tagLst xmlns:a="http://schemas.openxmlformats.org/drawingml/2006/main" xmlns:r="http://schemas.openxmlformats.org/officeDocument/2006/relationships" xmlns:p="http://schemas.openxmlformats.org/presentationml/2006/main">
  <p:tag name="PA" val="v5.2.9"/>
</p:tagLst>
</file>

<file path=ppt/tags/tag82.xml><?xml version="1.0" encoding="utf-8"?>
<p:tagLst xmlns:a="http://schemas.openxmlformats.org/drawingml/2006/main" xmlns:r="http://schemas.openxmlformats.org/officeDocument/2006/relationships" xmlns:p="http://schemas.openxmlformats.org/presentationml/2006/main">
  <p:tag name="PA" val="v5.2.9"/>
</p:tagLst>
</file>

<file path=ppt/tags/tag83.xml><?xml version="1.0" encoding="utf-8"?>
<p:tagLst xmlns:a="http://schemas.openxmlformats.org/drawingml/2006/main" xmlns:r="http://schemas.openxmlformats.org/officeDocument/2006/relationships" xmlns:p="http://schemas.openxmlformats.org/presentationml/2006/main">
  <p:tag name="PA" val="v5.2.9"/>
</p:tagLst>
</file>

<file path=ppt/tags/tag84.xml><?xml version="1.0" encoding="utf-8"?>
<p:tagLst xmlns:a="http://schemas.openxmlformats.org/drawingml/2006/main" xmlns:r="http://schemas.openxmlformats.org/officeDocument/2006/relationships" xmlns:p="http://schemas.openxmlformats.org/presentationml/2006/main">
  <p:tag name="PA" val="v5.2.9"/>
</p:tagLst>
</file>

<file path=ppt/tags/tag85.xml><?xml version="1.0" encoding="utf-8"?>
<p:tagLst xmlns:a="http://schemas.openxmlformats.org/drawingml/2006/main" xmlns:r="http://schemas.openxmlformats.org/officeDocument/2006/relationships" xmlns:p="http://schemas.openxmlformats.org/presentationml/2006/main">
  <p:tag name="PA" val="v5.2.9"/>
</p:tagLst>
</file>

<file path=ppt/tags/tag86.xml><?xml version="1.0" encoding="utf-8"?>
<p:tagLst xmlns:a="http://schemas.openxmlformats.org/drawingml/2006/main" xmlns:r="http://schemas.openxmlformats.org/officeDocument/2006/relationships" xmlns:p="http://schemas.openxmlformats.org/presentationml/2006/main">
  <p:tag name="PA" val="v5.2.9"/>
</p:tagLst>
</file>

<file path=ppt/tags/tag87.xml><?xml version="1.0" encoding="utf-8"?>
<p:tagLst xmlns:a="http://schemas.openxmlformats.org/drawingml/2006/main" xmlns:r="http://schemas.openxmlformats.org/officeDocument/2006/relationships" xmlns:p="http://schemas.openxmlformats.org/presentationml/2006/main">
  <p:tag name="PA" val="v5.2.9"/>
</p:tagLst>
</file>

<file path=ppt/tags/tag88.xml><?xml version="1.0" encoding="utf-8"?>
<p:tagLst xmlns:a="http://schemas.openxmlformats.org/drawingml/2006/main" xmlns:r="http://schemas.openxmlformats.org/officeDocument/2006/relationships" xmlns:p="http://schemas.openxmlformats.org/presentationml/2006/main">
  <p:tag name="PA" val="v5.2.9"/>
</p:tagLst>
</file>

<file path=ppt/tags/tag89.xml><?xml version="1.0" encoding="utf-8"?>
<p:tagLst xmlns:a="http://schemas.openxmlformats.org/drawingml/2006/main" xmlns:r="http://schemas.openxmlformats.org/officeDocument/2006/relationships" xmlns:p="http://schemas.openxmlformats.org/presentationml/2006/main">
  <p:tag name="PA" val="v5.2.9"/>
</p:tagLst>
</file>

<file path=ppt/tags/tag9.xml><?xml version="1.0" encoding="utf-8"?>
<p:tagLst xmlns:a="http://schemas.openxmlformats.org/drawingml/2006/main" xmlns:r="http://schemas.openxmlformats.org/officeDocument/2006/relationships" xmlns:p="http://schemas.openxmlformats.org/presentationml/2006/main">
  <p:tag name="PA" val="v5.2.9"/>
</p:tagLst>
</file>

<file path=ppt/tags/tag90.xml><?xml version="1.0" encoding="utf-8"?>
<p:tagLst xmlns:a="http://schemas.openxmlformats.org/drawingml/2006/main" xmlns:r="http://schemas.openxmlformats.org/officeDocument/2006/relationships" xmlns:p="http://schemas.openxmlformats.org/presentationml/2006/main">
  <p:tag name="PA" val="v5.2.9"/>
</p:tagLst>
</file>

<file path=ppt/tags/tag91.xml><?xml version="1.0" encoding="utf-8"?>
<p:tagLst xmlns:a="http://schemas.openxmlformats.org/drawingml/2006/main" xmlns:r="http://schemas.openxmlformats.org/officeDocument/2006/relationships" xmlns:p="http://schemas.openxmlformats.org/presentationml/2006/main">
  <p:tag name="PA" val="v5.2.9"/>
</p:tagLst>
</file>

<file path=ppt/tags/tag92.xml><?xml version="1.0" encoding="utf-8"?>
<p:tagLst xmlns:a="http://schemas.openxmlformats.org/drawingml/2006/main" xmlns:r="http://schemas.openxmlformats.org/officeDocument/2006/relationships" xmlns:p="http://schemas.openxmlformats.org/presentationml/2006/main">
  <p:tag name="PA" val="v5.2.9"/>
</p:tagLst>
</file>

<file path=ppt/tags/tag93.xml><?xml version="1.0" encoding="utf-8"?>
<p:tagLst xmlns:a="http://schemas.openxmlformats.org/drawingml/2006/main" xmlns:r="http://schemas.openxmlformats.org/officeDocument/2006/relationships" xmlns:p="http://schemas.openxmlformats.org/presentationml/2006/main">
  <p:tag name="PA" val="v5.2.9"/>
</p:tagLst>
</file>

<file path=ppt/tags/tag94.xml><?xml version="1.0" encoding="utf-8"?>
<p:tagLst xmlns:a="http://schemas.openxmlformats.org/drawingml/2006/main" xmlns:r="http://schemas.openxmlformats.org/officeDocument/2006/relationships" xmlns:p="http://schemas.openxmlformats.org/presentationml/2006/main">
  <p:tag name="PA" val="v5.2.9"/>
</p:tagLst>
</file>

<file path=ppt/tags/tag95.xml><?xml version="1.0" encoding="utf-8"?>
<p:tagLst xmlns:a="http://schemas.openxmlformats.org/drawingml/2006/main" xmlns:r="http://schemas.openxmlformats.org/officeDocument/2006/relationships" xmlns:p="http://schemas.openxmlformats.org/presentationml/2006/main">
  <p:tag name="PA" val="v5.2.9"/>
</p:tagLst>
</file>

<file path=ppt/tags/tag96.xml><?xml version="1.0" encoding="utf-8"?>
<p:tagLst xmlns:a="http://schemas.openxmlformats.org/drawingml/2006/main" xmlns:r="http://schemas.openxmlformats.org/officeDocument/2006/relationships" xmlns:p="http://schemas.openxmlformats.org/presentationml/2006/main">
  <p:tag name="PA" val="v5.2.9"/>
</p:tagLst>
</file>

<file path=ppt/tags/tag97.xml><?xml version="1.0" encoding="utf-8"?>
<p:tagLst xmlns:a="http://schemas.openxmlformats.org/drawingml/2006/main" xmlns:r="http://schemas.openxmlformats.org/officeDocument/2006/relationships" xmlns:p="http://schemas.openxmlformats.org/presentationml/2006/main">
  <p:tag name="PA" val="v5.2.9"/>
</p:tagLst>
</file>

<file path=ppt/tags/tag98.xml><?xml version="1.0" encoding="utf-8"?>
<p:tagLst xmlns:a="http://schemas.openxmlformats.org/drawingml/2006/main" xmlns:r="http://schemas.openxmlformats.org/officeDocument/2006/relationships" xmlns:p="http://schemas.openxmlformats.org/presentationml/2006/main">
  <p:tag name="PA" val="v5.2.9"/>
</p:tagLst>
</file>

<file path=ppt/tags/tag99.xml><?xml version="1.0" encoding="utf-8"?>
<p:tagLst xmlns:a="http://schemas.openxmlformats.org/drawingml/2006/main" xmlns:r="http://schemas.openxmlformats.org/officeDocument/2006/relationships" xmlns:p="http://schemas.openxmlformats.org/presentationml/2006/main">
  <p:tag name="PA" val="v5.2.9"/>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3kgcrrv">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TotalTime>
  <Words>2848</Words>
  <Application>Microsoft Office PowerPoint</Application>
  <PresentationFormat>宽屏</PresentationFormat>
  <Paragraphs>493</Paragraphs>
  <Slides>39</Slides>
  <Notes>39</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39</vt:i4>
      </vt:variant>
    </vt:vector>
  </HeadingPairs>
  <TitlesOfParts>
    <vt:vector size="49" baseType="lpstr">
      <vt:lpstr>-apple-system</vt:lpstr>
      <vt:lpstr>等线</vt:lpstr>
      <vt:lpstr>微软雅黑</vt:lpstr>
      <vt:lpstr>Agency FB</vt:lpstr>
      <vt:lpstr>Arial</vt:lpstr>
      <vt:lpstr>Calibri</vt:lpstr>
      <vt:lpstr>Consolas</vt:lpstr>
      <vt:lpstr>Times New Roman</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商业计划书</dc:title>
  <dc:creator>第一PPT</dc:creator>
  <cp:keywords>www.1ppt.com</cp:keywords>
  <dc:description>www.1ppt.com</dc:description>
  <cp:lastModifiedBy>开来</cp:lastModifiedBy>
  <cp:revision>398</cp:revision>
  <dcterms:created xsi:type="dcterms:W3CDTF">2020-07-04T02:07:00Z</dcterms:created>
  <dcterms:modified xsi:type="dcterms:W3CDTF">2021-09-21T13:46:54Z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9B0A4C1F9676409DB3E58584CB3E8E5C</vt:lpwstr>
  </property>
  <property fmtid="{D5CDD505-2E9C-101B-9397-08002B2CF9AE}" pid="3" name="KSOProductBuildVer">
    <vt:lpwstr>2052-11.1.0.10700</vt:lpwstr>
  </property>
</Properties>
</file>