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63" r:id="rId4"/>
    <p:sldId id="264" r:id="rId5"/>
    <p:sldId id="279" r:id="rId6"/>
    <p:sldId id="280" r:id="rId7"/>
    <p:sldId id="281" r:id="rId8"/>
    <p:sldId id="282" r:id="rId9"/>
    <p:sldId id="283" r:id="rId10"/>
    <p:sldId id="284" r:id="rId11"/>
    <p:sldId id="285" r:id="rId12"/>
    <p:sldId id="286" r:id="rId13"/>
    <p:sldId id="287" r:id="rId14"/>
    <p:sldId id="288" r:id="rId15"/>
    <p:sldId id="289" r:id="rId16"/>
    <p:sldId id="265" r:id="rId17"/>
    <p:sldId id="262" r:id="rId18"/>
    <p:sldId id="290" r:id="rId19"/>
    <p:sldId id="291" r:id="rId20"/>
    <p:sldId id="292" r:id="rId21"/>
    <p:sldId id="266" r:id="rId22"/>
    <p:sldId id="267" r:id="rId23"/>
    <p:sldId id="268" r:id="rId24"/>
    <p:sldId id="278" r:id="rId25"/>
    <p:sldId id="293" r:id="rId26"/>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284">
          <p15:clr>
            <a:srgbClr val="A4A3A4"/>
          </p15:clr>
        </p15:guide>
        <p15:guide id="2" pos="3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5CB"/>
    <a:srgbClr val="DDD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660"/>
  </p:normalViewPr>
  <p:slideViewPr>
    <p:cSldViewPr snapToGrid="0" snapToObjects="1">
      <p:cViewPr varScale="1">
        <p:scale>
          <a:sx n="86" d="100"/>
          <a:sy n="86" d="100"/>
        </p:scale>
        <p:origin x="514" y="72"/>
      </p:cViewPr>
      <p:guideLst>
        <p:guide orient="horz" pos="2284"/>
        <p:guide pos="3854"/>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2747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931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536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206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9386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51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78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05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54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476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微软雅黑" pitchFamily="34" charset="-122"/>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6509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DD5CB"/>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微软雅黑" pitchFamily="34" charset="-122"/>
        </a:defRPr>
      </a:lvl1pPr>
      <a:lvl2pPr marL="914400" indent="-914400"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2pPr>
      <a:lvl3pPr marL="914400" indent="-914400"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3pPr>
      <a:lvl4pPr marL="914400" indent="-914400"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4pPr>
      <a:lvl5pPr marL="914400" indent="-914400"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5pPr>
      <a:lvl6pPr marL="1371600" indent="-914400" algn="l" rtl="0" fontAlgn="base">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6pPr>
      <a:lvl7pPr marL="1828800" indent="-914400" algn="l" rtl="0" fontAlgn="base">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7pPr>
      <a:lvl8pPr marL="2286000" indent="-914400" algn="l" rtl="0" fontAlgn="base">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8pPr>
      <a:lvl9pPr marL="2743200" indent="-914400" algn="l" rtl="0" fontAlgn="base">
        <a:lnSpc>
          <a:spcPct val="90000"/>
        </a:lnSpc>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微软雅黑" pitchFamily="34" charset="-122"/>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微软雅黑" pitchFamily="34" charset="-122"/>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微软雅黑" pitchFamily="34" charset="-122"/>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hyperlink" Target="https://blog.csdn.net/weixin_42625444/article/details/10326257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piqsels.com/zh/public-domain-photo-fluhk"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hyperlink" Target="https://blog.csdn.net/weixin_42625444/article/details/10326257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piqsels.com/zh/public-domain-photo-fluhk"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hyperlink" Target="https://blog.csdn.net/weixin_42625444/article/details/10326257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piqsels.com/zh/public-domain-photo-fluhk"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hyperlink" Target="https://blog.csdn.net/weixin_42625444/article/details/10326257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piqsels.com/zh/public-domain-photo-fluh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DDD4CB"/>
        </a:solidFill>
        <a:effectLst/>
      </p:bgPr>
    </p:bg>
    <p:spTree>
      <p:nvGrpSpPr>
        <p:cNvPr id="1" name=""/>
        <p:cNvGrpSpPr/>
        <p:nvPr/>
      </p:nvGrpSpPr>
      <p:grpSpPr>
        <a:xfrm>
          <a:off x="0" y="0"/>
          <a:ext cx="0" cy="0"/>
          <a:chOff x="0" y="0"/>
          <a:chExt cx="0" cy="0"/>
        </a:xfrm>
      </p:grpSpPr>
      <p:sp>
        <p:nvSpPr>
          <p:cNvPr id="3074" name="矩形 7"/>
          <p:cNvSpPr>
            <a:spLocks noChangeArrowheads="1"/>
          </p:cNvSpPr>
          <p:nvPr/>
        </p:nvSpPr>
        <p:spPr bwMode="auto">
          <a:xfrm>
            <a:off x="0" y="1544638"/>
            <a:ext cx="12192000" cy="3770312"/>
          </a:xfrm>
          <a:prstGeom prst="rect">
            <a:avLst/>
          </a:prstGeom>
          <a:blipFill dpi="0" rotWithShape="0">
            <a:blip r:embed="rId2" cstate="print"/>
            <a:srcRect/>
            <a:stretch>
              <a:fillRect b="-81895"/>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1029" name="文本框 22"/>
          <p:cNvSpPr>
            <a:spLocks noChangeArrowheads="1"/>
          </p:cNvSpPr>
          <p:nvPr/>
        </p:nvSpPr>
        <p:spPr bwMode="auto">
          <a:xfrm>
            <a:off x="528637" y="1809750"/>
            <a:ext cx="748802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5400" b="1">
                <a:solidFill>
                  <a:srgbClr val="0070C0"/>
                </a:solidFill>
                <a:latin typeface="微软雅黑" pitchFamily="34" charset="-122"/>
                <a:ea typeface="微软雅黑" pitchFamily="34" charset="-122"/>
                <a:sym typeface="微软雅黑" pitchFamily="34" charset="-122"/>
              </a:rPr>
              <a:t>FPGA</a:t>
            </a:r>
            <a:r>
              <a:rPr lang="zh-CN" altLang="en-US" sz="5400" b="1">
                <a:solidFill>
                  <a:srgbClr val="0070C0"/>
                </a:solidFill>
                <a:latin typeface="微软雅黑" pitchFamily="34" charset="-122"/>
                <a:ea typeface="微软雅黑" pitchFamily="34" charset="-122"/>
                <a:sym typeface="微软雅黑" pitchFamily="34" charset="-122"/>
              </a:rPr>
              <a:t>在车路协同领域的应用及进展</a:t>
            </a:r>
            <a:endParaRPr lang="zh-CN" altLang="en-US" sz="6000" b="1">
              <a:solidFill>
                <a:srgbClr val="0070C0"/>
              </a:solidFill>
              <a:latin typeface="微软雅黑" pitchFamily="34" charset="-122"/>
              <a:ea typeface="微软雅黑" pitchFamily="34" charset="-122"/>
              <a:sym typeface="微软雅黑" pitchFamily="34" charset="-122"/>
            </a:endParaRPr>
          </a:p>
        </p:txBody>
      </p:sp>
      <p:sp>
        <p:nvSpPr>
          <p:cNvPr id="1030" name="文本框 23"/>
          <p:cNvSpPr>
            <a:spLocks noChangeArrowheads="1"/>
          </p:cNvSpPr>
          <p:nvPr/>
        </p:nvSpPr>
        <p:spPr bwMode="auto">
          <a:xfrm>
            <a:off x="528638" y="3870325"/>
            <a:ext cx="5440362"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组长：韩庸平</a:t>
            </a:r>
            <a:r>
              <a:rPr lang="zh-CN" altLang="en-US">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a:solidFill>
                  <a:schemeClr val="bg1"/>
                </a:solidFill>
                <a:latin typeface="微软雅黑" pitchFamily="34" charset="-122"/>
                <a:ea typeface="微软雅黑" pitchFamily="34" charset="-122"/>
                <a:sym typeface="微软雅黑" pitchFamily="34" charset="-122"/>
              </a:rPr>
              <a:t>组员：</a:t>
            </a:r>
            <a:r>
              <a:rPr lang="zh-CN" altLang="en-US">
                <a:solidFill>
                  <a:schemeClr val="bg1"/>
                </a:solidFill>
                <a:latin typeface="微软雅黑" pitchFamily="34" charset="-122"/>
                <a:ea typeface="微软雅黑" pitchFamily="34" charset="-122"/>
                <a:sym typeface="Arial" panose="020B0604020202020204" pitchFamily="34" charset="0"/>
              </a:rPr>
              <a:t>冯开来 宋洪坤 夏振博 涂鑫泊 李世鹏</a:t>
            </a:r>
            <a:endParaRPr lang="zh-CN" altLang="en-US">
              <a:solidFill>
                <a:schemeClr val="bg1"/>
              </a:solidFill>
              <a:latin typeface="微软雅黑" pitchFamily="34" charset="-122"/>
              <a:ea typeface="微软雅黑" pitchFamily="34" charset="-122"/>
              <a:sym typeface="微软雅黑" pitchFamily="34" charset="-122"/>
            </a:endParaRPr>
          </a:p>
        </p:txBody>
      </p:sp>
      <p:sp>
        <p:nvSpPr>
          <p:cNvPr id="1031" name="直接连接符 25"/>
          <p:cNvSpPr>
            <a:spLocks noChangeShapeType="1"/>
          </p:cNvSpPr>
          <p:nvPr/>
        </p:nvSpPr>
        <p:spPr bwMode="auto">
          <a:xfrm>
            <a:off x="528638" y="3743325"/>
            <a:ext cx="5902325" cy="0"/>
          </a:xfrm>
          <a:prstGeom prst="line">
            <a:avLst/>
          </a:prstGeom>
          <a:noFill/>
          <a:ln w="6350">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2" name="Group 6"/>
          <p:cNvGrpSpPr>
            <a:grpSpLocks/>
          </p:cNvGrpSpPr>
          <p:nvPr/>
        </p:nvGrpSpPr>
        <p:grpSpPr bwMode="auto">
          <a:xfrm>
            <a:off x="7762875" y="1222375"/>
            <a:ext cx="4351338" cy="3194050"/>
            <a:chOff x="0" y="0"/>
            <a:chExt cx="8460" cy="6208"/>
          </a:xfrm>
        </p:grpSpPr>
        <p:sp>
          <p:nvSpPr>
            <p:cNvPr id="1034" name="五边形 9"/>
            <p:cNvSpPr>
              <a:spLocks noChangeArrowheads="1"/>
            </p:cNvSpPr>
            <p:nvPr/>
          </p:nvSpPr>
          <p:spPr bwMode="auto">
            <a:xfrm rot="5400000">
              <a:off x="-1970" y="1970"/>
              <a:ext cx="6208" cy="2268"/>
            </a:xfrm>
            <a:prstGeom prst="homePlate">
              <a:avLst>
                <a:gd name="adj" fmla="val 6843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035" name="直角三角形 10"/>
            <p:cNvSpPr>
              <a:spLocks noChangeArrowheads="1"/>
            </p:cNvSpPr>
            <p:nvPr/>
          </p:nvSpPr>
          <p:spPr bwMode="auto">
            <a:xfrm>
              <a:off x="2263" y="3"/>
              <a:ext cx="552"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036" name="五边形 12"/>
            <p:cNvSpPr>
              <a:spLocks noChangeArrowheads="1"/>
            </p:cNvSpPr>
            <p:nvPr/>
          </p:nvSpPr>
          <p:spPr bwMode="auto">
            <a:xfrm rot="5400000">
              <a:off x="853" y="1970"/>
              <a:ext cx="6208" cy="2268"/>
            </a:xfrm>
            <a:prstGeom prst="homePlate">
              <a:avLst>
                <a:gd name="adj" fmla="val 68430"/>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037" name="直角三角形 13"/>
            <p:cNvSpPr>
              <a:spLocks noChangeArrowheads="1"/>
            </p:cNvSpPr>
            <p:nvPr/>
          </p:nvSpPr>
          <p:spPr bwMode="auto">
            <a:xfrm>
              <a:off x="5085" y="3"/>
              <a:ext cx="551"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038" name="五边形 15"/>
            <p:cNvSpPr>
              <a:spLocks noChangeArrowheads="1"/>
            </p:cNvSpPr>
            <p:nvPr/>
          </p:nvSpPr>
          <p:spPr bwMode="auto">
            <a:xfrm rot="5400000">
              <a:off x="3676" y="1967"/>
              <a:ext cx="6208" cy="2271"/>
            </a:xfrm>
            <a:prstGeom prst="homePlate">
              <a:avLst>
                <a:gd name="adj" fmla="val 68340"/>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039" name="直角三角形 16"/>
            <p:cNvSpPr>
              <a:spLocks noChangeArrowheads="1"/>
            </p:cNvSpPr>
            <p:nvPr/>
          </p:nvSpPr>
          <p:spPr bwMode="auto">
            <a:xfrm>
              <a:off x="7910" y="3"/>
              <a:ext cx="551"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1040"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 y="1628"/>
              <a:ext cx="2064"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 y="1662"/>
              <a:ext cx="2064"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4" y="1662"/>
              <a:ext cx="2064"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638" y="238126"/>
            <a:ext cx="3888060" cy="10800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5" name="文本框 4">
            <a:extLst>
              <a:ext uri="{FF2B5EF4-FFF2-40B4-BE49-F238E27FC236}">
                <a16:creationId xmlns:a16="http://schemas.microsoft.com/office/drawing/2014/main" id="{9D5D750B-05C3-435B-BF7C-5F3D1ED14F17}"/>
              </a:ext>
            </a:extLst>
          </p:cNvPr>
          <p:cNvSpPr txBox="1"/>
          <p:nvPr/>
        </p:nvSpPr>
        <p:spPr>
          <a:xfrm>
            <a:off x="0" y="1373708"/>
            <a:ext cx="3393650" cy="584775"/>
          </a:xfrm>
          <a:prstGeom prst="rect">
            <a:avLst/>
          </a:prstGeom>
          <a:noFill/>
        </p:spPr>
        <p:txBody>
          <a:bodyPr wrap="square" rtlCol="0">
            <a:spAutoFit/>
          </a:bodyPr>
          <a:lstStyle/>
          <a:p>
            <a:pPr algn="ctr"/>
            <a:r>
              <a:rPr lang="zh-CN" altLang="en-US" sz="3200" b="1">
                <a:solidFill>
                  <a:srgbClr val="FF0000"/>
                </a:solidFill>
                <a:latin typeface="仿宋" panose="02010609060101010101" pitchFamily="49" charset="-122"/>
                <a:ea typeface="仿宋" panose="02010609060101010101" pitchFamily="49" charset="-122"/>
              </a:rPr>
              <a:t>仿真测试分析</a:t>
            </a:r>
          </a:p>
        </p:txBody>
      </p:sp>
      <p:sp>
        <p:nvSpPr>
          <p:cNvPr id="4" name="文本框 3">
            <a:extLst>
              <a:ext uri="{FF2B5EF4-FFF2-40B4-BE49-F238E27FC236}">
                <a16:creationId xmlns:a16="http://schemas.microsoft.com/office/drawing/2014/main" id="{0F609F75-5F12-448B-8EBA-CF3B90C29143}"/>
              </a:ext>
            </a:extLst>
          </p:cNvPr>
          <p:cNvSpPr txBox="1"/>
          <p:nvPr/>
        </p:nvSpPr>
        <p:spPr>
          <a:xfrm>
            <a:off x="608440" y="2020208"/>
            <a:ext cx="8380429" cy="707886"/>
          </a:xfrm>
          <a:prstGeom prst="rect">
            <a:avLst/>
          </a:prstGeom>
          <a:noFill/>
        </p:spPr>
        <p:txBody>
          <a:bodyPr wrap="square" rtlCol="0">
            <a:spAutoFit/>
          </a:bodyPr>
          <a:lstStyle/>
          <a:p>
            <a:pPr algn="l"/>
            <a:r>
              <a:rPr lang="zh-CN" altLang="en-US" sz="2000" b="0" i="0" u="none" strike="noStrike" baseline="0">
                <a:latin typeface="仿宋" panose="02010609060101010101" pitchFamily="49" charset="-122"/>
                <a:ea typeface="仿宋" panose="02010609060101010101" pitchFamily="49" charset="-122"/>
              </a:rPr>
              <a:t>从图６中可以看到，当ＥＮ信号（光栅信号）消失，系统通过</a:t>
            </a:r>
            <a:r>
              <a:rPr lang="en-US" altLang="zh-CN" sz="2000">
                <a:latin typeface="仿宋" panose="02010609060101010101" pitchFamily="49" charset="-122"/>
                <a:ea typeface="仿宋" panose="02010609060101010101" pitchFamily="49" charset="-122"/>
              </a:rPr>
              <a:t>Axis</a:t>
            </a:r>
            <a:r>
              <a:rPr lang="zh-CN" altLang="en-US" sz="2000" b="0" i="0" u="none" strike="noStrike" baseline="0">
                <a:latin typeface="仿宋" panose="02010609060101010101" pitchFamily="49" charset="-122"/>
                <a:ea typeface="仿宋" panose="02010609060101010101" pitchFamily="49" charset="-122"/>
              </a:rPr>
              <a:t>和</a:t>
            </a:r>
            <a:r>
              <a:rPr lang="en-US" altLang="zh-CN" sz="2000">
                <a:latin typeface="仿宋" panose="02010609060101010101" pitchFamily="49" charset="-122"/>
                <a:ea typeface="仿宋" panose="02010609060101010101" pitchFamily="49" charset="-122"/>
              </a:rPr>
              <a:t>Weight</a:t>
            </a:r>
            <a:r>
              <a:rPr lang="zh-CN" altLang="en-US" sz="2000" b="0" i="0" u="none" strike="noStrike" baseline="0">
                <a:latin typeface="仿宋" panose="02010609060101010101" pitchFamily="49" charset="-122"/>
                <a:ea typeface="仿宋" panose="02010609060101010101" pitchFamily="49" charset="-122"/>
              </a:rPr>
              <a:t>给出了系统的轴数和总质量信息．</a:t>
            </a:r>
          </a:p>
        </p:txBody>
      </p:sp>
      <p:pic>
        <p:nvPicPr>
          <p:cNvPr id="2" name="图片 1">
            <a:extLst>
              <a:ext uri="{FF2B5EF4-FFF2-40B4-BE49-F238E27FC236}">
                <a16:creationId xmlns:a16="http://schemas.microsoft.com/office/drawing/2014/main" id="{5D56A534-0229-456D-A704-2F07EB158D3F}"/>
              </a:ext>
            </a:extLst>
          </p:cNvPr>
          <p:cNvPicPr>
            <a:picLocks noChangeAspect="1"/>
          </p:cNvPicPr>
          <p:nvPr/>
        </p:nvPicPr>
        <p:blipFill>
          <a:blip r:embed="rId6"/>
          <a:stretch>
            <a:fillRect/>
          </a:stretch>
        </p:blipFill>
        <p:spPr>
          <a:xfrm>
            <a:off x="386498" y="2775152"/>
            <a:ext cx="10776697" cy="2474916"/>
          </a:xfrm>
          <a:prstGeom prst="rect">
            <a:avLst/>
          </a:prstGeom>
        </p:spPr>
      </p:pic>
      <p:sp>
        <p:nvSpPr>
          <p:cNvPr id="3" name="文本框 2">
            <a:extLst>
              <a:ext uri="{FF2B5EF4-FFF2-40B4-BE49-F238E27FC236}">
                <a16:creationId xmlns:a16="http://schemas.microsoft.com/office/drawing/2014/main" id="{F6CC33CE-E7BF-496B-8D78-385BE85BF6FE}"/>
              </a:ext>
            </a:extLst>
          </p:cNvPr>
          <p:cNvSpPr txBox="1"/>
          <p:nvPr/>
        </p:nvSpPr>
        <p:spPr>
          <a:xfrm>
            <a:off x="631363" y="5338175"/>
            <a:ext cx="9439420" cy="707886"/>
          </a:xfrm>
          <a:prstGeom prst="rect">
            <a:avLst/>
          </a:prstGeom>
          <a:noFill/>
        </p:spPr>
        <p:txBody>
          <a:bodyPr wrap="square" rtlCol="0">
            <a:spAutoFit/>
          </a:bodyPr>
          <a:lstStyle/>
          <a:p>
            <a:r>
              <a:rPr lang="zh-CN" altLang="en-US" sz="2000">
                <a:solidFill>
                  <a:srgbClr val="FF0000"/>
                </a:solidFill>
                <a:latin typeface="仿宋" panose="02010609060101010101" pitchFamily="49" charset="-122"/>
                <a:ea typeface="仿宋" panose="02010609060101010101" pitchFamily="49" charset="-122"/>
              </a:rPr>
              <a:t>意义：</a:t>
            </a:r>
            <a:r>
              <a:rPr lang="zh-CN" altLang="en-US" sz="2000" b="0" i="0" u="none" strike="noStrike" baseline="0">
                <a:latin typeface="仿宋" panose="02010609060101010101" pitchFamily="49" charset="-122"/>
                <a:ea typeface="仿宋" panose="02010609060101010101" pitchFamily="49" charset="-122"/>
              </a:rPr>
              <a:t>ＦＰＧＡ自动称取质量系统能够快速、可靠地进行称取质量目标的轴数识别和质量计算，极大地提高了高速公路收费站的通行效率</a:t>
            </a:r>
          </a:p>
        </p:txBody>
      </p:sp>
    </p:spTree>
    <p:extLst>
      <p:ext uri="{BB962C8B-B14F-4D97-AF65-F5344CB8AC3E}">
        <p14:creationId xmlns:p14="http://schemas.microsoft.com/office/powerpoint/2010/main" val="126745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434975"/>
            <a:ext cx="12192000" cy="890588"/>
            <a:chOff x="0" y="0"/>
            <a:chExt cx="19200" cy="1404"/>
          </a:xfrm>
        </p:grpSpPr>
        <p:grpSp>
          <p:nvGrpSpPr>
            <p:cNvPr id="3092" name="组合 24"/>
            <p:cNvGrpSpPr>
              <a:grpSpLocks/>
            </p:cNvGrpSpPr>
            <p:nvPr/>
          </p:nvGrpSpPr>
          <p:grpSpPr bwMode="auto">
            <a:xfrm>
              <a:off x="0" y="0"/>
              <a:ext cx="19200" cy="1404"/>
              <a:chOff x="0" y="0"/>
              <a:chExt cx="56983904" cy="4165600"/>
            </a:xfrm>
          </p:grpSpPr>
          <p:sp>
            <p:nvSpPr>
              <p:cNvPr id="6148"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3097"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8" name="直角三角形 16"/>
              <p:cNvSpPr>
                <a:spLocks noChangeArrowheads="1"/>
              </p:cNvSpPr>
              <p:nvPr/>
            </p:nvSpPr>
            <p:spPr bwMode="auto">
              <a:xfrm>
                <a:off x="45988801" y="0"/>
                <a:ext cx="344488"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9"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0" name="直角三角形 18"/>
              <p:cNvSpPr>
                <a:spLocks noChangeArrowheads="1"/>
              </p:cNvSpPr>
              <p:nvPr/>
            </p:nvSpPr>
            <p:spPr bwMode="auto">
              <a:xfrm>
                <a:off x="47781089"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1"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2" name="直角三角形 20"/>
              <p:cNvSpPr>
                <a:spLocks noChangeArrowheads="1"/>
              </p:cNvSpPr>
              <p:nvPr/>
            </p:nvSpPr>
            <p:spPr bwMode="auto">
              <a:xfrm>
                <a:off x="49574964"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3103"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3" name="矩形 25"/>
            <p:cNvSpPr>
              <a:spLocks noChangeArrowheads="1"/>
            </p:cNvSpPr>
            <p:nvPr/>
          </p:nvSpPr>
          <p:spPr bwMode="auto">
            <a:xfrm>
              <a:off x="1749" y="225"/>
              <a:ext cx="1218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a:solidFill>
                    <a:schemeClr val="bg1"/>
                  </a:solidFill>
                </a:rPr>
                <a:t>基于</a:t>
              </a:r>
              <a:r>
                <a:rPr lang="en-US" altLang="zh-CN" sz="4000">
                  <a:solidFill>
                    <a:schemeClr val="bg1"/>
                  </a:solidFill>
                </a:rPr>
                <a:t>FPGA</a:t>
              </a:r>
              <a:r>
                <a:rPr lang="zh-CN" altLang="en-US" sz="4000">
                  <a:solidFill>
                    <a:schemeClr val="bg1"/>
                  </a:solidFill>
                </a:rPr>
                <a:t>的交通控制系统的实现</a:t>
              </a:r>
              <a:endParaRPr lang="en-US" sz="4000" b="1">
                <a:solidFill>
                  <a:schemeClr val="bg1"/>
                </a:solidFill>
                <a:latin typeface="微软雅黑" pitchFamily="34" charset="-122"/>
                <a:ea typeface="微软雅黑" pitchFamily="34" charset="-122"/>
                <a:sym typeface="微软雅黑" pitchFamily="34" charset="-122"/>
              </a:endParaRPr>
            </a:p>
          </p:txBody>
        </p:sp>
      </p:grpSp>
      <p:grpSp>
        <p:nvGrpSpPr>
          <p:cNvPr id="3075" name="Group 15"/>
          <p:cNvGrpSpPr>
            <a:grpSpLocks/>
          </p:cNvGrpSpPr>
          <p:nvPr/>
        </p:nvGrpSpPr>
        <p:grpSpPr bwMode="auto">
          <a:xfrm>
            <a:off x="1161595" y="2847784"/>
            <a:ext cx="9736138" cy="2644775"/>
            <a:chOff x="0" y="0"/>
            <a:chExt cx="15833" cy="4301"/>
          </a:xfrm>
        </p:grpSpPr>
        <p:grpSp>
          <p:nvGrpSpPr>
            <p:cNvPr id="3078" name="Group 3"/>
            <p:cNvGrpSpPr>
              <a:grpSpLocks/>
            </p:cNvGrpSpPr>
            <p:nvPr/>
          </p:nvGrpSpPr>
          <p:grpSpPr bwMode="auto">
            <a:xfrm>
              <a:off x="0" y="0"/>
              <a:ext cx="4300" cy="4301"/>
              <a:chOff x="1" y="0"/>
              <a:chExt cx="2730500" cy="2731135"/>
            </a:xfrm>
          </p:grpSpPr>
          <p:sp>
            <p:nvSpPr>
              <p:cNvPr id="3090" name="AutoShape 4"/>
              <p:cNvSpPr>
                <a:spLocks noChangeArrowheads="1"/>
              </p:cNvSpPr>
              <p:nvPr/>
            </p:nvSpPr>
            <p:spPr bwMode="auto">
              <a:xfrm>
                <a:off x="1" y="0"/>
                <a:ext cx="2730500" cy="2731135"/>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solidFill>
              <a:ln w="25400" cmpd="sng">
                <a:solidFill>
                  <a:srgbClr val="C0C0C0"/>
                </a:solidFill>
                <a:miter lim="800000"/>
                <a:headEnd/>
                <a:tailEnd/>
              </a:ln>
            </p:spPr>
            <p:txBody>
              <a:bodyPr wrap="none" anchor="ctr"/>
              <a:lstStyle/>
              <a:p>
                <a:endParaRPr lang="zh-CN" altLang="en-US"/>
              </a:p>
            </p:txBody>
          </p:sp>
          <p:sp>
            <p:nvSpPr>
              <p:cNvPr id="3091" name="AutoShape 5"/>
              <p:cNvSpPr>
                <a:spLocks noChangeArrowheads="1"/>
              </p:cNvSpPr>
              <p:nvPr/>
            </p:nvSpPr>
            <p:spPr bwMode="auto">
              <a:xfrm>
                <a:off x="399841" y="834985"/>
                <a:ext cx="1930817" cy="1018541"/>
              </a:xfrm>
              <a:custGeom>
                <a:avLst/>
                <a:gdLst>
                  <a:gd name="T0" fmla="*/ 2147483647 w 21600"/>
                  <a:gd name="T1" fmla="*/ 1132396389 h 21600"/>
                  <a:gd name="T2" fmla="*/ 2147483647 w 21600"/>
                  <a:gd name="T3" fmla="*/ 1132396389 h 21600"/>
                  <a:gd name="T4" fmla="*/ 2147483647 w 21600"/>
                  <a:gd name="T5" fmla="*/ 1132396389 h 21600"/>
                  <a:gd name="T6" fmla="*/ 2147483647 w 21600"/>
                  <a:gd name="T7" fmla="*/ 113239638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十字路口</a:t>
                </a:r>
                <a:endParaRPr lang="en-US" altLang="zh-CN" b="1"/>
              </a:p>
              <a:p>
                <a:pPr algn="ctr"/>
                <a:r>
                  <a:rPr lang="zh-CN" altLang="en-US" b="1"/>
                  <a:t>交通控制</a:t>
                </a:r>
                <a:endParaRPr lang="en-US" altLang="zh-CN" b="1"/>
              </a:p>
              <a:p>
                <a:pPr algn="ctr"/>
                <a:r>
                  <a:rPr lang="zh-CN" altLang="en-US" b="1"/>
                  <a:t>模块设计</a:t>
                </a:r>
                <a:endParaRPr lang="zh-CN" altLang="en-US" b="1">
                  <a:solidFill>
                    <a:srgbClr val="000000"/>
                  </a:solidFill>
                  <a:latin typeface="Bodoni MT Black" pitchFamily="18" charset="0"/>
                  <a:sym typeface="Helvetica" pitchFamily="2" charset="0"/>
                </a:endParaRPr>
              </a:p>
            </p:txBody>
          </p:sp>
        </p:grpSp>
        <p:sp>
          <p:nvSpPr>
            <p:cNvPr id="3080" name="AutoShape 8"/>
            <p:cNvSpPr>
              <a:spLocks noChangeArrowheads="1"/>
            </p:cNvSpPr>
            <p:nvPr/>
          </p:nvSpPr>
          <p:spPr bwMode="auto">
            <a:xfrm>
              <a:off x="5768" y="1"/>
              <a:ext cx="4300" cy="4300"/>
            </a:xfrm>
            <a:custGeom>
              <a:avLst/>
              <a:gdLst>
                <a:gd name="T0" fmla="*/ 469240291 w 19679"/>
                <a:gd name="T1" fmla="*/ 469240291 h 19679"/>
                <a:gd name="T2" fmla="*/ 469240291 w 19679"/>
                <a:gd name="T3" fmla="*/ 469240291 h 19679"/>
                <a:gd name="T4" fmla="*/ 469240291 w 19679"/>
                <a:gd name="T5" fmla="*/ 469240291 h 19679"/>
                <a:gd name="T6" fmla="*/ 469240291 w 19679"/>
                <a:gd name="T7" fmla="*/ 469240291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alpha val="50195"/>
              </a:srgbClr>
            </a:solidFill>
            <a:ln w="25400" cmpd="sng">
              <a:solidFill>
                <a:srgbClr val="C0C0C0"/>
              </a:solidFill>
              <a:miter lim="800000"/>
              <a:headEnd/>
              <a:tailEnd/>
            </a:ln>
          </p:spPr>
          <p:txBody>
            <a:bodyPr wrap="none" anchor="ctr"/>
            <a:lstStyle/>
            <a:p>
              <a:endParaRPr lang="zh-CN" altLang="en-US"/>
            </a:p>
          </p:txBody>
        </p:sp>
        <p:sp>
          <p:nvSpPr>
            <p:cNvPr id="3081" name="AutoShape 9"/>
            <p:cNvSpPr>
              <a:spLocks noChangeArrowheads="1"/>
            </p:cNvSpPr>
            <p:nvPr/>
          </p:nvSpPr>
          <p:spPr bwMode="auto">
            <a:xfrm>
              <a:off x="6398" y="1315"/>
              <a:ext cx="3040" cy="1604"/>
            </a:xfrm>
            <a:custGeom>
              <a:avLst/>
              <a:gdLst>
                <a:gd name="T0" fmla="*/ 302238439 w 21600"/>
                <a:gd name="T1" fmla="*/ 159569965 h 21600"/>
                <a:gd name="T2" fmla="*/ 302238439 w 21600"/>
                <a:gd name="T3" fmla="*/ 159569965 h 21600"/>
                <a:gd name="T4" fmla="*/ 302238439 w 21600"/>
                <a:gd name="T5" fmla="*/ 159569965 h 21600"/>
                <a:gd name="T6" fmla="*/ 302238439 w 21600"/>
                <a:gd name="T7" fmla="*/ 15956996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spcBef>
                  <a:spcPts val="1000"/>
                </a:spcBef>
              </a:pPr>
              <a:r>
                <a:rPr lang="zh-CN" altLang="en-US" b="1"/>
                <a:t>显示</a:t>
              </a:r>
              <a:endParaRPr lang="en-US" altLang="zh-CN" b="1"/>
            </a:p>
            <a:p>
              <a:pPr algn="ctr">
                <a:spcBef>
                  <a:spcPts val="1000"/>
                </a:spcBef>
              </a:pPr>
              <a:r>
                <a:rPr lang="zh-CN" altLang="en-US" b="1"/>
                <a:t>模块</a:t>
              </a:r>
              <a:endParaRPr lang="en-US" altLang="zh-CN" b="1"/>
            </a:p>
            <a:p>
              <a:pPr algn="ctr">
                <a:spcBef>
                  <a:spcPts val="1000"/>
                </a:spcBef>
              </a:pPr>
              <a:r>
                <a:rPr lang="zh-CN" altLang="en-US" b="1"/>
                <a:t>设计</a:t>
              </a:r>
              <a:endParaRPr lang="zh-CN" altLang="en-US" b="1">
                <a:solidFill>
                  <a:srgbClr val="000000"/>
                </a:solidFill>
                <a:latin typeface="Bodoni MT Black" pitchFamily="18" charset="0"/>
                <a:sym typeface="Helvetica" pitchFamily="2" charset="0"/>
              </a:endParaRPr>
            </a:p>
          </p:txBody>
        </p:sp>
        <p:sp>
          <p:nvSpPr>
            <p:cNvPr id="6166" name="AutoShape 10"/>
            <p:cNvSpPr>
              <a:spLocks noChangeArrowheads="1"/>
            </p:cNvSpPr>
            <p:nvPr/>
          </p:nvSpPr>
          <p:spPr bwMode="auto">
            <a:xfrm>
              <a:off x="5928" y="578"/>
              <a:ext cx="3980" cy="35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blipFill dpi="0" rotWithShape="0">
              <a:blip r:embed="rId6" cstate="print"/>
              <a:srcRect/>
              <a:stretch>
                <a:fillRect r="-5915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sz="8800" b="1">
                <a:solidFill>
                  <a:srgbClr val="FFFFFF"/>
                </a:solidFill>
                <a:latin typeface="微软雅黑" pitchFamily="34" charset="-122"/>
                <a:ea typeface="微软雅黑" pitchFamily="34" charset="-122"/>
                <a:sym typeface="微软雅黑" pitchFamily="34" charset="-122"/>
              </a:endParaRPr>
            </a:p>
          </p:txBody>
        </p:sp>
        <p:sp>
          <p:nvSpPr>
            <p:cNvPr id="3085" name="AutoShape 12"/>
            <p:cNvSpPr>
              <a:spLocks noChangeArrowheads="1"/>
            </p:cNvSpPr>
            <p:nvPr/>
          </p:nvSpPr>
          <p:spPr bwMode="auto">
            <a:xfrm>
              <a:off x="11533" y="1"/>
              <a:ext cx="4300" cy="4300"/>
            </a:xfrm>
            <a:custGeom>
              <a:avLst/>
              <a:gdLst>
                <a:gd name="T0" fmla="*/ 469240291 w 19679"/>
                <a:gd name="T1" fmla="*/ 469240291 h 19679"/>
                <a:gd name="T2" fmla="*/ 469240291 w 19679"/>
                <a:gd name="T3" fmla="*/ 469240291 h 19679"/>
                <a:gd name="T4" fmla="*/ 469240291 w 19679"/>
                <a:gd name="T5" fmla="*/ 469240291 h 19679"/>
                <a:gd name="T6" fmla="*/ 469240291 w 19679"/>
                <a:gd name="T7" fmla="*/ 469240291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alpha val="50195"/>
              </a:srgbClr>
            </a:solidFill>
            <a:ln w="25400" cmpd="sng">
              <a:solidFill>
                <a:srgbClr val="C0C0C0"/>
              </a:solidFill>
              <a:miter lim="800000"/>
              <a:headEnd/>
              <a:tailEnd/>
            </a:ln>
          </p:spPr>
          <p:txBody>
            <a:bodyPr wrap="none" anchor="ctr"/>
            <a:lstStyle/>
            <a:p>
              <a:endParaRPr lang="zh-CN" altLang="en-US"/>
            </a:p>
          </p:txBody>
        </p:sp>
        <p:sp>
          <p:nvSpPr>
            <p:cNvPr id="3086" name="AutoShape 13"/>
            <p:cNvSpPr>
              <a:spLocks noChangeArrowheads="1"/>
            </p:cNvSpPr>
            <p:nvPr/>
          </p:nvSpPr>
          <p:spPr bwMode="auto">
            <a:xfrm>
              <a:off x="12154" y="993"/>
              <a:ext cx="3040" cy="1605"/>
            </a:xfrm>
            <a:custGeom>
              <a:avLst/>
              <a:gdLst>
                <a:gd name="T0" fmla="*/ 302238439 w 21600"/>
                <a:gd name="T1" fmla="*/ 159569965 h 21600"/>
                <a:gd name="T2" fmla="*/ 302238439 w 21600"/>
                <a:gd name="T3" fmla="*/ 159569965 h 21600"/>
                <a:gd name="T4" fmla="*/ 302238439 w 21600"/>
                <a:gd name="T5" fmla="*/ 159569965 h 21600"/>
                <a:gd name="T6" fmla="*/ 302238439 w 21600"/>
                <a:gd name="T7" fmla="*/ 15956996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spcBef>
                  <a:spcPts val="1000"/>
                </a:spcBef>
              </a:pPr>
              <a:r>
                <a:rPr lang="zh-CN" altLang="en-US" b="1"/>
                <a:t>交通灯</a:t>
              </a:r>
              <a:endParaRPr lang="en-US" altLang="zh-CN" b="1"/>
            </a:p>
            <a:p>
              <a:pPr algn="ctr">
                <a:spcBef>
                  <a:spcPts val="1000"/>
                </a:spcBef>
              </a:pPr>
              <a:r>
                <a:rPr lang="zh-CN" altLang="en-US" b="1"/>
                <a:t>控制系统</a:t>
              </a:r>
              <a:endParaRPr lang="en-US" altLang="zh-CN" b="1"/>
            </a:p>
            <a:p>
              <a:pPr algn="ctr">
                <a:spcBef>
                  <a:spcPts val="1000"/>
                </a:spcBef>
              </a:pPr>
              <a:r>
                <a:rPr lang="zh-CN" altLang="en-US" b="1"/>
                <a:t>硬件电路设计</a:t>
              </a:r>
              <a:endParaRPr lang="zh-CN" altLang="en-US" b="1">
                <a:solidFill>
                  <a:srgbClr val="000000"/>
                </a:solidFill>
                <a:latin typeface="Bodoni MT Black" pitchFamily="18" charset="0"/>
                <a:sym typeface="Helvetica" pitchFamily="2" charset="0"/>
              </a:endParaRPr>
            </a:p>
          </p:txBody>
        </p:sp>
        <p:sp>
          <p:nvSpPr>
            <p:cNvPr id="6169" name="AutoShape 14"/>
            <p:cNvSpPr>
              <a:spLocks noChangeArrowheads="1"/>
            </p:cNvSpPr>
            <p:nvPr/>
          </p:nvSpPr>
          <p:spPr bwMode="auto">
            <a:xfrm>
              <a:off x="11860" y="2598"/>
              <a:ext cx="3643" cy="154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blipFill dpi="0" rotWithShape="1">
              <a:blip r:embed="rId7" cstate="print"/>
              <a:srcRect/>
              <a:stretch>
                <a:fillRect b="-3280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2" name="AutoShape 10">
            <a:extLst>
              <a:ext uri="{FF2B5EF4-FFF2-40B4-BE49-F238E27FC236}">
                <a16:creationId xmlns:a16="http://schemas.microsoft.com/office/drawing/2014/main" id="{88554095-E326-41D1-988F-A1D0D25EFEFE}"/>
              </a:ext>
            </a:extLst>
          </p:cNvPr>
          <p:cNvSpPr>
            <a:spLocks noChangeArrowheads="1"/>
          </p:cNvSpPr>
          <p:nvPr/>
        </p:nvSpPr>
        <p:spPr bwMode="auto">
          <a:xfrm>
            <a:off x="1233849" y="3203207"/>
            <a:ext cx="2447409" cy="21909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blipFill dpi="0" rotWithShape="0">
            <a:blip r:embed="rId6" cstate="print"/>
            <a:srcRect/>
            <a:stretch>
              <a:fillRect r="-5915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sz="8800" b="1">
              <a:solidFill>
                <a:srgbClr val="FFFFFF"/>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3884922" y="2000485"/>
            <a:ext cx="47323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雅黑" pitchFamily="34" charset="-122"/>
              <a:ea typeface="微软雅黑" pitchFamily="34" charset="-122"/>
              <a:sym typeface="Droid Sans" pitchFamily="2" charset="0"/>
            </a:endParaRPr>
          </a:p>
        </p:txBody>
      </p:sp>
      <p:sp>
        <p:nvSpPr>
          <p:cNvPr id="8195" name="Rectangle 39"/>
          <p:cNvSpPr>
            <a:spLocks noChangeArrowheads="1"/>
          </p:cNvSpPr>
          <p:nvPr/>
        </p:nvSpPr>
        <p:spPr bwMode="auto">
          <a:xfrm>
            <a:off x="3729831" y="3308101"/>
            <a:ext cx="4732338" cy="6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简粗黑" charset="0"/>
              <a:sym typeface="Droid Sans" pitchFamily="2" charset="0"/>
            </a:endParaRPr>
          </a:p>
        </p:txBody>
      </p:sp>
      <p:sp>
        <p:nvSpPr>
          <p:cNvPr id="8196" name="Rectangle 39"/>
          <p:cNvSpPr>
            <a:spLocks noChangeArrowheads="1"/>
          </p:cNvSpPr>
          <p:nvPr/>
        </p:nvSpPr>
        <p:spPr bwMode="auto">
          <a:xfrm>
            <a:off x="567329" y="4891107"/>
            <a:ext cx="10538531" cy="163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latin typeface="仿宋" panose="02010609060101010101" pitchFamily="49" charset="-122"/>
                <a:ea typeface="仿宋" panose="02010609060101010101" pitchFamily="49" charset="-122"/>
              </a:rPr>
              <a:t>       以</a:t>
            </a:r>
            <a:r>
              <a:rPr lang="zh-CN" altLang="en-US" sz="2000">
                <a:solidFill>
                  <a:srgbClr val="FF0000"/>
                </a:solidFill>
                <a:latin typeface="仿宋" panose="02010609060101010101" pitchFamily="49" charset="-122"/>
                <a:ea typeface="仿宋" panose="02010609060101010101" pitchFamily="49" charset="-122"/>
              </a:rPr>
              <a:t>城市十字路口交通控制模块设计</a:t>
            </a:r>
            <a:r>
              <a:rPr lang="zh-CN" altLang="en-US" sz="2000">
                <a:latin typeface="仿宋" panose="02010609060101010101" pitchFamily="49" charset="-122"/>
                <a:ea typeface="仿宋" panose="02010609060101010101" pitchFamily="49" charset="-122"/>
              </a:rPr>
              <a:t>为例，假设主干道的红绿灯顺序依次为</a:t>
            </a:r>
            <a:r>
              <a:rPr lang="en-US" altLang="zh-CN" sz="2000">
                <a:latin typeface="仿宋" panose="02010609060101010101" pitchFamily="49" charset="-122"/>
                <a:ea typeface="仿宋" panose="02010609060101010101" pitchFamily="49" charset="-122"/>
              </a:rPr>
              <a:t>: </a:t>
            </a:r>
            <a:r>
              <a:rPr lang="zh-CN" altLang="en-US" sz="2000">
                <a:latin typeface="仿宋" panose="02010609060101010101" pitchFamily="49" charset="-122"/>
                <a:ea typeface="仿宋" panose="02010609060101010101" pitchFamily="49" charset="-122"/>
              </a:rPr>
              <a:t>绿灯、黄灯、左转绿灯、黄灯、绿灯，并依此顺序不断循环，副干道的顺序依次为</a:t>
            </a:r>
            <a:r>
              <a:rPr lang="en-US" altLang="zh-CN" sz="2000">
                <a:latin typeface="仿宋" panose="02010609060101010101" pitchFamily="49" charset="-122"/>
                <a:ea typeface="仿宋" panose="02010609060101010101" pitchFamily="49" charset="-122"/>
              </a:rPr>
              <a:t>: </a:t>
            </a:r>
            <a:r>
              <a:rPr lang="zh-CN" altLang="en-US" sz="2000">
                <a:latin typeface="仿宋" panose="02010609060101010101" pitchFamily="49" charset="-122"/>
                <a:ea typeface="仿宋" panose="02010609060101010101" pitchFamily="49" charset="-122"/>
              </a:rPr>
              <a:t>红灯、绿灯、黄灯、左转绿灯和黄灯。以主干道方向为例，通过编程发现，主干道的交通等完全按照绿灯、黄灯、左转绿灯、黄灯、绿灯顺序循环点亮，</a:t>
            </a:r>
            <a:r>
              <a:rPr lang="zh-CN" altLang="en-US" sz="2000">
                <a:solidFill>
                  <a:srgbClr val="FF0000"/>
                </a:solidFill>
                <a:latin typeface="仿宋" panose="02010609060101010101" pitchFamily="49" charset="-122"/>
                <a:ea typeface="仿宋" panose="02010609060101010101" pitchFamily="49" charset="-122"/>
              </a:rPr>
              <a:t>符合当初的设计要求</a:t>
            </a:r>
            <a:r>
              <a:rPr lang="zh-CN" altLang="en-US" sz="2000">
                <a:latin typeface="仿宋" panose="02010609060101010101" pitchFamily="49" charset="-122"/>
                <a:ea typeface="仿宋" panose="02010609060101010101" pitchFamily="49" charset="-122"/>
              </a:rPr>
              <a:t>。</a:t>
            </a:r>
            <a:endParaRPr lang="en-US" altLang="zh-CN" sz="20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19708" y="463349"/>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1108"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solidFill>
                    <a:schemeClr val="bg1">
                      <a:lumMod val="95000"/>
                    </a:schemeClr>
                  </a:solidFill>
                </a:rPr>
                <a:t>(1).</a:t>
              </a:r>
              <a:r>
                <a:rPr lang="zh-CN" altLang="en-US" sz="4000">
                  <a:solidFill>
                    <a:schemeClr val="bg1"/>
                  </a:solidFill>
                </a:rPr>
                <a:t>十字路口交通控制模块设计</a:t>
              </a:r>
              <a:endParaRPr lang="en-US" altLang="zh-CN"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602AF77D-3921-4B8D-9E12-B367AD3E094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708" y="1353937"/>
            <a:ext cx="4377300" cy="3282975"/>
          </a:xfrm>
          <a:prstGeom prst="rect">
            <a:avLst/>
          </a:prstGeom>
        </p:spPr>
      </p:pic>
      <p:pic>
        <p:nvPicPr>
          <p:cNvPr id="5" name="图片 4">
            <a:extLst>
              <a:ext uri="{FF2B5EF4-FFF2-40B4-BE49-F238E27FC236}">
                <a16:creationId xmlns:a16="http://schemas.microsoft.com/office/drawing/2014/main" id="{53AF7FD0-C1D5-4121-9112-BFB82B5D31E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869029" y="1357957"/>
            <a:ext cx="4364092" cy="3278955"/>
          </a:xfrm>
          <a:prstGeom prst="rect">
            <a:avLst/>
          </a:prstGeom>
        </p:spPr>
      </p:pic>
      <p:sp>
        <p:nvSpPr>
          <p:cNvPr id="8" name="文本框 7">
            <a:extLst>
              <a:ext uri="{FF2B5EF4-FFF2-40B4-BE49-F238E27FC236}">
                <a16:creationId xmlns:a16="http://schemas.microsoft.com/office/drawing/2014/main" id="{7823B9E5-DD80-4E65-AAAC-05BB56B239E4}"/>
              </a:ext>
            </a:extLst>
          </p:cNvPr>
          <p:cNvSpPr txBox="1"/>
          <p:nvPr/>
        </p:nvSpPr>
        <p:spPr>
          <a:xfrm>
            <a:off x="8556172" y="4132640"/>
            <a:ext cx="3367963" cy="338554"/>
          </a:xfrm>
          <a:prstGeom prst="rect">
            <a:avLst/>
          </a:prstGeom>
          <a:noFill/>
        </p:spPr>
        <p:txBody>
          <a:bodyPr wrap="square" rtlCol="0">
            <a:spAutoFit/>
          </a:bodyPr>
          <a:lstStyle/>
          <a:p>
            <a:r>
              <a:rPr lang="en-US" altLang="zh-CN" sz="1600">
                <a:latin typeface="+mn-ea"/>
                <a:ea typeface="+mn-ea"/>
              </a:rPr>
              <a:t>       </a:t>
            </a:r>
            <a:endParaRPr lang="zh-CN" altLang="en-US" sz="1600">
              <a:latin typeface="+mn-ea"/>
              <a:ea typeface="+mn-ea"/>
            </a:endParaRPr>
          </a:p>
        </p:txBody>
      </p:sp>
      <p:sp>
        <p:nvSpPr>
          <p:cNvPr id="9" name="箭头: 左右 8">
            <a:extLst>
              <a:ext uri="{FF2B5EF4-FFF2-40B4-BE49-F238E27FC236}">
                <a16:creationId xmlns:a16="http://schemas.microsoft.com/office/drawing/2014/main" id="{8B229A97-83DD-4C6C-AF02-B4FEAA52263D}"/>
              </a:ext>
            </a:extLst>
          </p:cNvPr>
          <p:cNvSpPr/>
          <p:nvPr/>
        </p:nvSpPr>
        <p:spPr bwMode="auto">
          <a:xfrm>
            <a:off x="4436424" y="2947550"/>
            <a:ext cx="3358570" cy="484632"/>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3884922" y="2000485"/>
            <a:ext cx="47323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雅黑" pitchFamily="34" charset="-122"/>
              <a:ea typeface="微软雅黑" pitchFamily="34" charset="-122"/>
              <a:sym typeface="Droid Sans" pitchFamily="2" charset="0"/>
            </a:endParaRPr>
          </a:p>
        </p:txBody>
      </p:sp>
      <p:sp>
        <p:nvSpPr>
          <p:cNvPr id="8195" name="Rectangle 39"/>
          <p:cNvSpPr>
            <a:spLocks noChangeArrowheads="1"/>
          </p:cNvSpPr>
          <p:nvPr/>
        </p:nvSpPr>
        <p:spPr bwMode="auto">
          <a:xfrm>
            <a:off x="3729831" y="3308101"/>
            <a:ext cx="4732338" cy="6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简粗黑" charset="0"/>
              <a:sym typeface="Droid Sans" pitchFamily="2" charset="0"/>
            </a:endParaRPr>
          </a:p>
        </p:txBody>
      </p:sp>
      <p:sp>
        <p:nvSpPr>
          <p:cNvPr id="8196" name="Rectangle 39"/>
          <p:cNvSpPr>
            <a:spLocks noChangeArrowheads="1"/>
          </p:cNvSpPr>
          <p:nvPr/>
        </p:nvSpPr>
        <p:spPr bwMode="auto">
          <a:xfrm>
            <a:off x="671107" y="4654410"/>
            <a:ext cx="10538531" cy="121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latin typeface="仿宋" panose="02010609060101010101" pitchFamily="49" charset="-122"/>
                <a:ea typeface="仿宋" panose="02010609060101010101" pitchFamily="49" charset="-122"/>
              </a:rPr>
              <a:t>       显示模块设计采用四个共阴极数码管，通过</a:t>
            </a:r>
            <a:r>
              <a:rPr lang="zh-CN" altLang="en-US" sz="2000">
                <a:solidFill>
                  <a:srgbClr val="FF0000"/>
                </a:solidFill>
                <a:latin typeface="仿宋" panose="02010609060101010101" pitchFamily="49" charset="-122"/>
                <a:ea typeface="仿宋" panose="02010609060101010101" pitchFamily="49" charset="-122"/>
              </a:rPr>
              <a:t>动态扫描</a:t>
            </a:r>
            <a:r>
              <a:rPr lang="zh-CN" altLang="en-US" sz="2000">
                <a:latin typeface="仿宋" panose="02010609060101010101" pitchFamily="49" charset="-122"/>
                <a:ea typeface="仿宋" panose="02010609060101010101" pitchFamily="49" charset="-122"/>
              </a:rPr>
              <a:t>方式连接，并</a:t>
            </a:r>
            <a:r>
              <a:rPr lang="zh-CN" altLang="en-US" sz="2000">
                <a:solidFill>
                  <a:srgbClr val="FF0000"/>
                </a:solidFill>
                <a:latin typeface="仿宋" panose="02010609060101010101" pitchFamily="49" charset="-122"/>
                <a:ea typeface="仿宋" panose="02010609060101010101" pitchFamily="49" charset="-122"/>
              </a:rPr>
              <a:t>共用</a:t>
            </a:r>
            <a:r>
              <a:rPr lang="zh-CN" altLang="en-US" sz="2000">
                <a:latin typeface="仿宋" panose="02010609060101010101" pitchFamily="49" charset="-122"/>
                <a:ea typeface="仿宋" panose="02010609060101010101" pitchFamily="49" charset="-122"/>
              </a:rPr>
              <a:t>一套驱动设计电路，以达到每个数码管共同通过公共的端被轮流驱动，以</a:t>
            </a:r>
            <a:r>
              <a:rPr lang="zh-CN" altLang="en-US" sz="2000">
                <a:solidFill>
                  <a:srgbClr val="FF0000"/>
                </a:solidFill>
                <a:latin typeface="仿宋" panose="02010609060101010101" pitchFamily="49" charset="-122"/>
                <a:ea typeface="仿宋" panose="02010609060101010101" pitchFamily="49" charset="-122"/>
              </a:rPr>
              <a:t>达到减少</a:t>
            </a:r>
            <a:r>
              <a:rPr lang="en-US" altLang="zh-CN" sz="2000">
                <a:solidFill>
                  <a:srgbClr val="FF0000"/>
                </a:solidFill>
                <a:latin typeface="仿宋" panose="02010609060101010101" pitchFamily="49" charset="-122"/>
                <a:ea typeface="仿宋" panose="02010609060101010101" pitchFamily="49" charset="-122"/>
              </a:rPr>
              <a:t>I/O</a:t>
            </a:r>
            <a:r>
              <a:rPr lang="zh-CN" altLang="en-US" sz="2000">
                <a:solidFill>
                  <a:srgbClr val="FF0000"/>
                </a:solidFill>
                <a:latin typeface="仿宋" panose="02010609060101010101" pitchFamily="49" charset="-122"/>
                <a:ea typeface="仿宋" panose="02010609060101010101" pitchFamily="49" charset="-122"/>
              </a:rPr>
              <a:t>资源</a:t>
            </a:r>
            <a:r>
              <a:rPr lang="zh-CN" altLang="en-US" sz="2000">
                <a:latin typeface="仿宋" panose="02010609060101010101" pitchFamily="49" charset="-122"/>
                <a:ea typeface="仿宋" panose="02010609060101010101" pitchFamily="49" charset="-122"/>
              </a:rPr>
              <a:t>和</a:t>
            </a:r>
            <a:r>
              <a:rPr lang="zh-CN" altLang="en-US" sz="2000">
                <a:solidFill>
                  <a:srgbClr val="FF0000"/>
                </a:solidFill>
                <a:latin typeface="仿宋" panose="02010609060101010101" pitchFamily="49" charset="-122"/>
                <a:ea typeface="仿宋" panose="02010609060101010101" pitchFamily="49" charset="-122"/>
              </a:rPr>
              <a:t>内部逻辑资源</a:t>
            </a:r>
            <a:r>
              <a:rPr lang="zh-CN" altLang="en-US" sz="2000">
                <a:latin typeface="仿宋" panose="02010609060101010101" pitchFamily="49" charset="-122"/>
                <a:ea typeface="仿宋" panose="02010609060101010101" pitchFamily="49" charset="-122"/>
              </a:rPr>
              <a:t>的目的。采用</a:t>
            </a:r>
            <a:r>
              <a:rPr lang="zh-CN" altLang="en-US" sz="2000">
                <a:solidFill>
                  <a:srgbClr val="FF0000"/>
                </a:solidFill>
                <a:latin typeface="仿宋" panose="02010609060101010101" pitchFamily="49" charset="-122"/>
                <a:ea typeface="仿宋" panose="02010609060101010101" pitchFamily="49" charset="-122"/>
              </a:rPr>
              <a:t>时分原理</a:t>
            </a:r>
            <a:r>
              <a:rPr lang="zh-CN" altLang="en-US" sz="2000">
                <a:latin typeface="仿宋" panose="02010609060101010101" pitchFamily="49" charset="-122"/>
                <a:ea typeface="仿宋" panose="02010609060101010101" pitchFamily="49" charset="-122"/>
              </a:rPr>
              <a:t>和</a:t>
            </a:r>
            <a:r>
              <a:rPr lang="zh-CN" altLang="en-US" sz="2000">
                <a:solidFill>
                  <a:srgbClr val="FF0000"/>
                </a:solidFill>
                <a:latin typeface="仿宋" panose="02010609060101010101" pitchFamily="49" charset="-122"/>
                <a:ea typeface="仿宋" panose="02010609060101010101" pitchFamily="49" charset="-122"/>
              </a:rPr>
              <a:t>人类的视觉暂留效应</a:t>
            </a:r>
            <a:r>
              <a:rPr lang="zh-CN" altLang="en-US" sz="2000">
                <a:latin typeface="仿宋" panose="02010609060101010101" pitchFamily="49" charset="-122"/>
                <a:ea typeface="仿宋" panose="02010609060101010101" pitchFamily="49" charset="-122"/>
              </a:rPr>
              <a:t>以达到动态扫描显示的目的，采用</a:t>
            </a:r>
            <a:r>
              <a:rPr lang="en-US" altLang="zh-CN" sz="2000">
                <a:solidFill>
                  <a:srgbClr val="FF0000"/>
                </a:solidFill>
                <a:latin typeface="仿宋" panose="02010609060101010101" pitchFamily="49" charset="-122"/>
                <a:ea typeface="仿宋" panose="02010609060101010101" pitchFamily="49" charset="-122"/>
              </a:rPr>
              <a:t>512Hz</a:t>
            </a:r>
            <a:r>
              <a:rPr lang="zh-CN" altLang="en-US" sz="2000">
                <a:latin typeface="仿宋" panose="02010609060101010101" pitchFamily="49" charset="-122"/>
                <a:ea typeface="仿宋" panose="02010609060101010101" pitchFamily="49" charset="-122"/>
              </a:rPr>
              <a:t>左右的时钟进行轮流驱动以点亮数码管，但是由于人的视觉暂留效应，此时所有的数码管感觉是同时点亮。为了能够解决上述问题，将扫描的时钟频率设定为</a:t>
            </a:r>
            <a:r>
              <a:rPr lang="en-US" altLang="zh-CN" sz="2000">
                <a:solidFill>
                  <a:srgbClr val="FF0000"/>
                </a:solidFill>
                <a:latin typeface="仿宋" panose="02010609060101010101" pitchFamily="49" charset="-122"/>
                <a:ea typeface="仿宋" panose="02010609060101010101" pitchFamily="49" charset="-122"/>
              </a:rPr>
              <a:t>400Hz</a:t>
            </a:r>
            <a:r>
              <a:rPr lang="zh-CN" altLang="en-US" sz="2000">
                <a:latin typeface="仿宋" panose="02010609060101010101" pitchFamily="49" charset="-122"/>
                <a:ea typeface="仿宋" panose="02010609060101010101" pitchFamily="49" charset="-122"/>
              </a:rPr>
              <a:t>。</a:t>
            </a:r>
            <a:endParaRPr lang="en-US" altLang="zh-CN" sz="20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19708" y="463349"/>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6577"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solidFill>
                    <a:schemeClr val="bg1">
                      <a:lumMod val="95000"/>
                    </a:schemeClr>
                  </a:solidFill>
                </a:rPr>
                <a:t>(2). </a:t>
              </a:r>
              <a:r>
                <a:rPr lang="zh-CN" altLang="en-US" sz="4000">
                  <a:solidFill>
                    <a:schemeClr val="bg1">
                      <a:lumMod val="95000"/>
                    </a:schemeClr>
                  </a:solidFill>
                </a:rPr>
                <a:t>显示模块设计</a:t>
              </a:r>
              <a:endParaRPr lang="en-US" altLang="zh-CN" sz="4000" b="1">
                <a:solidFill>
                  <a:schemeClr val="bg1">
                    <a:lumMod val="95000"/>
                  </a:schemeClr>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602AF77D-3921-4B8D-9E12-B367AD3E094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708" y="1353937"/>
            <a:ext cx="4377300" cy="3282975"/>
          </a:xfrm>
          <a:prstGeom prst="rect">
            <a:avLst/>
          </a:prstGeom>
        </p:spPr>
      </p:pic>
      <p:pic>
        <p:nvPicPr>
          <p:cNvPr id="5" name="图片 4">
            <a:extLst>
              <a:ext uri="{FF2B5EF4-FFF2-40B4-BE49-F238E27FC236}">
                <a16:creationId xmlns:a16="http://schemas.microsoft.com/office/drawing/2014/main" id="{53AF7FD0-C1D5-4121-9112-BFB82B5D31E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869029" y="1357957"/>
            <a:ext cx="4364092" cy="3278955"/>
          </a:xfrm>
          <a:prstGeom prst="rect">
            <a:avLst/>
          </a:prstGeom>
        </p:spPr>
      </p:pic>
      <p:sp>
        <p:nvSpPr>
          <p:cNvPr id="8" name="文本框 7">
            <a:extLst>
              <a:ext uri="{FF2B5EF4-FFF2-40B4-BE49-F238E27FC236}">
                <a16:creationId xmlns:a16="http://schemas.microsoft.com/office/drawing/2014/main" id="{7823B9E5-DD80-4E65-AAAC-05BB56B239E4}"/>
              </a:ext>
            </a:extLst>
          </p:cNvPr>
          <p:cNvSpPr txBox="1"/>
          <p:nvPr/>
        </p:nvSpPr>
        <p:spPr>
          <a:xfrm>
            <a:off x="8556172" y="4132640"/>
            <a:ext cx="3367963" cy="338554"/>
          </a:xfrm>
          <a:prstGeom prst="rect">
            <a:avLst/>
          </a:prstGeom>
          <a:noFill/>
        </p:spPr>
        <p:txBody>
          <a:bodyPr wrap="square" rtlCol="0">
            <a:spAutoFit/>
          </a:bodyPr>
          <a:lstStyle/>
          <a:p>
            <a:r>
              <a:rPr lang="en-US" altLang="zh-CN" sz="1600">
                <a:latin typeface="+mn-ea"/>
                <a:ea typeface="+mn-ea"/>
              </a:rPr>
              <a:t>       </a:t>
            </a:r>
            <a:endParaRPr lang="zh-CN" altLang="en-US" sz="1600">
              <a:latin typeface="+mn-ea"/>
              <a:ea typeface="+mn-ea"/>
            </a:endParaRPr>
          </a:p>
        </p:txBody>
      </p:sp>
      <p:sp>
        <p:nvSpPr>
          <p:cNvPr id="9" name="箭头: 左右 8">
            <a:extLst>
              <a:ext uri="{FF2B5EF4-FFF2-40B4-BE49-F238E27FC236}">
                <a16:creationId xmlns:a16="http://schemas.microsoft.com/office/drawing/2014/main" id="{8B229A97-83DD-4C6C-AF02-B4FEAA52263D}"/>
              </a:ext>
            </a:extLst>
          </p:cNvPr>
          <p:cNvSpPr/>
          <p:nvPr/>
        </p:nvSpPr>
        <p:spPr bwMode="auto">
          <a:xfrm>
            <a:off x="4436424" y="2947550"/>
            <a:ext cx="3358570" cy="484632"/>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2303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3884922" y="2000485"/>
            <a:ext cx="47323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雅黑" pitchFamily="34" charset="-122"/>
              <a:ea typeface="微软雅黑" pitchFamily="34" charset="-122"/>
              <a:sym typeface="Droid Sans" pitchFamily="2" charset="0"/>
            </a:endParaRPr>
          </a:p>
        </p:txBody>
      </p:sp>
      <p:sp>
        <p:nvSpPr>
          <p:cNvPr id="8195" name="Rectangle 39"/>
          <p:cNvSpPr>
            <a:spLocks noChangeArrowheads="1"/>
          </p:cNvSpPr>
          <p:nvPr/>
        </p:nvSpPr>
        <p:spPr bwMode="auto">
          <a:xfrm>
            <a:off x="3729831" y="3308101"/>
            <a:ext cx="4732338" cy="6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简粗黑" charset="0"/>
              <a:sym typeface="Droid Sans" pitchFamily="2" charset="0"/>
            </a:endParaRPr>
          </a:p>
        </p:txBody>
      </p:sp>
      <p:sp>
        <p:nvSpPr>
          <p:cNvPr id="8196" name="Rectangle 39"/>
          <p:cNvSpPr>
            <a:spLocks noChangeArrowheads="1"/>
          </p:cNvSpPr>
          <p:nvPr/>
        </p:nvSpPr>
        <p:spPr bwMode="auto">
          <a:xfrm>
            <a:off x="846443" y="4874100"/>
            <a:ext cx="10538531" cy="171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latin typeface="仿宋" panose="02010609060101010101" pitchFamily="49" charset="-122"/>
                <a:ea typeface="仿宋" panose="02010609060101010101" pitchFamily="49" charset="-122"/>
              </a:rPr>
              <a:t>         为了能够有效的设计交通灯控制系统的硬件电路，需要发光二极管</a:t>
            </a:r>
            <a:r>
              <a:rPr lang="en-US" altLang="zh-CN" sz="2000">
                <a:latin typeface="仿宋" panose="02010609060101010101" pitchFamily="49" charset="-122"/>
                <a:ea typeface="仿宋" panose="02010609060101010101" pitchFamily="49" charset="-122"/>
              </a:rPr>
              <a:t>(</a:t>
            </a:r>
            <a:r>
              <a:rPr lang="zh-CN" altLang="en-US" sz="2000">
                <a:latin typeface="仿宋" panose="02010609060101010101" pitchFamily="49" charset="-122"/>
                <a:ea typeface="仿宋" panose="02010609060101010101" pitchFamily="49" charset="-122"/>
              </a:rPr>
              <a:t>红</a:t>
            </a:r>
            <a:r>
              <a:rPr lang="en-US" altLang="zh-CN" sz="2000">
                <a:latin typeface="仿宋" panose="02010609060101010101" pitchFamily="49" charset="-122"/>
                <a:ea typeface="仿宋" panose="02010609060101010101" pitchFamily="49" charset="-122"/>
              </a:rPr>
              <a:t>) 4</a:t>
            </a:r>
            <a:r>
              <a:rPr lang="zh-CN" altLang="en-US" sz="2000">
                <a:latin typeface="仿宋" panose="02010609060101010101" pitchFamily="49" charset="-122"/>
                <a:ea typeface="仿宋" panose="02010609060101010101" pitchFamily="49" charset="-122"/>
              </a:rPr>
              <a:t>个、发光二极管</a:t>
            </a:r>
            <a:r>
              <a:rPr lang="en-US" altLang="zh-CN" sz="2000">
                <a:latin typeface="仿宋" panose="02010609060101010101" pitchFamily="49" charset="-122"/>
                <a:ea typeface="仿宋" panose="02010609060101010101" pitchFamily="49" charset="-122"/>
              </a:rPr>
              <a:t>(</a:t>
            </a:r>
            <a:r>
              <a:rPr lang="zh-CN" altLang="en-US" sz="2000">
                <a:latin typeface="仿宋" panose="02010609060101010101" pitchFamily="49" charset="-122"/>
                <a:ea typeface="仿宋" panose="02010609060101010101" pitchFamily="49" charset="-122"/>
              </a:rPr>
              <a:t>黄</a:t>
            </a:r>
            <a:r>
              <a:rPr lang="en-US" altLang="zh-CN" sz="2000">
                <a:latin typeface="仿宋" panose="02010609060101010101" pitchFamily="49" charset="-122"/>
                <a:ea typeface="仿宋" panose="02010609060101010101" pitchFamily="49" charset="-122"/>
              </a:rPr>
              <a:t>) 4</a:t>
            </a:r>
            <a:r>
              <a:rPr lang="zh-CN" altLang="en-US" sz="2000">
                <a:latin typeface="仿宋" panose="02010609060101010101" pitchFamily="49" charset="-122"/>
                <a:ea typeface="仿宋" panose="02010609060101010101" pitchFamily="49" charset="-122"/>
              </a:rPr>
              <a:t>个、发光二极管</a:t>
            </a:r>
            <a:r>
              <a:rPr lang="en-US" altLang="zh-CN" sz="2000">
                <a:latin typeface="仿宋" panose="02010609060101010101" pitchFamily="49" charset="-122"/>
                <a:ea typeface="仿宋" panose="02010609060101010101" pitchFamily="49" charset="-122"/>
              </a:rPr>
              <a:t>(</a:t>
            </a:r>
            <a:r>
              <a:rPr lang="zh-CN" altLang="en-US" sz="2000">
                <a:latin typeface="仿宋" panose="02010609060101010101" pitchFamily="49" charset="-122"/>
                <a:ea typeface="仿宋" panose="02010609060101010101" pitchFamily="49" charset="-122"/>
              </a:rPr>
              <a:t>绿</a:t>
            </a:r>
            <a:r>
              <a:rPr lang="en-US" altLang="zh-CN" sz="2000">
                <a:latin typeface="仿宋" panose="02010609060101010101" pitchFamily="49" charset="-122"/>
                <a:ea typeface="仿宋" panose="02010609060101010101" pitchFamily="49" charset="-122"/>
              </a:rPr>
              <a:t>) 8</a:t>
            </a:r>
            <a:r>
              <a:rPr lang="zh-CN" altLang="en-US" sz="2000">
                <a:latin typeface="仿宋" panose="02010609060101010101" pitchFamily="49" charset="-122"/>
                <a:ea typeface="仿宋" panose="02010609060101010101" pitchFamily="49" charset="-122"/>
              </a:rPr>
              <a:t>个、八段数码管</a:t>
            </a:r>
            <a:r>
              <a:rPr lang="en-US" altLang="zh-CN" sz="2000">
                <a:latin typeface="仿宋" panose="02010609060101010101" pitchFamily="49" charset="-122"/>
                <a:ea typeface="仿宋" panose="02010609060101010101" pitchFamily="49" charset="-122"/>
              </a:rPr>
              <a:t>4</a:t>
            </a:r>
            <a:r>
              <a:rPr lang="zh-CN" altLang="en-US" sz="2000">
                <a:latin typeface="仿宋" panose="02010609060101010101" pitchFamily="49" charset="-122"/>
                <a:ea typeface="仿宋" panose="02010609060101010101" pitchFamily="49" charset="-122"/>
              </a:rPr>
              <a:t>个、电路板</a:t>
            </a:r>
            <a:r>
              <a:rPr lang="en-US" altLang="zh-CN" sz="2000">
                <a:latin typeface="仿宋" panose="02010609060101010101" pitchFamily="49" charset="-122"/>
                <a:ea typeface="仿宋" panose="02010609060101010101" pitchFamily="49" charset="-122"/>
              </a:rPr>
              <a:t>1</a:t>
            </a:r>
            <a:r>
              <a:rPr lang="zh-CN" altLang="en-US" sz="2000">
                <a:latin typeface="仿宋" panose="02010609060101010101" pitchFamily="49" charset="-122"/>
                <a:ea typeface="仿宋" panose="02010609060101010101" pitchFamily="49" charset="-122"/>
              </a:rPr>
              <a:t>个、电阻</a:t>
            </a:r>
            <a:r>
              <a:rPr lang="en-US" altLang="zh-CN" sz="2000">
                <a:latin typeface="仿宋" panose="02010609060101010101" pitchFamily="49" charset="-122"/>
                <a:ea typeface="仿宋" panose="02010609060101010101" pitchFamily="49" charset="-122"/>
              </a:rPr>
              <a:t>4</a:t>
            </a:r>
            <a:r>
              <a:rPr lang="zh-CN" altLang="en-US" sz="2000">
                <a:latin typeface="仿宋" panose="02010609060101010101" pitchFamily="49" charset="-122"/>
                <a:ea typeface="仿宋" panose="02010609060101010101" pitchFamily="49" charset="-122"/>
              </a:rPr>
              <a:t>个和导线若干。通过</a:t>
            </a:r>
            <a:r>
              <a:rPr lang="zh-CN" altLang="en-US" sz="2000">
                <a:solidFill>
                  <a:srgbClr val="FF0000"/>
                </a:solidFill>
                <a:latin typeface="仿宋" panose="02010609060101010101" pitchFamily="49" charset="-122"/>
                <a:ea typeface="仿宋" panose="02010609060101010101" pitchFamily="49" charset="-122"/>
              </a:rPr>
              <a:t>基于</a:t>
            </a:r>
            <a:r>
              <a:rPr lang="en-US" altLang="zh-CN" sz="2000">
                <a:solidFill>
                  <a:srgbClr val="FF0000"/>
                </a:solidFill>
                <a:latin typeface="仿宋" panose="02010609060101010101" pitchFamily="49" charset="-122"/>
                <a:ea typeface="仿宋" panose="02010609060101010101" pitchFamily="49" charset="-122"/>
              </a:rPr>
              <a:t>FPGA</a:t>
            </a:r>
            <a:r>
              <a:rPr lang="zh-CN" altLang="en-US" sz="2000">
                <a:solidFill>
                  <a:srgbClr val="FF0000"/>
                </a:solidFill>
                <a:latin typeface="仿宋" panose="02010609060101010101" pitchFamily="49" charset="-122"/>
                <a:ea typeface="仿宋" panose="02010609060101010101" pitchFamily="49" charset="-122"/>
              </a:rPr>
              <a:t>实现的数码管的点亮</a:t>
            </a:r>
            <a:r>
              <a:rPr lang="zh-CN" altLang="en-US" sz="2000">
                <a:latin typeface="仿宋" panose="02010609060101010101" pitchFamily="49" charset="-122"/>
                <a:ea typeface="仿宋" panose="02010609060101010101" pitchFamily="49" charset="-122"/>
              </a:rPr>
              <a:t>，通常采用</a:t>
            </a:r>
            <a:r>
              <a:rPr lang="zh-CN" altLang="en-US" sz="2000">
                <a:solidFill>
                  <a:srgbClr val="FF0000"/>
                </a:solidFill>
                <a:latin typeface="仿宋" panose="02010609060101010101" pitchFamily="49" charset="-122"/>
                <a:ea typeface="仿宋" panose="02010609060101010101" pitchFamily="49" charset="-122"/>
              </a:rPr>
              <a:t>动态扫描</a:t>
            </a:r>
            <a:r>
              <a:rPr lang="zh-CN" altLang="en-US" sz="2000">
                <a:latin typeface="仿宋" panose="02010609060101010101" pitchFamily="49" charset="-122"/>
                <a:ea typeface="仿宋" panose="02010609060101010101" pitchFamily="49" charset="-122"/>
              </a:rPr>
              <a:t>连接，具体来讲 </a:t>
            </a:r>
            <a:r>
              <a:rPr lang="en-US" altLang="zh-CN" sz="2000">
                <a:latin typeface="仿宋" panose="02010609060101010101" pitchFamily="49" charset="-122"/>
                <a:ea typeface="仿宋" panose="02010609060101010101" pitchFamily="49" charset="-122"/>
              </a:rPr>
              <a:t>: </a:t>
            </a:r>
            <a:r>
              <a:rPr lang="zh-CN" altLang="en-US" sz="2000">
                <a:latin typeface="仿宋" panose="02010609060101010101" pitchFamily="49" charset="-122"/>
                <a:ea typeface="仿宋" panose="02010609060101010101" pitchFamily="49" charset="-122"/>
              </a:rPr>
              <a:t>八段管采用动态扫描连接，四个数码管采用</a:t>
            </a:r>
            <a:r>
              <a:rPr lang="zh-CN" altLang="en-US" sz="2000">
                <a:solidFill>
                  <a:srgbClr val="FF0000"/>
                </a:solidFill>
                <a:latin typeface="仿宋" panose="02010609060101010101" pitchFamily="49" charset="-122"/>
                <a:ea typeface="仿宋" panose="02010609060101010101" pitchFamily="49" charset="-122"/>
              </a:rPr>
              <a:t>同一显示驱动电路</a:t>
            </a:r>
            <a:r>
              <a:rPr lang="zh-CN" altLang="en-US" sz="2000">
                <a:latin typeface="仿宋" panose="02010609060101010101" pitchFamily="49" charset="-122"/>
                <a:ea typeface="仿宋" panose="02010609060101010101" pitchFamily="49" charset="-122"/>
              </a:rPr>
              <a:t>。</a:t>
            </a:r>
            <a:endParaRPr lang="en-US" altLang="zh-CN" sz="20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19708" y="463349"/>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2007"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a:solidFill>
                    <a:schemeClr val="bg1">
                      <a:lumMod val="95000"/>
                    </a:schemeClr>
                  </a:solidFill>
                </a:rPr>
                <a:t>(3).</a:t>
              </a:r>
              <a:r>
                <a:rPr lang="zh-CN" altLang="en-US" sz="4000">
                  <a:solidFill>
                    <a:schemeClr val="bg1"/>
                  </a:solidFill>
                </a:rPr>
                <a:t>交通灯控制系统硬件电路设计</a:t>
              </a:r>
              <a:endParaRPr lang="en-US" altLang="zh-CN"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602AF77D-3921-4B8D-9E12-B367AD3E094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708" y="1353937"/>
            <a:ext cx="4377300" cy="3282975"/>
          </a:xfrm>
          <a:prstGeom prst="rect">
            <a:avLst/>
          </a:prstGeom>
        </p:spPr>
      </p:pic>
      <p:pic>
        <p:nvPicPr>
          <p:cNvPr id="5" name="图片 4">
            <a:extLst>
              <a:ext uri="{FF2B5EF4-FFF2-40B4-BE49-F238E27FC236}">
                <a16:creationId xmlns:a16="http://schemas.microsoft.com/office/drawing/2014/main" id="{53AF7FD0-C1D5-4121-9112-BFB82B5D31E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869029" y="1357957"/>
            <a:ext cx="4364092" cy="3278955"/>
          </a:xfrm>
          <a:prstGeom prst="rect">
            <a:avLst/>
          </a:prstGeom>
        </p:spPr>
      </p:pic>
      <p:sp>
        <p:nvSpPr>
          <p:cNvPr id="8" name="文本框 7">
            <a:extLst>
              <a:ext uri="{FF2B5EF4-FFF2-40B4-BE49-F238E27FC236}">
                <a16:creationId xmlns:a16="http://schemas.microsoft.com/office/drawing/2014/main" id="{7823B9E5-DD80-4E65-AAAC-05BB56B239E4}"/>
              </a:ext>
            </a:extLst>
          </p:cNvPr>
          <p:cNvSpPr txBox="1"/>
          <p:nvPr/>
        </p:nvSpPr>
        <p:spPr>
          <a:xfrm>
            <a:off x="8556172" y="4132640"/>
            <a:ext cx="3367963" cy="338554"/>
          </a:xfrm>
          <a:prstGeom prst="rect">
            <a:avLst/>
          </a:prstGeom>
          <a:noFill/>
        </p:spPr>
        <p:txBody>
          <a:bodyPr wrap="square" rtlCol="0">
            <a:spAutoFit/>
          </a:bodyPr>
          <a:lstStyle/>
          <a:p>
            <a:r>
              <a:rPr lang="en-US" altLang="zh-CN" sz="1600">
                <a:latin typeface="+mn-ea"/>
                <a:ea typeface="+mn-ea"/>
              </a:rPr>
              <a:t>       </a:t>
            </a:r>
            <a:endParaRPr lang="zh-CN" altLang="en-US" sz="1600">
              <a:latin typeface="+mn-ea"/>
              <a:ea typeface="+mn-ea"/>
            </a:endParaRPr>
          </a:p>
        </p:txBody>
      </p:sp>
      <p:sp>
        <p:nvSpPr>
          <p:cNvPr id="9" name="箭头: 左右 8">
            <a:extLst>
              <a:ext uri="{FF2B5EF4-FFF2-40B4-BE49-F238E27FC236}">
                <a16:creationId xmlns:a16="http://schemas.microsoft.com/office/drawing/2014/main" id="{8B229A97-83DD-4C6C-AF02-B4FEAA52263D}"/>
              </a:ext>
            </a:extLst>
          </p:cNvPr>
          <p:cNvSpPr/>
          <p:nvPr/>
        </p:nvSpPr>
        <p:spPr bwMode="auto">
          <a:xfrm>
            <a:off x="4436424" y="2947550"/>
            <a:ext cx="3358570" cy="484632"/>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18263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3884922" y="2000485"/>
            <a:ext cx="47323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雅黑" pitchFamily="34" charset="-122"/>
              <a:ea typeface="微软雅黑" pitchFamily="34" charset="-122"/>
              <a:sym typeface="Droid Sans" pitchFamily="2" charset="0"/>
            </a:endParaRPr>
          </a:p>
        </p:txBody>
      </p:sp>
      <p:sp>
        <p:nvSpPr>
          <p:cNvPr id="8195" name="Rectangle 39"/>
          <p:cNvSpPr>
            <a:spLocks noChangeArrowheads="1"/>
          </p:cNvSpPr>
          <p:nvPr/>
        </p:nvSpPr>
        <p:spPr bwMode="auto">
          <a:xfrm>
            <a:off x="3729831" y="3308101"/>
            <a:ext cx="4732338" cy="6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简粗黑" charset="0"/>
              <a:sym typeface="Droid Sans" pitchFamily="2" charset="0"/>
            </a:endParaRPr>
          </a:p>
        </p:txBody>
      </p:sp>
      <p:sp>
        <p:nvSpPr>
          <p:cNvPr id="8196" name="Rectangle 39"/>
          <p:cNvSpPr>
            <a:spLocks noChangeArrowheads="1"/>
          </p:cNvSpPr>
          <p:nvPr/>
        </p:nvSpPr>
        <p:spPr bwMode="auto">
          <a:xfrm>
            <a:off x="591207" y="4847713"/>
            <a:ext cx="10538531" cy="154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latin typeface="仿宋" panose="02010609060101010101" pitchFamily="49" charset="-122"/>
                <a:ea typeface="仿宋" panose="02010609060101010101" pitchFamily="49" charset="-122"/>
              </a:rPr>
              <a:t>      通过对交通灯控制系统的目标和要求进行分析的基础上，构建交通灯控制系统，并基于</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来实现交通灯的有效控制。根据设计不同情景下的交通运行情况，分别设计不同的交通控制系统，通过实验验证发现，只要</a:t>
            </a:r>
            <a:r>
              <a:rPr lang="en-US" altLang="zh-CN" sz="2000">
                <a:latin typeface="仿宋" panose="02010609060101010101" pitchFamily="49" charset="-122"/>
                <a:ea typeface="仿宋" panose="02010609060101010101" pitchFamily="49" charset="-122"/>
              </a:rPr>
              <a:t>PGA</a:t>
            </a:r>
            <a:r>
              <a:rPr lang="zh-CN" altLang="en-US" sz="2000">
                <a:latin typeface="仿宋" panose="02010609060101010101" pitchFamily="49" charset="-122"/>
                <a:ea typeface="仿宋" panose="02010609060101010101" pitchFamily="49" charset="-122"/>
              </a:rPr>
              <a:t>的</a:t>
            </a:r>
            <a:r>
              <a:rPr lang="en-US" altLang="zh-CN" sz="2000">
                <a:latin typeface="仿宋" panose="02010609060101010101" pitchFamily="49" charset="-122"/>
                <a:ea typeface="仿宋" panose="02010609060101010101" pitchFamily="49" charset="-122"/>
              </a:rPr>
              <a:t>I/O</a:t>
            </a:r>
            <a:r>
              <a:rPr lang="zh-CN" altLang="en-US" sz="2000">
                <a:latin typeface="仿宋" panose="02010609060101010101" pitchFamily="49" charset="-122"/>
                <a:ea typeface="仿宋" panose="02010609060101010101" pitchFamily="49" charset="-122"/>
              </a:rPr>
              <a:t>数量满足要求，交通控制系统</a:t>
            </a:r>
            <a:r>
              <a:rPr lang="zh-CN" altLang="en-US" sz="2000">
                <a:solidFill>
                  <a:srgbClr val="FF0000"/>
                </a:solidFill>
                <a:latin typeface="仿宋" panose="02010609060101010101" pitchFamily="49" charset="-122"/>
                <a:ea typeface="仿宋" panose="02010609060101010101" pitchFamily="49" charset="-122"/>
              </a:rPr>
              <a:t>都可以通过</a:t>
            </a:r>
            <a:r>
              <a:rPr lang="en-US" altLang="zh-CN" sz="2000">
                <a:solidFill>
                  <a:srgbClr val="FF0000"/>
                </a:solidFill>
                <a:latin typeface="仿宋" panose="02010609060101010101" pitchFamily="49" charset="-122"/>
                <a:ea typeface="仿宋" panose="02010609060101010101" pitchFamily="49" charset="-122"/>
              </a:rPr>
              <a:t>FPGA</a:t>
            </a:r>
            <a:r>
              <a:rPr lang="zh-CN" altLang="en-US" sz="2000">
                <a:solidFill>
                  <a:srgbClr val="FF0000"/>
                </a:solidFill>
                <a:latin typeface="仿宋" panose="02010609060101010101" pitchFamily="49" charset="-122"/>
                <a:ea typeface="仿宋" panose="02010609060101010101" pitchFamily="49" charset="-122"/>
              </a:rPr>
              <a:t>芯片来同时执行</a:t>
            </a:r>
            <a:r>
              <a:rPr lang="zh-CN" altLang="en-US" sz="2000">
                <a:latin typeface="仿宋" panose="02010609060101010101" pitchFamily="49" charset="-122"/>
                <a:ea typeface="仿宋" panose="02010609060101010101" pitchFamily="49" charset="-122"/>
              </a:rPr>
              <a:t>。</a:t>
            </a:r>
            <a:endParaRPr lang="en-US" altLang="zh-CN" sz="20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19708" y="463349"/>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906"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总结</a:t>
              </a:r>
              <a:endParaRPr lang="en-US" altLang="zh-CN"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602AF77D-3921-4B8D-9E12-B367AD3E094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9708" y="1353937"/>
            <a:ext cx="4377300" cy="3282975"/>
          </a:xfrm>
          <a:prstGeom prst="rect">
            <a:avLst/>
          </a:prstGeom>
        </p:spPr>
      </p:pic>
      <p:pic>
        <p:nvPicPr>
          <p:cNvPr id="5" name="图片 4">
            <a:extLst>
              <a:ext uri="{FF2B5EF4-FFF2-40B4-BE49-F238E27FC236}">
                <a16:creationId xmlns:a16="http://schemas.microsoft.com/office/drawing/2014/main" id="{53AF7FD0-C1D5-4121-9112-BFB82B5D31E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869029" y="1357957"/>
            <a:ext cx="4364092" cy="3278955"/>
          </a:xfrm>
          <a:prstGeom prst="rect">
            <a:avLst/>
          </a:prstGeom>
        </p:spPr>
      </p:pic>
      <p:sp>
        <p:nvSpPr>
          <p:cNvPr id="8" name="文本框 7">
            <a:extLst>
              <a:ext uri="{FF2B5EF4-FFF2-40B4-BE49-F238E27FC236}">
                <a16:creationId xmlns:a16="http://schemas.microsoft.com/office/drawing/2014/main" id="{7823B9E5-DD80-4E65-AAAC-05BB56B239E4}"/>
              </a:ext>
            </a:extLst>
          </p:cNvPr>
          <p:cNvSpPr txBox="1"/>
          <p:nvPr/>
        </p:nvSpPr>
        <p:spPr>
          <a:xfrm>
            <a:off x="8556172" y="4132640"/>
            <a:ext cx="3367963" cy="338554"/>
          </a:xfrm>
          <a:prstGeom prst="rect">
            <a:avLst/>
          </a:prstGeom>
          <a:noFill/>
        </p:spPr>
        <p:txBody>
          <a:bodyPr wrap="square" rtlCol="0">
            <a:spAutoFit/>
          </a:bodyPr>
          <a:lstStyle/>
          <a:p>
            <a:r>
              <a:rPr lang="en-US" altLang="zh-CN" sz="1600">
                <a:latin typeface="+mn-ea"/>
                <a:ea typeface="+mn-ea"/>
              </a:rPr>
              <a:t>       </a:t>
            </a:r>
            <a:endParaRPr lang="zh-CN" altLang="en-US" sz="1600">
              <a:latin typeface="+mn-ea"/>
              <a:ea typeface="+mn-ea"/>
            </a:endParaRPr>
          </a:p>
        </p:txBody>
      </p:sp>
      <p:sp>
        <p:nvSpPr>
          <p:cNvPr id="9" name="箭头: 左右 8">
            <a:extLst>
              <a:ext uri="{FF2B5EF4-FFF2-40B4-BE49-F238E27FC236}">
                <a16:creationId xmlns:a16="http://schemas.microsoft.com/office/drawing/2014/main" id="{8B229A97-83DD-4C6C-AF02-B4FEAA52263D}"/>
              </a:ext>
            </a:extLst>
          </p:cNvPr>
          <p:cNvSpPr/>
          <p:nvPr/>
        </p:nvSpPr>
        <p:spPr bwMode="auto">
          <a:xfrm>
            <a:off x="4436424" y="2947550"/>
            <a:ext cx="3358570" cy="484632"/>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17739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434975"/>
            <a:ext cx="12192000" cy="890588"/>
            <a:chOff x="0" y="0"/>
            <a:chExt cx="19200" cy="1404"/>
          </a:xfrm>
        </p:grpSpPr>
        <p:grpSp>
          <p:nvGrpSpPr>
            <p:cNvPr id="6209" name="组合 24"/>
            <p:cNvGrpSpPr>
              <a:grpSpLocks/>
            </p:cNvGrpSpPr>
            <p:nvPr/>
          </p:nvGrpSpPr>
          <p:grpSpPr bwMode="auto">
            <a:xfrm>
              <a:off x="0" y="0"/>
              <a:ext cx="19200" cy="1404"/>
              <a:chOff x="0" y="0"/>
              <a:chExt cx="56983904" cy="4165600"/>
            </a:xfrm>
          </p:grpSpPr>
          <p:sp>
            <p:nvSpPr>
              <p:cNvPr id="9220"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6214"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6215"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6216"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6217"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6218"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6219"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6220"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21"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22"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210" name="矩形 25"/>
            <p:cNvSpPr>
              <a:spLocks noChangeArrowheads="1"/>
            </p:cNvSpPr>
            <p:nvPr/>
          </p:nvSpPr>
          <p:spPr bwMode="auto">
            <a:xfrm>
              <a:off x="1749" y="225"/>
              <a:ext cx="8157"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与商用自动驾驶</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2" name="Rectangle 39">
            <a:extLst>
              <a:ext uri="{FF2B5EF4-FFF2-40B4-BE49-F238E27FC236}">
                <a16:creationId xmlns:a16="http://schemas.microsoft.com/office/drawing/2014/main" id="{837CC396-F481-463C-B4BE-78639A88F284}"/>
              </a:ext>
            </a:extLst>
          </p:cNvPr>
          <p:cNvSpPr>
            <a:spLocks noChangeArrowheads="1"/>
          </p:cNvSpPr>
          <p:nvPr/>
        </p:nvSpPr>
        <p:spPr bwMode="auto">
          <a:xfrm>
            <a:off x="449619" y="1401071"/>
            <a:ext cx="8340008" cy="546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3200" b="1">
                <a:solidFill>
                  <a:srgbClr val="FF0000"/>
                </a:solidFill>
                <a:latin typeface="仿宋" panose="02010609060101010101" pitchFamily="49" charset="-122"/>
                <a:ea typeface="仿宋" panose="02010609060101010101" pitchFamily="49" charset="-122"/>
                <a:cs typeface="Times New Roman" panose="02020603050405020304" pitchFamily="18" charset="0"/>
              </a:rPr>
              <a:t>两个模块</a:t>
            </a:r>
            <a:r>
              <a:rPr lang="en-US" altLang="zh-CN" sz="3200" b="1">
                <a:solidFill>
                  <a:srgbClr val="FF0000"/>
                </a:solidFill>
                <a:latin typeface="仿宋" panose="02010609060101010101" pitchFamily="49" charset="-122"/>
                <a:ea typeface="仿宋" panose="02010609060101010101" pitchFamily="49" charset="-122"/>
                <a:cs typeface="Times New Roman" panose="02020603050405020304" pitchFamily="18" charset="0"/>
              </a:rPr>
              <a:t>    </a:t>
            </a:r>
          </a:p>
          <a:p>
            <a:pPr>
              <a:lnSpc>
                <a:spcPct val="130000"/>
              </a:lnSpc>
            </a:pPr>
            <a:r>
              <a:rPr lang="zh-CN" altLang="en-US" sz="2000">
                <a:effectLst/>
                <a:latin typeface="仿宋" panose="02010609060101010101" pitchFamily="49" charset="-122"/>
                <a:ea typeface="仿宋" panose="02010609060101010101" pitchFamily="49" charset="-122"/>
                <a:cs typeface="Times New Roman" panose="02020603050405020304" pitchFamily="18" charset="0"/>
              </a:rPr>
              <a:t>一、</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车辆自动驾驶系统的首要问题</a:t>
            </a:r>
            <a:r>
              <a:rPr lang="zh-CN" altLang="en-US" sz="2000">
                <a:effectLst/>
                <a:latin typeface="仿宋" panose="02010609060101010101" pitchFamily="49" charset="-122"/>
                <a:ea typeface="仿宋" panose="02010609060101010101" pitchFamily="49" charset="-122"/>
                <a:cs typeface="Times New Roman" panose="02020603050405020304" pitchFamily="18" charset="0"/>
              </a:rPr>
              <a:t>是</a:t>
            </a:r>
            <a:r>
              <a:rPr lang="zh-CN" altLang="zh-CN" sz="200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导航</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与</a:t>
            </a:r>
            <a:r>
              <a:rPr lang="zh-CN" altLang="zh-CN" sz="200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定位</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，由于车辆大多沿道路上的车道线行驶，车道线还可以作为道路延伸方向的依据，所以</a:t>
            </a:r>
            <a:r>
              <a:rPr lang="zh-CN" altLang="en-US" sz="2000">
                <a:effectLst/>
                <a:latin typeface="仿宋" panose="02010609060101010101" pitchFamily="49" charset="-122"/>
                <a:ea typeface="仿宋" panose="02010609060101010101" pitchFamily="49" charset="-122"/>
                <a:cs typeface="Times New Roman" panose="02020603050405020304" pitchFamily="18" charset="0"/>
              </a:rPr>
              <a:t>部分</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以车道线作为主要识别目标</a:t>
            </a:r>
            <a:r>
              <a:rPr lang="zh-CN" altLang="en-US" sz="2000">
                <a:effectLst/>
                <a:latin typeface="仿宋" panose="02010609060101010101" pitchFamily="49" charset="-122"/>
                <a:ea typeface="仿宋" panose="02010609060101010101" pitchFamily="49" charset="-122"/>
                <a:cs typeface="Times New Roman" panose="02020603050405020304" pitchFamily="18" charset="0"/>
              </a:rPr>
              <a:t>，</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通过</a:t>
            </a:r>
            <a:r>
              <a:rPr lang="en-US" altLang="zh-CN" sz="200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CCD</a:t>
            </a:r>
            <a:r>
              <a:rPr lang="zh-CN" altLang="zh-CN" sz="200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传感器</a:t>
            </a:r>
            <a:r>
              <a:rPr lang="zh-CN" altLang="zh-CN" sz="2000">
                <a:effectLst/>
                <a:latin typeface="仿宋" panose="02010609060101010101" pitchFamily="49" charset="-122"/>
                <a:ea typeface="仿宋" panose="02010609060101010101" pitchFamily="49" charset="-122"/>
                <a:cs typeface="Times New Roman" panose="02020603050405020304" pitchFamily="18" charset="0"/>
              </a:rPr>
              <a:t>采集车辆前方道路信息，在本章设计模块中利用数字图像处理技术进行图像的预处理、识别等操作</a:t>
            </a:r>
            <a:endParaRPr lang="en-US" altLang="zh-CN" sz="2000">
              <a:effectLst/>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endParaRPr lang="en-US" altLang="zh-CN" sz="2000">
              <a:solidFill>
                <a:srgbClr val="7F7F7F"/>
              </a:solidFill>
              <a:latin typeface="仿宋" panose="02010609060101010101" pitchFamily="49" charset="-122"/>
              <a:ea typeface="仿宋" panose="02010609060101010101" pitchFamily="49" charset="-122"/>
              <a:cs typeface="Times New Roman" panose="02020603050405020304" pitchFamily="18" charset="0"/>
              <a:sym typeface="Droid Sans" pitchFamily="2" charset="0"/>
            </a:endParaRPr>
          </a:p>
          <a:p>
            <a:pPr>
              <a:lnSpc>
                <a:spcPct val="130000"/>
              </a:lnSpc>
            </a:pPr>
            <a:r>
              <a:rPr lang="zh-CN" altLang="en-US" sz="2000">
                <a:latin typeface="仿宋" panose="02010609060101010101" pitchFamily="49" charset="-122"/>
                <a:ea typeface="仿宋" panose="02010609060101010101" pitchFamily="49" charset="-122"/>
                <a:cs typeface="Times New Roman" panose="02020603050405020304" pitchFamily="18" charset="0"/>
                <a:sym typeface="Droid Sans" pitchFamily="2" charset="0"/>
              </a:rPr>
              <a:t>二、无人驾驶部分是建立再规范化道路下匀速驾驶的状态下，重点进行</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sym typeface="Droid Sans" pitchFamily="2" charset="0"/>
              </a:rPr>
              <a:t>车道线变换、目标点选定与定位、车距保护和避撞功能、超车路径规划模型设计和车辆只能控制器等设计</a:t>
            </a:r>
            <a:r>
              <a:rPr lang="zh-CN" altLang="en-US" sz="2000">
                <a:latin typeface="仿宋" panose="02010609060101010101" pitchFamily="49" charset="-122"/>
                <a:ea typeface="仿宋" panose="02010609060101010101" pitchFamily="49" charset="-122"/>
                <a:cs typeface="Times New Roman" panose="02020603050405020304" pitchFamily="18" charset="0"/>
                <a:sym typeface="Droid Sans" pitchFamily="2" charset="0"/>
              </a:rPr>
              <a:t>。本部分将上一部分（车道线识别）的处理图像结果通过摄像原理映射到平面坐标中，通过处理算法，然后再将处理结果进行逆映射返回到原图像中或输出给控制器。该部分的</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sym typeface="Droid Sans" pitchFamily="2" charset="0"/>
              </a:rPr>
              <a:t>路径规划、图像信息处理、控制器</a:t>
            </a:r>
            <a:r>
              <a:rPr lang="zh-CN" altLang="en-US" sz="2000">
                <a:latin typeface="仿宋" panose="02010609060101010101" pitchFamily="49" charset="-122"/>
                <a:ea typeface="仿宋" panose="02010609060101010101" pitchFamily="49" charset="-122"/>
                <a:cs typeface="Times New Roman" panose="02020603050405020304" pitchFamily="18" charset="0"/>
                <a:sym typeface="Droid Sans" pitchFamily="2" charset="0"/>
              </a:rPr>
              <a:t>等操作均采用</a:t>
            </a:r>
            <a:r>
              <a:rPr lang="en-US" altLang="zh-CN" sz="2000">
                <a:latin typeface="仿宋" panose="02010609060101010101" pitchFamily="49" charset="-122"/>
                <a:ea typeface="仿宋" panose="02010609060101010101" pitchFamily="49" charset="-122"/>
                <a:cs typeface="Times New Roman" panose="02020603050405020304" pitchFamily="18" charset="0"/>
                <a:sym typeface="Droid Sans" pitchFamily="2" charset="0"/>
              </a:rPr>
              <a:t>FPGA</a:t>
            </a:r>
            <a:r>
              <a:rPr lang="zh-CN" altLang="en-US" sz="2000">
                <a:latin typeface="仿宋" panose="02010609060101010101" pitchFamily="49" charset="-122"/>
                <a:ea typeface="仿宋" panose="02010609060101010101" pitchFamily="49" charset="-122"/>
                <a:cs typeface="Times New Roman" panose="02020603050405020304" pitchFamily="18" charset="0"/>
                <a:sym typeface="Droid Sans" pitchFamily="2" charset="0"/>
              </a:rPr>
              <a:t>的软核实现</a:t>
            </a:r>
            <a:endParaRPr lang="en-US" altLang="zh-CN" sz="2000">
              <a:latin typeface="仿宋" panose="02010609060101010101" pitchFamily="49" charset="-122"/>
              <a:ea typeface="仿宋" panose="02010609060101010101" pitchFamily="49" charset="-122"/>
              <a:cs typeface="Times New Roman" panose="02020603050405020304" pitchFamily="18" charset="0"/>
              <a:sym typeface="Droid Sans" pitchFamily="2" charset="0"/>
            </a:endParaRPr>
          </a:p>
        </p:txBody>
      </p:sp>
      <p:grpSp>
        <p:nvGrpSpPr>
          <p:cNvPr id="67" name="Group 15">
            <a:extLst>
              <a:ext uri="{FF2B5EF4-FFF2-40B4-BE49-F238E27FC236}">
                <a16:creationId xmlns:a16="http://schemas.microsoft.com/office/drawing/2014/main" id="{BDEA2544-ECF4-4DEB-A613-8E23D053D5D4}"/>
              </a:ext>
            </a:extLst>
          </p:cNvPr>
          <p:cNvGrpSpPr>
            <a:grpSpLocks/>
          </p:cNvGrpSpPr>
          <p:nvPr/>
        </p:nvGrpSpPr>
        <p:grpSpPr bwMode="auto">
          <a:xfrm>
            <a:off x="9119637" y="1717462"/>
            <a:ext cx="2500740" cy="5147486"/>
            <a:chOff x="13208" y="-4239"/>
            <a:chExt cx="4774" cy="9123"/>
          </a:xfrm>
        </p:grpSpPr>
        <p:grpSp>
          <p:nvGrpSpPr>
            <p:cNvPr id="68" name="Group 3">
              <a:extLst>
                <a:ext uri="{FF2B5EF4-FFF2-40B4-BE49-F238E27FC236}">
                  <a16:creationId xmlns:a16="http://schemas.microsoft.com/office/drawing/2014/main" id="{8825AE5F-E4FC-4643-8CFF-37FCB63C5FD0}"/>
                </a:ext>
              </a:extLst>
            </p:cNvPr>
            <p:cNvGrpSpPr>
              <a:grpSpLocks/>
            </p:cNvGrpSpPr>
            <p:nvPr/>
          </p:nvGrpSpPr>
          <p:grpSpPr bwMode="auto">
            <a:xfrm>
              <a:off x="13445" y="-4239"/>
              <a:ext cx="4300" cy="4300"/>
              <a:chOff x="8538023" y="-2691807"/>
              <a:chExt cx="2730500" cy="2730500"/>
            </a:xfrm>
          </p:grpSpPr>
          <p:sp>
            <p:nvSpPr>
              <p:cNvPr id="76" name="AutoShape 4">
                <a:extLst>
                  <a:ext uri="{FF2B5EF4-FFF2-40B4-BE49-F238E27FC236}">
                    <a16:creationId xmlns:a16="http://schemas.microsoft.com/office/drawing/2014/main" id="{F6F2F750-25EF-4ECB-BDAB-4BEA97ED9899}"/>
                  </a:ext>
                </a:extLst>
              </p:cNvPr>
              <p:cNvSpPr>
                <a:spLocks noChangeArrowheads="1"/>
              </p:cNvSpPr>
              <p:nvPr/>
            </p:nvSpPr>
            <p:spPr bwMode="auto">
              <a:xfrm>
                <a:off x="8538023" y="-2691807"/>
                <a:ext cx="2730500" cy="273050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solidFill>
              <a:ln w="25400" cmpd="sng">
                <a:solidFill>
                  <a:srgbClr val="C0C0C0"/>
                </a:solidFill>
                <a:miter lim="800000"/>
                <a:headEnd/>
                <a:tailEnd/>
              </a:ln>
            </p:spPr>
            <p:txBody>
              <a:bodyPr wrap="none" anchor="ctr"/>
              <a:lstStyle/>
              <a:p>
                <a:endParaRPr lang="zh-CN" altLang="en-US"/>
              </a:p>
            </p:txBody>
          </p:sp>
          <p:sp>
            <p:nvSpPr>
              <p:cNvPr id="77" name="AutoShape 5">
                <a:extLst>
                  <a:ext uri="{FF2B5EF4-FFF2-40B4-BE49-F238E27FC236}">
                    <a16:creationId xmlns:a16="http://schemas.microsoft.com/office/drawing/2014/main" id="{912938F1-B670-425B-99CA-84CF0820A1DA}"/>
                  </a:ext>
                </a:extLst>
              </p:cNvPr>
              <p:cNvSpPr>
                <a:spLocks noChangeArrowheads="1"/>
              </p:cNvSpPr>
              <p:nvPr/>
            </p:nvSpPr>
            <p:spPr bwMode="auto">
              <a:xfrm>
                <a:off x="8973743" y="-2061280"/>
                <a:ext cx="1930818" cy="1018542"/>
              </a:xfrm>
              <a:custGeom>
                <a:avLst/>
                <a:gdLst>
                  <a:gd name="T0" fmla="*/ 2147483647 w 21600"/>
                  <a:gd name="T1" fmla="*/ 1132396389 h 21600"/>
                  <a:gd name="T2" fmla="*/ 2147483647 w 21600"/>
                  <a:gd name="T3" fmla="*/ 1132396389 h 21600"/>
                  <a:gd name="T4" fmla="*/ 2147483647 w 21600"/>
                  <a:gd name="T5" fmla="*/ 1132396389 h 21600"/>
                  <a:gd name="T6" fmla="*/ 2147483647 w 21600"/>
                  <a:gd name="T7" fmla="*/ 113239638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4000" b="1">
                    <a:solidFill>
                      <a:srgbClr val="000000"/>
                    </a:solidFill>
                    <a:latin typeface="微软雅黑" pitchFamily="34" charset="-122"/>
                    <a:ea typeface="微软雅黑" pitchFamily="34" charset="-122"/>
                    <a:sym typeface="Helvetica" pitchFamily="2" charset="0"/>
                  </a:rPr>
                  <a:t>车道线</a:t>
                </a:r>
                <a:endParaRPr lang="en-US" altLang="zh-CN" sz="4000" b="1">
                  <a:solidFill>
                    <a:srgbClr val="000000"/>
                  </a:solidFill>
                  <a:latin typeface="微软雅黑" pitchFamily="34" charset="-122"/>
                  <a:ea typeface="微软雅黑" pitchFamily="34" charset="-122"/>
                  <a:sym typeface="Helvetica" pitchFamily="2" charset="0"/>
                </a:endParaRPr>
              </a:p>
              <a:p>
                <a:pPr algn="ctr"/>
                <a:r>
                  <a:rPr lang="zh-CN" altLang="en-US" sz="4000" b="1">
                    <a:solidFill>
                      <a:srgbClr val="000000"/>
                    </a:solidFill>
                    <a:latin typeface="微软雅黑" pitchFamily="34" charset="-122"/>
                    <a:ea typeface="微软雅黑" pitchFamily="34" charset="-122"/>
                    <a:sym typeface="Helvetica" pitchFamily="2" charset="0"/>
                  </a:rPr>
                  <a:t>识别</a:t>
                </a:r>
                <a:endParaRPr lang="zh-CN" altLang="en-US" sz="3600" b="1">
                  <a:solidFill>
                    <a:srgbClr val="000000"/>
                  </a:solidFill>
                  <a:latin typeface="微软雅黑" pitchFamily="34" charset="-122"/>
                  <a:ea typeface="微软雅黑" pitchFamily="34" charset="-122"/>
                  <a:sym typeface="Helvetica" pitchFamily="2" charset="0"/>
                </a:endParaRPr>
              </a:p>
              <a:p>
                <a:pPr algn="ctr"/>
                <a:r>
                  <a:rPr lang="zh-CN" altLang="en-US" sz="1600" b="1">
                    <a:solidFill>
                      <a:srgbClr val="000000"/>
                    </a:solidFill>
                    <a:latin typeface="Bodoni MT Black" pitchFamily="18" charset="0"/>
                    <a:sym typeface="Helvetica" pitchFamily="2" charset="0"/>
                  </a:rPr>
                  <a:t>TITLE</a:t>
                </a:r>
              </a:p>
            </p:txBody>
          </p:sp>
        </p:grpSp>
        <p:sp>
          <p:nvSpPr>
            <p:cNvPr id="69" name="AutoShape 6" descr="color10">
              <a:extLst>
                <a:ext uri="{FF2B5EF4-FFF2-40B4-BE49-F238E27FC236}">
                  <a16:creationId xmlns:a16="http://schemas.microsoft.com/office/drawing/2014/main" id="{37772B9A-9D32-4B5B-B61D-40A7D2287914}"/>
                </a:ext>
              </a:extLst>
            </p:cNvPr>
            <p:cNvSpPr>
              <a:spLocks noChangeArrowheads="1"/>
            </p:cNvSpPr>
            <p:nvPr/>
          </p:nvSpPr>
          <p:spPr bwMode="auto">
            <a:xfrm>
              <a:off x="13635" y="-2234"/>
              <a:ext cx="3980" cy="2135"/>
            </a:xfrm>
            <a:custGeom>
              <a:avLst/>
              <a:gdLst>
                <a:gd name="T0" fmla="*/ 395693746 w 21600"/>
                <a:gd name="T1" fmla="*/ 212262851 h 21600"/>
                <a:gd name="T2" fmla="*/ 395693746 w 21600"/>
                <a:gd name="T3" fmla="*/ 212262851 h 21600"/>
                <a:gd name="T4" fmla="*/ 395693746 w 21600"/>
                <a:gd name="T5" fmla="*/ 212262851 h 21600"/>
                <a:gd name="T6" fmla="*/ 395693746 w 21600"/>
                <a:gd name="T7" fmla="*/ 21226285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blipFill dpi="0" rotWithShape="0">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endParaRPr lang="zh-CN" altLang="en-US"/>
            </a:p>
          </p:txBody>
        </p:sp>
        <p:sp>
          <p:nvSpPr>
            <p:cNvPr id="73" name="AutoShape 12">
              <a:extLst>
                <a:ext uri="{FF2B5EF4-FFF2-40B4-BE49-F238E27FC236}">
                  <a16:creationId xmlns:a16="http://schemas.microsoft.com/office/drawing/2014/main" id="{1E618753-F3E6-400C-9FD5-4979E15B2B8F}"/>
                </a:ext>
              </a:extLst>
            </p:cNvPr>
            <p:cNvSpPr>
              <a:spLocks noChangeArrowheads="1"/>
            </p:cNvSpPr>
            <p:nvPr/>
          </p:nvSpPr>
          <p:spPr bwMode="auto">
            <a:xfrm>
              <a:off x="13208" y="584"/>
              <a:ext cx="4774" cy="4300"/>
            </a:xfrm>
            <a:custGeom>
              <a:avLst/>
              <a:gdLst>
                <a:gd name="T0" fmla="*/ 469240291 w 19679"/>
                <a:gd name="T1" fmla="*/ 469240291 h 19679"/>
                <a:gd name="T2" fmla="*/ 469240291 w 19679"/>
                <a:gd name="T3" fmla="*/ 469240291 h 19679"/>
                <a:gd name="T4" fmla="*/ 469240291 w 19679"/>
                <a:gd name="T5" fmla="*/ 469240291 h 19679"/>
                <a:gd name="T6" fmla="*/ 469240291 w 19679"/>
                <a:gd name="T7" fmla="*/ 469240291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alpha val="50195"/>
              </a:srgbClr>
            </a:solidFill>
            <a:ln w="25400" cmpd="sng">
              <a:solidFill>
                <a:srgbClr val="C0C0C0"/>
              </a:solidFill>
              <a:miter lim="800000"/>
              <a:headEnd/>
              <a:tailEnd/>
            </a:ln>
          </p:spPr>
          <p:txBody>
            <a:bodyPr wrap="none" anchor="ctr"/>
            <a:lstStyle/>
            <a:p>
              <a:endParaRPr lang="zh-CN" altLang="en-US"/>
            </a:p>
          </p:txBody>
        </p:sp>
        <p:sp>
          <p:nvSpPr>
            <p:cNvPr id="74" name="AutoShape 13">
              <a:extLst>
                <a:ext uri="{FF2B5EF4-FFF2-40B4-BE49-F238E27FC236}">
                  <a16:creationId xmlns:a16="http://schemas.microsoft.com/office/drawing/2014/main" id="{7124F2FF-46B4-4D12-B8C7-E5E7B98C4CC7}"/>
                </a:ext>
              </a:extLst>
            </p:cNvPr>
            <p:cNvSpPr>
              <a:spLocks noChangeArrowheads="1"/>
            </p:cNvSpPr>
            <p:nvPr/>
          </p:nvSpPr>
          <p:spPr bwMode="auto">
            <a:xfrm>
              <a:off x="13977" y="1577"/>
              <a:ext cx="3375" cy="1959"/>
            </a:xfrm>
            <a:custGeom>
              <a:avLst/>
              <a:gdLst>
                <a:gd name="T0" fmla="*/ 302238439 w 21600"/>
                <a:gd name="T1" fmla="*/ 159569965 h 21600"/>
                <a:gd name="T2" fmla="*/ 302238439 w 21600"/>
                <a:gd name="T3" fmla="*/ 159569965 h 21600"/>
                <a:gd name="T4" fmla="*/ 302238439 w 21600"/>
                <a:gd name="T5" fmla="*/ 159569965 h 21600"/>
                <a:gd name="T6" fmla="*/ 302238439 w 21600"/>
                <a:gd name="T7" fmla="*/ 15956996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spcBef>
                  <a:spcPts val="1000"/>
                </a:spcBef>
              </a:pPr>
              <a:r>
                <a:rPr lang="zh-CN" altLang="en-US" sz="4000" b="1">
                  <a:solidFill>
                    <a:srgbClr val="000000"/>
                  </a:solidFill>
                  <a:latin typeface="微软雅黑" pitchFamily="34" charset="-122"/>
                  <a:ea typeface="微软雅黑" pitchFamily="34" charset="-122"/>
                  <a:sym typeface="Helvetica" pitchFamily="2" charset="0"/>
                </a:rPr>
                <a:t>无人</a:t>
              </a:r>
              <a:endParaRPr lang="en-US" altLang="zh-CN" sz="4000" b="1">
                <a:solidFill>
                  <a:srgbClr val="000000"/>
                </a:solidFill>
                <a:latin typeface="微软雅黑" pitchFamily="34" charset="-122"/>
                <a:ea typeface="微软雅黑" pitchFamily="34" charset="-122"/>
                <a:sym typeface="Helvetica" pitchFamily="2" charset="0"/>
              </a:endParaRPr>
            </a:p>
            <a:p>
              <a:pPr algn="ctr">
                <a:spcBef>
                  <a:spcPts val="1000"/>
                </a:spcBef>
              </a:pPr>
              <a:r>
                <a:rPr lang="zh-CN" altLang="en-US" sz="4000" b="1">
                  <a:solidFill>
                    <a:srgbClr val="000000"/>
                  </a:solidFill>
                  <a:latin typeface="微软雅黑" pitchFamily="34" charset="-122"/>
                  <a:ea typeface="微软雅黑" pitchFamily="34" charset="-122"/>
                  <a:sym typeface="Helvetica" pitchFamily="2" charset="0"/>
                </a:rPr>
                <a:t>驾驶</a:t>
              </a:r>
              <a:endParaRPr lang="zh-CN" altLang="en-US" sz="3600" b="1">
                <a:solidFill>
                  <a:srgbClr val="000000"/>
                </a:solidFill>
                <a:latin typeface="微软雅黑" pitchFamily="34" charset="-122"/>
                <a:ea typeface="微软雅黑" pitchFamily="34" charset="-122"/>
                <a:sym typeface="Helvetica" pitchFamily="2" charset="0"/>
              </a:endParaRPr>
            </a:p>
            <a:p>
              <a:pPr algn="ctr">
                <a:spcBef>
                  <a:spcPts val="1000"/>
                </a:spcBef>
              </a:pPr>
              <a:r>
                <a:rPr lang="zh-CN" altLang="en-US" sz="1600" b="1">
                  <a:solidFill>
                    <a:srgbClr val="000000"/>
                  </a:solidFill>
                  <a:latin typeface="Bodoni MT Black" pitchFamily="18" charset="0"/>
                  <a:sym typeface="Helvetica" pitchFamily="2" charset="0"/>
                </a:rPr>
                <a:t>TITLE</a:t>
              </a:r>
            </a:p>
          </p:txBody>
        </p:sp>
        <p:sp>
          <p:nvSpPr>
            <p:cNvPr id="75" name="AutoShape 14">
              <a:extLst>
                <a:ext uri="{FF2B5EF4-FFF2-40B4-BE49-F238E27FC236}">
                  <a16:creationId xmlns:a16="http://schemas.microsoft.com/office/drawing/2014/main" id="{7014D2FC-4A12-4907-A469-4FED43FC428A}"/>
                </a:ext>
              </a:extLst>
            </p:cNvPr>
            <p:cNvSpPr>
              <a:spLocks noChangeArrowheads="1"/>
            </p:cNvSpPr>
            <p:nvPr/>
          </p:nvSpPr>
          <p:spPr bwMode="auto">
            <a:xfrm>
              <a:off x="13607" y="3181"/>
              <a:ext cx="4045" cy="154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blipFill dpi="0" rotWithShape="1">
              <a:blip r:embed="rId7" cstate="print"/>
              <a:srcRect/>
              <a:stretch>
                <a:fillRect b="-3280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434975"/>
            <a:ext cx="12192000" cy="890588"/>
            <a:chOff x="0" y="0"/>
            <a:chExt cx="19200" cy="1404"/>
          </a:xfrm>
        </p:grpSpPr>
        <p:grpSp>
          <p:nvGrpSpPr>
            <p:cNvPr id="3092" name="组合 24"/>
            <p:cNvGrpSpPr>
              <a:grpSpLocks/>
            </p:cNvGrpSpPr>
            <p:nvPr/>
          </p:nvGrpSpPr>
          <p:grpSpPr bwMode="auto">
            <a:xfrm>
              <a:off x="0" y="0"/>
              <a:ext cx="19200" cy="1404"/>
              <a:chOff x="0" y="0"/>
              <a:chExt cx="56983904" cy="4165600"/>
            </a:xfrm>
          </p:grpSpPr>
          <p:sp>
            <p:nvSpPr>
              <p:cNvPr id="6148"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3097"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8" name="直角三角形 16"/>
              <p:cNvSpPr>
                <a:spLocks noChangeArrowheads="1"/>
              </p:cNvSpPr>
              <p:nvPr/>
            </p:nvSpPr>
            <p:spPr bwMode="auto">
              <a:xfrm>
                <a:off x="45988801" y="0"/>
                <a:ext cx="344488"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9"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0" name="直角三角形 18"/>
              <p:cNvSpPr>
                <a:spLocks noChangeArrowheads="1"/>
              </p:cNvSpPr>
              <p:nvPr/>
            </p:nvSpPr>
            <p:spPr bwMode="auto">
              <a:xfrm>
                <a:off x="47781089"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1"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2" name="直角三角形 20"/>
              <p:cNvSpPr>
                <a:spLocks noChangeArrowheads="1"/>
              </p:cNvSpPr>
              <p:nvPr/>
            </p:nvSpPr>
            <p:spPr bwMode="auto">
              <a:xfrm>
                <a:off x="49574964"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3103"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3" name="矩形 25"/>
            <p:cNvSpPr>
              <a:spLocks noChangeArrowheads="1"/>
            </p:cNvSpPr>
            <p:nvPr/>
          </p:nvSpPr>
          <p:spPr bwMode="auto">
            <a:xfrm>
              <a:off x="1749" y="225"/>
              <a:ext cx="920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车道线识别及</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实现</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2" name="图片 1">
            <a:extLst>
              <a:ext uri="{FF2B5EF4-FFF2-40B4-BE49-F238E27FC236}">
                <a16:creationId xmlns:a16="http://schemas.microsoft.com/office/drawing/2014/main" id="{9A672534-48FB-4419-8686-DF0A792A3AC9}"/>
              </a:ext>
            </a:extLst>
          </p:cNvPr>
          <p:cNvPicPr>
            <a:picLocks noChangeAspect="1"/>
          </p:cNvPicPr>
          <p:nvPr/>
        </p:nvPicPr>
        <p:blipFill>
          <a:blip r:embed="rId6"/>
          <a:stretch>
            <a:fillRect/>
          </a:stretch>
        </p:blipFill>
        <p:spPr>
          <a:xfrm>
            <a:off x="0" y="2984608"/>
            <a:ext cx="8880072" cy="4011532"/>
          </a:xfrm>
          <a:prstGeom prst="rect">
            <a:avLst/>
          </a:prstGeom>
        </p:spPr>
      </p:pic>
      <p:sp>
        <p:nvSpPr>
          <p:cNvPr id="3" name="Rectangle 39">
            <a:extLst>
              <a:ext uri="{FF2B5EF4-FFF2-40B4-BE49-F238E27FC236}">
                <a16:creationId xmlns:a16="http://schemas.microsoft.com/office/drawing/2014/main" id="{E864095E-8585-44A9-B4DB-80D03BAAE61D}"/>
              </a:ext>
            </a:extLst>
          </p:cNvPr>
          <p:cNvSpPr>
            <a:spLocks noChangeArrowheads="1"/>
          </p:cNvSpPr>
          <p:nvPr/>
        </p:nvSpPr>
        <p:spPr bwMode="auto">
          <a:xfrm>
            <a:off x="188208" y="1383775"/>
            <a:ext cx="11815584" cy="160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    整个部分可由以下四个模块进行实现，前三个模块因时间原因且与本课程联系不大我们暂且快速讲过。</a:t>
            </a:r>
            <a:endParaRPr lang="en-US" altLang="zh-CN" sz="200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1</a:t>
            </a:r>
            <a:r>
              <a:rPr lang="zh-CN" altLang="en-US" sz="2000">
                <a:latin typeface="仿宋" panose="02010609060101010101" pitchFamily="49" charset="-122"/>
                <a:ea typeface="仿宋" panose="02010609060101010101" pitchFamily="49" charset="-122"/>
                <a:cs typeface="Times New Roman" panose="02020603050405020304" pitchFamily="18" charset="0"/>
              </a:rPr>
              <a:t>、二值化模块指的是让让近景、次近景、远景的图像做灰度处理，识别出车道线的像素线，再通过算法例如参考迭代思想将最大类间方差法（大津算法）反复使用得到图像灰度值输出。</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2</a:t>
            </a:r>
            <a:r>
              <a:rPr lang="zh-CN" altLang="en-US" sz="2000">
                <a:latin typeface="仿宋" panose="02010609060101010101" pitchFamily="49" charset="-122"/>
                <a:ea typeface="仿宋" panose="02010609060101010101" pitchFamily="49" charset="-122"/>
                <a:cs typeface="Times New Roman" panose="02020603050405020304" pitchFamily="18" charset="0"/>
              </a:rPr>
              <a:t>、骨架化模块值得是将原来多像素组合的图像简化为单像素相连接的二值图像。</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                                                                                                                               </a:t>
            </a:r>
          </a:p>
        </p:txBody>
      </p:sp>
      <p:sp>
        <p:nvSpPr>
          <p:cNvPr id="4" name="Rectangle 39">
            <a:extLst>
              <a:ext uri="{FF2B5EF4-FFF2-40B4-BE49-F238E27FC236}">
                <a16:creationId xmlns:a16="http://schemas.microsoft.com/office/drawing/2014/main" id="{04B5E92D-9273-47D0-9D35-B9F7D643E5CD}"/>
              </a:ext>
            </a:extLst>
          </p:cNvPr>
          <p:cNvSpPr>
            <a:spLocks noChangeArrowheads="1"/>
          </p:cNvSpPr>
          <p:nvPr/>
        </p:nvSpPr>
        <p:spPr bwMode="auto">
          <a:xfrm>
            <a:off x="9041286" y="3064856"/>
            <a:ext cx="2801291" cy="361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3</a:t>
            </a:r>
            <a:r>
              <a:rPr lang="zh-CN" altLang="en-US" sz="2000">
                <a:latin typeface="仿宋" panose="02010609060101010101" pitchFamily="49" charset="-122"/>
                <a:ea typeface="仿宋" panose="02010609060101010101" pitchFamily="49" charset="-122"/>
                <a:cs typeface="Times New Roman" panose="02020603050405020304" pitchFamily="18" charset="0"/>
              </a:rPr>
              <a:t>、</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车道线识别模块目的在于识别车道线</a:t>
            </a:r>
            <a:r>
              <a:rPr lang="zh-CN" altLang="en-US" sz="2000">
                <a:latin typeface="仿宋" panose="02010609060101010101" pitchFamily="49" charset="-122"/>
                <a:ea typeface="仿宋" panose="02010609060101010101" pitchFamily="49" charset="-122"/>
                <a:cs typeface="Times New Roman" panose="02020603050405020304" pitchFamily="18" charset="0"/>
              </a:rPr>
              <a:t>。首先还是通过前面的</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二值化</a:t>
            </a:r>
            <a:r>
              <a:rPr lang="zh-CN" altLang="en-US" sz="2000">
                <a:latin typeface="仿宋" panose="02010609060101010101" pitchFamily="49" charset="-122"/>
                <a:ea typeface="仿宋" panose="02010609060101010101" pitchFamily="49" charset="-122"/>
                <a:cs typeface="Times New Roman" panose="02020603050405020304" pitchFamily="18" charset="0"/>
              </a:rPr>
              <a:t>和</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骨架化</a:t>
            </a:r>
            <a:r>
              <a:rPr lang="zh-CN" altLang="en-US" sz="2000">
                <a:latin typeface="仿宋" panose="02010609060101010101" pitchFamily="49" charset="-122"/>
                <a:ea typeface="仿宋" panose="02010609060101010101" pitchFamily="49" charset="-122"/>
                <a:cs typeface="Times New Roman" panose="02020603050405020304" pitchFamily="18" charset="0"/>
              </a:rPr>
              <a:t>处理，将图像中车道线变为单一像素点连成的细线，再通过拟合映射到数学坐标系中，这里要分近景和次近景两种情况考虑。</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434975"/>
            <a:ext cx="12192000" cy="890588"/>
            <a:chOff x="0" y="0"/>
            <a:chExt cx="19200" cy="1404"/>
          </a:xfrm>
        </p:grpSpPr>
        <p:grpSp>
          <p:nvGrpSpPr>
            <p:cNvPr id="3092" name="组合 24"/>
            <p:cNvGrpSpPr>
              <a:grpSpLocks/>
            </p:cNvGrpSpPr>
            <p:nvPr/>
          </p:nvGrpSpPr>
          <p:grpSpPr bwMode="auto">
            <a:xfrm>
              <a:off x="0" y="0"/>
              <a:ext cx="19200" cy="1404"/>
              <a:chOff x="0" y="0"/>
              <a:chExt cx="56983904" cy="4165600"/>
            </a:xfrm>
          </p:grpSpPr>
          <p:sp>
            <p:nvSpPr>
              <p:cNvPr id="6148"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3097"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8" name="直角三角形 16"/>
              <p:cNvSpPr>
                <a:spLocks noChangeArrowheads="1"/>
              </p:cNvSpPr>
              <p:nvPr/>
            </p:nvSpPr>
            <p:spPr bwMode="auto">
              <a:xfrm>
                <a:off x="45988801" y="0"/>
                <a:ext cx="344488"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9"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0" name="直角三角形 18"/>
              <p:cNvSpPr>
                <a:spLocks noChangeArrowheads="1"/>
              </p:cNvSpPr>
              <p:nvPr/>
            </p:nvSpPr>
            <p:spPr bwMode="auto">
              <a:xfrm>
                <a:off x="47781089"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1"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2" name="直角三角形 20"/>
              <p:cNvSpPr>
                <a:spLocks noChangeArrowheads="1"/>
              </p:cNvSpPr>
              <p:nvPr/>
            </p:nvSpPr>
            <p:spPr bwMode="auto">
              <a:xfrm>
                <a:off x="49574964"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3103"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3" name="矩形 25"/>
            <p:cNvSpPr>
              <a:spLocks noChangeArrowheads="1"/>
            </p:cNvSpPr>
            <p:nvPr/>
          </p:nvSpPr>
          <p:spPr bwMode="auto">
            <a:xfrm>
              <a:off x="1749" y="225"/>
              <a:ext cx="920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车道线识别及</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实现</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3" name="Rectangle 39">
            <a:extLst>
              <a:ext uri="{FF2B5EF4-FFF2-40B4-BE49-F238E27FC236}">
                <a16:creationId xmlns:a16="http://schemas.microsoft.com/office/drawing/2014/main" id="{E864095E-8585-44A9-B4DB-80D03BAAE61D}"/>
              </a:ext>
            </a:extLst>
          </p:cNvPr>
          <p:cNvSpPr>
            <a:spLocks noChangeArrowheads="1"/>
          </p:cNvSpPr>
          <p:nvPr/>
        </p:nvSpPr>
        <p:spPr bwMode="auto">
          <a:xfrm>
            <a:off x="188208" y="1383775"/>
            <a:ext cx="11815584" cy="160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       我们重点讲车道线识别系统的</a:t>
            </a:r>
            <a:r>
              <a:rPr lang="en-US" altLang="zh-CN" sz="2000">
                <a:solidFill>
                  <a:srgbClr val="FF0000"/>
                </a:solidFill>
                <a:latin typeface="仿宋" panose="02010609060101010101" pitchFamily="49" charset="-122"/>
                <a:ea typeface="仿宋" panose="02010609060101010101" pitchFamily="49" charset="-122"/>
                <a:cs typeface="Times New Roman" panose="02020603050405020304" pitchFamily="18" charset="0"/>
              </a:rPr>
              <a:t>FPGA</a:t>
            </a: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实现</a:t>
            </a:r>
            <a:endParaRPr lang="en-US" altLang="zh-CN" sz="200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1</a:t>
            </a:r>
            <a:r>
              <a:rPr lang="zh-CN" altLang="en-US" sz="2000">
                <a:latin typeface="仿宋" panose="02010609060101010101" pitchFamily="49" charset="-122"/>
                <a:ea typeface="仿宋" panose="02010609060101010101" pitchFamily="49" charset="-122"/>
                <a:cs typeface="Times New Roman" panose="02020603050405020304" pitchFamily="18" charset="0"/>
              </a:rPr>
              <a:t>、首先我们采用</a:t>
            </a:r>
            <a:r>
              <a:rPr lang="en-US" altLang="zh-CN" sz="2000">
                <a:latin typeface="仿宋" panose="02010609060101010101" pitchFamily="49" charset="-122"/>
                <a:ea typeface="仿宋" panose="02010609060101010101" pitchFamily="49" charset="-122"/>
                <a:cs typeface="Times New Roman" panose="02020603050405020304" pitchFamily="18" charset="0"/>
              </a:rPr>
              <a:t>FPGA</a:t>
            </a:r>
            <a:r>
              <a:rPr lang="zh-CN" altLang="en-US" sz="2000">
                <a:latin typeface="仿宋" panose="02010609060101010101" pitchFamily="49" charset="-122"/>
                <a:ea typeface="仿宋" panose="02010609060101010101" pitchFamily="49" charset="-122"/>
                <a:cs typeface="Times New Roman" panose="02020603050405020304" pitchFamily="18" charset="0"/>
              </a:rPr>
              <a:t>的并行处理功能，将图像的远景、次近景、近景部分同时二值化和识别处理。根据上张幻灯片所讲，远景部分直接置为黑色，近景部分采用均值二值化法，这种方法只有一个累加器便可以实现，所以二值化</a:t>
            </a:r>
            <a:r>
              <a:rPr lang="en-US" altLang="zh-CN" sz="2000">
                <a:latin typeface="仿宋" panose="02010609060101010101" pitchFamily="49" charset="-122"/>
                <a:ea typeface="仿宋" panose="02010609060101010101" pitchFamily="49" charset="-122"/>
                <a:cs typeface="Times New Roman" panose="02020603050405020304" pitchFamily="18" charset="0"/>
              </a:rPr>
              <a:t>FPGA</a:t>
            </a:r>
            <a:r>
              <a:rPr lang="zh-CN" altLang="en-US" sz="2000">
                <a:latin typeface="仿宋" panose="02010609060101010101" pitchFamily="49" charset="-122"/>
                <a:ea typeface="仿宋" panose="02010609060101010101" pitchFamily="49" charset="-122"/>
                <a:cs typeface="Times New Roman" panose="02020603050405020304" pitchFamily="18" charset="0"/>
              </a:rPr>
              <a:t>实现的重点是次近景部分的双对分最大类间方差滤波迭代算法。</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                                                                                                                               </a:t>
            </a:r>
          </a:p>
        </p:txBody>
      </p:sp>
      <p:sp>
        <p:nvSpPr>
          <p:cNvPr id="4" name="Rectangle 39">
            <a:extLst>
              <a:ext uri="{FF2B5EF4-FFF2-40B4-BE49-F238E27FC236}">
                <a16:creationId xmlns:a16="http://schemas.microsoft.com/office/drawing/2014/main" id="{04B5E92D-9273-47D0-9D35-B9F7D643E5CD}"/>
              </a:ext>
            </a:extLst>
          </p:cNvPr>
          <p:cNvSpPr>
            <a:spLocks noChangeArrowheads="1"/>
          </p:cNvSpPr>
          <p:nvPr/>
        </p:nvSpPr>
        <p:spPr bwMode="auto">
          <a:xfrm>
            <a:off x="9041286" y="2936565"/>
            <a:ext cx="2801291" cy="374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2</a:t>
            </a:r>
            <a:r>
              <a:rPr lang="zh-CN" altLang="en-US" sz="2000">
                <a:latin typeface="仿宋" panose="02010609060101010101" pitchFamily="49" charset="-122"/>
                <a:ea typeface="仿宋" panose="02010609060101010101" pitchFamily="49" charset="-122"/>
                <a:cs typeface="Times New Roman" panose="02020603050405020304" pitchFamily="18" charset="0"/>
              </a:rPr>
              <a:t>、</a:t>
            </a:r>
            <a:r>
              <a:rPr lang="en-US" altLang="zh-CN" sz="2000">
                <a:latin typeface="仿宋" panose="02010609060101010101" pitchFamily="49" charset="-122"/>
                <a:ea typeface="仿宋" panose="02010609060101010101" pitchFamily="49" charset="-122"/>
                <a:cs typeface="Times New Roman" panose="02020603050405020304" pitchFamily="18" charset="0"/>
              </a:rPr>
              <a:t>FPGA</a:t>
            </a:r>
            <a:r>
              <a:rPr lang="zh-CN" altLang="en-US" sz="2000">
                <a:latin typeface="仿宋" panose="02010609060101010101" pitchFamily="49" charset="-122"/>
                <a:ea typeface="仿宋" panose="02010609060101010101" pitchFamily="49" charset="-122"/>
                <a:cs typeface="Times New Roman" panose="02020603050405020304" pitchFamily="18" charset="0"/>
              </a:rPr>
              <a:t>的双对分最大类间方差滤波迭代算法。在这部分中，根据算法原理主要分为：总体均值确定模块、部分均值确定模块和方差遍历模块，在具体实现的时，注意：</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marL="457200" indent="-457200">
              <a:lnSpc>
                <a:spcPct val="130000"/>
              </a:lnSpc>
              <a:buAutoNum type="alphaLcPeriod"/>
            </a:pP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方差遍历及确定模块</a:t>
            </a:r>
            <a:endParaRPr lang="en-US" altLang="zh-CN" sz="200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lnSpc>
                <a:spcPct val="130000"/>
              </a:lnSpc>
              <a:buAutoNum type="alphaLcPeriod"/>
            </a:pPr>
            <a:r>
              <a:rPr lang="zh-CN" altLang="en-US" sz="2000">
                <a:solidFill>
                  <a:srgbClr val="FF0000"/>
                </a:solidFill>
                <a:latin typeface="仿宋" panose="02010609060101010101" pitchFamily="49" charset="-122"/>
                <a:ea typeface="仿宋" panose="02010609060101010101" pitchFamily="49" charset="-122"/>
                <a:cs typeface="Times New Roman" panose="02020603050405020304" pitchFamily="18" charset="0"/>
              </a:rPr>
              <a:t>除法器的设计</a:t>
            </a:r>
            <a:endParaRPr lang="en-US" altLang="zh-CN" sz="200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36BB09F6-695C-4440-AC56-8235B5827922}"/>
              </a:ext>
            </a:extLst>
          </p:cNvPr>
          <p:cNvPicPr>
            <a:picLocks noChangeAspect="1"/>
          </p:cNvPicPr>
          <p:nvPr/>
        </p:nvPicPr>
        <p:blipFill>
          <a:blip r:embed="rId6"/>
          <a:stretch>
            <a:fillRect/>
          </a:stretch>
        </p:blipFill>
        <p:spPr>
          <a:xfrm>
            <a:off x="2382368" y="2936565"/>
            <a:ext cx="3301668" cy="3921435"/>
          </a:xfrm>
          <a:prstGeom prst="rect">
            <a:avLst/>
          </a:prstGeom>
        </p:spPr>
      </p:pic>
      <p:pic>
        <p:nvPicPr>
          <p:cNvPr id="7" name="图片 6">
            <a:extLst>
              <a:ext uri="{FF2B5EF4-FFF2-40B4-BE49-F238E27FC236}">
                <a16:creationId xmlns:a16="http://schemas.microsoft.com/office/drawing/2014/main" id="{FD1931B6-2527-4897-A9F5-FD4D3E35AB52}"/>
              </a:ext>
            </a:extLst>
          </p:cNvPr>
          <p:cNvPicPr>
            <a:picLocks noChangeAspect="1"/>
          </p:cNvPicPr>
          <p:nvPr/>
        </p:nvPicPr>
        <p:blipFill>
          <a:blip r:embed="rId7"/>
          <a:stretch>
            <a:fillRect/>
          </a:stretch>
        </p:blipFill>
        <p:spPr>
          <a:xfrm>
            <a:off x="6391027" y="3164670"/>
            <a:ext cx="1943268" cy="1417443"/>
          </a:xfrm>
          <a:prstGeom prst="rect">
            <a:avLst/>
          </a:prstGeom>
        </p:spPr>
      </p:pic>
      <p:pic>
        <p:nvPicPr>
          <p:cNvPr id="8" name="图片 7">
            <a:extLst>
              <a:ext uri="{FF2B5EF4-FFF2-40B4-BE49-F238E27FC236}">
                <a16:creationId xmlns:a16="http://schemas.microsoft.com/office/drawing/2014/main" id="{D706E999-FB0B-4AB9-8A20-FB9C9865F000}"/>
              </a:ext>
            </a:extLst>
          </p:cNvPr>
          <p:cNvPicPr>
            <a:picLocks noChangeAspect="1"/>
          </p:cNvPicPr>
          <p:nvPr/>
        </p:nvPicPr>
        <p:blipFill>
          <a:blip r:embed="rId8"/>
          <a:stretch>
            <a:fillRect/>
          </a:stretch>
        </p:blipFill>
        <p:spPr>
          <a:xfrm>
            <a:off x="6284145" y="5336524"/>
            <a:ext cx="1996613" cy="1409822"/>
          </a:xfrm>
          <a:prstGeom prst="rect">
            <a:avLst/>
          </a:prstGeom>
        </p:spPr>
      </p:pic>
      <p:sp>
        <p:nvSpPr>
          <p:cNvPr id="9" name="箭头: 下 8">
            <a:extLst>
              <a:ext uri="{FF2B5EF4-FFF2-40B4-BE49-F238E27FC236}">
                <a16:creationId xmlns:a16="http://schemas.microsoft.com/office/drawing/2014/main" id="{B934FF40-ED73-4E34-B964-D90BF205D2CA}"/>
              </a:ext>
            </a:extLst>
          </p:cNvPr>
          <p:cNvSpPr/>
          <p:nvPr/>
        </p:nvSpPr>
        <p:spPr bwMode="auto">
          <a:xfrm>
            <a:off x="6955790" y="4582113"/>
            <a:ext cx="653324" cy="68645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5" name="图片 4">
            <a:extLst>
              <a:ext uri="{FF2B5EF4-FFF2-40B4-BE49-F238E27FC236}">
                <a16:creationId xmlns:a16="http://schemas.microsoft.com/office/drawing/2014/main" id="{C00B17D3-3007-417F-AE6C-C0EA3FC493FE}"/>
              </a:ext>
            </a:extLst>
          </p:cNvPr>
          <p:cNvPicPr>
            <a:picLocks noChangeAspect="1"/>
          </p:cNvPicPr>
          <p:nvPr/>
        </p:nvPicPr>
        <p:blipFill>
          <a:blip r:embed="rId9"/>
          <a:stretch>
            <a:fillRect/>
          </a:stretch>
        </p:blipFill>
        <p:spPr>
          <a:xfrm>
            <a:off x="0" y="3042821"/>
            <a:ext cx="3042622" cy="2715458"/>
          </a:xfrm>
          <a:prstGeom prst="rect">
            <a:avLst/>
          </a:prstGeom>
        </p:spPr>
      </p:pic>
    </p:spTree>
    <p:extLst>
      <p:ext uri="{BB962C8B-B14F-4D97-AF65-F5344CB8AC3E}">
        <p14:creationId xmlns:p14="http://schemas.microsoft.com/office/powerpoint/2010/main" val="165417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434975"/>
            <a:ext cx="12192000" cy="890588"/>
            <a:chOff x="0" y="0"/>
            <a:chExt cx="19200" cy="1404"/>
          </a:xfrm>
        </p:grpSpPr>
        <p:grpSp>
          <p:nvGrpSpPr>
            <p:cNvPr id="3092" name="组合 24"/>
            <p:cNvGrpSpPr>
              <a:grpSpLocks/>
            </p:cNvGrpSpPr>
            <p:nvPr/>
          </p:nvGrpSpPr>
          <p:grpSpPr bwMode="auto">
            <a:xfrm>
              <a:off x="0" y="0"/>
              <a:ext cx="19200" cy="1404"/>
              <a:chOff x="0" y="0"/>
              <a:chExt cx="56983904" cy="4165600"/>
            </a:xfrm>
          </p:grpSpPr>
          <p:sp>
            <p:nvSpPr>
              <p:cNvPr id="6148"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3097"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8" name="直角三角形 16"/>
              <p:cNvSpPr>
                <a:spLocks noChangeArrowheads="1"/>
              </p:cNvSpPr>
              <p:nvPr/>
            </p:nvSpPr>
            <p:spPr bwMode="auto">
              <a:xfrm>
                <a:off x="45988801" y="0"/>
                <a:ext cx="344488"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9"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0" name="直角三角形 18"/>
              <p:cNvSpPr>
                <a:spLocks noChangeArrowheads="1"/>
              </p:cNvSpPr>
              <p:nvPr/>
            </p:nvSpPr>
            <p:spPr bwMode="auto">
              <a:xfrm>
                <a:off x="47781089"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1"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2" name="直角三角形 20"/>
              <p:cNvSpPr>
                <a:spLocks noChangeArrowheads="1"/>
              </p:cNvSpPr>
              <p:nvPr/>
            </p:nvSpPr>
            <p:spPr bwMode="auto">
              <a:xfrm>
                <a:off x="49574964"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3103"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3" name="矩形 25"/>
            <p:cNvSpPr>
              <a:spLocks noChangeArrowheads="1"/>
            </p:cNvSpPr>
            <p:nvPr/>
          </p:nvSpPr>
          <p:spPr bwMode="auto">
            <a:xfrm>
              <a:off x="1749" y="225"/>
              <a:ext cx="920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车道线识别及</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实现</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3" name="Rectangle 39">
            <a:extLst>
              <a:ext uri="{FF2B5EF4-FFF2-40B4-BE49-F238E27FC236}">
                <a16:creationId xmlns:a16="http://schemas.microsoft.com/office/drawing/2014/main" id="{E864095E-8585-44A9-B4DB-80D03BAAE61D}"/>
              </a:ext>
            </a:extLst>
          </p:cNvPr>
          <p:cNvSpPr>
            <a:spLocks noChangeArrowheads="1"/>
          </p:cNvSpPr>
          <p:nvPr/>
        </p:nvSpPr>
        <p:spPr bwMode="auto">
          <a:xfrm>
            <a:off x="188208" y="1325563"/>
            <a:ext cx="10020438" cy="540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800" b="1">
                <a:solidFill>
                  <a:srgbClr val="FF000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000" b="1">
                <a:solidFill>
                  <a:srgbClr val="FF0000"/>
                </a:solidFill>
                <a:latin typeface="仿宋" panose="02010609060101010101" pitchFamily="49" charset="-122"/>
                <a:ea typeface="仿宋" panose="02010609060101010101" pitchFamily="49" charset="-122"/>
                <a:cs typeface="Times New Roman" panose="02020603050405020304" pitchFamily="18" charset="0"/>
              </a:rPr>
              <a:t>该部分介绍两个注意点：</a:t>
            </a:r>
            <a:r>
              <a:rPr lang="en-US" altLang="zh-CN" sz="2000" b="1">
                <a:solidFill>
                  <a:srgbClr val="FF0000"/>
                </a:solidFill>
                <a:latin typeface="仿宋" panose="02010609060101010101" pitchFamily="49" charset="-122"/>
                <a:ea typeface="仿宋" panose="02010609060101010101" pitchFamily="49" charset="-122"/>
                <a:cs typeface="Times New Roman" panose="02020603050405020304" pitchFamily="18" charset="0"/>
              </a:rPr>
              <a:t>1.</a:t>
            </a:r>
            <a:r>
              <a:rPr lang="zh-CN" altLang="en-US" sz="2000" b="1">
                <a:solidFill>
                  <a:srgbClr val="FF0000"/>
                </a:solidFill>
                <a:latin typeface="仿宋" panose="02010609060101010101" pitchFamily="49" charset="-122"/>
                <a:ea typeface="仿宋" panose="02010609060101010101" pitchFamily="49" charset="-122"/>
                <a:cs typeface="Times New Roman" panose="02020603050405020304" pitchFamily="18" charset="0"/>
              </a:rPr>
              <a:t>方差遍历及确定模块          </a:t>
            </a:r>
            <a:r>
              <a:rPr lang="en-US" altLang="zh-CN" sz="2000" b="1">
                <a:solidFill>
                  <a:srgbClr val="FF0000"/>
                </a:solidFill>
                <a:latin typeface="仿宋" panose="02010609060101010101" pitchFamily="49" charset="-122"/>
                <a:ea typeface="仿宋" panose="02010609060101010101" pitchFamily="49" charset="-122"/>
                <a:cs typeface="Times New Roman" panose="02020603050405020304" pitchFamily="18" charset="0"/>
              </a:rPr>
              <a:t>2.</a:t>
            </a:r>
            <a:r>
              <a:rPr lang="zh-CN" altLang="en-US" sz="2000" b="1">
                <a:solidFill>
                  <a:srgbClr val="FF0000"/>
                </a:solidFill>
                <a:latin typeface="仿宋" panose="02010609060101010101" pitchFamily="49" charset="-122"/>
                <a:ea typeface="仿宋" panose="02010609060101010101" pitchFamily="49" charset="-122"/>
                <a:cs typeface="Times New Roman" panose="02020603050405020304" pitchFamily="18" charset="0"/>
              </a:rPr>
              <a:t>除法器设计</a:t>
            </a:r>
            <a:endParaRPr lang="en-US" altLang="zh-CN" sz="2000" b="1">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b="1">
                <a:latin typeface="仿宋" panose="02010609060101010101" pitchFamily="49" charset="-122"/>
                <a:ea typeface="仿宋" panose="02010609060101010101" pitchFamily="49" charset="-122"/>
                <a:cs typeface="Times New Roman" panose="02020603050405020304" pitchFamily="18" charset="0"/>
              </a:rPr>
              <a:t>1</a:t>
            </a:r>
            <a:r>
              <a:rPr lang="zh-CN" altLang="en-US" sz="2000" b="1">
                <a:latin typeface="仿宋" panose="02010609060101010101" pitchFamily="49" charset="-122"/>
                <a:ea typeface="仿宋" panose="02010609060101010101" pitchFamily="49" charset="-122"/>
                <a:cs typeface="Times New Roman" panose="02020603050405020304" pitchFamily="18" charset="0"/>
              </a:rPr>
              <a:t>、方差遍历及确定模块 </a:t>
            </a:r>
            <a:r>
              <a:rPr lang="zh-CN" altLang="en-US" sz="2000">
                <a:latin typeface="仿宋" panose="02010609060101010101" pitchFamily="49" charset="-122"/>
                <a:ea typeface="仿宋" panose="02010609060101010101" pitchFamily="49" charset="-122"/>
                <a:cs typeface="Times New Roman" panose="02020603050405020304" pitchFamily="18" charset="0"/>
              </a:rPr>
              <a:t>根据冒泡法的思想，本文将每次计算出的方差与上一次计算结果比较，把其中的较大值存入寄存器</a:t>
            </a:r>
            <a:r>
              <a:rPr lang="en-US" altLang="zh-CN" sz="2000" err="1">
                <a:latin typeface="仿宋" panose="02010609060101010101" pitchFamily="49" charset="-122"/>
                <a:ea typeface="仿宋" panose="02010609060101010101" pitchFamily="49" charset="-122"/>
                <a:cs typeface="Times New Roman" panose="02020603050405020304" pitchFamily="18" charset="0"/>
              </a:rPr>
              <a:t>FC_reg</a:t>
            </a:r>
            <a:r>
              <a:rPr lang="zh-CN" altLang="en-US" sz="2000">
                <a:latin typeface="仿宋" panose="02010609060101010101" pitchFamily="49" charset="-122"/>
                <a:ea typeface="仿宋" panose="02010609060101010101" pitchFamily="49" charset="-122"/>
                <a:cs typeface="Times New Roman" panose="02020603050405020304" pitchFamily="18" charset="0"/>
              </a:rPr>
              <a:t>中，并将下一次结果与此寄存器的值比较，重复上述过程。由此，当所有方差计算结束之后，寄存器</a:t>
            </a:r>
            <a:r>
              <a:rPr lang="en-US" altLang="zh-CN" sz="2000" err="1">
                <a:latin typeface="仿宋" panose="02010609060101010101" pitchFamily="49" charset="-122"/>
                <a:ea typeface="仿宋" panose="02010609060101010101" pitchFamily="49" charset="-122"/>
                <a:cs typeface="Times New Roman" panose="02020603050405020304" pitchFamily="18" charset="0"/>
              </a:rPr>
              <a:t>FC_reg</a:t>
            </a:r>
            <a:r>
              <a:rPr lang="zh-CN" altLang="en-US" sz="2000">
                <a:latin typeface="仿宋" panose="02010609060101010101" pitchFamily="49" charset="-122"/>
                <a:ea typeface="仿宋" panose="02010609060101010101" pitchFamily="49" charset="-122"/>
                <a:cs typeface="Times New Roman" panose="02020603050405020304" pitchFamily="18" charset="0"/>
              </a:rPr>
              <a:t>中的值就是最大类间方差。</a:t>
            </a:r>
            <a:endParaRPr lang="en-US" altLang="zh-CN" sz="2000" b="1">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b="1">
                <a:latin typeface="仿宋" panose="02010609060101010101" pitchFamily="49" charset="-122"/>
                <a:ea typeface="仿宋" panose="02010609060101010101" pitchFamily="49" charset="-122"/>
                <a:cs typeface="Times New Roman" panose="02020603050405020304" pitchFamily="18" charset="0"/>
              </a:rPr>
              <a:t>2</a:t>
            </a:r>
            <a:r>
              <a:rPr lang="zh-CN" altLang="en-US" sz="2000" b="1">
                <a:latin typeface="仿宋" panose="02010609060101010101" pitchFamily="49" charset="-122"/>
                <a:ea typeface="仿宋" panose="02010609060101010101" pitchFamily="49" charset="-122"/>
                <a:cs typeface="Times New Roman" panose="02020603050405020304" pitchFamily="18" charset="0"/>
              </a:rPr>
              <a:t>、除法器的设计 </a:t>
            </a:r>
            <a:r>
              <a:rPr lang="zh-CN" altLang="en-US" sz="2000">
                <a:latin typeface="仿宋" panose="02010609060101010101" pitchFamily="49" charset="-122"/>
                <a:ea typeface="仿宋" panose="02010609060101010101" pitchFamily="49" charset="-122"/>
                <a:cs typeface="Times New Roman" panose="02020603050405020304" pitchFamily="18" charset="0"/>
              </a:rPr>
              <a:t>假设</a:t>
            </a:r>
            <a:r>
              <a:rPr lang="en-US" altLang="zh-CN" sz="2000">
                <a:latin typeface="仿宋" panose="02010609060101010101" pitchFamily="49" charset="-122"/>
                <a:ea typeface="仿宋" panose="02010609060101010101" pitchFamily="49" charset="-122"/>
                <a:cs typeface="Times New Roman" panose="02020603050405020304" pitchFamily="18" charset="0"/>
              </a:rPr>
              <a:t>A</a:t>
            </a:r>
            <a:r>
              <a:rPr lang="zh-CN" altLang="en-US" sz="2000">
                <a:latin typeface="仿宋" panose="02010609060101010101" pitchFamily="49" charset="-122"/>
                <a:ea typeface="仿宋" panose="02010609060101010101" pitchFamily="49" charset="-122"/>
                <a:cs typeface="Times New Roman" panose="02020603050405020304" pitchFamily="18" charset="0"/>
              </a:rPr>
              <a:t>、</a:t>
            </a:r>
            <a:r>
              <a:rPr lang="en-US" altLang="zh-CN" sz="2000">
                <a:latin typeface="仿宋" panose="02010609060101010101" pitchFamily="49" charset="-122"/>
                <a:ea typeface="仿宋" panose="02010609060101010101" pitchFamily="49" charset="-122"/>
                <a:cs typeface="Times New Roman" panose="02020603050405020304" pitchFamily="18" charset="0"/>
              </a:rPr>
              <a:t>B</a:t>
            </a:r>
            <a:r>
              <a:rPr lang="zh-CN" altLang="en-US" sz="2000">
                <a:latin typeface="仿宋" panose="02010609060101010101" pitchFamily="49" charset="-122"/>
                <a:ea typeface="仿宋" panose="02010609060101010101" pitchFamily="49" charset="-122"/>
                <a:cs typeface="Times New Roman" panose="02020603050405020304" pitchFamily="18" charset="0"/>
              </a:rPr>
              <a:t>分别为被除数和除数，且宽为</a:t>
            </a:r>
            <a:r>
              <a:rPr lang="en-US" altLang="zh-CN" sz="2000">
                <a:latin typeface="仿宋" panose="02010609060101010101" pitchFamily="49" charset="-122"/>
                <a:ea typeface="仿宋" panose="02010609060101010101" pitchFamily="49" charset="-122"/>
                <a:cs typeface="Times New Roman" panose="02020603050405020304" pitchFamily="18" charset="0"/>
              </a:rPr>
              <a:t>4</a:t>
            </a:r>
            <a:r>
              <a:rPr lang="zh-CN" altLang="en-US" sz="2000">
                <a:latin typeface="仿宋" panose="02010609060101010101" pitchFamily="49" charset="-122"/>
                <a:ea typeface="仿宋" panose="02010609060101010101" pitchFamily="49" charset="-122"/>
                <a:cs typeface="Times New Roman" panose="02020603050405020304" pitchFamily="18" charset="0"/>
              </a:rPr>
              <a:t>。定义一个寄存器</a:t>
            </a:r>
            <a:r>
              <a:rPr lang="en-US" altLang="zh-CN" sz="2000">
                <a:latin typeface="仿宋" panose="02010609060101010101" pitchFamily="49" charset="-122"/>
                <a:ea typeface="仿宋" panose="02010609060101010101" pitchFamily="49" charset="-122"/>
                <a:cs typeface="Times New Roman" panose="02020603050405020304" pitchFamily="18" charset="0"/>
              </a:rPr>
              <a:t>Temp</a:t>
            </a:r>
            <a:r>
              <a:rPr lang="zh-CN" altLang="en-US" sz="2000">
                <a:latin typeface="仿宋" panose="02010609060101010101" pitchFamily="49" charset="-122"/>
                <a:ea typeface="仿宋" panose="02010609060101010101" pitchFamily="49" charset="-122"/>
                <a:cs typeface="Times New Roman" panose="02020603050405020304" pitchFamily="18" charset="0"/>
              </a:rPr>
              <a:t>，位宽为</a:t>
            </a:r>
            <a:r>
              <a:rPr lang="en-US" altLang="zh-CN" sz="2000">
                <a:latin typeface="仿宋" panose="02010609060101010101" pitchFamily="49" charset="-122"/>
                <a:ea typeface="仿宋" panose="02010609060101010101" pitchFamily="49" charset="-122"/>
                <a:cs typeface="Times New Roman" panose="02020603050405020304" pitchFamily="18" charset="0"/>
              </a:rPr>
              <a:t>8.</a:t>
            </a:r>
            <a:r>
              <a:rPr lang="zh-CN" altLang="en-US" sz="2000">
                <a:latin typeface="仿宋" panose="02010609060101010101" pitchFamily="49" charset="-122"/>
                <a:ea typeface="仿宋" panose="02010609060101010101" pitchFamily="49" charset="-122"/>
                <a:cs typeface="Times New Roman" panose="02020603050405020304" pitchFamily="18" charset="0"/>
              </a:rPr>
              <a:t>寄存器</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用以存储求得的即时结果，除数</a:t>
            </a:r>
            <a:r>
              <a:rPr lang="en-US" altLang="zh-CN" sz="2000">
                <a:latin typeface="仿宋" panose="02010609060101010101" pitchFamily="49" charset="-122"/>
                <a:ea typeface="仿宋" panose="02010609060101010101" pitchFamily="49" charset="-122"/>
                <a:cs typeface="Times New Roman" panose="02020603050405020304" pitchFamily="18" charset="0"/>
              </a:rPr>
              <a:t>B</a:t>
            </a:r>
            <a:r>
              <a:rPr lang="zh-CN" altLang="en-US" sz="2000">
                <a:latin typeface="仿宋" panose="02010609060101010101" pitchFamily="49" charset="-122"/>
                <a:ea typeface="仿宋" panose="02010609060101010101" pitchFamily="49" charset="-122"/>
                <a:cs typeface="Times New Roman" panose="02020603050405020304" pitchFamily="18" charset="0"/>
              </a:rPr>
              <a:t>以补码形式存储在寄存器</a:t>
            </a:r>
            <a:r>
              <a:rPr lang="en-US" altLang="zh-CN" sz="2000">
                <a:latin typeface="仿宋" panose="02010609060101010101" pitchFamily="49" charset="-122"/>
                <a:ea typeface="仿宋" panose="02010609060101010101" pitchFamily="49" charset="-122"/>
                <a:cs typeface="Times New Roman" panose="02020603050405020304" pitchFamily="18" charset="0"/>
              </a:rPr>
              <a:t>s</a:t>
            </a:r>
            <a:r>
              <a:rPr lang="zh-CN" altLang="en-US" sz="2000">
                <a:latin typeface="仿宋" panose="02010609060101010101" pitchFamily="49" charset="-122"/>
                <a:ea typeface="仿宋" panose="02010609060101010101" pitchFamily="49" charset="-122"/>
                <a:cs typeface="Times New Roman" panose="02020603050405020304" pitchFamily="18" charset="0"/>
              </a:rPr>
              <a:t>中。将被除数</a:t>
            </a:r>
            <a:r>
              <a:rPr lang="en-US" altLang="zh-CN" sz="2000">
                <a:latin typeface="仿宋" panose="02010609060101010101" pitchFamily="49" charset="-122"/>
                <a:ea typeface="仿宋" panose="02010609060101010101" pitchFamily="49" charset="-122"/>
                <a:cs typeface="Times New Roman" panose="02020603050405020304" pitchFamily="18" charset="0"/>
              </a:rPr>
              <a:t>A</a:t>
            </a:r>
            <a:r>
              <a:rPr lang="zh-CN" altLang="en-US" sz="2000">
                <a:latin typeface="仿宋" panose="02010609060101010101" pitchFamily="49" charset="-122"/>
                <a:ea typeface="仿宋" panose="02010609060101010101" pitchFamily="49" charset="-122"/>
                <a:cs typeface="Times New Roman" panose="02020603050405020304" pitchFamily="18" charset="0"/>
              </a:rPr>
              <a:t>放入寄存器</a:t>
            </a:r>
            <a:r>
              <a:rPr lang="en-US" altLang="zh-CN" sz="2000">
                <a:latin typeface="仿宋" panose="02010609060101010101" pitchFamily="49" charset="-122"/>
                <a:ea typeface="仿宋" panose="02010609060101010101" pitchFamily="49" charset="-122"/>
                <a:cs typeface="Times New Roman" panose="02020603050405020304" pitchFamily="18" charset="0"/>
              </a:rPr>
              <a:t>Temp</a:t>
            </a:r>
            <a:r>
              <a:rPr lang="zh-CN" altLang="en-US" sz="2000">
                <a:latin typeface="仿宋" panose="02010609060101010101" pitchFamily="49" charset="-122"/>
                <a:ea typeface="仿宋" panose="02010609060101010101" pitchFamily="49" charset="-122"/>
                <a:cs typeface="Times New Roman" panose="02020603050405020304" pitchFamily="18" charset="0"/>
              </a:rPr>
              <a:t>的</a:t>
            </a:r>
            <a:r>
              <a:rPr lang="en-US" altLang="zh-CN" sz="2000">
                <a:latin typeface="仿宋" panose="02010609060101010101" pitchFamily="49" charset="-122"/>
                <a:ea typeface="仿宋" panose="02010609060101010101" pitchFamily="49" charset="-122"/>
                <a:cs typeface="Times New Roman" panose="02020603050405020304" pitchFamily="18" charset="0"/>
              </a:rPr>
              <a:t>[Width-1:0]</a:t>
            </a:r>
            <a:r>
              <a:rPr lang="zh-CN" altLang="en-US" sz="2000">
                <a:latin typeface="仿宋" panose="02010609060101010101" pitchFamily="49" charset="-122"/>
                <a:ea typeface="仿宋" panose="02010609060101010101" pitchFamily="49" charset="-122"/>
                <a:cs typeface="Times New Roman" panose="02020603050405020304" pitchFamily="18" charset="0"/>
              </a:rPr>
              <a:t>中。具体如下：</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Step1</a:t>
            </a:r>
            <a:r>
              <a:rPr lang="zh-CN" altLang="en-US" sz="2000">
                <a:latin typeface="仿宋" panose="02010609060101010101" pitchFamily="49" charset="-122"/>
                <a:ea typeface="仿宋" panose="02010609060101010101" pitchFamily="49" charset="-122"/>
                <a:cs typeface="Times New Roman" panose="02020603050405020304" pitchFamily="18" charset="0"/>
              </a:rPr>
              <a:t>：计算</a:t>
            </a:r>
            <a:r>
              <a:rPr lang="en-US" altLang="zh-CN" sz="2000">
                <a:latin typeface="仿宋" panose="02010609060101010101" pitchFamily="49" charset="-122"/>
                <a:ea typeface="仿宋" panose="02010609060101010101" pitchFamily="49" charset="-122"/>
                <a:cs typeface="Times New Roman" panose="02020603050405020304" pitchFamily="18" charset="0"/>
              </a:rPr>
              <a:t>Temp[Width*2-1:Width-1]-B</a:t>
            </a:r>
            <a:r>
              <a:rPr lang="zh-CN" altLang="en-US" sz="2000">
                <a:latin typeface="仿宋" panose="02010609060101010101" pitchFamily="49" charset="-122"/>
                <a:ea typeface="仿宋" panose="02010609060101010101" pitchFamily="49" charset="-122"/>
                <a:cs typeface="Times New Roman" panose="02020603050405020304" pitchFamily="18" charset="0"/>
              </a:rPr>
              <a:t>或</a:t>
            </a:r>
            <a:r>
              <a:rPr lang="en-US" altLang="zh-CN" sz="2000">
                <a:latin typeface="仿宋" panose="02010609060101010101" pitchFamily="49" charset="-122"/>
                <a:ea typeface="仿宋" panose="02010609060101010101" pitchFamily="49" charset="-122"/>
                <a:cs typeface="Times New Roman" panose="02020603050405020304" pitchFamily="18" charset="0"/>
              </a:rPr>
              <a:t>Temp[7:3]+s</a:t>
            </a:r>
            <a:r>
              <a:rPr lang="zh-CN" altLang="en-US" sz="2000">
                <a:latin typeface="仿宋" panose="02010609060101010101" pitchFamily="49" charset="-122"/>
                <a:ea typeface="仿宋" panose="02010609060101010101" pitchFamily="49" charset="-122"/>
                <a:cs typeface="Times New Roman" panose="02020603050405020304" pitchFamily="18" charset="0"/>
              </a:rPr>
              <a:t>，将结果存储到临时空间</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中。</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Step2</a:t>
            </a:r>
            <a:r>
              <a:rPr lang="zh-CN" altLang="en-US" sz="2000">
                <a:latin typeface="仿宋" panose="02010609060101010101" pitchFamily="49" charset="-122"/>
                <a:ea typeface="仿宋" panose="02010609060101010101" pitchFamily="49" charset="-122"/>
                <a:cs typeface="Times New Roman" panose="02020603050405020304" pitchFamily="18" charset="0"/>
              </a:rPr>
              <a:t>：判断</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最高位是否为</a:t>
            </a:r>
            <a:r>
              <a:rPr lang="en-US" altLang="zh-CN" sz="2000">
                <a:latin typeface="仿宋" panose="02010609060101010101" pitchFamily="49" charset="-122"/>
                <a:ea typeface="仿宋" panose="02010609060101010101" pitchFamily="49" charset="-122"/>
                <a:cs typeface="Times New Roman" panose="02020603050405020304" pitchFamily="18" charset="0"/>
              </a:rPr>
              <a:t>1.</a:t>
            </a:r>
          </a:p>
          <a:p>
            <a:pPr>
              <a:lnSpc>
                <a:spcPct val="130000"/>
              </a:lnSpc>
            </a:pPr>
            <a:r>
              <a:rPr lang="en-US" altLang="zh-CN" sz="2000">
                <a:latin typeface="仿宋" panose="02010609060101010101" pitchFamily="49" charset="-122"/>
                <a:ea typeface="仿宋" panose="02010609060101010101" pitchFamily="49" charset="-122"/>
                <a:cs typeface="Times New Roman" panose="02020603050405020304" pitchFamily="18" charset="0"/>
              </a:rPr>
              <a:t>Step3</a:t>
            </a:r>
            <a:r>
              <a:rPr lang="zh-CN" altLang="en-US" sz="2000">
                <a:latin typeface="仿宋" panose="02010609060101010101" pitchFamily="49" charset="-122"/>
                <a:ea typeface="仿宋" panose="02010609060101010101" pitchFamily="49" charset="-122"/>
                <a:cs typeface="Times New Roman" panose="02020603050405020304" pitchFamily="18" charset="0"/>
              </a:rPr>
              <a:t>：当</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最高位为</a:t>
            </a:r>
            <a:r>
              <a:rPr lang="en-US" altLang="zh-CN" sz="2000">
                <a:latin typeface="仿宋" panose="02010609060101010101" pitchFamily="49" charset="-122"/>
                <a:ea typeface="仿宋" panose="02010609060101010101" pitchFamily="49" charset="-122"/>
                <a:cs typeface="Times New Roman" panose="02020603050405020304" pitchFamily="18" charset="0"/>
              </a:rPr>
              <a:t>1</a:t>
            </a:r>
            <a:r>
              <a:rPr lang="zh-CN" altLang="en-US" sz="2000">
                <a:latin typeface="仿宋" panose="02010609060101010101" pitchFamily="49" charset="-122"/>
                <a:ea typeface="仿宋" panose="02010609060101010101" pitchFamily="49" charset="-122"/>
                <a:cs typeface="Times New Roman" panose="02020603050405020304" pitchFamily="18" charset="0"/>
              </a:rPr>
              <a:t>时，</a:t>
            </a:r>
            <a:r>
              <a:rPr lang="en-US" altLang="zh-CN" sz="2000">
                <a:latin typeface="仿宋" panose="02010609060101010101" pitchFamily="49" charset="-122"/>
                <a:ea typeface="仿宋" panose="02010609060101010101" pitchFamily="49" charset="-122"/>
                <a:cs typeface="Times New Roman" panose="02020603050405020304" pitchFamily="18" charset="0"/>
              </a:rPr>
              <a:t>Temp</a:t>
            </a:r>
            <a:r>
              <a:rPr lang="zh-CN" altLang="en-US" sz="2000">
                <a:latin typeface="仿宋" panose="02010609060101010101" pitchFamily="49" charset="-122"/>
                <a:ea typeface="仿宋" panose="02010609060101010101" pitchFamily="49" charset="-122"/>
                <a:cs typeface="Times New Roman" panose="02020603050405020304" pitchFamily="18" charset="0"/>
              </a:rPr>
              <a:t>中的值向左移动一位，最低为用</a:t>
            </a:r>
            <a:r>
              <a:rPr lang="en-US" altLang="zh-CN" sz="2000">
                <a:latin typeface="仿宋" panose="02010609060101010101" pitchFamily="49" charset="-122"/>
                <a:ea typeface="仿宋" panose="02010609060101010101" pitchFamily="49" charset="-122"/>
                <a:cs typeface="Times New Roman" panose="02020603050405020304" pitchFamily="18" charset="0"/>
              </a:rPr>
              <a:t>0</a:t>
            </a:r>
            <a:r>
              <a:rPr lang="zh-CN" altLang="en-US" sz="2000">
                <a:latin typeface="仿宋" panose="02010609060101010101" pitchFamily="49" charset="-122"/>
                <a:ea typeface="仿宋" panose="02010609060101010101" pitchFamily="49" charset="-122"/>
                <a:cs typeface="Times New Roman" panose="02020603050405020304" pitchFamily="18" charset="0"/>
              </a:rPr>
              <a:t>补齐。如果</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最高位为</a:t>
            </a:r>
            <a:r>
              <a:rPr lang="en-US" altLang="zh-CN" sz="2000">
                <a:latin typeface="仿宋" panose="02010609060101010101" pitchFamily="49" charset="-122"/>
                <a:ea typeface="仿宋" panose="02010609060101010101" pitchFamily="49" charset="-122"/>
                <a:cs typeface="Times New Roman" panose="02020603050405020304" pitchFamily="18" charset="0"/>
              </a:rPr>
              <a:t>0</a:t>
            </a:r>
            <a:r>
              <a:rPr lang="zh-CN" altLang="en-US" sz="2000">
                <a:latin typeface="仿宋" panose="02010609060101010101" pitchFamily="49" charset="-122"/>
                <a:ea typeface="仿宋" panose="02010609060101010101" pitchFamily="49" charset="-122"/>
                <a:cs typeface="Times New Roman" panose="02020603050405020304" pitchFamily="18" charset="0"/>
              </a:rPr>
              <a:t>，</a:t>
            </a:r>
            <a:r>
              <a:rPr lang="en-US" altLang="zh-CN" sz="2000">
                <a:latin typeface="仿宋" panose="02010609060101010101" pitchFamily="49" charset="-122"/>
                <a:ea typeface="仿宋" panose="02010609060101010101" pitchFamily="49" charset="-122"/>
                <a:cs typeface="Times New Roman" panose="02020603050405020304" pitchFamily="18" charset="0"/>
              </a:rPr>
              <a:t>Temp</a:t>
            </a:r>
            <a:r>
              <a:rPr lang="zh-CN" altLang="en-US" sz="2000">
                <a:latin typeface="仿宋" panose="02010609060101010101" pitchFamily="49" charset="-122"/>
                <a:ea typeface="仿宋" panose="02010609060101010101" pitchFamily="49" charset="-122"/>
                <a:cs typeface="Times New Roman" panose="02020603050405020304" pitchFamily="18" charset="0"/>
              </a:rPr>
              <a:t>中存入</a:t>
            </a:r>
            <a:r>
              <a:rPr lang="en-US" altLang="zh-CN" sz="2000">
                <a:latin typeface="仿宋" panose="02010609060101010101" pitchFamily="49" charset="-122"/>
                <a:ea typeface="仿宋" panose="02010609060101010101" pitchFamily="49" charset="-122"/>
                <a:cs typeface="Times New Roman" panose="02020603050405020304" pitchFamily="18" charset="0"/>
              </a:rPr>
              <a:t>Diff</a:t>
            </a:r>
            <a:r>
              <a:rPr lang="zh-CN" altLang="en-US" sz="2000">
                <a:latin typeface="仿宋" panose="02010609060101010101" pitchFamily="49" charset="-122"/>
                <a:ea typeface="仿宋" panose="02010609060101010101" pitchFamily="49" charset="-122"/>
                <a:cs typeface="Times New Roman" panose="02020603050405020304" pitchFamily="18" charset="0"/>
              </a:rPr>
              <a:t>中的结果，同时向左以动一位，最低为用</a:t>
            </a:r>
            <a:r>
              <a:rPr lang="en-US" altLang="zh-CN" sz="2000">
                <a:latin typeface="仿宋" panose="02010609060101010101" pitchFamily="49" charset="-122"/>
                <a:ea typeface="仿宋" panose="02010609060101010101" pitchFamily="49" charset="-122"/>
                <a:cs typeface="Times New Roman" panose="02020603050405020304" pitchFamily="18" charset="0"/>
              </a:rPr>
              <a:t>1</a:t>
            </a:r>
            <a:r>
              <a:rPr lang="zh-CN" altLang="en-US" sz="2000">
                <a:latin typeface="仿宋" panose="02010609060101010101" pitchFamily="49" charset="-122"/>
                <a:ea typeface="仿宋" panose="02010609060101010101" pitchFamily="49" charset="-122"/>
                <a:cs typeface="Times New Roman" panose="02020603050405020304" pitchFamily="18" charset="0"/>
              </a:rPr>
              <a:t>不起。</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zh-CN" altLang="en-US" sz="2000">
                <a:latin typeface="仿宋" panose="02010609060101010101" pitchFamily="49" charset="-122"/>
                <a:ea typeface="仿宋" panose="02010609060101010101" pitchFamily="49" charset="-122"/>
                <a:cs typeface="Times New Roman" panose="02020603050405020304" pitchFamily="18" charset="0"/>
              </a:rPr>
              <a:t>如此循环操作</a:t>
            </a:r>
            <a:r>
              <a:rPr lang="en-US" altLang="zh-CN" sz="2000">
                <a:latin typeface="仿宋" panose="02010609060101010101" pitchFamily="49" charset="-122"/>
                <a:ea typeface="仿宋" panose="02010609060101010101" pitchFamily="49" charset="-122"/>
                <a:cs typeface="Times New Roman" panose="02020603050405020304" pitchFamily="18" charset="0"/>
              </a:rPr>
              <a:t>Width</a:t>
            </a:r>
            <a:r>
              <a:rPr lang="zh-CN" altLang="en-US" sz="2000">
                <a:latin typeface="仿宋" panose="02010609060101010101" pitchFamily="49" charset="-122"/>
                <a:ea typeface="仿宋" panose="02010609060101010101" pitchFamily="49" charset="-122"/>
                <a:cs typeface="Times New Roman" panose="02020603050405020304" pitchFamily="18" charset="0"/>
              </a:rPr>
              <a:t>次，寄存器</a:t>
            </a:r>
            <a:r>
              <a:rPr lang="en-US" altLang="zh-CN" sz="2000">
                <a:latin typeface="仿宋" panose="02010609060101010101" pitchFamily="49" charset="-122"/>
                <a:ea typeface="仿宋" panose="02010609060101010101" pitchFamily="49" charset="-122"/>
                <a:cs typeface="Times New Roman" panose="02020603050405020304" pitchFamily="18" charset="0"/>
              </a:rPr>
              <a:t>Temp</a:t>
            </a:r>
            <a:r>
              <a:rPr lang="zh-CN" altLang="en-US" sz="2000">
                <a:latin typeface="仿宋" panose="02010609060101010101" pitchFamily="49" charset="-122"/>
                <a:ea typeface="仿宋" panose="02010609060101010101" pitchFamily="49" charset="-122"/>
                <a:cs typeface="Times New Roman" panose="02020603050405020304" pitchFamily="18" charset="0"/>
              </a:rPr>
              <a:t>中的</a:t>
            </a:r>
            <a:r>
              <a:rPr lang="en-US" altLang="zh-CN" sz="2000">
                <a:latin typeface="仿宋" panose="02010609060101010101" pitchFamily="49" charset="-122"/>
                <a:ea typeface="仿宋" panose="02010609060101010101" pitchFamily="49" charset="-122"/>
                <a:cs typeface="Times New Roman" panose="02020603050405020304" pitchFamily="18" charset="0"/>
              </a:rPr>
              <a:t>[Width-1:0]</a:t>
            </a:r>
            <a:r>
              <a:rPr lang="zh-CN" altLang="en-US" sz="2000">
                <a:latin typeface="仿宋" panose="02010609060101010101" pitchFamily="49" charset="-122"/>
                <a:ea typeface="仿宋" panose="02010609060101010101" pitchFamily="49" charset="-122"/>
                <a:cs typeface="Times New Roman" panose="02020603050405020304" pitchFamily="18" charset="0"/>
              </a:rPr>
              <a:t>的值即为商，</a:t>
            </a:r>
            <a:r>
              <a:rPr lang="en-US" altLang="zh-CN" sz="2000">
                <a:latin typeface="仿宋" panose="02010609060101010101" pitchFamily="49" charset="-122"/>
                <a:ea typeface="仿宋" panose="02010609060101010101" pitchFamily="49" charset="-122"/>
                <a:cs typeface="Times New Roman" panose="02020603050405020304" pitchFamily="18" charset="0"/>
              </a:rPr>
              <a:t>[Width*2-1:Width]</a:t>
            </a:r>
            <a:r>
              <a:rPr lang="zh-CN" altLang="en-US" sz="2000">
                <a:latin typeface="仿宋" panose="02010609060101010101" pitchFamily="49" charset="-122"/>
                <a:ea typeface="仿宋" panose="02010609060101010101" pitchFamily="49" charset="-122"/>
                <a:cs typeface="Times New Roman" panose="02020603050405020304" pitchFamily="18" charset="0"/>
              </a:rPr>
              <a:t>的值为余数</a:t>
            </a:r>
            <a:endParaRPr lang="en-US" altLang="zh-CN" sz="20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endParaRPr lang="en-US" altLang="zh-CN" sz="2800">
              <a:latin typeface="仿宋" panose="02010609060101010101" pitchFamily="49" charset="-122"/>
              <a:ea typeface="仿宋" panose="02010609060101010101" pitchFamily="49" charset="-122"/>
              <a:cs typeface="Times New Roman" panose="02020603050405020304" pitchFamily="18" charset="0"/>
            </a:endParaRPr>
          </a:p>
          <a:p>
            <a:pPr>
              <a:lnSpc>
                <a:spcPct val="130000"/>
              </a:lnSpc>
            </a:pPr>
            <a:r>
              <a:rPr lang="en-US" altLang="zh-CN" sz="2800">
                <a:latin typeface="仿宋" panose="02010609060101010101" pitchFamily="49" charset="-122"/>
                <a:ea typeface="仿宋" panose="02010609060101010101" pitchFamily="49" charset="-122"/>
                <a:cs typeface="Times New Roman" panose="02020603050405020304" pitchFamily="18" charset="0"/>
              </a:rPr>
              <a:t>                                                                                                                               </a:t>
            </a:r>
          </a:p>
        </p:txBody>
      </p:sp>
      <p:pic>
        <p:nvPicPr>
          <p:cNvPr id="6" name="图片 5">
            <a:extLst>
              <a:ext uri="{FF2B5EF4-FFF2-40B4-BE49-F238E27FC236}">
                <a16:creationId xmlns:a16="http://schemas.microsoft.com/office/drawing/2014/main" id="{FF737EC1-5CA8-4F88-938B-BF611C924F93}"/>
              </a:ext>
            </a:extLst>
          </p:cNvPr>
          <p:cNvPicPr>
            <a:picLocks noChangeAspect="1"/>
          </p:cNvPicPr>
          <p:nvPr/>
        </p:nvPicPr>
        <p:blipFill>
          <a:blip r:embed="rId6"/>
          <a:stretch>
            <a:fillRect/>
          </a:stretch>
        </p:blipFill>
        <p:spPr>
          <a:xfrm>
            <a:off x="5552806" y="4026467"/>
            <a:ext cx="6835049" cy="1724904"/>
          </a:xfrm>
          <a:prstGeom prst="rect">
            <a:avLst/>
          </a:prstGeom>
        </p:spPr>
      </p:pic>
    </p:spTree>
    <p:extLst>
      <p:ext uri="{BB962C8B-B14F-4D97-AF65-F5344CB8AC3E}">
        <p14:creationId xmlns:p14="http://schemas.microsoft.com/office/powerpoint/2010/main" val="321614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57"/>
          <p:cNvGrpSpPr>
            <a:grpSpLocks/>
          </p:cNvGrpSpPr>
          <p:nvPr/>
        </p:nvGrpSpPr>
        <p:grpSpPr bwMode="auto">
          <a:xfrm>
            <a:off x="962025" y="1735138"/>
            <a:ext cx="3698875" cy="3640137"/>
            <a:chOff x="0" y="0"/>
            <a:chExt cx="4846320" cy="4437330"/>
          </a:xfrm>
        </p:grpSpPr>
        <p:sp>
          <p:nvSpPr>
            <p:cNvPr id="2060" name="Freeform 5"/>
            <p:cNvSpPr>
              <a:spLocks noChangeArrowheads="1"/>
            </p:cNvSpPr>
            <p:nvPr/>
          </p:nvSpPr>
          <p:spPr bwMode="auto">
            <a:xfrm>
              <a:off x="400195" y="2192278"/>
              <a:ext cx="4446125" cy="738822"/>
            </a:xfrm>
            <a:custGeom>
              <a:avLst/>
              <a:gdLst>
                <a:gd name="T0" fmla="*/ 4297834 w 1709"/>
                <a:gd name="T1" fmla="*/ 738822 h 284"/>
                <a:gd name="T2" fmla="*/ 148291 w 1709"/>
                <a:gd name="T3" fmla="*/ 738822 h 284"/>
                <a:gd name="T4" fmla="*/ 0 w 1709"/>
                <a:gd name="T5" fmla="*/ 590537 h 284"/>
                <a:gd name="T6" fmla="*/ 0 w 1709"/>
                <a:gd name="T7" fmla="*/ 145683 h 284"/>
                <a:gd name="T8" fmla="*/ 148291 w 1709"/>
                <a:gd name="T9" fmla="*/ 0 h 284"/>
                <a:gd name="T10" fmla="*/ 4297834 w 1709"/>
                <a:gd name="T11" fmla="*/ 0 h 284"/>
                <a:gd name="T12" fmla="*/ 4446125 w 1709"/>
                <a:gd name="T13" fmla="*/ 145683 h 284"/>
                <a:gd name="T14" fmla="*/ 4446125 w 1709"/>
                <a:gd name="T15" fmla="*/ 590537 h 284"/>
                <a:gd name="T16" fmla="*/ 4297834 w 1709"/>
                <a:gd name="T17" fmla="*/ 738822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9"/>
                <a:gd name="T28" fmla="*/ 0 h 284"/>
                <a:gd name="T29" fmla="*/ 1709 w 1709"/>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9" h="284">
                  <a:moveTo>
                    <a:pt x="1652" y="284"/>
                  </a:moveTo>
                  <a:cubicBezTo>
                    <a:pt x="57" y="284"/>
                    <a:pt x="57" y="284"/>
                    <a:pt x="57" y="284"/>
                  </a:cubicBezTo>
                  <a:cubicBezTo>
                    <a:pt x="26" y="284"/>
                    <a:pt x="0" y="258"/>
                    <a:pt x="0" y="227"/>
                  </a:cubicBezTo>
                  <a:cubicBezTo>
                    <a:pt x="0" y="56"/>
                    <a:pt x="0" y="56"/>
                    <a:pt x="0" y="56"/>
                  </a:cubicBezTo>
                  <a:cubicBezTo>
                    <a:pt x="0" y="25"/>
                    <a:pt x="26" y="0"/>
                    <a:pt x="57" y="0"/>
                  </a:cubicBezTo>
                  <a:cubicBezTo>
                    <a:pt x="1652" y="0"/>
                    <a:pt x="1652" y="0"/>
                    <a:pt x="1652" y="0"/>
                  </a:cubicBezTo>
                  <a:cubicBezTo>
                    <a:pt x="1683" y="0"/>
                    <a:pt x="1709" y="25"/>
                    <a:pt x="1709" y="56"/>
                  </a:cubicBezTo>
                  <a:cubicBezTo>
                    <a:pt x="1709" y="227"/>
                    <a:pt x="1709" y="227"/>
                    <a:pt x="1709" y="227"/>
                  </a:cubicBezTo>
                  <a:cubicBezTo>
                    <a:pt x="1709" y="258"/>
                    <a:pt x="1683" y="284"/>
                    <a:pt x="1652" y="284"/>
                  </a:cubicBezTo>
                  <a:close/>
                </a:path>
              </a:pathLst>
            </a:cu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1" name="Rectangle 6"/>
            <p:cNvSpPr>
              <a:spLocks noChangeArrowheads="1"/>
            </p:cNvSpPr>
            <p:nvPr/>
          </p:nvSpPr>
          <p:spPr bwMode="auto">
            <a:xfrm>
              <a:off x="400195" y="2561689"/>
              <a:ext cx="4446125" cy="369411"/>
            </a:xfrm>
            <a:prstGeom prst="rect">
              <a:avLst/>
            </a:prstGeom>
            <a:solidFill>
              <a:srgbClr val="4F75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62" name="Freeform 7"/>
            <p:cNvSpPr>
              <a:spLocks noChangeArrowheads="1"/>
            </p:cNvSpPr>
            <p:nvPr/>
          </p:nvSpPr>
          <p:spPr bwMode="auto">
            <a:xfrm>
              <a:off x="931224" y="2237355"/>
              <a:ext cx="531029" cy="626679"/>
            </a:xfrm>
            <a:custGeom>
              <a:avLst/>
              <a:gdLst>
                <a:gd name="T0" fmla="*/ 484174 w 204"/>
                <a:gd name="T1" fmla="*/ 626679 h 241"/>
                <a:gd name="T2" fmla="*/ 46856 w 204"/>
                <a:gd name="T3" fmla="*/ 626679 h 241"/>
                <a:gd name="T4" fmla="*/ 0 w 204"/>
                <a:gd name="T5" fmla="*/ 579873 h 241"/>
                <a:gd name="T6" fmla="*/ 0 w 204"/>
                <a:gd name="T7" fmla="*/ 44206 h 241"/>
                <a:gd name="T8" fmla="*/ 46856 w 204"/>
                <a:gd name="T9" fmla="*/ 0 h 241"/>
                <a:gd name="T10" fmla="*/ 484174 w 204"/>
                <a:gd name="T11" fmla="*/ 0 h 241"/>
                <a:gd name="T12" fmla="*/ 531029 w 204"/>
                <a:gd name="T13" fmla="*/ 44206 h 241"/>
                <a:gd name="T14" fmla="*/ 531029 w 204"/>
                <a:gd name="T15" fmla="*/ 579873 h 241"/>
                <a:gd name="T16" fmla="*/ 484174 w 204"/>
                <a:gd name="T17" fmla="*/ 626679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
                <a:gd name="T28" fmla="*/ 0 h 241"/>
                <a:gd name="T29" fmla="*/ 204 w 204"/>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 h="241">
                  <a:moveTo>
                    <a:pt x="186" y="241"/>
                  </a:moveTo>
                  <a:cubicBezTo>
                    <a:pt x="18" y="241"/>
                    <a:pt x="18" y="241"/>
                    <a:pt x="18" y="241"/>
                  </a:cubicBezTo>
                  <a:cubicBezTo>
                    <a:pt x="8" y="241"/>
                    <a:pt x="0" y="233"/>
                    <a:pt x="0" y="223"/>
                  </a:cubicBezTo>
                  <a:cubicBezTo>
                    <a:pt x="0" y="17"/>
                    <a:pt x="0" y="17"/>
                    <a:pt x="0" y="17"/>
                  </a:cubicBezTo>
                  <a:cubicBezTo>
                    <a:pt x="0" y="8"/>
                    <a:pt x="8" y="0"/>
                    <a:pt x="18" y="0"/>
                  </a:cubicBezTo>
                  <a:cubicBezTo>
                    <a:pt x="186" y="0"/>
                    <a:pt x="186" y="0"/>
                    <a:pt x="186" y="0"/>
                  </a:cubicBezTo>
                  <a:cubicBezTo>
                    <a:pt x="196" y="0"/>
                    <a:pt x="204" y="8"/>
                    <a:pt x="204" y="17"/>
                  </a:cubicBezTo>
                  <a:cubicBezTo>
                    <a:pt x="204" y="223"/>
                    <a:pt x="204" y="223"/>
                    <a:pt x="204" y="223"/>
                  </a:cubicBezTo>
                  <a:cubicBezTo>
                    <a:pt x="204" y="233"/>
                    <a:pt x="196" y="241"/>
                    <a:pt x="186" y="24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3" name="Freeform 8"/>
            <p:cNvSpPr>
              <a:spLocks noChangeArrowheads="1"/>
            </p:cNvSpPr>
            <p:nvPr/>
          </p:nvSpPr>
          <p:spPr bwMode="auto">
            <a:xfrm>
              <a:off x="0" y="2931100"/>
              <a:ext cx="4682504" cy="1134619"/>
            </a:xfrm>
            <a:custGeom>
              <a:avLst/>
              <a:gdLst>
                <a:gd name="T0" fmla="*/ 4461386 w 1800"/>
                <a:gd name="T1" fmla="*/ 1038333 h 436"/>
                <a:gd name="T2" fmla="*/ 4461386 w 1800"/>
                <a:gd name="T3" fmla="*/ 96286 h 436"/>
                <a:gd name="T4" fmla="*/ 4682504 w 1800"/>
                <a:gd name="T5" fmla="*/ 96286 h 436"/>
                <a:gd name="T6" fmla="*/ 4682504 w 1800"/>
                <a:gd name="T7" fmla="*/ 0 h 436"/>
                <a:gd name="T8" fmla="*/ 179496 w 1800"/>
                <a:gd name="T9" fmla="*/ 0 h 436"/>
                <a:gd name="T10" fmla="*/ 0 w 1800"/>
                <a:gd name="T11" fmla="*/ 176959 h 436"/>
                <a:gd name="T12" fmla="*/ 0 w 1800"/>
                <a:gd name="T13" fmla="*/ 957660 h 436"/>
                <a:gd name="T14" fmla="*/ 179496 w 1800"/>
                <a:gd name="T15" fmla="*/ 1134619 h 436"/>
                <a:gd name="T16" fmla="*/ 4682504 w 1800"/>
                <a:gd name="T17" fmla="*/ 1134619 h 436"/>
                <a:gd name="T18" fmla="*/ 4682504 w 1800"/>
                <a:gd name="T19" fmla="*/ 1038333 h 436"/>
                <a:gd name="T20" fmla="*/ 4461386 w 1800"/>
                <a:gd name="T21" fmla="*/ 1038333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00"/>
                <a:gd name="T34" fmla="*/ 0 h 436"/>
                <a:gd name="T35" fmla="*/ 1800 w 1800"/>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00" h="436">
                  <a:moveTo>
                    <a:pt x="1715" y="399"/>
                  </a:moveTo>
                  <a:cubicBezTo>
                    <a:pt x="1715" y="37"/>
                    <a:pt x="1715" y="37"/>
                    <a:pt x="1715" y="37"/>
                  </a:cubicBezTo>
                  <a:cubicBezTo>
                    <a:pt x="1800" y="37"/>
                    <a:pt x="1800" y="37"/>
                    <a:pt x="1800" y="37"/>
                  </a:cubicBezTo>
                  <a:cubicBezTo>
                    <a:pt x="1800" y="0"/>
                    <a:pt x="1800" y="0"/>
                    <a:pt x="1800" y="0"/>
                  </a:cubicBezTo>
                  <a:cubicBezTo>
                    <a:pt x="69" y="0"/>
                    <a:pt x="69" y="0"/>
                    <a:pt x="69" y="0"/>
                  </a:cubicBezTo>
                  <a:cubicBezTo>
                    <a:pt x="31" y="0"/>
                    <a:pt x="0" y="30"/>
                    <a:pt x="0" y="68"/>
                  </a:cubicBezTo>
                  <a:cubicBezTo>
                    <a:pt x="0" y="368"/>
                    <a:pt x="0" y="368"/>
                    <a:pt x="0" y="368"/>
                  </a:cubicBezTo>
                  <a:cubicBezTo>
                    <a:pt x="0" y="405"/>
                    <a:pt x="31" y="436"/>
                    <a:pt x="69" y="436"/>
                  </a:cubicBezTo>
                  <a:cubicBezTo>
                    <a:pt x="1800" y="436"/>
                    <a:pt x="1800" y="436"/>
                    <a:pt x="1800" y="436"/>
                  </a:cubicBezTo>
                  <a:cubicBezTo>
                    <a:pt x="1800" y="399"/>
                    <a:pt x="1800" y="399"/>
                    <a:pt x="1800" y="399"/>
                  </a:cubicBezTo>
                  <a:lnTo>
                    <a:pt x="1715" y="399"/>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4" name="Freeform 9"/>
            <p:cNvSpPr>
              <a:spLocks noChangeArrowheads="1"/>
            </p:cNvSpPr>
            <p:nvPr/>
          </p:nvSpPr>
          <p:spPr bwMode="auto">
            <a:xfrm>
              <a:off x="119839" y="3027851"/>
              <a:ext cx="4446125" cy="941118"/>
            </a:xfrm>
            <a:custGeom>
              <a:avLst/>
              <a:gdLst>
                <a:gd name="T0" fmla="*/ 4446125 w 1709"/>
                <a:gd name="T1" fmla="*/ 0 h 362"/>
                <a:gd name="T2" fmla="*/ 166502 w 1709"/>
                <a:gd name="T3" fmla="*/ 0 h 362"/>
                <a:gd name="T4" fmla="*/ 0 w 1709"/>
                <a:gd name="T5" fmla="*/ 145587 h 362"/>
                <a:gd name="T6" fmla="*/ 0 w 1709"/>
                <a:gd name="T7" fmla="*/ 792931 h 362"/>
                <a:gd name="T8" fmla="*/ 166502 w 1709"/>
                <a:gd name="T9" fmla="*/ 941118 h 362"/>
                <a:gd name="T10" fmla="*/ 4446125 w 1709"/>
                <a:gd name="T11" fmla="*/ 941118 h 362"/>
                <a:gd name="T12" fmla="*/ 4446125 w 1709"/>
                <a:gd name="T13" fmla="*/ 0 h 362"/>
                <a:gd name="T14" fmla="*/ 0 60000 65536"/>
                <a:gd name="T15" fmla="*/ 0 60000 65536"/>
                <a:gd name="T16" fmla="*/ 0 60000 65536"/>
                <a:gd name="T17" fmla="*/ 0 60000 65536"/>
                <a:gd name="T18" fmla="*/ 0 60000 65536"/>
                <a:gd name="T19" fmla="*/ 0 60000 65536"/>
                <a:gd name="T20" fmla="*/ 0 60000 65536"/>
                <a:gd name="T21" fmla="*/ 0 w 1709"/>
                <a:gd name="T22" fmla="*/ 0 h 362"/>
                <a:gd name="T23" fmla="*/ 1709 w 1709"/>
                <a:gd name="T24" fmla="*/ 362 h 3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9" h="362">
                  <a:moveTo>
                    <a:pt x="1709" y="0"/>
                  </a:moveTo>
                  <a:cubicBezTo>
                    <a:pt x="64" y="0"/>
                    <a:pt x="64" y="0"/>
                    <a:pt x="64" y="0"/>
                  </a:cubicBezTo>
                  <a:cubicBezTo>
                    <a:pt x="29" y="0"/>
                    <a:pt x="0" y="25"/>
                    <a:pt x="0" y="56"/>
                  </a:cubicBezTo>
                  <a:cubicBezTo>
                    <a:pt x="0" y="305"/>
                    <a:pt x="0" y="305"/>
                    <a:pt x="0" y="305"/>
                  </a:cubicBezTo>
                  <a:cubicBezTo>
                    <a:pt x="0" y="336"/>
                    <a:pt x="29" y="362"/>
                    <a:pt x="64" y="362"/>
                  </a:cubicBezTo>
                  <a:cubicBezTo>
                    <a:pt x="1709" y="362"/>
                    <a:pt x="1709" y="362"/>
                    <a:pt x="1709" y="362"/>
                  </a:cubicBezTo>
                  <a:lnTo>
                    <a:pt x="1709"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5" name="Rectangle 10"/>
            <p:cNvSpPr>
              <a:spLocks noChangeArrowheads="1"/>
            </p:cNvSpPr>
            <p:nvPr/>
          </p:nvSpPr>
          <p:spPr bwMode="auto">
            <a:xfrm>
              <a:off x="283655" y="3082822"/>
              <a:ext cx="4282309" cy="20890"/>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66" name="Rectangle 11"/>
            <p:cNvSpPr>
              <a:spLocks noChangeArrowheads="1"/>
            </p:cNvSpPr>
            <p:nvPr/>
          </p:nvSpPr>
          <p:spPr bwMode="auto">
            <a:xfrm>
              <a:off x="283655" y="3155385"/>
              <a:ext cx="4282309" cy="23089"/>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67" name="Rectangle 12"/>
            <p:cNvSpPr>
              <a:spLocks noChangeArrowheads="1"/>
            </p:cNvSpPr>
            <p:nvPr/>
          </p:nvSpPr>
          <p:spPr bwMode="auto">
            <a:xfrm>
              <a:off x="283655" y="3227948"/>
              <a:ext cx="4282309" cy="23089"/>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68" name="Rectangle 13"/>
            <p:cNvSpPr>
              <a:spLocks noChangeArrowheads="1"/>
            </p:cNvSpPr>
            <p:nvPr/>
          </p:nvSpPr>
          <p:spPr bwMode="auto">
            <a:xfrm>
              <a:off x="283655" y="3303810"/>
              <a:ext cx="4282309" cy="20890"/>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69" name="Rectangle 14"/>
            <p:cNvSpPr>
              <a:spLocks noChangeArrowheads="1"/>
            </p:cNvSpPr>
            <p:nvPr/>
          </p:nvSpPr>
          <p:spPr bwMode="auto">
            <a:xfrm>
              <a:off x="283655" y="3376373"/>
              <a:ext cx="4282309" cy="23089"/>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0" name="Rectangle 15"/>
            <p:cNvSpPr>
              <a:spLocks noChangeArrowheads="1"/>
            </p:cNvSpPr>
            <p:nvPr/>
          </p:nvSpPr>
          <p:spPr bwMode="auto">
            <a:xfrm>
              <a:off x="283655" y="3448935"/>
              <a:ext cx="4282309" cy="24188"/>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1" name="Rectangle 16"/>
            <p:cNvSpPr>
              <a:spLocks noChangeArrowheads="1"/>
            </p:cNvSpPr>
            <p:nvPr/>
          </p:nvSpPr>
          <p:spPr bwMode="auto">
            <a:xfrm>
              <a:off x="283655" y="3524796"/>
              <a:ext cx="4282309" cy="20890"/>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2" name="Rectangle 17"/>
            <p:cNvSpPr>
              <a:spLocks noChangeArrowheads="1"/>
            </p:cNvSpPr>
            <p:nvPr/>
          </p:nvSpPr>
          <p:spPr bwMode="auto">
            <a:xfrm>
              <a:off x="283655" y="3597359"/>
              <a:ext cx="4282309" cy="23089"/>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3" name="Rectangle 18"/>
            <p:cNvSpPr>
              <a:spLocks noChangeArrowheads="1"/>
            </p:cNvSpPr>
            <p:nvPr/>
          </p:nvSpPr>
          <p:spPr bwMode="auto">
            <a:xfrm>
              <a:off x="283655" y="3669922"/>
              <a:ext cx="4282309" cy="24188"/>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4" name="Rectangle 19"/>
            <p:cNvSpPr>
              <a:spLocks noChangeArrowheads="1"/>
            </p:cNvSpPr>
            <p:nvPr/>
          </p:nvSpPr>
          <p:spPr bwMode="auto">
            <a:xfrm>
              <a:off x="283655" y="3745784"/>
              <a:ext cx="4282309" cy="20890"/>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5" name="Rectangle 20"/>
            <p:cNvSpPr>
              <a:spLocks noChangeArrowheads="1"/>
            </p:cNvSpPr>
            <p:nvPr/>
          </p:nvSpPr>
          <p:spPr bwMode="auto">
            <a:xfrm>
              <a:off x="283655" y="3818346"/>
              <a:ext cx="4282309" cy="24188"/>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6" name="Rectangle 21"/>
            <p:cNvSpPr>
              <a:spLocks noChangeArrowheads="1"/>
            </p:cNvSpPr>
            <p:nvPr/>
          </p:nvSpPr>
          <p:spPr bwMode="auto">
            <a:xfrm>
              <a:off x="283655" y="3890909"/>
              <a:ext cx="4282309" cy="24188"/>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7" name="Freeform 22"/>
            <p:cNvSpPr>
              <a:spLocks noChangeArrowheads="1"/>
            </p:cNvSpPr>
            <p:nvPr/>
          </p:nvSpPr>
          <p:spPr bwMode="auto">
            <a:xfrm>
              <a:off x="283655" y="3473123"/>
              <a:ext cx="683850" cy="964207"/>
            </a:xfrm>
            <a:custGeom>
              <a:avLst/>
              <a:gdLst>
                <a:gd name="T0" fmla="*/ 0 w 622"/>
                <a:gd name="T1" fmla="*/ 0 h 877"/>
                <a:gd name="T2" fmla="*/ 683850 w 622"/>
                <a:gd name="T3" fmla="*/ 0 h 877"/>
                <a:gd name="T4" fmla="*/ 683850 w 622"/>
                <a:gd name="T5" fmla="*/ 964207 h 877"/>
                <a:gd name="T6" fmla="*/ 343024 w 622"/>
                <a:gd name="T7" fmla="*/ 714635 h 877"/>
                <a:gd name="T8" fmla="*/ 0 w 622"/>
                <a:gd name="T9" fmla="*/ 964207 h 877"/>
                <a:gd name="T10" fmla="*/ 0 w 622"/>
                <a:gd name="T11" fmla="*/ 0 h 877"/>
                <a:gd name="T12" fmla="*/ 0 60000 65536"/>
                <a:gd name="T13" fmla="*/ 0 60000 65536"/>
                <a:gd name="T14" fmla="*/ 0 60000 65536"/>
                <a:gd name="T15" fmla="*/ 0 60000 65536"/>
                <a:gd name="T16" fmla="*/ 0 60000 65536"/>
                <a:gd name="T17" fmla="*/ 0 60000 65536"/>
                <a:gd name="T18" fmla="*/ 0 w 622"/>
                <a:gd name="T19" fmla="*/ 0 h 877"/>
                <a:gd name="T20" fmla="*/ 622 w 622"/>
                <a:gd name="T21" fmla="*/ 877 h 877"/>
              </a:gdLst>
              <a:ahLst/>
              <a:cxnLst>
                <a:cxn ang="T12">
                  <a:pos x="T0" y="T1"/>
                </a:cxn>
                <a:cxn ang="T13">
                  <a:pos x="T2" y="T3"/>
                </a:cxn>
                <a:cxn ang="T14">
                  <a:pos x="T4" y="T5"/>
                </a:cxn>
                <a:cxn ang="T15">
                  <a:pos x="T6" y="T7"/>
                </a:cxn>
                <a:cxn ang="T16">
                  <a:pos x="T8" y="T9"/>
                </a:cxn>
                <a:cxn ang="T17">
                  <a:pos x="T10" y="T11"/>
                </a:cxn>
              </a:cxnLst>
              <a:rect l="T18" t="T19" r="T20" b="T21"/>
              <a:pathLst>
                <a:path w="622" h="877">
                  <a:moveTo>
                    <a:pt x="0" y="0"/>
                  </a:moveTo>
                  <a:lnTo>
                    <a:pt x="622" y="0"/>
                  </a:lnTo>
                  <a:lnTo>
                    <a:pt x="622" y="877"/>
                  </a:lnTo>
                  <a:lnTo>
                    <a:pt x="312" y="650"/>
                  </a:lnTo>
                  <a:lnTo>
                    <a:pt x="0" y="877"/>
                  </a:lnTo>
                  <a:lnTo>
                    <a:pt x="0" y="0"/>
                  </a:lnTo>
                  <a:close/>
                </a:path>
              </a:pathLst>
            </a:cu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 name="Rectangle 23"/>
            <p:cNvSpPr>
              <a:spLocks noChangeArrowheads="1"/>
            </p:cNvSpPr>
            <p:nvPr/>
          </p:nvSpPr>
          <p:spPr bwMode="auto">
            <a:xfrm>
              <a:off x="283655" y="3473123"/>
              <a:ext cx="683850" cy="196800"/>
            </a:xfrm>
            <a:prstGeom prst="rect">
              <a:avLst/>
            </a:prstGeom>
            <a:solidFill>
              <a:srgbClr val="4F75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79" name="Freeform 24"/>
            <p:cNvSpPr>
              <a:spLocks noChangeArrowheads="1"/>
            </p:cNvSpPr>
            <p:nvPr/>
          </p:nvSpPr>
          <p:spPr bwMode="auto">
            <a:xfrm>
              <a:off x="967505" y="2723307"/>
              <a:ext cx="458466" cy="101148"/>
            </a:xfrm>
            <a:custGeom>
              <a:avLst/>
              <a:gdLst>
                <a:gd name="T0" fmla="*/ 408973 w 176"/>
                <a:gd name="T1" fmla="*/ 0 h 39"/>
                <a:gd name="T2" fmla="*/ 49493 w 176"/>
                <a:gd name="T3" fmla="*/ 0 h 39"/>
                <a:gd name="T4" fmla="*/ 0 w 176"/>
                <a:gd name="T5" fmla="*/ 49277 h 39"/>
                <a:gd name="T6" fmla="*/ 0 w 176"/>
                <a:gd name="T7" fmla="*/ 51871 h 39"/>
                <a:gd name="T8" fmla="*/ 49493 w 176"/>
                <a:gd name="T9" fmla="*/ 101148 h 39"/>
                <a:gd name="T10" fmla="*/ 408973 w 176"/>
                <a:gd name="T11" fmla="*/ 101148 h 39"/>
                <a:gd name="T12" fmla="*/ 458466 w 176"/>
                <a:gd name="T13" fmla="*/ 51871 h 39"/>
                <a:gd name="T14" fmla="*/ 458466 w 176"/>
                <a:gd name="T15" fmla="*/ 49277 h 39"/>
                <a:gd name="T16" fmla="*/ 408973 w 17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39"/>
                <a:gd name="T29" fmla="*/ 176 w 17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39">
                  <a:moveTo>
                    <a:pt x="157" y="0"/>
                  </a:moveTo>
                  <a:cubicBezTo>
                    <a:pt x="19" y="0"/>
                    <a:pt x="19" y="0"/>
                    <a:pt x="19" y="0"/>
                  </a:cubicBezTo>
                  <a:cubicBezTo>
                    <a:pt x="9" y="0"/>
                    <a:pt x="0" y="8"/>
                    <a:pt x="0" y="19"/>
                  </a:cubicBezTo>
                  <a:cubicBezTo>
                    <a:pt x="0" y="20"/>
                    <a:pt x="0" y="20"/>
                    <a:pt x="0" y="20"/>
                  </a:cubicBezTo>
                  <a:cubicBezTo>
                    <a:pt x="0" y="30"/>
                    <a:pt x="9" y="39"/>
                    <a:pt x="19" y="39"/>
                  </a:cubicBezTo>
                  <a:cubicBezTo>
                    <a:pt x="157" y="39"/>
                    <a:pt x="157" y="39"/>
                    <a:pt x="157" y="39"/>
                  </a:cubicBezTo>
                  <a:cubicBezTo>
                    <a:pt x="168" y="39"/>
                    <a:pt x="176" y="30"/>
                    <a:pt x="176" y="20"/>
                  </a:cubicBezTo>
                  <a:cubicBezTo>
                    <a:pt x="176" y="19"/>
                    <a:pt x="176" y="19"/>
                    <a:pt x="176" y="19"/>
                  </a:cubicBezTo>
                  <a:cubicBezTo>
                    <a:pt x="176" y="8"/>
                    <a:pt x="168" y="0"/>
                    <a:pt x="157" y="0"/>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0" name="Freeform 25"/>
            <p:cNvSpPr>
              <a:spLocks noChangeArrowheads="1"/>
            </p:cNvSpPr>
            <p:nvPr/>
          </p:nvSpPr>
          <p:spPr bwMode="auto">
            <a:xfrm>
              <a:off x="967505" y="2291228"/>
              <a:ext cx="36282" cy="397996"/>
            </a:xfrm>
            <a:custGeom>
              <a:avLst/>
              <a:gdLst>
                <a:gd name="T0" fmla="*/ 18141 w 14"/>
                <a:gd name="T1" fmla="*/ 397996 h 153"/>
                <a:gd name="T2" fmla="*/ 18141 w 14"/>
                <a:gd name="T3" fmla="*/ 397996 h 153"/>
                <a:gd name="T4" fmla="*/ 0 w 14"/>
                <a:gd name="T5" fmla="*/ 379787 h 153"/>
                <a:gd name="T6" fmla="*/ 0 w 14"/>
                <a:gd name="T7" fmla="*/ 18209 h 153"/>
                <a:gd name="T8" fmla="*/ 18141 w 14"/>
                <a:gd name="T9" fmla="*/ 0 h 153"/>
                <a:gd name="T10" fmla="*/ 18141 w 14"/>
                <a:gd name="T11" fmla="*/ 0 h 153"/>
                <a:gd name="T12" fmla="*/ 36282 w 14"/>
                <a:gd name="T13" fmla="*/ 18209 h 153"/>
                <a:gd name="T14" fmla="*/ 36282 w 14"/>
                <a:gd name="T15" fmla="*/ 379787 h 153"/>
                <a:gd name="T16" fmla="*/ 18141 w 14"/>
                <a:gd name="T17" fmla="*/ 39799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3"/>
                <a:gd name="T29" fmla="*/ 14 w 1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3">
                  <a:moveTo>
                    <a:pt x="7" y="153"/>
                  </a:moveTo>
                  <a:cubicBezTo>
                    <a:pt x="7" y="153"/>
                    <a:pt x="7" y="153"/>
                    <a:pt x="7" y="153"/>
                  </a:cubicBezTo>
                  <a:cubicBezTo>
                    <a:pt x="3" y="153"/>
                    <a:pt x="0" y="150"/>
                    <a:pt x="0" y="146"/>
                  </a:cubicBezTo>
                  <a:cubicBezTo>
                    <a:pt x="0" y="7"/>
                    <a:pt x="0" y="7"/>
                    <a:pt x="0" y="7"/>
                  </a:cubicBezTo>
                  <a:cubicBezTo>
                    <a:pt x="0" y="3"/>
                    <a:pt x="3" y="0"/>
                    <a:pt x="7" y="0"/>
                  </a:cubicBezTo>
                  <a:cubicBezTo>
                    <a:pt x="7" y="0"/>
                    <a:pt x="7" y="0"/>
                    <a:pt x="7" y="0"/>
                  </a:cubicBezTo>
                  <a:cubicBezTo>
                    <a:pt x="11" y="0"/>
                    <a:pt x="14" y="3"/>
                    <a:pt x="14" y="7"/>
                  </a:cubicBezTo>
                  <a:cubicBezTo>
                    <a:pt x="14" y="146"/>
                    <a:pt x="14" y="146"/>
                    <a:pt x="14" y="146"/>
                  </a:cubicBezTo>
                  <a:cubicBezTo>
                    <a:pt x="14" y="150"/>
                    <a:pt x="11" y="153"/>
                    <a:pt x="7" y="153"/>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1" name="Freeform 26"/>
            <p:cNvSpPr>
              <a:spLocks noChangeArrowheads="1"/>
            </p:cNvSpPr>
            <p:nvPr/>
          </p:nvSpPr>
          <p:spPr bwMode="auto">
            <a:xfrm>
              <a:off x="1053261" y="2291228"/>
              <a:ext cx="36282" cy="397996"/>
            </a:xfrm>
            <a:custGeom>
              <a:avLst/>
              <a:gdLst>
                <a:gd name="T0" fmla="*/ 18141 w 14"/>
                <a:gd name="T1" fmla="*/ 397996 h 153"/>
                <a:gd name="T2" fmla="*/ 18141 w 14"/>
                <a:gd name="T3" fmla="*/ 397996 h 153"/>
                <a:gd name="T4" fmla="*/ 0 w 14"/>
                <a:gd name="T5" fmla="*/ 379787 h 153"/>
                <a:gd name="T6" fmla="*/ 0 w 14"/>
                <a:gd name="T7" fmla="*/ 18209 h 153"/>
                <a:gd name="T8" fmla="*/ 18141 w 14"/>
                <a:gd name="T9" fmla="*/ 0 h 153"/>
                <a:gd name="T10" fmla="*/ 18141 w 14"/>
                <a:gd name="T11" fmla="*/ 0 h 153"/>
                <a:gd name="T12" fmla="*/ 36282 w 14"/>
                <a:gd name="T13" fmla="*/ 18209 h 153"/>
                <a:gd name="T14" fmla="*/ 36282 w 14"/>
                <a:gd name="T15" fmla="*/ 379787 h 153"/>
                <a:gd name="T16" fmla="*/ 18141 w 14"/>
                <a:gd name="T17" fmla="*/ 39799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3"/>
                <a:gd name="T29" fmla="*/ 14 w 1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3">
                  <a:moveTo>
                    <a:pt x="7" y="153"/>
                  </a:moveTo>
                  <a:cubicBezTo>
                    <a:pt x="7" y="153"/>
                    <a:pt x="7" y="153"/>
                    <a:pt x="7" y="153"/>
                  </a:cubicBezTo>
                  <a:cubicBezTo>
                    <a:pt x="3" y="153"/>
                    <a:pt x="0" y="150"/>
                    <a:pt x="0" y="146"/>
                  </a:cubicBezTo>
                  <a:cubicBezTo>
                    <a:pt x="0" y="7"/>
                    <a:pt x="0" y="7"/>
                    <a:pt x="0" y="7"/>
                  </a:cubicBezTo>
                  <a:cubicBezTo>
                    <a:pt x="0" y="3"/>
                    <a:pt x="3" y="0"/>
                    <a:pt x="7" y="0"/>
                  </a:cubicBezTo>
                  <a:cubicBezTo>
                    <a:pt x="7" y="0"/>
                    <a:pt x="7" y="0"/>
                    <a:pt x="7" y="0"/>
                  </a:cubicBezTo>
                  <a:cubicBezTo>
                    <a:pt x="11" y="0"/>
                    <a:pt x="14" y="3"/>
                    <a:pt x="14" y="7"/>
                  </a:cubicBezTo>
                  <a:cubicBezTo>
                    <a:pt x="14" y="146"/>
                    <a:pt x="14" y="146"/>
                    <a:pt x="14" y="146"/>
                  </a:cubicBezTo>
                  <a:cubicBezTo>
                    <a:pt x="14" y="150"/>
                    <a:pt x="11" y="153"/>
                    <a:pt x="7" y="153"/>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2" name="Freeform 27"/>
            <p:cNvSpPr>
              <a:spLocks noChangeArrowheads="1"/>
            </p:cNvSpPr>
            <p:nvPr/>
          </p:nvSpPr>
          <p:spPr bwMode="auto">
            <a:xfrm>
              <a:off x="1146714" y="2291228"/>
              <a:ext cx="34083" cy="397996"/>
            </a:xfrm>
            <a:custGeom>
              <a:avLst/>
              <a:gdLst>
                <a:gd name="T0" fmla="*/ 18352 w 13"/>
                <a:gd name="T1" fmla="*/ 397996 h 153"/>
                <a:gd name="T2" fmla="*/ 18352 w 13"/>
                <a:gd name="T3" fmla="*/ 397996 h 153"/>
                <a:gd name="T4" fmla="*/ 0 w 13"/>
                <a:gd name="T5" fmla="*/ 379787 h 153"/>
                <a:gd name="T6" fmla="*/ 0 w 13"/>
                <a:gd name="T7" fmla="*/ 18209 h 153"/>
                <a:gd name="T8" fmla="*/ 18352 w 13"/>
                <a:gd name="T9" fmla="*/ 0 h 153"/>
                <a:gd name="T10" fmla="*/ 18352 w 13"/>
                <a:gd name="T11" fmla="*/ 0 h 153"/>
                <a:gd name="T12" fmla="*/ 34083 w 13"/>
                <a:gd name="T13" fmla="*/ 18209 h 153"/>
                <a:gd name="T14" fmla="*/ 34083 w 13"/>
                <a:gd name="T15" fmla="*/ 379787 h 153"/>
                <a:gd name="T16" fmla="*/ 18352 w 13"/>
                <a:gd name="T17" fmla="*/ 39799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53"/>
                <a:gd name="T29" fmla="*/ 13 w 13"/>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53">
                  <a:moveTo>
                    <a:pt x="7" y="153"/>
                  </a:moveTo>
                  <a:cubicBezTo>
                    <a:pt x="7" y="153"/>
                    <a:pt x="7" y="153"/>
                    <a:pt x="7" y="153"/>
                  </a:cubicBezTo>
                  <a:cubicBezTo>
                    <a:pt x="3" y="153"/>
                    <a:pt x="0" y="150"/>
                    <a:pt x="0" y="146"/>
                  </a:cubicBezTo>
                  <a:cubicBezTo>
                    <a:pt x="0" y="7"/>
                    <a:pt x="0" y="7"/>
                    <a:pt x="0" y="7"/>
                  </a:cubicBezTo>
                  <a:cubicBezTo>
                    <a:pt x="0" y="3"/>
                    <a:pt x="3" y="0"/>
                    <a:pt x="7" y="0"/>
                  </a:cubicBezTo>
                  <a:cubicBezTo>
                    <a:pt x="7" y="0"/>
                    <a:pt x="7" y="0"/>
                    <a:pt x="7" y="0"/>
                  </a:cubicBezTo>
                  <a:cubicBezTo>
                    <a:pt x="11" y="0"/>
                    <a:pt x="13" y="3"/>
                    <a:pt x="13" y="7"/>
                  </a:cubicBezTo>
                  <a:cubicBezTo>
                    <a:pt x="13" y="146"/>
                    <a:pt x="13" y="146"/>
                    <a:pt x="13" y="146"/>
                  </a:cubicBezTo>
                  <a:cubicBezTo>
                    <a:pt x="13" y="150"/>
                    <a:pt x="11" y="153"/>
                    <a:pt x="7" y="153"/>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3" name="Freeform 28"/>
            <p:cNvSpPr>
              <a:spLocks noChangeArrowheads="1"/>
            </p:cNvSpPr>
            <p:nvPr/>
          </p:nvSpPr>
          <p:spPr bwMode="auto">
            <a:xfrm>
              <a:off x="1365501" y="2291228"/>
              <a:ext cx="36282" cy="397996"/>
            </a:xfrm>
            <a:custGeom>
              <a:avLst/>
              <a:gdLst>
                <a:gd name="T0" fmla="*/ 18141 w 14"/>
                <a:gd name="T1" fmla="*/ 397996 h 153"/>
                <a:gd name="T2" fmla="*/ 18141 w 14"/>
                <a:gd name="T3" fmla="*/ 397996 h 153"/>
                <a:gd name="T4" fmla="*/ 0 w 14"/>
                <a:gd name="T5" fmla="*/ 379787 h 153"/>
                <a:gd name="T6" fmla="*/ 0 w 14"/>
                <a:gd name="T7" fmla="*/ 18209 h 153"/>
                <a:gd name="T8" fmla="*/ 18141 w 14"/>
                <a:gd name="T9" fmla="*/ 0 h 153"/>
                <a:gd name="T10" fmla="*/ 18141 w 14"/>
                <a:gd name="T11" fmla="*/ 0 h 153"/>
                <a:gd name="T12" fmla="*/ 36282 w 14"/>
                <a:gd name="T13" fmla="*/ 18209 h 153"/>
                <a:gd name="T14" fmla="*/ 36282 w 14"/>
                <a:gd name="T15" fmla="*/ 379787 h 153"/>
                <a:gd name="T16" fmla="*/ 18141 w 14"/>
                <a:gd name="T17" fmla="*/ 39799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53"/>
                <a:gd name="T29" fmla="*/ 14 w 1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53">
                  <a:moveTo>
                    <a:pt x="7" y="153"/>
                  </a:moveTo>
                  <a:cubicBezTo>
                    <a:pt x="7" y="153"/>
                    <a:pt x="7" y="153"/>
                    <a:pt x="7" y="153"/>
                  </a:cubicBezTo>
                  <a:cubicBezTo>
                    <a:pt x="3" y="153"/>
                    <a:pt x="0" y="150"/>
                    <a:pt x="0" y="146"/>
                  </a:cubicBezTo>
                  <a:cubicBezTo>
                    <a:pt x="0" y="7"/>
                    <a:pt x="0" y="7"/>
                    <a:pt x="0" y="7"/>
                  </a:cubicBezTo>
                  <a:cubicBezTo>
                    <a:pt x="0" y="3"/>
                    <a:pt x="3" y="0"/>
                    <a:pt x="7" y="0"/>
                  </a:cubicBezTo>
                  <a:cubicBezTo>
                    <a:pt x="7" y="0"/>
                    <a:pt x="7" y="0"/>
                    <a:pt x="7" y="0"/>
                  </a:cubicBezTo>
                  <a:cubicBezTo>
                    <a:pt x="11" y="0"/>
                    <a:pt x="14" y="3"/>
                    <a:pt x="14" y="7"/>
                  </a:cubicBezTo>
                  <a:cubicBezTo>
                    <a:pt x="14" y="146"/>
                    <a:pt x="14" y="146"/>
                    <a:pt x="14" y="146"/>
                  </a:cubicBezTo>
                  <a:cubicBezTo>
                    <a:pt x="14" y="150"/>
                    <a:pt x="11" y="153"/>
                    <a:pt x="7" y="153"/>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4" name="Freeform 29"/>
            <p:cNvSpPr>
              <a:spLocks noChangeArrowheads="1"/>
            </p:cNvSpPr>
            <p:nvPr/>
          </p:nvSpPr>
          <p:spPr bwMode="auto">
            <a:xfrm>
              <a:off x="626679" y="0"/>
              <a:ext cx="1550207" cy="2192278"/>
            </a:xfrm>
            <a:custGeom>
              <a:avLst/>
              <a:gdLst>
                <a:gd name="T0" fmla="*/ 1550207 w 1410"/>
                <a:gd name="T1" fmla="*/ 2192278 h 1994"/>
                <a:gd name="T2" fmla="*/ 0 w 1410"/>
                <a:gd name="T3" fmla="*/ 2192278 h 1994"/>
                <a:gd name="T4" fmla="*/ 0 w 1410"/>
                <a:gd name="T5" fmla="*/ 0 h 1994"/>
                <a:gd name="T6" fmla="*/ 1550207 w 1410"/>
                <a:gd name="T7" fmla="*/ 228683 h 1994"/>
                <a:gd name="T8" fmla="*/ 1550207 w 1410"/>
                <a:gd name="T9" fmla="*/ 2192278 h 1994"/>
                <a:gd name="T10" fmla="*/ 0 60000 65536"/>
                <a:gd name="T11" fmla="*/ 0 60000 65536"/>
                <a:gd name="T12" fmla="*/ 0 60000 65536"/>
                <a:gd name="T13" fmla="*/ 0 60000 65536"/>
                <a:gd name="T14" fmla="*/ 0 60000 65536"/>
                <a:gd name="T15" fmla="*/ 0 w 1410"/>
                <a:gd name="T16" fmla="*/ 0 h 1994"/>
                <a:gd name="T17" fmla="*/ 1410 w 1410"/>
                <a:gd name="T18" fmla="*/ 1994 h 1994"/>
              </a:gdLst>
              <a:ahLst/>
              <a:cxnLst>
                <a:cxn ang="T10">
                  <a:pos x="T0" y="T1"/>
                </a:cxn>
                <a:cxn ang="T11">
                  <a:pos x="T2" y="T3"/>
                </a:cxn>
                <a:cxn ang="T12">
                  <a:pos x="T4" y="T5"/>
                </a:cxn>
                <a:cxn ang="T13">
                  <a:pos x="T6" y="T7"/>
                </a:cxn>
                <a:cxn ang="T14">
                  <a:pos x="T8" y="T9"/>
                </a:cxn>
              </a:cxnLst>
              <a:rect l="T15" t="T16" r="T17" b="T18"/>
              <a:pathLst>
                <a:path w="1410" h="1994">
                  <a:moveTo>
                    <a:pt x="1410" y="1994"/>
                  </a:moveTo>
                  <a:lnTo>
                    <a:pt x="0" y="1994"/>
                  </a:lnTo>
                  <a:lnTo>
                    <a:pt x="0" y="0"/>
                  </a:lnTo>
                  <a:lnTo>
                    <a:pt x="1410" y="208"/>
                  </a:lnTo>
                  <a:lnTo>
                    <a:pt x="1410" y="1994"/>
                  </a:lnTo>
                  <a:close/>
                </a:path>
              </a:pathLst>
            </a:cu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5" name="Freeform 30"/>
            <p:cNvSpPr>
              <a:spLocks noChangeArrowheads="1"/>
            </p:cNvSpPr>
            <p:nvPr/>
          </p:nvSpPr>
          <p:spPr bwMode="auto">
            <a:xfrm>
              <a:off x="790496" y="93453"/>
              <a:ext cx="1386391" cy="2098826"/>
            </a:xfrm>
            <a:custGeom>
              <a:avLst/>
              <a:gdLst>
                <a:gd name="T0" fmla="*/ 0 w 1261"/>
                <a:gd name="T1" fmla="*/ 0 h 1909"/>
                <a:gd name="T2" fmla="*/ 1386391 w 1261"/>
                <a:gd name="T3" fmla="*/ 218788 h 1909"/>
                <a:gd name="T4" fmla="*/ 1386391 w 1261"/>
                <a:gd name="T5" fmla="*/ 2098826 h 1909"/>
                <a:gd name="T6" fmla="*/ 0 w 1261"/>
                <a:gd name="T7" fmla="*/ 2098826 h 1909"/>
                <a:gd name="T8" fmla="*/ 0 w 1261"/>
                <a:gd name="T9" fmla="*/ 0 h 1909"/>
                <a:gd name="T10" fmla="*/ 0 60000 65536"/>
                <a:gd name="T11" fmla="*/ 0 60000 65536"/>
                <a:gd name="T12" fmla="*/ 0 60000 65536"/>
                <a:gd name="T13" fmla="*/ 0 60000 65536"/>
                <a:gd name="T14" fmla="*/ 0 60000 65536"/>
                <a:gd name="T15" fmla="*/ 0 w 1261"/>
                <a:gd name="T16" fmla="*/ 0 h 1909"/>
                <a:gd name="T17" fmla="*/ 1261 w 1261"/>
                <a:gd name="T18" fmla="*/ 1909 h 1909"/>
              </a:gdLst>
              <a:ahLst/>
              <a:cxnLst>
                <a:cxn ang="T10">
                  <a:pos x="T0" y="T1"/>
                </a:cxn>
                <a:cxn ang="T11">
                  <a:pos x="T2" y="T3"/>
                </a:cxn>
                <a:cxn ang="T12">
                  <a:pos x="T4" y="T5"/>
                </a:cxn>
                <a:cxn ang="T13">
                  <a:pos x="T6" y="T7"/>
                </a:cxn>
                <a:cxn ang="T14">
                  <a:pos x="T8" y="T9"/>
                </a:cxn>
              </a:cxnLst>
              <a:rect l="T15" t="T16" r="T17" b="T18"/>
              <a:pathLst>
                <a:path w="1261" h="1909">
                  <a:moveTo>
                    <a:pt x="0" y="0"/>
                  </a:moveTo>
                  <a:lnTo>
                    <a:pt x="1261" y="199"/>
                  </a:lnTo>
                  <a:lnTo>
                    <a:pt x="1261" y="1909"/>
                  </a:lnTo>
                  <a:lnTo>
                    <a:pt x="0" y="190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6" name="Rectangle 31"/>
            <p:cNvSpPr>
              <a:spLocks noChangeArrowheads="1"/>
            </p:cNvSpPr>
            <p:nvPr/>
          </p:nvSpPr>
          <p:spPr bwMode="auto">
            <a:xfrm>
              <a:off x="2176886" y="230882"/>
              <a:ext cx="1776691" cy="1961396"/>
            </a:xfrm>
            <a:prstGeom prst="rect">
              <a:avLst/>
            </a:prstGeom>
            <a:solidFill>
              <a:srgbClr val="4F75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87" name="Rectangle 32"/>
            <p:cNvSpPr>
              <a:spLocks noChangeArrowheads="1"/>
            </p:cNvSpPr>
            <p:nvPr/>
          </p:nvSpPr>
          <p:spPr bwMode="auto">
            <a:xfrm>
              <a:off x="2176886" y="230882"/>
              <a:ext cx="1776691" cy="196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88" name="Rectangle 33"/>
            <p:cNvSpPr>
              <a:spLocks noChangeArrowheads="1"/>
            </p:cNvSpPr>
            <p:nvPr/>
          </p:nvSpPr>
          <p:spPr bwMode="auto">
            <a:xfrm>
              <a:off x="2176886" y="312240"/>
              <a:ext cx="1725018" cy="1880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89" name="Rectangle 34"/>
            <p:cNvSpPr>
              <a:spLocks noChangeArrowheads="1"/>
            </p:cNvSpPr>
            <p:nvPr/>
          </p:nvSpPr>
          <p:spPr bwMode="auto">
            <a:xfrm>
              <a:off x="2176886" y="312240"/>
              <a:ext cx="1725018" cy="18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90" name="Rectangle 35"/>
            <p:cNvSpPr>
              <a:spLocks noChangeArrowheads="1"/>
            </p:cNvSpPr>
            <p:nvPr/>
          </p:nvSpPr>
          <p:spPr bwMode="auto">
            <a:xfrm>
              <a:off x="689348" y="93453"/>
              <a:ext cx="101148" cy="2098826"/>
            </a:xfrm>
            <a:prstGeom prst="rect">
              <a:avLst/>
            </a:prstGeom>
            <a:solidFill>
              <a:srgbClr val="CF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91" name="Freeform 36"/>
            <p:cNvSpPr>
              <a:spLocks noChangeArrowheads="1"/>
            </p:cNvSpPr>
            <p:nvPr/>
          </p:nvSpPr>
          <p:spPr bwMode="auto">
            <a:xfrm>
              <a:off x="689348" y="93453"/>
              <a:ext cx="101148" cy="2098826"/>
            </a:xfrm>
            <a:custGeom>
              <a:avLst/>
              <a:gdLst>
                <a:gd name="T0" fmla="*/ 101148 w 92"/>
                <a:gd name="T1" fmla="*/ 0 h 1909"/>
                <a:gd name="T2" fmla="*/ 0 w 92"/>
                <a:gd name="T3" fmla="*/ 0 h 1909"/>
                <a:gd name="T4" fmla="*/ 0 w 92"/>
                <a:gd name="T5" fmla="*/ 2098826 h 1909"/>
                <a:gd name="T6" fmla="*/ 101148 w 92"/>
                <a:gd name="T7" fmla="*/ 2098826 h 1909"/>
                <a:gd name="T8" fmla="*/ 0 60000 65536"/>
                <a:gd name="T9" fmla="*/ 0 60000 65536"/>
                <a:gd name="T10" fmla="*/ 0 60000 65536"/>
                <a:gd name="T11" fmla="*/ 0 60000 65536"/>
                <a:gd name="T12" fmla="*/ 0 w 92"/>
                <a:gd name="T13" fmla="*/ 0 h 1909"/>
                <a:gd name="T14" fmla="*/ 92 w 92"/>
                <a:gd name="T15" fmla="*/ 1909 h 1909"/>
              </a:gdLst>
              <a:ahLst/>
              <a:cxnLst>
                <a:cxn ang="T8">
                  <a:pos x="T0" y="T1"/>
                </a:cxn>
                <a:cxn ang="T9">
                  <a:pos x="T2" y="T3"/>
                </a:cxn>
                <a:cxn ang="T10">
                  <a:pos x="T4" y="T5"/>
                </a:cxn>
                <a:cxn ang="T11">
                  <a:pos x="T6" y="T7"/>
                </a:cxn>
              </a:cxnLst>
              <a:rect l="T12" t="T13" r="T14" b="T15"/>
              <a:pathLst>
                <a:path w="92" h="1909">
                  <a:moveTo>
                    <a:pt x="92" y="0"/>
                  </a:moveTo>
                  <a:lnTo>
                    <a:pt x="0" y="0"/>
                  </a:lnTo>
                  <a:lnTo>
                    <a:pt x="0" y="1909"/>
                  </a:lnTo>
                  <a:lnTo>
                    <a:pt x="92" y="19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2" name="Rectangle 37"/>
            <p:cNvSpPr>
              <a:spLocks noChangeArrowheads="1"/>
            </p:cNvSpPr>
            <p:nvPr/>
          </p:nvSpPr>
          <p:spPr bwMode="auto">
            <a:xfrm>
              <a:off x="2187880" y="312240"/>
              <a:ext cx="67066" cy="1880038"/>
            </a:xfrm>
            <a:prstGeom prst="rect">
              <a:avLst/>
            </a:prstGeom>
            <a:solidFill>
              <a:srgbClr val="EC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93" name="Rectangle 38"/>
            <p:cNvSpPr>
              <a:spLocks noChangeArrowheads="1"/>
            </p:cNvSpPr>
            <p:nvPr/>
          </p:nvSpPr>
          <p:spPr bwMode="auto">
            <a:xfrm>
              <a:off x="2187880" y="312240"/>
              <a:ext cx="67066" cy="18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094" name="Freeform 39"/>
            <p:cNvSpPr>
              <a:spLocks noChangeArrowheads="1"/>
            </p:cNvSpPr>
            <p:nvPr/>
          </p:nvSpPr>
          <p:spPr bwMode="auto">
            <a:xfrm>
              <a:off x="2320913" y="423284"/>
              <a:ext cx="1419374" cy="49475"/>
            </a:xfrm>
            <a:custGeom>
              <a:avLst/>
              <a:gdLst>
                <a:gd name="T0" fmla="*/ 1395978 w 546"/>
                <a:gd name="T1" fmla="*/ 49475 h 19"/>
                <a:gd name="T2" fmla="*/ 23396 w 546"/>
                <a:gd name="T3" fmla="*/ 49475 h 19"/>
                <a:gd name="T4" fmla="*/ 0 w 546"/>
                <a:gd name="T5" fmla="*/ 23436 h 19"/>
                <a:gd name="T6" fmla="*/ 0 w 546"/>
                <a:gd name="T7" fmla="*/ 23436 h 19"/>
                <a:gd name="T8" fmla="*/ 23396 w 546"/>
                <a:gd name="T9" fmla="*/ 0 h 19"/>
                <a:gd name="T10" fmla="*/ 1395978 w 546"/>
                <a:gd name="T11" fmla="*/ 0 h 19"/>
                <a:gd name="T12" fmla="*/ 1419374 w 546"/>
                <a:gd name="T13" fmla="*/ 23436 h 19"/>
                <a:gd name="T14" fmla="*/ 1419374 w 546"/>
                <a:gd name="T15" fmla="*/ 23436 h 19"/>
                <a:gd name="T16" fmla="*/ 1395978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7" y="19"/>
                  </a:moveTo>
                  <a:cubicBezTo>
                    <a:pt x="9" y="19"/>
                    <a:pt x="9" y="19"/>
                    <a:pt x="9" y="19"/>
                  </a:cubicBezTo>
                  <a:cubicBezTo>
                    <a:pt x="4" y="19"/>
                    <a:pt x="0" y="14"/>
                    <a:pt x="0" y="9"/>
                  </a:cubicBezTo>
                  <a:cubicBezTo>
                    <a:pt x="0" y="9"/>
                    <a:pt x="0" y="9"/>
                    <a:pt x="0" y="9"/>
                  </a:cubicBezTo>
                  <a:cubicBezTo>
                    <a:pt x="0" y="4"/>
                    <a:pt x="4" y="0"/>
                    <a:pt x="9" y="0"/>
                  </a:cubicBezTo>
                  <a:cubicBezTo>
                    <a:pt x="537" y="0"/>
                    <a:pt x="537" y="0"/>
                    <a:pt x="537" y="0"/>
                  </a:cubicBezTo>
                  <a:cubicBezTo>
                    <a:pt x="542" y="0"/>
                    <a:pt x="546" y="4"/>
                    <a:pt x="546" y="9"/>
                  </a:cubicBezTo>
                  <a:cubicBezTo>
                    <a:pt x="546" y="9"/>
                    <a:pt x="546" y="9"/>
                    <a:pt x="546" y="9"/>
                  </a:cubicBezTo>
                  <a:cubicBezTo>
                    <a:pt x="546" y="14"/>
                    <a:pt x="542" y="19"/>
                    <a:pt x="537"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5" name="Freeform 40"/>
            <p:cNvSpPr>
              <a:spLocks noChangeArrowheads="1"/>
            </p:cNvSpPr>
            <p:nvPr/>
          </p:nvSpPr>
          <p:spPr bwMode="auto">
            <a:xfrm>
              <a:off x="2320913" y="512338"/>
              <a:ext cx="1419374" cy="49475"/>
            </a:xfrm>
            <a:custGeom>
              <a:avLst/>
              <a:gdLst>
                <a:gd name="T0" fmla="*/ 1395978 w 546"/>
                <a:gd name="T1" fmla="*/ 49475 h 19"/>
                <a:gd name="T2" fmla="*/ 23396 w 546"/>
                <a:gd name="T3" fmla="*/ 49475 h 19"/>
                <a:gd name="T4" fmla="*/ 0 w 546"/>
                <a:gd name="T5" fmla="*/ 23436 h 19"/>
                <a:gd name="T6" fmla="*/ 0 w 546"/>
                <a:gd name="T7" fmla="*/ 23436 h 19"/>
                <a:gd name="T8" fmla="*/ 23396 w 546"/>
                <a:gd name="T9" fmla="*/ 0 h 19"/>
                <a:gd name="T10" fmla="*/ 1395978 w 546"/>
                <a:gd name="T11" fmla="*/ 0 h 19"/>
                <a:gd name="T12" fmla="*/ 1419374 w 546"/>
                <a:gd name="T13" fmla="*/ 23436 h 19"/>
                <a:gd name="T14" fmla="*/ 1419374 w 546"/>
                <a:gd name="T15" fmla="*/ 23436 h 19"/>
                <a:gd name="T16" fmla="*/ 1395978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7" y="19"/>
                  </a:moveTo>
                  <a:cubicBezTo>
                    <a:pt x="9" y="19"/>
                    <a:pt x="9" y="19"/>
                    <a:pt x="9" y="19"/>
                  </a:cubicBezTo>
                  <a:cubicBezTo>
                    <a:pt x="4" y="19"/>
                    <a:pt x="0" y="14"/>
                    <a:pt x="0" y="9"/>
                  </a:cubicBezTo>
                  <a:cubicBezTo>
                    <a:pt x="0" y="9"/>
                    <a:pt x="0" y="9"/>
                    <a:pt x="0" y="9"/>
                  </a:cubicBezTo>
                  <a:cubicBezTo>
                    <a:pt x="0" y="4"/>
                    <a:pt x="4" y="0"/>
                    <a:pt x="9" y="0"/>
                  </a:cubicBezTo>
                  <a:cubicBezTo>
                    <a:pt x="537" y="0"/>
                    <a:pt x="537" y="0"/>
                    <a:pt x="537" y="0"/>
                  </a:cubicBezTo>
                  <a:cubicBezTo>
                    <a:pt x="542" y="0"/>
                    <a:pt x="546" y="4"/>
                    <a:pt x="546" y="9"/>
                  </a:cubicBezTo>
                  <a:cubicBezTo>
                    <a:pt x="546" y="9"/>
                    <a:pt x="546" y="9"/>
                    <a:pt x="546" y="9"/>
                  </a:cubicBezTo>
                  <a:cubicBezTo>
                    <a:pt x="546" y="14"/>
                    <a:pt x="542" y="19"/>
                    <a:pt x="537"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6" name="Freeform 41"/>
            <p:cNvSpPr>
              <a:spLocks noChangeArrowheads="1"/>
            </p:cNvSpPr>
            <p:nvPr/>
          </p:nvSpPr>
          <p:spPr bwMode="auto">
            <a:xfrm>
              <a:off x="2320913" y="761910"/>
              <a:ext cx="1419374" cy="49475"/>
            </a:xfrm>
            <a:custGeom>
              <a:avLst/>
              <a:gdLst>
                <a:gd name="T0" fmla="*/ 1395978 w 546"/>
                <a:gd name="T1" fmla="*/ 49475 h 19"/>
                <a:gd name="T2" fmla="*/ 23396 w 546"/>
                <a:gd name="T3" fmla="*/ 49475 h 19"/>
                <a:gd name="T4" fmla="*/ 0 w 546"/>
                <a:gd name="T5" fmla="*/ 26039 h 19"/>
                <a:gd name="T6" fmla="*/ 0 w 546"/>
                <a:gd name="T7" fmla="*/ 23436 h 19"/>
                <a:gd name="T8" fmla="*/ 23396 w 546"/>
                <a:gd name="T9" fmla="*/ 0 h 19"/>
                <a:gd name="T10" fmla="*/ 1395978 w 546"/>
                <a:gd name="T11" fmla="*/ 0 h 19"/>
                <a:gd name="T12" fmla="*/ 1419374 w 546"/>
                <a:gd name="T13" fmla="*/ 23436 h 19"/>
                <a:gd name="T14" fmla="*/ 1419374 w 546"/>
                <a:gd name="T15" fmla="*/ 26039 h 19"/>
                <a:gd name="T16" fmla="*/ 1395978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7" y="19"/>
                  </a:moveTo>
                  <a:cubicBezTo>
                    <a:pt x="9" y="19"/>
                    <a:pt x="9" y="19"/>
                    <a:pt x="9" y="19"/>
                  </a:cubicBezTo>
                  <a:cubicBezTo>
                    <a:pt x="4" y="19"/>
                    <a:pt x="0" y="15"/>
                    <a:pt x="0" y="10"/>
                  </a:cubicBezTo>
                  <a:cubicBezTo>
                    <a:pt x="0" y="9"/>
                    <a:pt x="0" y="9"/>
                    <a:pt x="0" y="9"/>
                  </a:cubicBezTo>
                  <a:cubicBezTo>
                    <a:pt x="0" y="4"/>
                    <a:pt x="4" y="0"/>
                    <a:pt x="9" y="0"/>
                  </a:cubicBezTo>
                  <a:cubicBezTo>
                    <a:pt x="537" y="0"/>
                    <a:pt x="537" y="0"/>
                    <a:pt x="537" y="0"/>
                  </a:cubicBezTo>
                  <a:cubicBezTo>
                    <a:pt x="542" y="0"/>
                    <a:pt x="546" y="4"/>
                    <a:pt x="546" y="9"/>
                  </a:cubicBezTo>
                  <a:cubicBezTo>
                    <a:pt x="546" y="10"/>
                    <a:pt x="546" y="10"/>
                    <a:pt x="546" y="10"/>
                  </a:cubicBezTo>
                  <a:cubicBezTo>
                    <a:pt x="546" y="15"/>
                    <a:pt x="542" y="19"/>
                    <a:pt x="537"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7" name="Freeform 42"/>
            <p:cNvSpPr>
              <a:spLocks noChangeArrowheads="1"/>
            </p:cNvSpPr>
            <p:nvPr/>
          </p:nvSpPr>
          <p:spPr bwMode="auto">
            <a:xfrm>
              <a:off x="2320913" y="910334"/>
              <a:ext cx="1419374" cy="49475"/>
            </a:xfrm>
            <a:custGeom>
              <a:avLst/>
              <a:gdLst>
                <a:gd name="T0" fmla="*/ 1395978 w 546"/>
                <a:gd name="T1" fmla="*/ 49475 h 19"/>
                <a:gd name="T2" fmla="*/ 23396 w 546"/>
                <a:gd name="T3" fmla="*/ 49475 h 19"/>
                <a:gd name="T4" fmla="*/ 0 w 546"/>
                <a:gd name="T5" fmla="*/ 23436 h 19"/>
                <a:gd name="T6" fmla="*/ 0 w 546"/>
                <a:gd name="T7" fmla="*/ 23436 h 19"/>
                <a:gd name="T8" fmla="*/ 23396 w 546"/>
                <a:gd name="T9" fmla="*/ 0 h 19"/>
                <a:gd name="T10" fmla="*/ 1395978 w 546"/>
                <a:gd name="T11" fmla="*/ 0 h 19"/>
                <a:gd name="T12" fmla="*/ 1419374 w 546"/>
                <a:gd name="T13" fmla="*/ 23436 h 19"/>
                <a:gd name="T14" fmla="*/ 1419374 w 546"/>
                <a:gd name="T15" fmla="*/ 23436 h 19"/>
                <a:gd name="T16" fmla="*/ 1395978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7" y="19"/>
                  </a:moveTo>
                  <a:cubicBezTo>
                    <a:pt x="9" y="19"/>
                    <a:pt x="9" y="19"/>
                    <a:pt x="9" y="19"/>
                  </a:cubicBezTo>
                  <a:cubicBezTo>
                    <a:pt x="4" y="19"/>
                    <a:pt x="0" y="14"/>
                    <a:pt x="0" y="9"/>
                  </a:cubicBezTo>
                  <a:cubicBezTo>
                    <a:pt x="0" y="9"/>
                    <a:pt x="0" y="9"/>
                    <a:pt x="0" y="9"/>
                  </a:cubicBezTo>
                  <a:cubicBezTo>
                    <a:pt x="0" y="4"/>
                    <a:pt x="4" y="0"/>
                    <a:pt x="9" y="0"/>
                  </a:cubicBezTo>
                  <a:cubicBezTo>
                    <a:pt x="537" y="0"/>
                    <a:pt x="537" y="0"/>
                    <a:pt x="537" y="0"/>
                  </a:cubicBezTo>
                  <a:cubicBezTo>
                    <a:pt x="542" y="0"/>
                    <a:pt x="546" y="4"/>
                    <a:pt x="546" y="9"/>
                  </a:cubicBezTo>
                  <a:cubicBezTo>
                    <a:pt x="546" y="9"/>
                    <a:pt x="546" y="9"/>
                    <a:pt x="546" y="9"/>
                  </a:cubicBezTo>
                  <a:cubicBezTo>
                    <a:pt x="546" y="14"/>
                    <a:pt x="542" y="19"/>
                    <a:pt x="537"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8" name="Freeform 43"/>
            <p:cNvSpPr>
              <a:spLocks noChangeArrowheads="1"/>
            </p:cNvSpPr>
            <p:nvPr/>
          </p:nvSpPr>
          <p:spPr bwMode="auto">
            <a:xfrm>
              <a:off x="2286830" y="1308330"/>
              <a:ext cx="1420473" cy="49475"/>
            </a:xfrm>
            <a:custGeom>
              <a:avLst/>
              <a:gdLst>
                <a:gd name="T0" fmla="*/ 1394457 w 546"/>
                <a:gd name="T1" fmla="*/ 49475 h 19"/>
                <a:gd name="T2" fmla="*/ 23414 w 546"/>
                <a:gd name="T3" fmla="*/ 49475 h 19"/>
                <a:gd name="T4" fmla="*/ 0 w 546"/>
                <a:gd name="T5" fmla="*/ 23436 h 19"/>
                <a:gd name="T6" fmla="*/ 0 w 546"/>
                <a:gd name="T7" fmla="*/ 23436 h 19"/>
                <a:gd name="T8" fmla="*/ 23414 w 546"/>
                <a:gd name="T9" fmla="*/ 0 h 19"/>
                <a:gd name="T10" fmla="*/ 1394457 w 546"/>
                <a:gd name="T11" fmla="*/ 0 h 19"/>
                <a:gd name="T12" fmla="*/ 1420473 w 546"/>
                <a:gd name="T13" fmla="*/ 23436 h 19"/>
                <a:gd name="T14" fmla="*/ 1420473 w 546"/>
                <a:gd name="T15" fmla="*/ 23436 h 19"/>
                <a:gd name="T16" fmla="*/ 1394457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6" y="19"/>
                  </a:moveTo>
                  <a:cubicBezTo>
                    <a:pt x="9" y="19"/>
                    <a:pt x="9" y="19"/>
                    <a:pt x="9" y="19"/>
                  </a:cubicBezTo>
                  <a:cubicBezTo>
                    <a:pt x="4" y="19"/>
                    <a:pt x="0" y="14"/>
                    <a:pt x="0" y="9"/>
                  </a:cubicBezTo>
                  <a:cubicBezTo>
                    <a:pt x="0" y="9"/>
                    <a:pt x="0" y="9"/>
                    <a:pt x="0" y="9"/>
                  </a:cubicBezTo>
                  <a:cubicBezTo>
                    <a:pt x="0" y="4"/>
                    <a:pt x="4" y="0"/>
                    <a:pt x="9" y="0"/>
                  </a:cubicBezTo>
                  <a:cubicBezTo>
                    <a:pt x="536" y="0"/>
                    <a:pt x="536" y="0"/>
                    <a:pt x="536" y="0"/>
                  </a:cubicBezTo>
                  <a:cubicBezTo>
                    <a:pt x="541" y="0"/>
                    <a:pt x="546" y="4"/>
                    <a:pt x="546" y="9"/>
                  </a:cubicBezTo>
                  <a:cubicBezTo>
                    <a:pt x="546" y="9"/>
                    <a:pt x="546" y="9"/>
                    <a:pt x="546" y="9"/>
                  </a:cubicBezTo>
                  <a:cubicBezTo>
                    <a:pt x="546" y="14"/>
                    <a:pt x="541" y="19"/>
                    <a:pt x="536"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 name="Freeform 44"/>
            <p:cNvSpPr>
              <a:spLocks noChangeArrowheads="1"/>
            </p:cNvSpPr>
            <p:nvPr/>
          </p:nvSpPr>
          <p:spPr bwMode="auto">
            <a:xfrm>
              <a:off x="2286830" y="1424871"/>
              <a:ext cx="1420473" cy="49475"/>
            </a:xfrm>
            <a:custGeom>
              <a:avLst/>
              <a:gdLst>
                <a:gd name="T0" fmla="*/ 1394457 w 546"/>
                <a:gd name="T1" fmla="*/ 49475 h 19"/>
                <a:gd name="T2" fmla="*/ 23414 w 546"/>
                <a:gd name="T3" fmla="*/ 49475 h 19"/>
                <a:gd name="T4" fmla="*/ 0 w 546"/>
                <a:gd name="T5" fmla="*/ 26039 h 19"/>
                <a:gd name="T6" fmla="*/ 0 w 546"/>
                <a:gd name="T7" fmla="*/ 23436 h 19"/>
                <a:gd name="T8" fmla="*/ 23414 w 546"/>
                <a:gd name="T9" fmla="*/ 0 h 19"/>
                <a:gd name="T10" fmla="*/ 1394457 w 546"/>
                <a:gd name="T11" fmla="*/ 0 h 19"/>
                <a:gd name="T12" fmla="*/ 1420473 w 546"/>
                <a:gd name="T13" fmla="*/ 23436 h 19"/>
                <a:gd name="T14" fmla="*/ 1420473 w 546"/>
                <a:gd name="T15" fmla="*/ 26039 h 19"/>
                <a:gd name="T16" fmla="*/ 1394457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6" y="19"/>
                  </a:moveTo>
                  <a:cubicBezTo>
                    <a:pt x="9" y="19"/>
                    <a:pt x="9" y="19"/>
                    <a:pt x="9" y="19"/>
                  </a:cubicBezTo>
                  <a:cubicBezTo>
                    <a:pt x="4" y="19"/>
                    <a:pt x="0" y="15"/>
                    <a:pt x="0" y="10"/>
                  </a:cubicBezTo>
                  <a:cubicBezTo>
                    <a:pt x="0" y="9"/>
                    <a:pt x="0" y="9"/>
                    <a:pt x="0" y="9"/>
                  </a:cubicBezTo>
                  <a:cubicBezTo>
                    <a:pt x="0" y="4"/>
                    <a:pt x="4" y="0"/>
                    <a:pt x="9" y="0"/>
                  </a:cubicBezTo>
                  <a:cubicBezTo>
                    <a:pt x="536" y="0"/>
                    <a:pt x="536" y="0"/>
                    <a:pt x="536" y="0"/>
                  </a:cubicBezTo>
                  <a:cubicBezTo>
                    <a:pt x="541" y="0"/>
                    <a:pt x="546" y="4"/>
                    <a:pt x="546" y="9"/>
                  </a:cubicBezTo>
                  <a:cubicBezTo>
                    <a:pt x="546" y="10"/>
                    <a:pt x="546" y="10"/>
                    <a:pt x="546" y="10"/>
                  </a:cubicBezTo>
                  <a:cubicBezTo>
                    <a:pt x="546" y="15"/>
                    <a:pt x="541" y="19"/>
                    <a:pt x="536"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0" name="Freeform 45"/>
            <p:cNvSpPr>
              <a:spLocks noChangeArrowheads="1"/>
            </p:cNvSpPr>
            <p:nvPr/>
          </p:nvSpPr>
          <p:spPr bwMode="auto">
            <a:xfrm>
              <a:off x="2286830" y="1542511"/>
              <a:ext cx="1420473" cy="49475"/>
            </a:xfrm>
            <a:custGeom>
              <a:avLst/>
              <a:gdLst>
                <a:gd name="T0" fmla="*/ 1394457 w 546"/>
                <a:gd name="T1" fmla="*/ 49475 h 19"/>
                <a:gd name="T2" fmla="*/ 23414 w 546"/>
                <a:gd name="T3" fmla="*/ 49475 h 19"/>
                <a:gd name="T4" fmla="*/ 0 w 546"/>
                <a:gd name="T5" fmla="*/ 26039 h 19"/>
                <a:gd name="T6" fmla="*/ 0 w 546"/>
                <a:gd name="T7" fmla="*/ 26039 h 19"/>
                <a:gd name="T8" fmla="*/ 23414 w 546"/>
                <a:gd name="T9" fmla="*/ 0 h 19"/>
                <a:gd name="T10" fmla="*/ 1394457 w 546"/>
                <a:gd name="T11" fmla="*/ 0 h 19"/>
                <a:gd name="T12" fmla="*/ 1420473 w 546"/>
                <a:gd name="T13" fmla="*/ 26039 h 19"/>
                <a:gd name="T14" fmla="*/ 1420473 w 546"/>
                <a:gd name="T15" fmla="*/ 26039 h 19"/>
                <a:gd name="T16" fmla="*/ 1394457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6" y="19"/>
                  </a:moveTo>
                  <a:cubicBezTo>
                    <a:pt x="9" y="19"/>
                    <a:pt x="9" y="19"/>
                    <a:pt x="9" y="19"/>
                  </a:cubicBezTo>
                  <a:cubicBezTo>
                    <a:pt x="4" y="19"/>
                    <a:pt x="0" y="15"/>
                    <a:pt x="0" y="10"/>
                  </a:cubicBezTo>
                  <a:cubicBezTo>
                    <a:pt x="0" y="10"/>
                    <a:pt x="0" y="10"/>
                    <a:pt x="0" y="10"/>
                  </a:cubicBezTo>
                  <a:cubicBezTo>
                    <a:pt x="0" y="4"/>
                    <a:pt x="4" y="0"/>
                    <a:pt x="9" y="0"/>
                  </a:cubicBezTo>
                  <a:cubicBezTo>
                    <a:pt x="536" y="0"/>
                    <a:pt x="536" y="0"/>
                    <a:pt x="536" y="0"/>
                  </a:cubicBezTo>
                  <a:cubicBezTo>
                    <a:pt x="541" y="0"/>
                    <a:pt x="546" y="4"/>
                    <a:pt x="546" y="10"/>
                  </a:cubicBezTo>
                  <a:cubicBezTo>
                    <a:pt x="546" y="10"/>
                    <a:pt x="546" y="10"/>
                    <a:pt x="546" y="10"/>
                  </a:cubicBezTo>
                  <a:cubicBezTo>
                    <a:pt x="546" y="15"/>
                    <a:pt x="541" y="19"/>
                    <a:pt x="536"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1" name="Freeform 46"/>
            <p:cNvSpPr>
              <a:spLocks noChangeArrowheads="1"/>
            </p:cNvSpPr>
            <p:nvPr/>
          </p:nvSpPr>
          <p:spPr bwMode="auto">
            <a:xfrm>
              <a:off x="2286830" y="1666747"/>
              <a:ext cx="1420473" cy="49475"/>
            </a:xfrm>
            <a:custGeom>
              <a:avLst/>
              <a:gdLst>
                <a:gd name="T0" fmla="*/ 1394457 w 546"/>
                <a:gd name="T1" fmla="*/ 49475 h 19"/>
                <a:gd name="T2" fmla="*/ 23414 w 546"/>
                <a:gd name="T3" fmla="*/ 49475 h 19"/>
                <a:gd name="T4" fmla="*/ 0 w 546"/>
                <a:gd name="T5" fmla="*/ 23436 h 19"/>
                <a:gd name="T6" fmla="*/ 0 w 546"/>
                <a:gd name="T7" fmla="*/ 23436 h 19"/>
                <a:gd name="T8" fmla="*/ 23414 w 546"/>
                <a:gd name="T9" fmla="*/ 0 h 19"/>
                <a:gd name="T10" fmla="*/ 1394457 w 546"/>
                <a:gd name="T11" fmla="*/ 0 h 19"/>
                <a:gd name="T12" fmla="*/ 1420473 w 546"/>
                <a:gd name="T13" fmla="*/ 23436 h 19"/>
                <a:gd name="T14" fmla="*/ 1420473 w 546"/>
                <a:gd name="T15" fmla="*/ 23436 h 19"/>
                <a:gd name="T16" fmla="*/ 1394457 w 546"/>
                <a:gd name="T17" fmla="*/ 4947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6"/>
                <a:gd name="T28" fmla="*/ 0 h 19"/>
                <a:gd name="T29" fmla="*/ 546 w 546"/>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6" h="19">
                  <a:moveTo>
                    <a:pt x="536" y="19"/>
                  </a:moveTo>
                  <a:cubicBezTo>
                    <a:pt x="9" y="19"/>
                    <a:pt x="9" y="19"/>
                    <a:pt x="9" y="19"/>
                  </a:cubicBezTo>
                  <a:cubicBezTo>
                    <a:pt x="4" y="19"/>
                    <a:pt x="0" y="14"/>
                    <a:pt x="0" y="9"/>
                  </a:cubicBezTo>
                  <a:cubicBezTo>
                    <a:pt x="0" y="9"/>
                    <a:pt x="0" y="9"/>
                    <a:pt x="0" y="9"/>
                  </a:cubicBezTo>
                  <a:cubicBezTo>
                    <a:pt x="0" y="4"/>
                    <a:pt x="4" y="0"/>
                    <a:pt x="9" y="0"/>
                  </a:cubicBezTo>
                  <a:cubicBezTo>
                    <a:pt x="536" y="0"/>
                    <a:pt x="536" y="0"/>
                    <a:pt x="536" y="0"/>
                  </a:cubicBezTo>
                  <a:cubicBezTo>
                    <a:pt x="541" y="0"/>
                    <a:pt x="546" y="4"/>
                    <a:pt x="546" y="9"/>
                  </a:cubicBezTo>
                  <a:cubicBezTo>
                    <a:pt x="546" y="9"/>
                    <a:pt x="546" y="9"/>
                    <a:pt x="546" y="9"/>
                  </a:cubicBezTo>
                  <a:cubicBezTo>
                    <a:pt x="546" y="14"/>
                    <a:pt x="541" y="19"/>
                    <a:pt x="536" y="19"/>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2" name="Freeform 47"/>
            <p:cNvSpPr>
              <a:spLocks noChangeArrowheads="1"/>
            </p:cNvSpPr>
            <p:nvPr/>
          </p:nvSpPr>
          <p:spPr bwMode="auto">
            <a:xfrm>
              <a:off x="918031" y="1576593"/>
              <a:ext cx="1161006" cy="131932"/>
            </a:xfrm>
            <a:custGeom>
              <a:avLst/>
              <a:gdLst>
                <a:gd name="T0" fmla="*/ 1137578 w 446"/>
                <a:gd name="T1" fmla="*/ 0 h 51"/>
                <a:gd name="T2" fmla="*/ 23428 w 446"/>
                <a:gd name="T3" fmla="*/ 77607 h 51"/>
                <a:gd name="T4" fmla="*/ 0 w 446"/>
                <a:gd name="T5" fmla="*/ 106063 h 51"/>
                <a:gd name="T6" fmla="*/ 23428 w 446"/>
                <a:gd name="T7" fmla="*/ 129345 h 51"/>
                <a:gd name="T8" fmla="*/ 1137578 w 446"/>
                <a:gd name="T9" fmla="*/ 46564 h 51"/>
                <a:gd name="T10" fmla="*/ 1161006 w 446"/>
                <a:gd name="T11" fmla="*/ 20695 h 51"/>
                <a:gd name="T12" fmla="*/ 1137578 w 446"/>
                <a:gd name="T13" fmla="*/ 0 h 51"/>
                <a:gd name="T14" fmla="*/ 0 60000 65536"/>
                <a:gd name="T15" fmla="*/ 0 60000 65536"/>
                <a:gd name="T16" fmla="*/ 0 60000 65536"/>
                <a:gd name="T17" fmla="*/ 0 60000 65536"/>
                <a:gd name="T18" fmla="*/ 0 60000 65536"/>
                <a:gd name="T19" fmla="*/ 0 60000 65536"/>
                <a:gd name="T20" fmla="*/ 0 60000 65536"/>
                <a:gd name="T21" fmla="*/ 0 w 446"/>
                <a:gd name="T22" fmla="*/ 0 h 51"/>
                <a:gd name="T23" fmla="*/ 446 w 44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51">
                  <a:moveTo>
                    <a:pt x="437" y="0"/>
                  </a:moveTo>
                  <a:cubicBezTo>
                    <a:pt x="294" y="10"/>
                    <a:pt x="152" y="20"/>
                    <a:pt x="9" y="30"/>
                  </a:cubicBezTo>
                  <a:cubicBezTo>
                    <a:pt x="4" y="31"/>
                    <a:pt x="0" y="36"/>
                    <a:pt x="0" y="41"/>
                  </a:cubicBezTo>
                  <a:cubicBezTo>
                    <a:pt x="0" y="47"/>
                    <a:pt x="4" y="51"/>
                    <a:pt x="9" y="50"/>
                  </a:cubicBezTo>
                  <a:cubicBezTo>
                    <a:pt x="152" y="40"/>
                    <a:pt x="294" y="29"/>
                    <a:pt x="437" y="18"/>
                  </a:cubicBezTo>
                  <a:cubicBezTo>
                    <a:pt x="442" y="17"/>
                    <a:pt x="446" y="13"/>
                    <a:pt x="446" y="8"/>
                  </a:cubicBezTo>
                  <a:cubicBezTo>
                    <a:pt x="446" y="4"/>
                    <a:pt x="442" y="0"/>
                    <a:pt x="437" y="0"/>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3" name="Freeform 48"/>
            <p:cNvSpPr>
              <a:spLocks noChangeArrowheads="1"/>
            </p:cNvSpPr>
            <p:nvPr/>
          </p:nvSpPr>
          <p:spPr bwMode="auto">
            <a:xfrm>
              <a:off x="918031" y="1493036"/>
              <a:ext cx="1161006" cy="122038"/>
            </a:xfrm>
            <a:custGeom>
              <a:avLst/>
              <a:gdLst>
                <a:gd name="T0" fmla="*/ 1137578 w 446"/>
                <a:gd name="T1" fmla="*/ 2597 h 47"/>
                <a:gd name="T2" fmla="*/ 23428 w 446"/>
                <a:gd name="T3" fmla="*/ 67510 h 47"/>
                <a:gd name="T4" fmla="*/ 0 w 446"/>
                <a:gd name="T5" fmla="*/ 96072 h 47"/>
                <a:gd name="T6" fmla="*/ 23428 w 446"/>
                <a:gd name="T7" fmla="*/ 119441 h 47"/>
                <a:gd name="T8" fmla="*/ 1137578 w 446"/>
                <a:gd name="T9" fmla="*/ 46738 h 47"/>
                <a:gd name="T10" fmla="*/ 1161006 w 446"/>
                <a:gd name="T11" fmla="*/ 23369 h 47"/>
                <a:gd name="T12" fmla="*/ 1137578 w 446"/>
                <a:gd name="T13" fmla="*/ 2597 h 47"/>
                <a:gd name="T14" fmla="*/ 0 60000 65536"/>
                <a:gd name="T15" fmla="*/ 0 60000 65536"/>
                <a:gd name="T16" fmla="*/ 0 60000 65536"/>
                <a:gd name="T17" fmla="*/ 0 60000 65536"/>
                <a:gd name="T18" fmla="*/ 0 60000 65536"/>
                <a:gd name="T19" fmla="*/ 0 60000 65536"/>
                <a:gd name="T20" fmla="*/ 0 60000 65536"/>
                <a:gd name="T21" fmla="*/ 0 w 446"/>
                <a:gd name="T22" fmla="*/ 0 h 47"/>
                <a:gd name="T23" fmla="*/ 446 w 446"/>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47">
                  <a:moveTo>
                    <a:pt x="437" y="1"/>
                  </a:moveTo>
                  <a:cubicBezTo>
                    <a:pt x="294" y="9"/>
                    <a:pt x="152" y="18"/>
                    <a:pt x="9" y="26"/>
                  </a:cubicBezTo>
                  <a:cubicBezTo>
                    <a:pt x="4" y="26"/>
                    <a:pt x="0" y="31"/>
                    <a:pt x="0" y="37"/>
                  </a:cubicBezTo>
                  <a:cubicBezTo>
                    <a:pt x="0" y="42"/>
                    <a:pt x="4" y="47"/>
                    <a:pt x="9" y="46"/>
                  </a:cubicBezTo>
                  <a:cubicBezTo>
                    <a:pt x="152" y="37"/>
                    <a:pt x="294" y="28"/>
                    <a:pt x="437" y="18"/>
                  </a:cubicBezTo>
                  <a:cubicBezTo>
                    <a:pt x="442" y="18"/>
                    <a:pt x="446" y="14"/>
                    <a:pt x="446" y="9"/>
                  </a:cubicBezTo>
                  <a:cubicBezTo>
                    <a:pt x="446" y="4"/>
                    <a:pt x="442" y="0"/>
                    <a:pt x="437" y="1"/>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4" name="Freeform 49"/>
            <p:cNvSpPr>
              <a:spLocks noChangeArrowheads="1"/>
            </p:cNvSpPr>
            <p:nvPr/>
          </p:nvSpPr>
          <p:spPr bwMode="auto">
            <a:xfrm>
              <a:off x="918031" y="1261055"/>
              <a:ext cx="1161006" cy="85756"/>
            </a:xfrm>
            <a:custGeom>
              <a:avLst/>
              <a:gdLst>
                <a:gd name="T0" fmla="*/ 1137578 w 446"/>
                <a:gd name="T1" fmla="*/ 0 h 33"/>
                <a:gd name="T2" fmla="*/ 23428 w 446"/>
                <a:gd name="T3" fmla="*/ 33783 h 33"/>
                <a:gd name="T4" fmla="*/ 0 w 446"/>
                <a:gd name="T5" fmla="*/ 59769 h 33"/>
                <a:gd name="T6" fmla="*/ 23428 w 446"/>
                <a:gd name="T7" fmla="*/ 85756 h 33"/>
                <a:gd name="T8" fmla="*/ 1137578 w 446"/>
                <a:gd name="T9" fmla="*/ 44177 h 33"/>
                <a:gd name="T10" fmla="*/ 1161006 w 446"/>
                <a:gd name="T11" fmla="*/ 20789 h 33"/>
                <a:gd name="T12" fmla="*/ 1137578 w 446"/>
                <a:gd name="T13" fmla="*/ 0 h 33"/>
                <a:gd name="T14" fmla="*/ 0 60000 65536"/>
                <a:gd name="T15" fmla="*/ 0 60000 65536"/>
                <a:gd name="T16" fmla="*/ 0 60000 65536"/>
                <a:gd name="T17" fmla="*/ 0 60000 65536"/>
                <a:gd name="T18" fmla="*/ 0 60000 65536"/>
                <a:gd name="T19" fmla="*/ 0 60000 65536"/>
                <a:gd name="T20" fmla="*/ 0 60000 65536"/>
                <a:gd name="T21" fmla="*/ 0 w 446"/>
                <a:gd name="T22" fmla="*/ 0 h 33"/>
                <a:gd name="T23" fmla="*/ 446 w 446"/>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33">
                  <a:moveTo>
                    <a:pt x="437" y="0"/>
                  </a:moveTo>
                  <a:cubicBezTo>
                    <a:pt x="294" y="4"/>
                    <a:pt x="152" y="8"/>
                    <a:pt x="9" y="13"/>
                  </a:cubicBezTo>
                  <a:cubicBezTo>
                    <a:pt x="4" y="13"/>
                    <a:pt x="0" y="17"/>
                    <a:pt x="0" y="23"/>
                  </a:cubicBezTo>
                  <a:cubicBezTo>
                    <a:pt x="0" y="29"/>
                    <a:pt x="4" y="33"/>
                    <a:pt x="9" y="33"/>
                  </a:cubicBezTo>
                  <a:cubicBezTo>
                    <a:pt x="152" y="28"/>
                    <a:pt x="294" y="22"/>
                    <a:pt x="437" y="17"/>
                  </a:cubicBezTo>
                  <a:cubicBezTo>
                    <a:pt x="442" y="17"/>
                    <a:pt x="446" y="13"/>
                    <a:pt x="446" y="8"/>
                  </a:cubicBezTo>
                  <a:cubicBezTo>
                    <a:pt x="446" y="3"/>
                    <a:pt x="442" y="0"/>
                    <a:pt x="437" y="0"/>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5" name="Freeform 50"/>
            <p:cNvSpPr>
              <a:spLocks noChangeArrowheads="1"/>
            </p:cNvSpPr>
            <p:nvPr/>
          </p:nvSpPr>
          <p:spPr bwMode="auto">
            <a:xfrm>
              <a:off x="918031" y="1123625"/>
              <a:ext cx="1161006" cy="67066"/>
            </a:xfrm>
            <a:custGeom>
              <a:avLst/>
              <a:gdLst>
                <a:gd name="T0" fmla="*/ 1137578 w 446"/>
                <a:gd name="T1" fmla="*/ 0 h 26"/>
                <a:gd name="T2" fmla="*/ 23428 w 446"/>
                <a:gd name="T3" fmla="*/ 12897 h 26"/>
                <a:gd name="T4" fmla="*/ 0 w 446"/>
                <a:gd name="T5" fmla="*/ 41271 h 26"/>
                <a:gd name="T6" fmla="*/ 23428 w 446"/>
                <a:gd name="T7" fmla="*/ 64487 h 26"/>
                <a:gd name="T8" fmla="*/ 1137578 w 446"/>
                <a:gd name="T9" fmla="*/ 43851 h 26"/>
                <a:gd name="T10" fmla="*/ 1161006 w 446"/>
                <a:gd name="T11" fmla="*/ 20636 h 26"/>
                <a:gd name="T12" fmla="*/ 1137578 w 446"/>
                <a:gd name="T13" fmla="*/ 0 h 26"/>
                <a:gd name="T14" fmla="*/ 0 60000 65536"/>
                <a:gd name="T15" fmla="*/ 0 60000 65536"/>
                <a:gd name="T16" fmla="*/ 0 60000 65536"/>
                <a:gd name="T17" fmla="*/ 0 60000 65536"/>
                <a:gd name="T18" fmla="*/ 0 60000 65536"/>
                <a:gd name="T19" fmla="*/ 0 60000 65536"/>
                <a:gd name="T20" fmla="*/ 0 60000 65536"/>
                <a:gd name="T21" fmla="*/ 0 w 446"/>
                <a:gd name="T22" fmla="*/ 0 h 26"/>
                <a:gd name="T23" fmla="*/ 446 w 44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6">
                  <a:moveTo>
                    <a:pt x="437" y="0"/>
                  </a:moveTo>
                  <a:cubicBezTo>
                    <a:pt x="294" y="2"/>
                    <a:pt x="152" y="3"/>
                    <a:pt x="9" y="5"/>
                  </a:cubicBezTo>
                  <a:cubicBezTo>
                    <a:pt x="4" y="5"/>
                    <a:pt x="0" y="10"/>
                    <a:pt x="0" y="16"/>
                  </a:cubicBezTo>
                  <a:cubicBezTo>
                    <a:pt x="0" y="21"/>
                    <a:pt x="4" y="26"/>
                    <a:pt x="9" y="25"/>
                  </a:cubicBezTo>
                  <a:cubicBezTo>
                    <a:pt x="152" y="23"/>
                    <a:pt x="294" y="20"/>
                    <a:pt x="437" y="17"/>
                  </a:cubicBezTo>
                  <a:cubicBezTo>
                    <a:pt x="442" y="17"/>
                    <a:pt x="446" y="13"/>
                    <a:pt x="446" y="8"/>
                  </a:cubicBezTo>
                  <a:cubicBezTo>
                    <a:pt x="446" y="4"/>
                    <a:pt x="442" y="0"/>
                    <a:pt x="437" y="0"/>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6" name="Freeform 51"/>
            <p:cNvSpPr>
              <a:spLocks noChangeArrowheads="1"/>
            </p:cNvSpPr>
            <p:nvPr/>
          </p:nvSpPr>
          <p:spPr bwMode="auto">
            <a:xfrm>
              <a:off x="889445" y="712435"/>
              <a:ext cx="1159907" cy="83557"/>
            </a:xfrm>
            <a:custGeom>
              <a:avLst/>
              <a:gdLst>
                <a:gd name="T0" fmla="*/ 1136501 w 446"/>
                <a:gd name="T1" fmla="*/ 39167 h 32"/>
                <a:gd name="T2" fmla="*/ 26007 w 446"/>
                <a:gd name="T3" fmla="*/ 0 h 32"/>
                <a:gd name="T4" fmla="*/ 0 w 446"/>
                <a:gd name="T5" fmla="*/ 26112 h 32"/>
                <a:gd name="T6" fmla="*/ 26007 w 446"/>
                <a:gd name="T7" fmla="*/ 52223 h 32"/>
                <a:gd name="T8" fmla="*/ 1136501 w 446"/>
                <a:gd name="T9" fmla="*/ 83557 h 32"/>
                <a:gd name="T10" fmla="*/ 1159907 w 446"/>
                <a:gd name="T11" fmla="*/ 62668 h 32"/>
                <a:gd name="T12" fmla="*/ 1136501 w 446"/>
                <a:gd name="T13" fmla="*/ 39167 h 32"/>
                <a:gd name="T14" fmla="*/ 0 60000 65536"/>
                <a:gd name="T15" fmla="*/ 0 60000 65536"/>
                <a:gd name="T16" fmla="*/ 0 60000 65536"/>
                <a:gd name="T17" fmla="*/ 0 60000 65536"/>
                <a:gd name="T18" fmla="*/ 0 60000 65536"/>
                <a:gd name="T19" fmla="*/ 0 60000 65536"/>
                <a:gd name="T20" fmla="*/ 0 60000 65536"/>
                <a:gd name="T21" fmla="*/ 0 w 446"/>
                <a:gd name="T22" fmla="*/ 0 h 32"/>
                <a:gd name="T23" fmla="*/ 446 w 446"/>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32">
                  <a:moveTo>
                    <a:pt x="437" y="15"/>
                  </a:moveTo>
                  <a:cubicBezTo>
                    <a:pt x="294" y="10"/>
                    <a:pt x="152" y="5"/>
                    <a:pt x="10" y="0"/>
                  </a:cubicBezTo>
                  <a:cubicBezTo>
                    <a:pt x="4" y="0"/>
                    <a:pt x="0" y="4"/>
                    <a:pt x="0" y="10"/>
                  </a:cubicBezTo>
                  <a:cubicBezTo>
                    <a:pt x="0" y="16"/>
                    <a:pt x="4" y="20"/>
                    <a:pt x="10" y="20"/>
                  </a:cubicBezTo>
                  <a:cubicBezTo>
                    <a:pt x="152" y="24"/>
                    <a:pt x="294" y="28"/>
                    <a:pt x="437" y="32"/>
                  </a:cubicBezTo>
                  <a:cubicBezTo>
                    <a:pt x="442" y="32"/>
                    <a:pt x="446" y="29"/>
                    <a:pt x="446" y="24"/>
                  </a:cubicBezTo>
                  <a:cubicBezTo>
                    <a:pt x="446" y="19"/>
                    <a:pt x="442" y="15"/>
                    <a:pt x="437" y="15"/>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7" name="Freeform 52"/>
            <p:cNvSpPr>
              <a:spLocks noChangeArrowheads="1"/>
            </p:cNvSpPr>
            <p:nvPr/>
          </p:nvSpPr>
          <p:spPr bwMode="auto">
            <a:xfrm>
              <a:off x="889445" y="587100"/>
              <a:ext cx="1159907" cy="98949"/>
            </a:xfrm>
            <a:custGeom>
              <a:avLst/>
              <a:gdLst>
                <a:gd name="T0" fmla="*/ 1136501 w 446"/>
                <a:gd name="T1" fmla="*/ 52078 h 38"/>
                <a:gd name="T2" fmla="*/ 26007 w 446"/>
                <a:gd name="T3" fmla="*/ 0 h 38"/>
                <a:gd name="T4" fmla="*/ 0 w 446"/>
                <a:gd name="T5" fmla="*/ 23435 h 38"/>
                <a:gd name="T6" fmla="*/ 26007 w 446"/>
                <a:gd name="T7" fmla="*/ 52078 h 38"/>
                <a:gd name="T8" fmla="*/ 1136501 w 446"/>
                <a:gd name="T9" fmla="*/ 98949 h 38"/>
                <a:gd name="T10" fmla="*/ 1159907 w 446"/>
                <a:gd name="T11" fmla="*/ 75514 h 38"/>
                <a:gd name="T12" fmla="*/ 1136501 w 446"/>
                <a:gd name="T13" fmla="*/ 52078 h 38"/>
                <a:gd name="T14" fmla="*/ 0 60000 65536"/>
                <a:gd name="T15" fmla="*/ 0 60000 65536"/>
                <a:gd name="T16" fmla="*/ 0 60000 65536"/>
                <a:gd name="T17" fmla="*/ 0 60000 65536"/>
                <a:gd name="T18" fmla="*/ 0 60000 65536"/>
                <a:gd name="T19" fmla="*/ 0 60000 65536"/>
                <a:gd name="T20" fmla="*/ 0 60000 65536"/>
                <a:gd name="T21" fmla="*/ 0 w 446"/>
                <a:gd name="T22" fmla="*/ 0 h 38"/>
                <a:gd name="T23" fmla="*/ 446 w 446"/>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38">
                  <a:moveTo>
                    <a:pt x="437" y="20"/>
                  </a:moveTo>
                  <a:cubicBezTo>
                    <a:pt x="294" y="13"/>
                    <a:pt x="152" y="7"/>
                    <a:pt x="10" y="0"/>
                  </a:cubicBezTo>
                  <a:cubicBezTo>
                    <a:pt x="4" y="0"/>
                    <a:pt x="0" y="4"/>
                    <a:pt x="0" y="9"/>
                  </a:cubicBezTo>
                  <a:cubicBezTo>
                    <a:pt x="0" y="15"/>
                    <a:pt x="4" y="20"/>
                    <a:pt x="10" y="20"/>
                  </a:cubicBezTo>
                  <a:cubicBezTo>
                    <a:pt x="152" y="26"/>
                    <a:pt x="294" y="32"/>
                    <a:pt x="437" y="38"/>
                  </a:cubicBezTo>
                  <a:cubicBezTo>
                    <a:pt x="442" y="38"/>
                    <a:pt x="446" y="34"/>
                    <a:pt x="446" y="29"/>
                  </a:cubicBezTo>
                  <a:cubicBezTo>
                    <a:pt x="446" y="25"/>
                    <a:pt x="442" y="20"/>
                    <a:pt x="437" y="20"/>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8" name="Freeform 53"/>
            <p:cNvSpPr>
              <a:spLocks noChangeArrowheads="1"/>
            </p:cNvSpPr>
            <p:nvPr/>
          </p:nvSpPr>
          <p:spPr bwMode="auto">
            <a:xfrm>
              <a:off x="889445" y="459565"/>
              <a:ext cx="1159907" cy="117640"/>
            </a:xfrm>
            <a:custGeom>
              <a:avLst/>
              <a:gdLst>
                <a:gd name="T0" fmla="*/ 1136501 w 446"/>
                <a:gd name="T1" fmla="*/ 70584 h 45"/>
                <a:gd name="T2" fmla="*/ 26007 w 446"/>
                <a:gd name="T3" fmla="*/ 0 h 45"/>
                <a:gd name="T4" fmla="*/ 0 w 446"/>
                <a:gd name="T5" fmla="*/ 26142 h 45"/>
                <a:gd name="T6" fmla="*/ 26007 w 446"/>
                <a:gd name="T7" fmla="*/ 54899 h 45"/>
                <a:gd name="T8" fmla="*/ 1136501 w 446"/>
                <a:gd name="T9" fmla="*/ 115026 h 45"/>
                <a:gd name="T10" fmla="*/ 1159907 w 446"/>
                <a:gd name="T11" fmla="*/ 94112 h 45"/>
                <a:gd name="T12" fmla="*/ 1136501 w 446"/>
                <a:gd name="T13" fmla="*/ 70584 h 45"/>
                <a:gd name="T14" fmla="*/ 0 60000 65536"/>
                <a:gd name="T15" fmla="*/ 0 60000 65536"/>
                <a:gd name="T16" fmla="*/ 0 60000 65536"/>
                <a:gd name="T17" fmla="*/ 0 60000 65536"/>
                <a:gd name="T18" fmla="*/ 0 60000 65536"/>
                <a:gd name="T19" fmla="*/ 0 60000 65536"/>
                <a:gd name="T20" fmla="*/ 0 60000 65536"/>
                <a:gd name="T21" fmla="*/ 0 w 446"/>
                <a:gd name="T22" fmla="*/ 0 h 45"/>
                <a:gd name="T23" fmla="*/ 446 w 4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45">
                  <a:moveTo>
                    <a:pt x="437" y="27"/>
                  </a:moveTo>
                  <a:cubicBezTo>
                    <a:pt x="294" y="18"/>
                    <a:pt x="152" y="9"/>
                    <a:pt x="10" y="0"/>
                  </a:cubicBezTo>
                  <a:cubicBezTo>
                    <a:pt x="4" y="0"/>
                    <a:pt x="0" y="4"/>
                    <a:pt x="0" y="10"/>
                  </a:cubicBezTo>
                  <a:cubicBezTo>
                    <a:pt x="0" y="16"/>
                    <a:pt x="4" y="20"/>
                    <a:pt x="10" y="21"/>
                  </a:cubicBezTo>
                  <a:cubicBezTo>
                    <a:pt x="152" y="29"/>
                    <a:pt x="294" y="36"/>
                    <a:pt x="437" y="44"/>
                  </a:cubicBezTo>
                  <a:cubicBezTo>
                    <a:pt x="442" y="45"/>
                    <a:pt x="446" y="41"/>
                    <a:pt x="446" y="36"/>
                  </a:cubicBezTo>
                  <a:cubicBezTo>
                    <a:pt x="446" y="31"/>
                    <a:pt x="442" y="27"/>
                    <a:pt x="437" y="27"/>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9" name="Freeform 54"/>
            <p:cNvSpPr>
              <a:spLocks noChangeArrowheads="1"/>
            </p:cNvSpPr>
            <p:nvPr/>
          </p:nvSpPr>
          <p:spPr bwMode="auto">
            <a:xfrm>
              <a:off x="889445" y="329831"/>
              <a:ext cx="1159907" cy="133032"/>
            </a:xfrm>
            <a:custGeom>
              <a:avLst/>
              <a:gdLst>
                <a:gd name="T0" fmla="*/ 1136501 w 446"/>
                <a:gd name="T1" fmla="*/ 86080 h 51"/>
                <a:gd name="T2" fmla="*/ 26007 w 446"/>
                <a:gd name="T3" fmla="*/ 0 h 51"/>
                <a:gd name="T4" fmla="*/ 0 w 446"/>
                <a:gd name="T5" fmla="*/ 23476 h 51"/>
                <a:gd name="T6" fmla="*/ 26007 w 446"/>
                <a:gd name="T7" fmla="*/ 52169 h 51"/>
                <a:gd name="T8" fmla="*/ 1136501 w 446"/>
                <a:gd name="T9" fmla="*/ 130424 h 51"/>
                <a:gd name="T10" fmla="*/ 1159907 w 446"/>
                <a:gd name="T11" fmla="*/ 109556 h 51"/>
                <a:gd name="T12" fmla="*/ 1136501 w 446"/>
                <a:gd name="T13" fmla="*/ 86080 h 51"/>
                <a:gd name="T14" fmla="*/ 0 60000 65536"/>
                <a:gd name="T15" fmla="*/ 0 60000 65536"/>
                <a:gd name="T16" fmla="*/ 0 60000 65536"/>
                <a:gd name="T17" fmla="*/ 0 60000 65536"/>
                <a:gd name="T18" fmla="*/ 0 60000 65536"/>
                <a:gd name="T19" fmla="*/ 0 60000 65536"/>
                <a:gd name="T20" fmla="*/ 0 60000 65536"/>
                <a:gd name="T21" fmla="*/ 0 w 446"/>
                <a:gd name="T22" fmla="*/ 0 h 51"/>
                <a:gd name="T23" fmla="*/ 446 w 44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51">
                  <a:moveTo>
                    <a:pt x="437" y="33"/>
                  </a:moveTo>
                  <a:cubicBezTo>
                    <a:pt x="294" y="22"/>
                    <a:pt x="152" y="11"/>
                    <a:pt x="10" y="0"/>
                  </a:cubicBezTo>
                  <a:cubicBezTo>
                    <a:pt x="4" y="0"/>
                    <a:pt x="0" y="4"/>
                    <a:pt x="0" y="9"/>
                  </a:cubicBezTo>
                  <a:cubicBezTo>
                    <a:pt x="0" y="15"/>
                    <a:pt x="4" y="20"/>
                    <a:pt x="10" y="20"/>
                  </a:cubicBezTo>
                  <a:cubicBezTo>
                    <a:pt x="152" y="30"/>
                    <a:pt x="294" y="40"/>
                    <a:pt x="437" y="50"/>
                  </a:cubicBezTo>
                  <a:cubicBezTo>
                    <a:pt x="442" y="51"/>
                    <a:pt x="446" y="47"/>
                    <a:pt x="446" y="42"/>
                  </a:cubicBezTo>
                  <a:cubicBezTo>
                    <a:pt x="446" y="37"/>
                    <a:pt x="442" y="33"/>
                    <a:pt x="437" y="33"/>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0" name="Freeform 55"/>
            <p:cNvSpPr>
              <a:spLocks noChangeArrowheads="1"/>
            </p:cNvSpPr>
            <p:nvPr/>
          </p:nvSpPr>
          <p:spPr bwMode="auto">
            <a:xfrm>
              <a:off x="2187880" y="312240"/>
              <a:ext cx="98949" cy="1175299"/>
            </a:xfrm>
            <a:custGeom>
              <a:avLst/>
              <a:gdLst>
                <a:gd name="T0" fmla="*/ 0 w 90"/>
                <a:gd name="T1" fmla="*/ 0 h 1069"/>
                <a:gd name="T2" fmla="*/ 0 w 90"/>
                <a:gd name="T3" fmla="*/ 1175299 h 1069"/>
                <a:gd name="T4" fmla="*/ 49475 w 90"/>
                <a:gd name="T5" fmla="*/ 1136819 h 1069"/>
                <a:gd name="T6" fmla="*/ 98949 w 90"/>
                <a:gd name="T7" fmla="*/ 1175299 h 1069"/>
                <a:gd name="T8" fmla="*/ 98949 w 90"/>
                <a:gd name="T9" fmla="*/ 0 h 1069"/>
                <a:gd name="T10" fmla="*/ 0 w 90"/>
                <a:gd name="T11" fmla="*/ 0 h 1069"/>
                <a:gd name="T12" fmla="*/ 0 60000 65536"/>
                <a:gd name="T13" fmla="*/ 0 60000 65536"/>
                <a:gd name="T14" fmla="*/ 0 60000 65536"/>
                <a:gd name="T15" fmla="*/ 0 60000 65536"/>
                <a:gd name="T16" fmla="*/ 0 60000 65536"/>
                <a:gd name="T17" fmla="*/ 0 60000 65536"/>
                <a:gd name="T18" fmla="*/ 0 w 90"/>
                <a:gd name="T19" fmla="*/ 0 h 1069"/>
                <a:gd name="T20" fmla="*/ 90 w 90"/>
                <a:gd name="T21" fmla="*/ 1069 h 1069"/>
              </a:gdLst>
              <a:ahLst/>
              <a:cxnLst>
                <a:cxn ang="T12">
                  <a:pos x="T0" y="T1"/>
                </a:cxn>
                <a:cxn ang="T13">
                  <a:pos x="T2" y="T3"/>
                </a:cxn>
                <a:cxn ang="T14">
                  <a:pos x="T4" y="T5"/>
                </a:cxn>
                <a:cxn ang="T15">
                  <a:pos x="T6" y="T7"/>
                </a:cxn>
                <a:cxn ang="T16">
                  <a:pos x="T8" y="T9"/>
                </a:cxn>
                <a:cxn ang="T17">
                  <a:pos x="T10" y="T11"/>
                </a:cxn>
              </a:cxnLst>
              <a:rect l="T18" t="T19" r="T20" b="T21"/>
              <a:pathLst>
                <a:path w="90" h="1069">
                  <a:moveTo>
                    <a:pt x="0" y="0"/>
                  </a:moveTo>
                  <a:lnTo>
                    <a:pt x="0" y="1069"/>
                  </a:lnTo>
                  <a:lnTo>
                    <a:pt x="45" y="1034"/>
                  </a:lnTo>
                  <a:lnTo>
                    <a:pt x="90" y="1069"/>
                  </a:lnTo>
                  <a:lnTo>
                    <a:pt x="9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1" name="文本框 56"/>
            <p:cNvSpPr>
              <a:spLocks noChangeArrowheads="1"/>
            </p:cNvSpPr>
            <p:nvPr/>
          </p:nvSpPr>
          <p:spPr bwMode="auto">
            <a:xfrm>
              <a:off x="967505" y="3097115"/>
              <a:ext cx="38788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chemeClr val="accent1"/>
                  </a:solidFill>
                  <a:latin typeface="微软雅黑" pitchFamily="34" charset="-122"/>
                  <a:ea typeface="微软雅黑" pitchFamily="34" charset="-122"/>
                  <a:sym typeface="微软雅黑" pitchFamily="34" charset="-122"/>
                </a:rPr>
                <a:t>CONTENTS</a:t>
              </a:r>
            </a:p>
          </p:txBody>
        </p:sp>
      </p:grpSp>
      <p:pic>
        <p:nvPicPr>
          <p:cNvPr id="2051" name="Picture 5" descr="E:\Design Area\CSO\Processing\presentation\bizpro\asd\images\01_Main-Background_Light_0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1998" y="3665800"/>
            <a:ext cx="527050" cy="527050"/>
          </a:xfrm>
          <a:prstGeom prst="rect">
            <a:avLst/>
          </a:prstGeom>
          <a:blipFill dpi="0" rotWithShape="0">
            <a:blip r:embed="rId3" cstate="print"/>
            <a:srcRect/>
            <a:stretch>
              <a:fillRect/>
            </a:stretch>
          </a:blipFill>
          <a:ln w="57150">
            <a:solidFill>
              <a:schemeClr val="accent1"/>
            </a:solidFill>
            <a:miter lim="800000"/>
            <a:headEnd/>
            <a:tailEnd/>
          </a:ln>
        </p:spPr>
      </p:pic>
      <p:pic>
        <p:nvPicPr>
          <p:cNvPr id="5176"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1998" y="2117642"/>
            <a:ext cx="527050" cy="527050"/>
          </a:xfrm>
          <a:prstGeom prst="rect">
            <a:avLst/>
          </a:prstGeom>
          <a:blipFill dpi="0" rotWithShape="1">
            <a:blip r:embed="rId3" cstate="print"/>
            <a:srcRect/>
            <a:stretch>
              <a:fillRect r="-77778"/>
            </a:stretch>
          </a:blipFill>
          <a:ln w="57150" cmpd="sng">
            <a:solidFill>
              <a:schemeClr val="accent1"/>
            </a:solidFill>
            <a:miter lim="800000"/>
            <a:headEnd/>
            <a:tailEnd/>
          </a:ln>
        </p:spPr>
      </p:pic>
      <p:sp>
        <p:nvSpPr>
          <p:cNvPr id="2055" name="文本框 58"/>
          <p:cNvSpPr>
            <a:spLocks noChangeArrowheads="1"/>
          </p:cNvSpPr>
          <p:nvPr/>
        </p:nvSpPr>
        <p:spPr bwMode="auto">
          <a:xfrm>
            <a:off x="6836754" y="2087906"/>
            <a:ext cx="5446713"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200" b="1">
                <a:latin typeface="微软雅黑" pitchFamily="34" charset="-122"/>
                <a:ea typeface="微软雅黑" pitchFamily="34" charset="-122"/>
                <a:sym typeface="微软雅黑" pitchFamily="34" charset="-122"/>
              </a:rPr>
              <a:t>FPGA</a:t>
            </a:r>
            <a:r>
              <a:rPr lang="zh-CN" altLang="en-US" sz="3200" b="1">
                <a:latin typeface="微软雅黑" pitchFamily="34" charset="-122"/>
                <a:ea typeface="微软雅黑" pitchFamily="34" charset="-122"/>
                <a:sym typeface="微软雅黑" pitchFamily="34" charset="-122"/>
              </a:rPr>
              <a:t>及车路协同概念介绍</a:t>
            </a:r>
            <a:endParaRPr lang="zh-CN" altLang="en-US" sz="2000" b="1">
              <a:latin typeface="微软雅黑" pitchFamily="34" charset="-122"/>
              <a:ea typeface="微软雅黑" pitchFamily="34" charset="-122"/>
              <a:sym typeface="微软雅黑" pitchFamily="34" charset="-122"/>
            </a:endParaRPr>
          </a:p>
        </p:txBody>
      </p:sp>
      <p:sp>
        <p:nvSpPr>
          <p:cNvPr id="2056" name="文本框 59"/>
          <p:cNvSpPr>
            <a:spLocks noChangeArrowheads="1"/>
          </p:cNvSpPr>
          <p:nvPr/>
        </p:nvSpPr>
        <p:spPr bwMode="auto">
          <a:xfrm>
            <a:off x="6745287" y="3608075"/>
            <a:ext cx="5446713"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200" b="1">
                <a:latin typeface="微软雅黑" pitchFamily="34" charset="-122"/>
                <a:ea typeface="微软雅黑" pitchFamily="34" charset="-122"/>
                <a:sym typeface="微软雅黑" pitchFamily="34" charset="-122"/>
              </a:rPr>
              <a:t>FPGA</a:t>
            </a:r>
            <a:r>
              <a:rPr lang="zh-CN" altLang="en-US" sz="3200" b="1">
                <a:latin typeface="微软雅黑" pitchFamily="34" charset="-122"/>
                <a:ea typeface="微软雅黑" pitchFamily="34" charset="-122"/>
                <a:sym typeface="微软雅黑" pitchFamily="34" charset="-122"/>
              </a:rPr>
              <a:t>与商用自动驾驶</a:t>
            </a:r>
            <a:endParaRPr lang="en-US" sz="2000" b="1">
              <a:latin typeface="微软雅黑" pitchFamily="34" charset="-122"/>
              <a:ea typeface="微软雅黑" pitchFamily="34" charset="-122"/>
              <a:sym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434975"/>
            <a:ext cx="12192000" cy="890588"/>
            <a:chOff x="0" y="0"/>
            <a:chExt cx="19200" cy="1404"/>
          </a:xfrm>
        </p:grpSpPr>
        <p:grpSp>
          <p:nvGrpSpPr>
            <p:cNvPr id="3092" name="组合 24"/>
            <p:cNvGrpSpPr>
              <a:grpSpLocks/>
            </p:cNvGrpSpPr>
            <p:nvPr/>
          </p:nvGrpSpPr>
          <p:grpSpPr bwMode="auto">
            <a:xfrm>
              <a:off x="0" y="0"/>
              <a:ext cx="19200" cy="1404"/>
              <a:chOff x="0" y="0"/>
              <a:chExt cx="56983904" cy="4165600"/>
            </a:xfrm>
          </p:grpSpPr>
          <p:sp>
            <p:nvSpPr>
              <p:cNvPr id="6148"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3097"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8" name="直角三角形 16"/>
              <p:cNvSpPr>
                <a:spLocks noChangeArrowheads="1"/>
              </p:cNvSpPr>
              <p:nvPr/>
            </p:nvSpPr>
            <p:spPr bwMode="auto">
              <a:xfrm>
                <a:off x="45988801" y="0"/>
                <a:ext cx="344488"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099"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0" name="直角三角形 18"/>
              <p:cNvSpPr>
                <a:spLocks noChangeArrowheads="1"/>
              </p:cNvSpPr>
              <p:nvPr/>
            </p:nvSpPr>
            <p:spPr bwMode="auto">
              <a:xfrm>
                <a:off x="47781089"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1"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102" name="直角三角形 20"/>
              <p:cNvSpPr>
                <a:spLocks noChangeArrowheads="1"/>
              </p:cNvSpPr>
              <p:nvPr/>
            </p:nvSpPr>
            <p:spPr bwMode="auto">
              <a:xfrm>
                <a:off x="49574964" y="0"/>
                <a:ext cx="344487" cy="401638"/>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3103"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3" name="矩形 25"/>
            <p:cNvSpPr>
              <a:spLocks noChangeArrowheads="1"/>
            </p:cNvSpPr>
            <p:nvPr/>
          </p:nvSpPr>
          <p:spPr bwMode="auto">
            <a:xfrm>
              <a:off x="1749" y="225"/>
              <a:ext cx="920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车道线识别及</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实现</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3" name="Rectangle 39">
            <a:extLst>
              <a:ext uri="{FF2B5EF4-FFF2-40B4-BE49-F238E27FC236}">
                <a16:creationId xmlns:a16="http://schemas.microsoft.com/office/drawing/2014/main" id="{E864095E-8585-44A9-B4DB-80D03BAAE61D}"/>
              </a:ext>
            </a:extLst>
          </p:cNvPr>
          <p:cNvSpPr>
            <a:spLocks noChangeArrowheads="1"/>
          </p:cNvSpPr>
          <p:nvPr/>
        </p:nvSpPr>
        <p:spPr bwMode="auto">
          <a:xfrm>
            <a:off x="188208" y="1320014"/>
            <a:ext cx="2801291" cy="80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4000">
                <a:solidFill>
                  <a:srgbClr val="FF0000"/>
                </a:solidFill>
                <a:ea typeface="等线" panose="02010600030101010101" pitchFamily="2" charset="-122"/>
                <a:cs typeface="Times New Roman" panose="02020603050405020304" pitchFamily="18" charset="0"/>
              </a:rPr>
              <a:t>最后小结</a:t>
            </a:r>
            <a:endParaRPr lang="en-US" altLang="zh-CN" sz="4000">
              <a:solidFill>
                <a:srgbClr val="FF0000"/>
              </a:solidFill>
              <a:ea typeface="等线" panose="02010600030101010101" pitchFamily="2" charset="-122"/>
              <a:cs typeface="Times New Roman" panose="02020603050405020304" pitchFamily="18" charset="0"/>
            </a:endParaRPr>
          </a:p>
        </p:txBody>
      </p:sp>
      <p:sp>
        <p:nvSpPr>
          <p:cNvPr id="2" name="Rectangle 39">
            <a:extLst>
              <a:ext uri="{FF2B5EF4-FFF2-40B4-BE49-F238E27FC236}">
                <a16:creationId xmlns:a16="http://schemas.microsoft.com/office/drawing/2014/main" id="{DFB31E10-3A61-487E-9C96-159828C07381}"/>
              </a:ext>
            </a:extLst>
          </p:cNvPr>
          <p:cNvSpPr>
            <a:spLocks noChangeArrowheads="1"/>
          </p:cNvSpPr>
          <p:nvPr/>
        </p:nvSpPr>
        <p:spPr bwMode="auto">
          <a:xfrm>
            <a:off x="188208" y="2160505"/>
            <a:ext cx="10993871" cy="344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zh-CN" altLang="en-US" sz="2000">
                <a:ea typeface="等线" panose="02010600030101010101" pitchFamily="2" charset="-122"/>
                <a:cs typeface="Times New Roman" panose="02020603050405020304" pitchFamily="18" charset="0"/>
              </a:rPr>
              <a:t>    在经过二值化处理之后，次近景和近景图像信息输出给骨架化模块，在输出给提取拟合模块，分别进行车道线提取拟合。在进行</a:t>
            </a:r>
            <a:r>
              <a:rPr lang="en-US" altLang="zh-CN" sz="2000">
                <a:ea typeface="等线" panose="02010600030101010101" pitchFamily="2" charset="-122"/>
                <a:cs typeface="Times New Roman" panose="02020603050405020304" pitchFamily="18" charset="0"/>
              </a:rPr>
              <a:t>Hough</a:t>
            </a:r>
            <a:r>
              <a:rPr lang="zh-CN" altLang="en-US" sz="2000">
                <a:ea typeface="等线" panose="02010600030101010101" pitchFamily="2" charset="-122"/>
                <a:cs typeface="Times New Roman" panose="02020603050405020304" pitchFamily="18" charset="0"/>
              </a:rPr>
              <a:t>变换前，需要对每个位于同一个矩形中的像素点缓冲，以达到高速数据输入和矩形的划分。然后将同一个矩</a:t>
            </a:r>
            <a:endParaRPr lang="en-US" altLang="zh-CN" sz="2000">
              <a:ea typeface="等线" panose="02010600030101010101" pitchFamily="2" charset="-122"/>
              <a:cs typeface="Times New Roman" panose="02020603050405020304" pitchFamily="18" charset="0"/>
            </a:endParaRPr>
          </a:p>
          <a:p>
            <a:pPr>
              <a:lnSpc>
                <a:spcPct val="130000"/>
              </a:lnSpc>
            </a:pPr>
            <a:r>
              <a:rPr lang="zh-CN" altLang="en-US" sz="2000">
                <a:ea typeface="等线" panose="02010600030101010101" pitchFamily="2" charset="-122"/>
                <a:cs typeface="Times New Roman" panose="02020603050405020304" pitchFamily="18" charset="0"/>
              </a:rPr>
              <a:t>形中的所有像素输入到</a:t>
            </a:r>
            <a:r>
              <a:rPr lang="en-US" altLang="zh-CN" sz="2000">
                <a:ea typeface="等线" panose="02010600030101010101" pitchFamily="2" charset="-122"/>
                <a:cs typeface="Times New Roman" panose="02020603050405020304" pitchFamily="18" charset="0"/>
              </a:rPr>
              <a:t>Hough</a:t>
            </a:r>
            <a:r>
              <a:rPr lang="zh-CN" altLang="en-US" sz="2000">
                <a:ea typeface="等线" panose="02010600030101010101" pitchFamily="2" charset="-122"/>
                <a:cs typeface="Times New Roman" panose="02020603050405020304" pitchFamily="18" charset="0"/>
              </a:rPr>
              <a:t>变换模块中处理，</a:t>
            </a:r>
            <a:endParaRPr lang="en-US" altLang="zh-CN" sz="2000">
              <a:ea typeface="等线" panose="02010600030101010101" pitchFamily="2" charset="-122"/>
              <a:cs typeface="Times New Roman" panose="02020603050405020304" pitchFamily="18" charset="0"/>
            </a:endParaRPr>
          </a:p>
          <a:p>
            <a:pPr>
              <a:lnSpc>
                <a:spcPct val="130000"/>
              </a:lnSpc>
            </a:pPr>
            <a:r>
              <a:rPr lang="zh-CN" altLang="en-US" sz="2000">
                <a:ea typeface="等线" panose="02010600030101010101" pitchFamily="2" charset="-122"/>
                <a:cs typeface="Times New Roman" panose="02020603050405020304" pitchFamily="18" charset="0"/>
              </a:rPr>
              <a:t>处理后结果通过峰值检测电路，找出仅存在一</a:t>
            </a:r>
            <a:endParaRPr lang="en-US" altLang="zh-CN" sz="2000">
              <a:ea typeface="等线" panose="02010600030101010101" pitchFamily="2" charset="-122"/>
              <a:cs typeface="Times New Roman" panose="02020603050405020304" pitchFamily="18" charset="0"/>
            </a:endParaRPr>
          </a:p>
          <a:p>
            <a:pPr>
              <a:lnSpc>
                <a:spcPct val="130000"/>
              </a:lnSpc>
            </a:pPr>
            <a:r>
              <a:rPr lang="zh-CN" altLang="en-US" sz="2000">
                <a:ea typeface="等线" panose="02010600030101010101" pitchFamily="2" charset="-122"/>
                <a:cs typeface="Times New Roman" panose="02020603050405020304" pitchFamily="18" charset="0"/>
              </a:rPr>
              <a:t>个峰值带你的矩形图像保留，其余滤波。最后</a:t>
            </a:r>
            <a:endParaRPr lang="en-US" altLang="zh-CN" sz="2000">
              <a:ea typeface="等线" panose="02010600030101010101" pitchFamily="2" charset="-122"/>
              <a:cs typeface="Times New Roman" panose="02020603050405020304" pitchFamily="18" charset="0"/>
            </a:endParaRPr>
          </a:p>
          <a:p>
            <a:pPr>
              <a:lnSpc>
                <a:spcPct val="130000"/>
              </a:lnSpc>
            </a:pPr>
            <a:r>
              <a:rPr lang="zh-CN" altLang="en-US" sz="2000">
                <a:ea typeface="等线" panose="02010600030101010101" pitchFamily="2" charset="-122"/>
                <a:cs typeface="Times New Roman" panose="02020603050405020304" pitchFamily="18" charset="0"/>
              </a:rPr>
              <a:t>将三部分图像合成、拟合，得到车道线识别</a:t>
            </a:r>
            <a:endParaRPr lang="en-US" altLang="zh-CN" sz="2000">
              <a:ea typeface="等线" panose="02010600030101010101" pitchFamily="2" charset="-122"/>
              <a:cs typeface="Times New Roman" panose="02020603050405020304" pitchFamily="18" charset="0"/>
            </a:endParaRPr>
          </a:p>
          <a:p>
            <a:pPr>
              <a:lnSpc>
                <a:spcPct val="130000"/>
              </a:lnSpc>
            </a:pPr>
            <a:r>
              <a:rPr lang="zh-CN" altLang="en-US" sz="2000">
                <a:ea typeface="等线" panose="02010600030101010101" pitchFamily="2" charset="-122"/>
                <a:cs typeface="Times New Roman" panose="02020603050405020304" pitchFamily="18" charset="0"/>
              </a:rPr>
              <a:t>模块结构</a:t>
            </a:r>
            <a:endParaRPr lang="en-US" altLang="zh-CN" sz="2000">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D809725-8D25-4D63-A089-CE813A9104D7}"/>
              </a:ext>
            </a:extLst>
          </p:cNvPr>
          <p:cNvPicPr>
            <a:picLocks noChangeAspect="1"/>
          </p:cNvPicPr>
          <p:nvPr/>
        </p:nvPicPr>
        <p:blipFill>
          <a:blip r:embed="rId6"/>
          <a:stretch>
            <a:fillRect/>
          </a:stretch>
        </p:blipFill>
        <p:spPr>
          <a:xfrm>
            <a:off x="5685143" y="3233327"/>
            <a:ext cx="6513175" cy="3445058"/>
          </a:xfrm>
          <a:prstGeom prst="rect">
            <a:avLst/>
          </a:prstGeom>
        </p:spPr>
      </p:pic>
    </p:spTree>
    <p:extLst>
      <p:ext uri="{BB962C8B-B14F-4D97-AF65-F5344CB8AC3E}">
        <p14:creationId xmlns:p14="http://schemas.microsoft.com/office/powerpoint/2010/main" val="136384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12"/>
          <p:cNvSpPr>
            <a:spLocks noChangeArrowheads="1"/>
          </p:cNvSpPr>
          <p:nvPr/>
        </p:nvSpPr>
        <p:spPr bwMode="auto">
          <a:xfrm rot="16200000">
            <a:off x="753269" y="1658144"/>
            <a:ext cx="4687888" cy="4686300"/>
          </a:xfrm>
          <a:prstGeom prst="ellipse">
            <a:avLst/>
          </a:prstGeom>
          <a:blipFill dpi="0" rotWithShape="0">
            <a:blip r:embed="rId2" cstate="print"/>
            <a:srcRect/>
            <a:stretch>
              <a:fillRect r="-77838"/>
            </a:stretch>
          </a:blipFill>
          <a:ln>
            <a:noFill/>
          </a:ln>
          <a:extLst>
            <a:ext uri="{91240B29-F687-4F45-9708-019B960494DF}">
              <a14:hiddenLine xmlns:a14="http://schemas.microsoft.com/office/drawing/2010/main" w="9525">
                <a:solidFill>
                  <a:srgbClr val="000000"/>
                </a:solidFill>
                <a:round/>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7181" name="Rectangle 39"/>
          <p:cNvSpPr>
            <a:spLocks noChangeArrowheads="1"/>
          </p:cNvSpPr>
          <p:nvPr/>
        </p:nvSpPr>
        <p:spPr bwMode="auto">
          <a:xfrm>
            <a:off x="6645275" y="2324100"/>
            <a:ext cx="47323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endParaRPr lang="en-US" altLang="zh-CN" sz="1200">
              <a:solidFill>
                <a:srgbClr val="7F7F7F"/>
              </a:solidFill>
              <a:latin typeface="微软雅黑" pitchFamily="34" charset="-122"/>
              <a:ea typeface="微软雅黑" pitchFamily="34" charset="-122"/>
              <a:sym typeface="Droid Sans" pitchFamily="2" charset="0"/>
            </a:endParaRPr>
          </a:p>
        </p:txBody>
      </p:sp>
      <p:grpSp>
        <p:nvGrpSpPr>
          <p:cNvPr id="7184" name="Group 10"/>
          <p:cNvGrpSpPr>
            <a:grpSpLocks/>
          </p:cNvGrpSpPr>
          <p:nvPr/>
        </p:nvGrpSpPr>
        <p:grpSpPr bwMode="auto">
          <a:xfrm>
            <a:off x="0" y="434975"/>
            <a:ext cx="12192000" cy="890588"/>
            <a:chOff x="0" y="0"/>
            <a:chExt cx="19200" cy="1404"/>
          </a:xfrm>
        </p:grpSpPr>
        <p:grpSp>
          <p:nvGrpSpPr>
            <p:cNvPr id="7188" name="组合 24"/>
            <p:cNvGrpSpPr>
              <a:grpSpLocks/>
            </p:cNvGrpSpPr>
            <p:nvPr/>
          </p:nvGrpSpPr>
          <p:grpSpPr bwMode="auto">
            <a:xfrm>
              <a:off x="0" y="0"/>
              <a:ext cx="19200" cy="1404"/>
              <a:chOff x="0" y="0"/>
              <a:chExt cx="56983904" cy="4165600"/>
            </a:xfrm>
          </p:grpSpPr>
          <p:sp>
            <p:nvSpPr>
              <p:cNvPr id="10252" name="矩形 14"/>
              <p:cNvSpPr>
                <a:spLocks noChangeArrowheads="1"/>
              </p:cNvSpPr>
              <p:nvPr/>
            </p:nvSpPr>
            <p:spPr bwMode="auto">
              <a:xfrm>
                <a:off x="0" y="395289"/>
                <a:ext cx="56983904" cy="3770311"/>
              </a:xfrm>
              <a:prstGeom prst="rect">
                <a:avLst/>
              </a:prstGeom>
              <a:blipFill dpi="0" rotWithShape="1">
                <a:blip r:embed="rId3"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7193"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7194"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7195"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7196"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7197"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7198"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7199" name="Picture 5" descr="E:\Design Area\CSO\Processing\presentation\bizpro\asd\images\01_Main-Background_Light_0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00" name="Picture 6" descr="E:\Design Area\CSO\Processing\presentation\bizpro\asd\images\01_Main-Background_Light_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01" name="Picture 7" descr="E:\Design Area\CSO\Processing\presentation\bizpro\asd\images\01_Main-Background_Light_0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189" name="矩形 25"/>
            <p:cNvSpPr>
              <a:spLocks noChangeArrowheads="1"/>
            </p:cNvSpPr>
            <p:nvPr/>
          </p:nvSpPr>
          <p:spPr bwMode="auto">
            <a:xfrm>
              <a:off x="1749" y="225"/>
              <a:ext cx="7022"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与无人驾驶</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22" name="文本框 21">
            <a:extLst>
              <a:ext uri="{FF2B5EF4-FFF2-40B4-BE49-F238E27FC236}">
                <a16:creationId xmlns:a16="http://schemas.microsoft.com/office/drawing/2014/main" id="{5FCDD677-F49A-43BE-BB12-0DC8D48F18F8}"/>
              </a:ext>
            </a:extLst>
          </p:cNvPr>
          <p:cNvSpPr txBox="1"/>
          <p:nvPr/>
        </p:nvSpPr>
        <p:spPr>
          <a:xfrm>
            <a:off x="5569585" y="2114801"/>
            <a:ext cx="5682190" cy="3170099"/>
          </a:xfrm>
          <a:prstGeom prst="rect">
            <a:avLst/>
          </a:prstGeom>
          <a:noFill/>
        </p:spPr>
        <p:txBody>
          <a:bodyPr wrap="square">
            <a:spAutoFit/>
          </a:bodyPr>
          <a:lstStyle/>
          <a:p>
            <a:r>
              <a:rPr lang="en-US" altLang="zh-CN" sz="2000">
                <a:latin typeface="仿宋" panose="02010609060101010101" pitchFamily="49" charset="-122"/>
                <a:ea typeface="仿宋" panose="02010609060101010101" pitchFamily="49" charset="-122"/>
              </a:rPr>
              <a:t>   FPGA</a:t>
            </a:r>
            <a:r>
              <a:rPr lang="zh-CN" altLang="en-US" sz="2000">
                <a:latin typeface="仿宋" panose="02010609060101010101" pitchFamily="49" charset="-122"/>
                <a:ea typeface="仿宋" panose="02010609060101010101" pitchFamily="49" charset="-122"/>
              </a:rPr>
              <a:t>的优点不仅在于其</a:t>
            </a:r>
            <a:r>
              <a:rPr lang="zh-CN" altLang="en-US" sz="2000">
                <a:solidFill>
                  <a:srgbClr val="FF0000"/>
                </a:solidFill>
                <a:latin typeface="仿宋" panose="02010609060101010101" pitchFamily="49" charset="-122"/>
                <a:ea typeface="仿宋" panose="02010609060101010101" pitchFamily="49" charset="-122"/>
              </a:rPr>
              <a:t>适应性强</a:t>
            </a:r>
            <a:r>
              <a:rPr lang="zh-CN" altLang="en-US" sz="2000">
                <a:latin typeface="仿宋" panose="02010609060101010101" pitchFamily="49" charset="-122"/>
                <a:ea typeface="仿宋" panose="02010609060101010101" pitchFamily="49" charset="-122"/>
              </a:rPr>
              <a:t>。创新和快速应变都受益于</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的适应性。一项技术处于创新阶段时，是没有标准制造方法的，而无人驾驶技术则恰恰符合了应用</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的条件。</a:t>
            </a:r>
            <a:r>
              <a:rPr lang="en-US" altLang="zh-CN" sz="2000">
                <a:latin typeface="仿宋" panose="02010609060101010101" pitchFamily="49" charset="-122"/>
                <a:ea typeface="仿宋" panose="02010609060101010101" pitchFamily="49" charset="-122"/>
              </a:rPr>
              <a:t>FGPA</a:t>
            </a:r>
            <a:r>
              <a:rPr lang="zh-CN" altLang="en-US" sz="2000">
                <a:latin typeface="仿宋" panose="02010609060101010101" pitchFamily="49" charset="-122"/>
                <a:ea typeface="仿宋" panose="02010609060101010101" pitchFamily="49" charset="-122"/>
              </a:rPr>
              <a:t>可以实现创新，适应需求或人工智能技术的快速变化，并在提供这些优势的同时兼具成本效益。</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技术的优点还在于，它</a:t>
            </a:r>
            <a:r>
              <a:rPr lang="zh-CN" altLang="en-US" sz="2000">
                <a:solidFill>
                  <a:srgbClr val="FF0000"/>
                </a:solidFill>
                <a:latin typeface="仿宋" panose="02010609060101010101" pitchFamily="49" charset="-122"/>
                <a:ea typeface="仿宋" panose="02010609060101010101" pitchFamily="49" charset="-122"/>
              </a:rPr>
              <a:t>对于工程师来说就像一张空白表，可以创建自己的硬件和高度差异化的解决方案，这有利于无人驾驶技术的发展。</a:t>
            </a:r>
            <a:endParaRPr lang="en-US" altLang="zh-CN" sz="2000">
              <a:solidFill>
                <a:srgbClr val="FF0000"/>
              </a:solidFill>
              <a:latin typeface="仿宋" panose="02010609060101010101" pitchFamily="49" charset="-122"/>
              <a:ea typeface="仿宋" panose="02010609060101010101" pitchFamily="49" charset="-122"/>
            </a:endParaRPr>
          </a:p>
          <a:p>
            <a:endParaRPr lang="en-US" altLang="zh-CN" sz="2000">
              <a:latin typeface="仿宋" panose="02010609060101010101" pitchFamily="49" charset="-122"/>
              <a:ea typeface="仿宋" panose="02010609060101010101" pitchFamily="49" charset="-122"/>
            </a:endParaRPr>
          </a:p>
        </p:txBody>
      </p:sp>
      <p:pic>
        <p:nvPicPr>
          <p:cNvPr id="1026" name="Picture 2">
            <a:extLst>
              <a:ext uri="{FF2B5EF4-FFF2-40B4-BE49-F238E27FC236}">
                <a16:creationId xmlns:a16="http://schemas.microsoft.com/office/drawing/2014/main" id="{E01F40EA-58BD-40A8-BAF7-5660F0543F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8467" y="2996043"/>
            <a:ext cx="3814762" cy="2288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9"/>
          <p:cNvSpPr>
            <a:spLocks noChangeArrowheads="1"/>
          </p:cNvSpPr>
          <p:nvPr/>
        </p:nvSpPr>
        <p:spPr bwMode="auto">
          <a:xfrm>
            <a:off x="5860688" y="2504897"/>
            <a:ext cx="4732338" cy="327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30000"/>
              </a:lnSpc>
            </a:pP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技术将帮助人们节省最宝贵的资源</a:t>
            </a:r>
            <a:r>
              <a:rPr lang="en-US" altLang="zh-CN" sz="2000">
                <a:latin typeface="仿宋" panose="02010609060101010101" pitchFamily="49" charset="-122"/>
                <a:ea typeface="仿宋" panose="02010609060101010101" pitchFamily="49" charset="-122"/>
              </a:rPr>
              <a:t>——</a:t>
            </a:r>
            <a:r>
              <a:rPr lang="zh-CN" altLang="en-US" sz="2000">
                <a:latin typeface="仿宋" panose="02010609060101010101" pitchFamily="49" charset="-122"/>
                <a:ea typeface="仿宋" panose="02010609060101010101" pitchFamily="49" charset="-122"/>
              </a:rPr>
              <a:t>工程人才。可以提供规模经济，因为一个芯片系列就可以支持</a:t>
            </a:r>
            <a:r>
              <a:rPr lang="zh-CN" altLang="en-US" sz="2000">
                <a:solidFill>
                  <a:srgbClr val="FF0000"/>
                </a:solidFill>
                <a:latin typeface="仿宋" panose="02010609060101010101" pitchFamily="49" charset="-122"/>
                <a:ea typeface="仿宋" panose="02010609060101010101" pitchFamily="49" charset="-122"/>
              </a:rPr>
              <a:t>前置摄像头、</a:t>
            </a:r>
            <a:r>
              <a:rPr lang="en-US" altLang="zh-CN" sz="2000">
                <a:solidFill>
                  <a:srgbClr val="FF0000"/>
                </a:solidFill>
                <a:latin typeface="仿宋" panose="02010609060101010101" pitchFamily="49" charset="-122"/>
                <a:ea typeface="仿宋" panose="02010609060101010101" pitchFamily="49" charset="-122"/>
              </a:rPr>
              <a:t>4D</a:t>
            </a:r>
            <a:r>
              <a:rPr lang="zh-CN" altLang="en-US" sz="2000">
                <a:solidFill>
                  <a:srgbClr val="FF0000"/>
                </a:solidFill>
                <a:latin typeface="仿宋" panose="02010609060101010101" pitchFamily="49" charset="-122"/>
                <a:ea typeface="仿宋" panose="02010609060101010101" pitchFamily="49" charset="-122"/>
              </a:rPr>
              <a:t>雷达、</a:t>
            </a:r>
            <a:r>
              <a:rPr lang="en-US" altLang="zh-CN" sz="2000">
                <a:solidFill>
                  <a:srgbClr val="FF0000"/>
                </a:solidFill>
                <a:latin typeface="仿宋" panose="02010609060101010101" pitchFamily="49" charset="-122"/>
                <a:ea typeface="仿宋" panose="02010609060101010101" pitchFamily="49" charset="-122"/>
              </a:rPr>
              <a:t>360°</a:t>
            </a:r>
            <a:r>
              <a:rPr lang="zh-CN" altLang="en-US" sz="2000">
                <a:solidFill>
                  <a:srgbClr val="FF0000"/>
                </a:solidFill>
                <a:latin typeface="仿宋" panose="02010609060101010101" pitchFamily="49" charset="-122"/>
                <a:ea typeface="仿宋" panose="02010609060101010101" pitchFamily="49" charset="-122"/>
              </a:rPr>
              <a:t>环视和驾驶员监控等功能</a:t>
            </a:r>
            <a:r>
              <a:rPr lang="zh-CN" altLang="en-US" sz="2000">
                <a:latin typeface="仿宋" panose="02010609060101010101" pitchFamily="49" charset="-122"/>
                <a:ea typeface="仿宋" panose="02010609060101010101" pitchFamily="49" charset="-122"/>
              </a:rPr>
              <a:t>。</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可以做到这一切。</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让自动驾驶开发更具灵活性。当前处于自动驾驶发展的“试错”阶段，算法的更新迭代周期非常短，这给</a:t>
            </a:r>
            <a:r>
              <a:rPr lang="en-US" altLang="zh-CN" sz="2000">
                <a:latin typeface="仿宋" panose="02010609060101010101" pitchFamily="49" charset="-122"/>
                <a:ea typeface="仿宋" panose="02010609060101010101" pitchFamily="49" charset="-122"/>
              </a:rPr>
              <a:t>FPGA</a:t>
            </a:r>
            <a:r>
              <a:rPr lang="zh-CN" altLang="en-US" sz="2000">
                <a:latin typeface="仿宋" panose="02010609060101010101" pitchFamily="49" charset="-122"/>
                <a:ea typeface="仿宋" panose="02010609060101010101" pitchFamily="49" charset="-122"/>
              </a:rPr>
              <a:t>更多的市场机会。</a:t>
            </a:r>
          </a:p>
          <a:p>
            <a:pPr>
              <a:lnSpc>
                <a:spcPct val="130000"/>
              </a:lnSpc>
            </a:pPr>
            <a:endParaRPr lang="en-US" altLang="zh-CN" sz="14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6782"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与无人驾驶</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4" name="Picture 4">
            <a:extLst>
              <a:ext uri="{FF2B5EF4-FFF2-40B4-BE49-F238E27FC236}">
                <a16:creationId xmlns:a16="http://schemas.microsoft.com/office/drawing/2014/main" id="{4E35B893-05A2-4C3E-9ABB-A2BE9F6F45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82" y="2629896"/>
            <a:ext cx="4762499"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38" name="Group 22"/>
          <p:cNvGrpSpPr>
            <a:grpSpLocks/>
          </p:cNvGrpSpPr>
          <p:nvPr/>
        </p:nvGrpSpPr>
        <p:grpSpPr bwMode="auto">
          <a:xfrm>
            <a:off x="-67733" y="325438"/>
            <a:ext cx="12192000" cy="890588"/>
            <a:chOff x="0" y="0"/>
            <a:chExt cx="19200" cy="1404"/>
          </a:xfrm>
        </p:grpSpPr>
        <p:grpSp>
          <p:nvGrpSpPr>
            <p:cNvPr id="9239" name="组合 24"/>
            <p:cNvGrpSpPr>
              <a:grpSpLocks/>
            </p:cNvGrpSpPr>
            <p:nvPr/>
          </p:nvGrpSpPr>
          <p:grpSpPr bwMode="auto">
            <a:xfrm>
              <a:off x="0" y="0"/>
              <a:ext cx="19200" cy="1404"/>
              <a:chOff x="0" y="0"/>
              <a:chExt cx="56983904" cy="4165600"/>
            </a:xfrm>
          </p:grpSpPr>
          <p:sp>
            <p:nvSpPr>
              <p:cNvPr id="12312"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9244"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9245"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9246"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9247"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9248"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9249"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9250"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51"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52"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40" name="矩形 25"/>
            <p:cNvSpPr>
              <a:spLocks noChangeArrowheads="1"/>
            </p:cNvSpPr>
            <p:nvPr/>
          </p:nvSpPr>
          <p:spPr bwMode="auto">
            <a:xfrm>
              <a:off x="1749" y="225"/>
              <a:ext cx="6782"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与无人驾驶</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36" name="文本框 35">
            <a:extLst>
              <a:ext uri="{FF2B5EF4-FFF2-40B4-BE49-F238E27FC236}">
                <a16:creationId xmlns:a16="http://schemas.microsoft.com/office/drawing/2014/main" id="{203BFAD1-6B5D-4553-ABD2-F2DAE17DDEEF}"/>
              </a:ext>
            </a:extLst>
          </p:cNvPr>
          <p:cNvSpPr txBox="1"/>
          <p:nvPr/>
        </p:nvSpPr>
        <p:spPr>
          <a:xfrm>
            <a:off x="5485797" y="1255023"/>
            <a:ext cx="6129866" cy="4708981"/>
          </a:xfrm>
          <a:prstGeom prst="rect">
            <a:avLst/>
          </a:prstGeom>
          <a:noFill/>
        </p:spPr>
        <p:txBody>
          <a:bodyPr wrap="square">
            <a:spAutoFit/>
          </a:bodyPr>
          <a:lstStyle/>
          <a:p>
            <a:r>
              <a:rPr lang="zh-CN" altLang="en-US" sz="2000">
                <a:solidFill>
                  <a:srgbClr val="0070C0"/>
                </a:solidFill>
                <a:latin typeface="仿宋" panose="02010609060101010101" pitchFamily="49" charset="-122"/>
                <a:ea typeface="仿宋" panose="02010609060101010101" pitchFamily="49" charset="-122"/>
              </a:rPr>
              <a:t>优点：在</a:t>
            </a:r>
            <a:r>
              <a:rPr lang="en-US" altLang="zh-CN" sz="2000">
                <a:solidFill>
                  <a:srgbClr val="0070C0"/>
                </a:solidFill>
                <a:latin typeface="仿宋" panose="02010609060101010101" pitchFamily="49" charset="-122"/>
                <a:ea typeface="仿宋" panose="02010609060101010101" pitchFamily="49" charset="-122"/>
              </a:rPr>
              <a:t>ADAS</a:t>
            </a:r>
            <a:r>
              <a:rPr lang="zh-CN" altLang="en-US" sz="2000">
                <a:solidFill>
                  <a:srgbClr val="0070C0"/>
                </a:solidFill>
                <a:latin typeface="仿宋" panose="02010609060101010101" pitchFamily="49" charset="-122"/>
                <a:ea typeface="仿宋" panose="02010609060101010101" pitchFamily="49" charset="-122"/>
              </a:rPr>
              <a:t>和自动驾驶等应用中使用</a:t>
            </a:r>
            <a:r>
              <a:rPr lang="en-US" altLang="zh-CN" sz="2000" b="1">
                <a:solidFill>
                  <a:srgbClr val="0070C0"/>
                </a:solidFill>
                <a:latin typeface="仿宋" panose="02010609060101010101" pitchFamily="49" charset="-122"/>
                <a:ea typeface="仿宋" panose="02010609060101010101" pitchFamily="49" charset="-122"/>
              </a:rPr>
              <a:t>Xilinx</a:t>
            </a:r>
            <a:r>
              <a:rPr lang="zh-CN" altLang="en-US" sz="2000">
                <a:solidFill>
                  <a:srgbClr val="0070C0"/>
                </a:solidFill>
                <a:latin typeface="仿宋" panose="02010609060101010101" pitchFamily="49" charset="-122"/>
                <a:ea typeface="仿宋" panose="02010609060101010101" pitchFamily="49" charset="-122"/>
              </a:rPr>
              <a:t>技术的优势，可能会根据客户的具体目标而有所不同。从严格的芯片性能角度来看，创建并行化、同步处理的能力可以降低延迟和功耗。</a:t>
            </a:r>
            <a:endParaRPr lang="en-US" altLang="zh-CN" sz="2000">
              <a:solidFill>
                <a:srgbClr val="0070C0"/>
              </a:solidFill>
              <a:latin typeface="仿宋" panose="02010609060101010101" pitchFamily="49" charset="-122"/>
              <a:ea typeface="仿宋" panose="02010609060101010101" pitchFamily="49" charset="-122"/>
            </a:endParaRPr>
          </a:p>
          <a:p>
            <a:endParaRPr lang="en-US" altLang="zh-CN" sz="2000">
              <a:solidFill>
                <a:srgbClr val="0070C0"/>
              </a:solidFill>
              <a:latin typeface="仿宋" panose="02010609060101010101" pitchFamily="49" charset="-122"/>
              <a:ea typeface="仿宋" panose="02010609060101010101" pitchFamily="49" charset="-122"/>
            </a:endParaRPr>
          </a:p>
          <a:p>
            <a:r>
              <a:rPr lang="zh-CN" altLang="en-US" sz="2000">
                <a:solidFill>
                  <a:srgbClr val="0070C0"/>
                </a:solidFill>
                <a:latin typeface="仿宋" panose="02010609060101010101" pitchFamily="49" charset="-122"/>
                <a:ea typeface="仿宋" panose="02010609060101010101" pitchFamily="49" charset="-122"/>
              </a:rPr>
              <a:t>低功耗也意味着更少的热负荷，热负荷对于安装在挡风玻璃、车顶内衬和其它高环境温度区域的模块可能是个问题。通过并行计算，时钟可以运行得更慢，从而降低了通量的动态功耗。</a:t>
            </a:r>
            <a:endParaRPr lang="en-US" altLang="zh-CN" sz="2000">
              <a:solidFill>
                <a:srgbClr val="0070C0"/>
              </a:solidFill>
              <a:latin typeface="仿宋" panose="02010609060101010101" pitchFamily="49" charset="-122"/>
              <a:ea typeface="仿宋" panose="02010609060101010101" pitchFamily="49" charset="-122"/>
            </a:endParaRPr>
          </a:p>
          <a:p>
            <a:endParaRPr lang="en-US" altLang="zh-CN" sz="2000">
              <a:latin typeface="仿宋" panose="02010609060101010101" pitchFamily="49" charset="-122"/>
              <a:ea typeface="仿宋" panose="02010609060101010101" pitchFamily="49" charset="-122"/>
            </a:endParaRPr>
          </a:p>
          <a:p>
            <a:r>
              <a:rPr lang="zh-CN" altLang="en-US" sz="2000">
                <a:solidFill>
                  <a:srgbClr val="C00000"/>
                </a:solidFill>
                <a:latin typeface="仿宋" panose="02010609060101010101" pitchFamily="49" charset="-122"/>
                <a:ea typeface="仿宋" panose="02010609060101010101" pitchFamily="49" charset="-122"/>
              </a:rPr>
              <a:t>缺点：至于缺点，其中大部分来自对成本的历史成见。许多人认为</a:t>
            </a:r>
            <a:r>
              <a:rPr lang="en-US" altLang="zh-CN" sz="2000">
                <a:solidFill>
                  <a:srgbClr val="C00000"/>
                </a:solidFill>
                <a:latin typeface="仿宋" panose="02010609060101010101" pitchFamily="49" charset="-122"/>
                <a:ea typeface="仿宋" panose="02010609060101010101" pitchFamily="49" charset="-122"/>
              </a:rPr>
              <a:t>FPGA</a:t>
            </a:r>
            <a:r>
              <a:rPr lang="zh-CN" altLang="en-US" sz="2000">
                <a:solidFill>
                  <a:srgbClr val="C00000"/>
                </a:solidFill>
                <a:latin typeface="仿宋" panose="02010609060101010101" pitchFamily="49" charset="-122"/>
                <a:ea typeface="仿宋" panose="02010609060101010101" pitchFamily="49" charset="-122"/>
              </a:rPr>
              <a:t>技术可以用于原型设计，但不适用于量产。从</a:t>
            </a:r>
            <a:r>
              <a:rPr lang="en-US" altLang="zh-CN" sz="2000">
                <a:solidFill>
                  <a:srgbClr val="C00000"/>
                </a:solidFill>
                <a:latin typeface="仿宋" panose="02010609060101010101" pitchFamily="49" charset="-122"/>
                <a:ea typeface="仿宋" panose="02010609060101010101" pitchFamily="49" charset="-122"/>
              </a:rPr>
              <a:t>90 nm</a:t>
            </a:r>
            <a:r>
              <a:rPr lang="zh-CN" altLang="en-US" sz="2000">
                <a:solidFill>
                  <a:srgbClr val="C00000"/>
                </a:solidFill>
                <a:latin typeface="仿宋" panose="02010609060101010101" pitchFamily="49" charset="-122"/>
                <a:ea typeface="仿宋" panose="02010609060101010101" pitchFamily="49" charset="-122"/>
              </a:rPr>
              <a:t>节点开始，对于大批量汽车应用，</a:t>
            </a:r>
            <a:r>
              <a:rPr lang="en-US" altLang="zh-CN" sz="2000">
                <a:solidFill>
                  <a:srgbClr val="C00000"/>
                </a:solidFill>
                <a:latin typeface="仿宋" panose="02010609060101010101" pitchFamily="49" charset="-122"/>
                <a:ea typeface="仿宋" panose="02010609060101010101" pitchFamily="49" charset="-122"/>
              </a:rPr>
              <a:t>Xilinx</a:t>
            </a:r>
            <a:r>
              <a:rPr lang="zh-CN" altLang="en-US" sz="2000">
                <a:solidFill>
                  <a:srgbClr val="C00000"/>
                </a:solidFill>
                <a:latin typeface="仿宋" panose="02010609060101010101" pitchFamily="49" charset="-122"/>
                <a:ea typeface="仿宋" panose="02010609060101010101" pitchFamily="49" charset="-122"/>
              </a:rPr>
              <a:t>的芯片就已经极具成本效益，这也是目前有超过</a:t>
            </a:r>
            <a:r>
              <a:rPr lang="en-US" altLang="zh-CN" sz="2000">
                <a:solidFill>
                  <a:srgbClr val="C00000"/>
                </a:solidFill>
                <a:latin typeface="仿宋" panose="02010609060101010101" pitchFamily="49" charset="-122"/>
                <a:ea typeface="仿宋" panose="02010609060101010101" pitchFamily="49" charset="-122"/>
              </a:rPr>
              <a:t>1.6</a:t>
            </a:r>
            <a:r>
              <a:rPr lang="zh-CN" altLang="en-US" sz="2000">
                <a:solidFill>
                  <a:srgbClr val="C00000"/>
                </a:solidFill>
                <a:latin typeface="仿宋" panose="02010609060101010101" pitchFamily="49" charset="-122"/>
                <a:ea typeface="仿宋" panose="02010609060101010101" pitchFamily="49" charset="-122"/>
              </a:rPr>
              <a:t>亿颗</a:t>
            </a:r>
            <a:r>
              <a:rPr lang="en-US" altLang="zh-CN" sz="2000">
                <a:solidFill>
                  <a:srgbClr val="C00000"/>
                </a:solidFill>
                <a:latin typeface="仿宋" panose="02010609060101010101" pitchFamily="49" charset="-122"/>
                <a:ea typeface="仿宋" panose="02010609060101010101" pitchFamily="49" charset="-122"/>
              </a:rPr>
              <a:t>Xilinx</a:t>
            </a:r>
            <a:r>
              <a:rPr lang="zh-CN" altLang="en-US" sz="2000">
                <a:solidFill>
                  <a:srgbClr val="C00000"/>
                </a:solidFill>
                <a:latin typeface="仿宋" panose="02010609060101010101" pitchFamily="49" charset="-122"/>
                <a:ea typeface="仿宋" panose="02010609060101010101" pitchFamily="49" charset="-122"/>
              </a:rPr>
              <a:t>芯片在该行业获得应用的原因</a:t>
            </a:r>
            <a:r>
              <a:rPr lang="zh-CN" altLang="en-US" sz="2000">
                <a:latin typeface="仿宋" panose="02010609060101010101" pitchFamily="49" charset="-122"/>
                <a:ea typeface="仿宋" panose="02010609060101010101" pitchFamily="49" charset="-122"/>
              </a:rPr>
              <a:t>。</a:t>
            </a:r>
          </a:p>
        </p:txBody>
      </p:sp>
      <p:pic>
        <p:nvPicPr>
          <p:cNvPr id="3" name="图片 2">
            <a:extLst>
              <a:ext uri="{FF2B5EF4-FFF2-40B4-BE49-F238E27FC236}">
                <a16:creationId xmlns:a16="http://schemas.microsoft.com/office/drawing/2014/main" id="{E80B05B1-F688-43B3-8C2C-343216839AF4}"/>
              </a:ext>
            </a:extLst>
          </p:cNvPr>
          <p:cNvPicPr>
            <a:picLocks noChangeAspect="1"/>
          </p:cNvPicPr>
          <p:nvPr/>
        </p:nvPicPr>
        <p:blipFill>
          <a:blip r:embed="rId6"/>
          <a:stretch>
            <a:fillRect/>
          </a:stretch>
        </p:blipFill>
        <p:spPr>
          <a:xfrm>
            <a:off x="251883" y="2643549"/>
            <a:ext cx="4762500" cy="21618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DDD4CB"/>
        </a:solidFill>
        <a:effectLst/>
      </p:bgPr>
    </p:bg>
    <p:spTree>
      <p:nvGrpSpPr>
        <p:cNvPr id="1" name=""/>
        <p:cNvGrpSpPr/>
        <p:nvPr/>
      </p:nvGrpSpPr>
      <p:grpSpPr>
        <a:xfrm>
          <a:off x="0" y="0"/>
          <a:ext cx="0" cy="0"/>
          <a:chOff x="0" y="0"/>
          <a:chExt cx="0" cy="0"/>
        </a:xfrm>
      </p:grpSpPr>
      <p:sp>
        <p:nvSpPr>
          <p:cNvPr id="22530" name="矩形 7"/>
          <p:cNvSpPr>
            <a:spLocks noChangeArrowheads="1"/>
          </p:cNvSpPr>
          <p:nvPr/>
        </p:nvSpPr>
        <p:spPr bwMode="auto">
          <a:xfrm>
            <a:off x="0" y="1621254"/>
            <a:ext cx="12192000" cy="3770312"/>
          </a:xfrm>
          <a:prstGeom prst="rect">
            <a:avLst/>
          </a:prstGeom>
          <a:blipFill dpi="0" rotWithShape="1">
            <a:blip r:embed="rId2" cstate="print"/>
            <a:srcRect/>
            <a:stretch>
              <a:fillRect b="-8189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19461" name="文本框 22"/>
          <p:cNvSpPr>
            <a:spLocks noChangeArrowheads="1"/>
          </p:cNvSpPr>
          <p:nvPr/>
        </p:nvSpPr>
        <p:spPr bwMode="auto">
          <a:xfrm>
            <a:off x="2035827" y="2014253"/>
            <a:ext cx="37608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9600" b="1">
                <a:solidFill>
                  <a:schemeClr val="bg1"/>
                </a:solidFill>
                <a:latin typeface="微软雅黑" pitchFamily="34" charset="-122"/>
                <a:ea typeface="微软雅黑" pitchFamily="34" charset="-122"/>
                <a:sym typeface="微软雅黑" pitchFamily="34" charset="-122"/>
              </a:rPr>
              <a:t>谢谢</a:t>
            </a:r>
          </a:p>
        </p:txBody>
      </p:sp>
      <p:sp>
        <p:nvSpPr>
          <p:cNvPr id="19462" name="文本框 23"/>
          <p:cNvSpPr>
            <a:spLocks noChangeArrowheads="1"/>
          </p:cNvSpPr>
          <p:nvPr/>
        </p:nvSpPr>
        <p:spPr bwMode="auto">
          <a:xfrm>
            <a:off x="1940625" y="3936855"/>
            <a:ext cx="33903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仿宋" panose="02010609060101010101" pitchFamily="49" charset="-122"/>
                <a:ea typeface="仿宋" panose="02010609060101010101" pitchFamily="49" charset="-122"/>
                <a:sym typeface="微软雅黑" pitchFamily="34" charset="-122"/>
              </a:rPr>
              <a:t>讲述者：宋洪坤</a:t>
            </a:r>
          </a:p>
        </p:txBody>
      </p:sp>
      <p:sp>
        <p:nvSpPr>
          <p:cNvPr id="19463" name="直接连接符 25"/>
          <p:cNvSpPr>
            <a:spLocks noChangeShapeType="1"/>
          </p:cNvSpPr>
          <p:nvPr/>
        </p:nvSpPr>
        <p:spPr bwMode="auto">
          <a:xfrm>
            <a:off x="528638" y="3743325"/>
            <a:ext cx="5902325" cy="0"/>
          </a:xfrm>
          <a:prstGeom prst="line">
            <a:avLst/>
          </a:prstGeom>
          <a:noFill/>
          <a:ln w="6350">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64" name="Group 6"/>
          <p:cNvGrpSpPr>
            <a:grpSpLocks/>
          </p:cNvGrpSpPr>
          <p:nvPr/>
        </p:nvGrpSpPr>
        <p:grpSpPr bwMode="auto">
          <a:xfrm>
            <a:off x="7065963" y="1198563"/>
            <a:ext cx="4892675" cy="3451225"/>
            <a:chOff x="0" y="0"/>
            <a:chExt cx="8420" cy="6208"/>
          </a:xfrm>
        </p:grpSpPr>
        <p:sp>
          <p:nvSpPr>
            <p:cNvPr id="19465" name="五边形 9"/>
            <p:cNvSpPr>
              <a:spLocks noChangeArrowheads="1"/>
            </p:cNvSpPr>
            <p:nvPr/>
          </p:nvSpPr>
          <p:spPr bwMode="auto">
            <a:xfrm rot="5400000">
              <a:off x="-1989" y="1989"/>
              <a:ext cx="6208" cy="2230"/>
            </a:xfrm>
            <a:prstGeom prst="homePlate">
              <a:avLst>
                <a:gd name="adj" fmla="val 69596"/>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6" name="五边形 12"/>
            <p:cNvSpPr>
              <a:spLocks noChangeArrowheads="1"/>
            </p:cNvSpPr>
            <p:nvPr/>
          </p:nvSpPr>
          <p:spPr bwMode="auto">
            <a:xfrm rot="5400000">
              <a:off x="834" y="1989"/>
              <a:ext cx="6208" cy="2230"/>
            </a:xfrm>
            <a:prstGeom prst="homePlate">
              <a:avLst>
                <a:gd name="adj" fmla="val 69596"/>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7" name="五边形 15"/>
            <p:cNvSpPr>
              <a:spLocks noChangeArrowheads="1"/>
            </p:cNvSpPr>
            <p:nvPr/>
          </p:nvSpPr>
          <p:spPr bwMode="auto">
            <a:xfrm rot="5400000">
              <a:off x="3656" y="1986"/>
              <a:ext cx="6208" cy="2233"/>
            </a:xfrm>
            <a:prstGeom prst="homePlate">
              <a:avLst>
                <a:gd name="adj" fmla="val 6950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nvGrpSpPr>
            <p:cNvPr id="19468" name="Group 10"/>
            <p:cNvGrpSpPr>
              <a:grpSpLocks/>
            </p:cNvGrpSpPr>
            <p:nvPr/>
          </p:nvGrpSpPr>
          <p:grpSpPr bwMode="auto">
            <a:xfrm>
              <a:off x="100" y="0"/>
              <a:ext cx="8320" cy="3687"/>
              <a:chOff x="0" y="0"/>
              <a:chExt cx="8320" cy="3687"/>
            </a:xfrm>
          </p:grpSpPr>
          <p:sp>
            <p:nvSpPr>
              <p:cNvPr id="19469" name="直角三角形 10"/>
              <p:cNvSpPr>
                <a:spLocks noChangeArrowheads="1"/>
              </p:cNvSpPr>
              <p:nvPr/>
            </p:nvSpPr>
            <p:spPr bwMode="auto">
              <a:xfrm>
                <a:off x="2130" y="0"/>
                <a:ext cx="543"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70" name="直角三角形 13"/>
              <p:cNvSpPr>
                <a:spLocks noChangeArrowheads="1"/>
              </p:cNvSpPr>
              <p:nvPr/>
            </p:nvSpPr>
            <p:spPr bwMode="auto">
              <a:xfrm>
                <a:off x="4953" y="0"/>
                <a:ext cx="542"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71" name="直角三角形 16"/>
              <p:cNvSpPr>
                <a:spLocks noChangeArrowheads="1"/>
              </p:cNvSpPr>
              <p:nvPr/>
            </p:nvSpPr>
            <p:spPr bwMode="auto">
              <a:xfrm>
                <a:off x="7778" y="0"/>
                <a:ext cx="542"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1947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5"/>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 y="1659"/>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7" y="1659"/>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638" y="238126"/>
            <a:ext cx="3888060" cy="10800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7"/>
          <p:cNvSpPr>
            <a:spLocks noChangeArrowheads="1"/>
          </p:cNvSpPr>
          <p:nvPr/>
        </p:nvSpPr>
        <p:spPr bwMode="auto">
          <a:xfrm>
            <a:off x="76379" y="1543844"/>
            <a:ext cx="12192000" cy="3770312"/>
          </a:xfrm>
          <a:prstGeom prst="rect">
            <a:avLst/>
          </a:prstGeom>
          <a:blipFill dpi="0" rotWithShape="1">
            <a:blip r:embed="rId2" cstate="print"/>
            <a:srcRect/>
            <a:stretch>
              <a:fillRect b="-8189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a:defRPr/>
            </a:pPr>
            <a:endParaRPr lang="zh-CN" altLang="zh-CN">
              <a:solidFill>
                <a:srgbClr val="FFFFFF"/>
              </a:solidFill>
            </a:endParaRPr>
          </a:p>
        </p:txBody>
      </p:sp>
      <p:sp>
        <p:nvSpPr>
          <p:cNvPr id="19461" name="文本框 22"/>
          <p:cNvSpPr>
            <a:spLocks noChangeArrowheads="1"/>
          </p:cNvSpPr>
          <p:nvPr/>
        </p:nvSpPr>
        <p:spPr bwMode="auto">
          <a:xfrm>
            <a:off x="912653" y="2247549"/>
            <a:ext cx="53302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9600" b="1">
                <a:solidFill>
                  <a:schemeClr val="bg1"/>
                </a:solidFill>
                <a:latin typeface="微软雅黑" pitchFamily="34" charset="-122"/>
                <a:ea typeface="微软雅黑" pitchFamily="34" charset="-122"/>
                <a:sym typeface="微软雅黑" pitchFamily="34" charset="-122"/>
              </a:rPr>
              <a:t>提问环节</a:t>
            </a:r>
          </a:p>
        </p:txBody>
      </p:sp>
      <p:sp>
        <p:nvSpPr>
          <p:cNvPr id="19463" name="直接连接符 25"/>
          <p:cNvSpPr>
            <a:spLocks noChangeShapeType="1"/>
          </p:cNvSpPr>
          <p:nvPr/>
        </p:nvSpPr>
        <p:spPr bwMode="auto">
          <a:xfrm>
            <a:off x="528638" y="3743325"/>
            <a:ext cx="5902325" cy="0"/>
          </a:xfrm>
          <a:prstGeom prst="line">
            <a:avLst/>
          </a:prstGeom>
          <a:noFill/>
          <a:ln w="6350">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64" name="Group 6"/>
          <p:cNvGrpSpPr>
            <a:grpSpLocks/>
          </p:cNvGrpSpPr>
          <p:nvPr/>
        </p:nvGrpSpPr>
        <p:grpSpPr bwMode="auto">
          <a:xfrm>
            <a:off x="7065963" y="1198563"/>
            <a:ext cx="4892675" cy="3451225"/>
            <a:chOff x="0" y="0"/>
            <a:chExt cx="8420" cy="6208"/>
          </a:xfrm>
        </p:grpSpPr>
        <p:sp>
          <p:nvSpPr>
            <p:cNvPr id="19465" name="五边形 9"/>
            <p:cNvSpPr>
              <a:spLocks noChangeArrowheads="1"/>
            </p:cNvSpPr>
            <p:nvPr/>
          </p:nvSpPr>
          <p:spPr bwMode="auto">
            <a:xfrm rot="5400000">
              <a:off x="-1989" y="1989"/>
              <a:ext cx="6208" cy="2230"/>
            </a:xfrm>
            <a:prstGeom prst="homePlate">
              <a:avLst>
                <a:gd name="adj" fmla="val 69596"/>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6" name="五边形 12"/>
            <p:cNvSpPr>
              <a:spLocks noChangeArrowheads="1"/>
            </p:cNvSpPr>
            <p:nvPr/>
          </p:nvSpPr>
          <p:spPr bwMode="auto">
            <a:xfrm rot="5400000">
              <a:off x="834" y="1989"/>
              <a:ext cx="6208" cy="2230"/>
            </a:xfrm>
            <a:prstGeom prst="homePlate">
              <a:avLst>
                <a:gd name="adj" fmla="val 69596"/>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7" name="五边形 15"/>
            <p:cNvSpPr>
              <a:spLocks noChangeArrowheads="1"/>
            </p:cNvSpPr>
            <p:nvPr/>
          </p:nvSpPr>
          <p:spPr bwMode="auto">
            <a:xfrm rot="5400000">
              <a:off x="3656" y="1986"/>
              <a:ext cx="6208" cy="2233"/>
            </a:xfrm>
            <a:prstGeom prst="homePlate">
              <a:avLst>
                <a:gd name="adj" fmla="val 69503"/>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nvGrpSpPr>
            <p:cNvPr id="19468" name="Group 10"/>
            <p:cNvGrpSpPr>
              <a:grpSpLocks/>
            </p:cNvGrpSpPr>
            <p:nvPr/>
          </p:nvGrpSpPr>
          <p:grpSpPr bwMode="auto">
            <a:xfrm>
              <a:off x="100" y="0"/>
              <a:ext cx="8320" cy="3687"/>
              <a:chOff x="0" y="0"/>
              <a:chExt cx="8320" cy="3687"/>
            </a:xfrm>
          </p:grpSpPr>
          <p:sp>
            <p:nvSpPr>
              <p:cNvPr id="19469" name="直角三角形 10"/>
              <p:cNvSpPr>
                <a:spLocks noChangeArrowheads="1"/>
              </p:cNvSpPr>
              <p:nvPr/>
            </p:nvSpPr>
            <p:spPr bwMode="auto">
              <a:xfrm>
                <a:off x="2130" y="0"/>
                <a:ext cx="543"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70" name="直角三角形 13"/>
              <p:cNvSpPr>
                <a:spLocks noChangeArrowheads="1"/>
              </p:cNvSpPr>
              <p:nvPr/>
            </p:nvSpPr>
            <p:spPr bwMode="auto">
              <a:xfrm>
                <a:off x="4953" y="0"/>
                <a:ext cx="542"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71" name="直角三角形 16"/>
              <p:cNvSpPr>
                <a:spLocks noChangeArrowheads="1"/>
              </p:cNvSpPr>
              <p:nvPr/>
            </p:nvSpPr>
            <p:spPr bwMode="auto">
              <a:xfrm>
                <a:off x="7778" y="0"/>
                <a:ext cx="542" cy="633"/>
              </a:xfrm>
              <a:prstGeom prst="rtTriangle">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pic>
            <p:nvPicPr>
              <p:cNvPr id="1947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5"/>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7" y="1659"/>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7" y="1659"/>
                <a:ext cx="2029" cy="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638" y="238126"/>
            <a:ext cx="3888060" cy="1080017"/>
          </a:xfrm>
          <a:prstGeom prst="rect">
            <a:avLst/>
          </a:prstGeom>
        </p:spPr>
      </p:pic>
    </p:spTree>
    <p:extLst>
      <p:ext uri="{BB962C8B-B14F-4D97-AF65-F5344CB8AC3E}">
        <p14:creationId xmlns:p14="http://schemas.microsoft.com/office/powerpoint/2010/main" val="173584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0" name="Group 14"/>
          <p:cNvGrpSpPr>
            <a:grpSpLocks/>
          </p:cNvGrpSpPr>
          <p:nvPr/>
        </p:nvGrpSpPr>
        <p:grpSpPr bwMode="auto">
          <a:xfrm>
            <a:off x="0" y="434975"/>
            <a:ext cx="12192000" cy="890588"/>
            <a:chOff x="0" y="0"/>
            <a:chExt cx="19200" cy="1404"/>
          </a:xfrm>
        </p:grpSpPr>
        <p:grpSp>
          <p:nvGrpSpPr>
            <p:cNvPr id="4138" name="组合 24"/>
            <p:cNvGrpSpPr>
              <a:grpSpLocks/>
            </p:cNvGrpSpPr>
            <p:nvPr/>
          </p:nvGrpSpPr>
          <p:grpSpPr bwMode="auto">
            <a:xfrm>
              <a:off x="0" y="0"/>
              <a:ext cx="19200" cy="1404"/>
              <a:chOff x="0" y="0"/>
              <a:chExt cx="56983904" cy="4165600"/>
            </a:xfrm>
          </p:grpSpPr>
          <p:sp>
            <p:nvSpPr>
              <p:cNvPr id="7184"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4143"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4144"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4145"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4146"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4147"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4148"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4149"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0"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1"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4139" name="矩形 25"/>
            <p:cNvSpPr>
              <a:spLocks noChangeArrowheads="1"/>
            </p:cNvSpPr>
            <p:nvPr/>
          </p:nvSpPr>
          <p:spPr bwMode="auto">
            <a:xfrm>
              <a:off x="1749" y="225"/>
              <a:ext cx="4845"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4000" b="1">
                  <a:solidFill>
                    <a:schemeClr val="bg1"/>
                  </a:solidFill>
                  <a:latin typeface="微软雅黑" pitchFamily="34" charset="-122"/>
                  <a:ea typeface="微软雅黑" pitchFamily="34" charset="-122"/>
                  <a:sym typeface="微软雅黑" pitchFamily="34" charset="-122"/>
                </a:rPr>
                <a:t>1.FPGA</a:t>
              </a:r>
              <a:r>
                <a:rPr lang="zh-CN" altLang="en-US" sz="4000" b="1">
                  <a:solidFill>
                    <a:schemeClr val="bg1"/>
                  </a:solidFill>
                  <a:latin typeface="微软雅黑" pitchFamily="34" charset="-122"/>
                  <a:ea typeface="微软雅黑" pitchFamily="34" charset="-122"/>
                  <a:sym typeface="微软雅黑" pitchFamily="34" charset="-122"/>
                </a:rPr>
                <a:t>简介</a:t>
              </a:r>
              <a:endParaRPr lang="en-US" sz="4000" b="1">
                <a:solidFill>
                  <a:schemeClr val="bg1"/>
                </a:solidFill>
                <a:latin typeface="微软雅黑" pitchFamily="34" charset="-122"/>
                <a:ea typeface="微软雅黑" pitchFamily="34" charset="-122"/>
                <a:sym typeface="微软雅黑" pitchFamily="34" charset="-122"/>
              </a:endParaRPr>
            </a:p>
          </p:txBody>
        </p:sp>
      </p:grpSp>
      <p:grpSp>
        <p:nvGrpSpPr>
          <p:cNvPr id="4" name="组合 3">
            <a:extLst>
              <a:ext uri="{FF2B5EF4-FFF2-40B4-BE49-F238E27FC236}">
                <a16:creationId xmlns:a16="http://schemas.microsoft.com/office/drawing/2014/main" id="{34BD329D-6656-4AD9-A70A-FB5ED2773C4F}"/>
              </a:ext>
            </a:extLst>
          </p:cNvPr>
          <p:cNvGrpSpPr/>
          <p:nvPr/>
        </p:nvGrpSpPr>
        <p:grpSpPr>
          <a:xfrm>
            <a:off x="7449362" y="2069980"/>
            <a:ext cx="4477385" cy="4166235"/>
            <a:chOff x="5807075" y="2082800"/>
            <a:chExt cx="4477385" cy="4166235"/>
          </a:xfrm>
        </p:grpSpPr>
        <p:sp>
          <p:nvSpPr>
            <p:cNvPr id="4112" name="Freeform 29"/>
            <p:cNvSpPr>
              <a:spLocks noEditPoints="1" noChangeArrowheads="1"/>
            </p:cNvSpPr>
            <p:nvPr/>
          </p:nvSpPr>
          <p:spPr bwMode="auto">
            <a:xfrm>
              <a:off x="7520305" y="3506470"/>
              <a:ext cx="1164590" cy="1242060"/>
            </a:xfrm>
            <a:custGeom>
              <a:avLst/>
              <a:gdLst>
                <a:gd name="T0" fmla="*/ 651 w 358"/>
                <a:gd name="T1" fmla="*/ 1495 h 382"/>
                <a:gd name="T2" fmla="*/ 1650 w 358"/>
                <a:gd name="T3" fmla="*/ 323 h 382"/>
                <a:gd name="T4" fmla="*/ 1706 w 358"/>
                <a:gd name="T5" fmla="*/ 579 h 382"/>
                <a:gd name="T6" fmla="*/ 1721 w 358"/>
                <a:gd name="T7" fmla="*/ 911 h 382"/>
                <a:gd name="T8" fmla="*/ 1732 w 358"/>
                <a:gd name="T9" fmla="*/ 1255 h 382"/>
                <a:gd name="T10" fmla="*/ 1644 w 358"/>
                <a:gd name="T11" fmla="*/ 1608 h 382"/>
                <a:gd name="T12" fmla="*/ 1388 w 358"/>
                <a:gd name="T13" fmla="*/ 1956 h 382"/>
                <a:gd name="T14" fmla="*/ 881 w 358"/>
                <a:gd name="T15" fmla="*/ 1157 h 382"/>
                <a:gd name="T16" fmla="*/ 630 w 358"/>
                <a:gd name="T17" fmla="*/ 1009 h 382"/>
                <a:gd name="T18" fmla="*/ 640 w 358"/>
                <a:gd name="T19" fmla="*/ 1065 h 382"/>
                <a:gd name="T20" fmla="*/ 891 w 358"/>
                <a:gd name="T21" fmla="*/ 1208 h 382"/>
                <a:gd name="T22" fmla="*/ 881 w 358"/>
                <a:gd name="T23" fmla="*/ 1157 h 382"/>
                <a:gd name="T24" fmla="*/ 1475 w 358"/>
                <a:gd name="T25" fmla="*/ 696 h 382"/>
                <a:gd name="T26" fmla="*/ 1347 w 358"/>
                <a:gd name="T27" fmla="*/ 640 h 382"/>
                <a:gd name="T28" fmla="*/ 876 w 358"/>
                <a:gd name="T29" fmla="*/ 358 h 382"/>
                <a:gd name="T30" fmla="*/ 758 w 358"/>
                <a:gd name="T31" fmla="*/ 277 h 382"/>
                <a:gd name="T32" fmla="*/ 876 w 358"/>
                <a:gd name="T33" fmla="*/ 358 h 382"/>
                <a:gd name="T34" fmla="*/ 1045 w 358"/>
                <a:gd name="T35" fmla="*/ 200 h 382"/>
                <a:gd name="T36" fmla="*/ 989 w 358"/>
                <a:gd name="T37" fmla="*/ 328 h 382"/>
                <a:gd name="T38" fmla="*/ 1322 w 358"/>
                <a:gd name="T39" fmla="*/ 527 h 382"/>
                <a:gd name="T40" fmla="*/ 1404 w 358"/>
                <a:gd name="T41" fmla="*/ 410 h 382"/>
                <a:gd name="T42" fmla="*/ 1322 w 358"/>
                <a:gd name="T43" fmla="*/ 527 h 382"/>
                <a:gd name="T44" fmla="*/ 1276 w 358"/>
                <a:gd name="T45" fmla="*/ 282 h 382"/>
                <a:gd name="T46" fmla="*/ 1158 w 358"/>
                <a:gd name="T47" fmla="*/ 364 h 382"/>
                <a:gd name="T48" fmla="*/ 932 w 358"/>
                <a:gd name="T49" fmla="*/ 1070 h 382"/>
                <a:gd name="T50" fmla="*/ 681 w 358"/>
                <a:gd name="T51" fmla="*/ 922 h 382"/>
                <a:gd name="T52" fmla="*/ 692 w 358"/>
                <a:gd name="T53" fmla="*/ 973 h 382"/>
                <a:gd name="T54" fmla="*/ 943 w 358"/>
                <a:gd name="T55" fmla="*/ 1121 h 382"/>
                <a:gd name="T56" fmla="*/ 932 w 358"/>
                <a:gd name="T57" fmla="*/ 1070 h 382"/>
                <a:gd name="T58" fmla="*/ 804 w 358"/>
                <a:gd name="T59" fmla="*/ 533 h 382"/>
                <a:gd name="T60" fmla="*/ 953 w 358"/>
                <a:gd name="T61" fmla="*/ 998 h 382"/>
                <a:gd name="T62" fmla="*/ 1137 w 358"/>
                <a:gd name="T63" fmla="*/ 461 h 382"/>
                <a:gd name="T64" fmla="*/ 697 w 358"/>
                <a:gd name="T65" fmla="*/ 1219 h 382"/>
                <a:gd name="T66" fmla="*/ 661 w 358"/>
                <a:gd name="T67" fmla="*/ 1106 h 3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8"/>
                <a:gd name="T103" fmla="*/ 0 h 382"/>
                <a:gd name="T104" fmla="*/ 358 w 358"/>
                <a:gd name="T105" fmla="*/ 382 h 3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8" name="Freeform 30"/>
            <p:cNvSpPr>
              <a:spLocks noChangeArrowheads="1"/>
            </p:cNvSpPr>
            <p:nvPr/>
          </p:nvSpPr>
          <p:spPr bwMode="auto">
            <a:xfrm rot="4320000">
              <a:off x="6438265" y="1653540"/>
              <a:ext cx="1515110" cy="2777490"/>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 name="T16" fmla="*/ 0 60000 65536"/>
                <a:gd name="T17" fmla="*/ 0 60000 65536"/>
                <a:gd name="T18" fmla="*/ 0 60000 65536"/>
                <a:gd name="T19" fmla="*/ 0 60000 65536"/>
                <a:gd name="T20" fmla="*/ 0 60000 65536"/>
                <a:gd name="T21" fmla="*/ 0 60000 65536"/>
                <a:gd name="T22" fmla="*/ 0 60000 65536"/>
                <a:gd name="T23" fmla="*/ 0 60000 65536"/>
                <a:gd name="T24" fmla="*/ 0 w 1468"/>
                <a:gd name="T25" fmla="*/ 0 h 2692"/>
                <a:gd name="T26" fmla="*/ 1468 w 1468"/>
                <a:gd name="T27" fmla="*/ 2692 h 26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blipFill dpi="0" rotWithShape="1">
              <a:blip r:embed="rId6" cstate="print"/>
              <a:srcRect/>
              <a:stretch>
                <a:fillRect r="-22590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7200" name="Freeform 27"/>
            <p:cNvSpPr>
              <a:spLocks noChangeArrowheads="1"/>
            </p:cNvSpPr>
            <p:nvPr/>
          </p:nvSpPr>
          <p:spPr bwMode="auto">
            <a:xfrm>
              <a:off x="7472271" y="2082800"/>
              <a:ext cx="2691664" cy="1601076"/>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 name="T16" fmla="*/ 0 60000 65536"/>
                <a:gd name="T17" fmla="*/ 0 60000 65536"/>
                <a:gd name="T18" fmla="*/ 0 60000 65536"/>
                <a:gd name="T19" fmla="*/ 0 60000 65536"/>
                <a:gd name="T20" fmla="*/ 0 60000 65536"/>
                <a:gd name="T21" fmla="*/ 0 60000 65536"/>
                <a:gd name="T22" fmla="*/ 0 60000 65536"/>
                <a:gd name="T23" fmla="*/ 0 60000 65536"/>
                <a:gd name="T24" fmla="*/ 0 w 2605"/>
                <a:gd name="T25" fmla="*/ 0 h 1551"/>
                <a:gd name="T26" fmla="*/ 2605 w 2605"/>
                <a:gd name="T27" fmla="*/ 1551 h 15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blipFill dpi="0" rotWithShape="1">
              <a:blip r:embed="rId7" cstate="print"/>
              <a:srcRect/>
              <a:stretch>
                <a:fillRect r="-575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7201" name="Freeform 28"/>
            <p:cNvSpPr>
              <a:spLocks noChangeArrowheads="1"/>
            </p:cNvSpPr>
            <p:nvPr/>
          </p:nvSpPr>
          <p:spPr bwMode="auto">
            <a:xfrm>
              <a:off x="8947235" y="2909161"/>
              <a:ext cx="1337225" cy="301851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 name="T16" fmla="*/ 0 60000 65536"/>
                <a:gd name="T17" fmla="*/ 0 60000 65536"/>
                <a:gd name="T18" fmla="*/ 0 60000 65536"/>
                <a:gd name="T19" fmla="*/ 0 60000 65536"/>
                <a:gd name="T20" fmla="*/ 0 60000 65536"/>
                <a:gd name="T21" fmla="*/ 0 60000 65536"/>
                <a:gd name="T22" fmla="*/ 0 60000 65536"/>
                <a:gd name="T23" fmla="*/ 0 60000 65536"/>
                <a:gd name="T24" fmla="*/ 0 w 1295"/>
                <a:gd name="T25" fmla="*/ 0 h 2922"/>
                <a:gd name="T26" fmla="*/ 1295 w 1295"/>
                <a:gd name="T27" fmla="*/ 2922 h 29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blipFill dpi="0" rotWithShape="1">
              <a:blip r:embed="rId8" cstate="print"/>
              <a:srcRect/>
              <a:stretch>
                <a:fillRect r="-30133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4" name="Freeform 29" descr="extracolor5"/>
            <p:cNvSpPr>
              <a:spLocks noChangeArrowheads="1"/>
            </p:cNvSpPr>
            <p:nvPr/>
          </p:nvSpPr>
          <p:spPr bwMode="auto">
            <a:xfrm>
              <a:off x="6795051" y="4998017"/>
              <a:ext cx="3047492" cy="1251018"/>
            </a:xfrm>
            <a:custGeom>
              <a:avLst/>
              <a:gdLst>
                <a:gd name="T0" fmla="*/ 2901987 w 2952"/>
                <a:gd name="T1" fmla="*/ 649266 h 1208"/>
                <a:gd name="T2" fmla="*/ 1675453 w 2952"/>
                <a:gd name="T3" fmla="*/ 2566 h 1208"/>
                <a:gd name="T4" fmla="*/ 1670337 w 2952"/>
                <a:gd name="T5" fmla="*/ 0 h 1208"/>
                <a:gd name="T6" fmla="*/ 0 w 2952"/>
                <a:gd name="T7" fmla="*/ 869965 h 1208"/>
                <a:gd name="T8" fmla="*/ 1443959 w 2952"/>
                <a:gd name="T9" fmla="*/ 1494851 h 1208"/>
                <a:gd name="T10" fmla="*/ 3170571 w 2952"/>
                <a:gd name="T11" fmla="*/ 1020092 h 1208"/>
                <a:gd name="T12" fmla="*/ 3775525 w 2952"/>
                <a:gd name="T13" fmla="*/ 396488 h 1208"/>
                <a:gd name="T14" fmla="*/ 2901987 w 2952"/>
                <a:gd name="T15" fmla="*/ 649266 h 1208"/>
                <a:gd name="T16" fmla="*/ 0 60000 65536"/>
                <a:gd name="T17" fmla="*/ 0 60000 65536"/>
                <a:gd name="T18" fmla="*/ 0 60000 65536"/>
                <a:gd name="T19" fmla="*/ 0 60000 65536"/>
                <a:gd name="T20" fmla="*/ 0 60000 65536"/>
                <a:gd name="T21" fmla="*/ 0 60000 65536"/>
                <a:gd name="T22" fmla="*/ 0 60000 65536"/>
                <a:gd name="T23" fmla="*/ 0 60000 65536"/>
                <a:gd name="T24" fmla="*/ 0 w 2952"/>
                <a:gd name="T25" fmla="*/ 0 h 1208"/>
                <a:gd name="T26" fmla="*/ 2952 w 2952"/>
                <a:gd name="T27" fmla="*/ 1208 h 1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blipFill dpi="0" rotWithShape="0">
              <a:blip r:embed="rId9"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endParaRPr lang="zh-CN" altLang="en-US"/>
            </a:p>
          </p:txBody>
        </p:sp>
        <p:sp>
          <p:nvSpPr>
            <p:cNvPr id="7203" name="Freeform 30"/>
            <p:cNvSpPr>
              <a:spLocks noChangeArrowheads="1"/>
            </p:cNvSpPr>
            <p:nvPr/>
          </p:nvSpPr>
          <p:spPr bwMode="auto">
            <a:xfrm>
              <a:off x="6060440" y="3351032"/>
              <a:ext cx="1515136" cy="2777490"/>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 name="T16" fmla="*/ 0 60000 65536"/>
                <a:gd name="T17" fmla="*/ 0 60000 65536"/>
                <a:gd name="T18" fmla="*/ 0 60000 65536"/>
                <a:gd name="T19" fmla="*/ 0 60000 65536"/>
                <a:gd name="T20" fmla="*/ 0 60000 65536"/>
                <a:gd name="T21" fmla="*/ 0 60000 65536"/>
                <a:gd name="T22" fmla="*/ 0 60000 65536"/>
                <a:gd name="T23" fmla="*/ 0 60000 65536"/>
                <a:gd name="T24" fmla="*/ 0 w 1468"/>
                <a:gd name="T25" fmla="*/ 0 h 2692"/>
                <a:gd name="T26" fmla="*/ 1468 w 1468"/>
                <a:gd name="T27" fmla="*/ 2692 h 26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blipFill dpi="0" rotWithShape="1">
              <a:blip r:embed="rId10" cstate="print"/>
              <a:srcRect/>
              <a:stretch>
                <a:fillRect r="-22592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3" name="文本框 2">
            <a:extLst>
              <a:ext uri="{FF2B5EF4-FFF2-40B4-BE49-F238E27FC236}">
                <a16:creationId xmlns:a16="http://schemas.microsoft.com/office/drawing/2014/main" id="{5F9D9EBB-ABBB-4ACF-887D-8F9310A5A5DC}"/>
              </a:ext>
            </a:extLst>
          </p:cNvPr>
          <p:cNvSpPr txBox="1"/>
          <p:nvPr/>
        </p:nvSpPr>
        <p:spPr>
          <a:xfrm>
            <a:off x="1110615" y="1721095"/>
            <a:ext cx="5805376" cy="1631216"/>
          </a:xfrm>
          <a:prstGeom prst="rect">
            <a:avLst/>
          </a:prstGeom>
          <a:noFill/>
        </p:spPr>
        <p:txBody>
          <a:bodyPr wrap="square" rtlCol="0">
            <a:spAutoFit/>
          </a:bodyPr>
          <a:lstStyle/>
          <a:p>
            <a:r>
              <a:rPr lang="en-US" altLang="zh-CN" sz="2000" b="0" i="0">
                <a:solidFill>
                  <a:srgbClr val="FF0000"/>
                </a:solidFill>
                <a:effectLst/>
                <a:latin typeface="仿宋" panose="02010609060101010101" pitchFamily="49" charset="-122"/>
                <a:ea typeface="仿宋" panose="02010609060101010101" pitchFamily="49" charset="-122"/>
              </a:rPr>
              <a:t>FPGA</a:t>
            </a:r>
            <a:r>
              <a:rPr lang="zh-CN" altLang="en-US" sz="2000" b="0" i="0">
                <a:solidFill>
                  <a:srgbClr val="FF0000"/>
                </a:solidFill>
                <a:effectLst/>
                <a:latin typeface="仿宋" panose="02010609060101010101" pitchFamily="49" charset="-122"/>
                <a:ea typeface="仿宋" panose="02010609060101010101" pitchFamily="49" charset="-122"/>
              </a:rPr>
              <a:t>（</a:t>
            </a:r>
            <a:r>
              <a:rPr lang="en-US" altLang="zh-CN" sz="2000" b="0" i="0">
                <a:solidFill>
                  <a:srgbClr val="FF0000"/>
                </a:solidFill>
                <a:effectLst/>
                <a:latin typeface="仿宋" panose="02010609060101010101" pitchFamily="49" charset="-122"/>
                <a:ea typeface="仿宋" panose="02010609060101010101" pitchFamily="49" charset="-122"/>
              </a:rPr>
              <a:t>Field Programmable Gate Array</a:t>
            </a:r>
            <a:r>
              <a:rPr lang="zh-CN" altLang="en-US" sz="2000" b="0" i="0">
                <a:solidFill>
                  <a:srgbClr val="FF0000"/>
                </a:solidFill>
                <a:effectLst/>
                <a:latin typeface="仿宋" panose="02010609060101010101" pitchFamily="49" charset="-122"/>
                <a:ea typeface="仿宋" panose="02010609060101010101" pitchFamily="49" charset="-122"/>
              </a:rPr>
              <a:t>）</a:t>
            </a:r>
            <a:r>
              <a:rPr lang="zh-CN" altLang="en-US" sz="2000" b="0" i="0">
                <a:solidFill>
                  <a:srgbClr val="333333"/>
                </a:solidFill>
                <a:effectLst/>
                <a:latin typeface="仿宋" panose="02010609060101010101" pitchFamily="49" charset="-122"/>
                <a:ea typeface="仿宋" panose="02010609060101010101" pitchFamily="49" charset="-122"/>
              </a:rPr>
              <a:t>是在</a:t>
            </a:r>
            <a:r>
              <a:rPr lang="en-US" altLang="zh-CN" sz="2000" b="0" i="0">
                <a:solidFill>
                  <a:srgbClr val="333333"/>
                </a:solidFill>
                <a:effectLst/>
                <a:latin typeface="仿宋" panose="02010609060101010101" pitchFamily="49" charset="-122"/>
                <a:ea typeface="仿宋" panose="02010609060101010101" pitchFamily="49" charset="-122"/>
              </a:rPr>
              <a:t>PAL</a:t>
            </a:r>
            <a:r>
              <a:rPr lang="zh-CN" altLang="en-US" sz="2000" b="0" i="0">
                <a:solidFill>
                  <a:srgbClr val="333333"/>
                </a:solidFill>
                <a:effectLst/>
                <a:latin typeface="仿宋" panose="02010609060101010101" pitchFamily="49" charset="-122"/>
                <a:ea typeface="仿宋" panose="02010609060101010101" pitchFamily="49" charset="-122"/>
              </a:rPr>
              <a:t>、</a:t>
            </a:r>
            <a:r>
              <a:rPr lang="en-US" altLang="zh-CN" sz="2000" b="0" i="0">
                <a:solidFill>
                  <a:srgbClr val="333333"/>
                </a:solidFill>
                <a:effectLst/>
                <a:latin typeface="仿宋" panose="02010609060101010101" pitchFamily="49" charset="-122"/>
                <a:ea typeface="仿宋" panose="02010609060101010101" pitchFamily="49" charset="-122"/>
              </a:rPr>
              <a:t>GAL</a:t>
            </a:r>
            <a:r>
              <a:rPr lang="zh-CN" altLang="en-US" sz="2000" b="0" i="0">
                <a:solidFill>
                  <a:srgbClr val="333333"/>
                </a:solidFill>
                <a:effectLst/>
                <a:latin typeface="仿宋" panose="02010609060101010101" pitchFamily="49" charset="-122"/>
                <a:ea typeface="仿宋" panose="02010609060101010101" pitchFamily="49" charset="-122"/>
              </a:rPr>
              <a:t>等可编程器件的基础上进一步发展的产物。它是作为</a:t>
            </a:r>
            <a:r>
              <a:rPr lang="zh-CN" altLang="en-US" sz="2000" b="0" i="0" u="none" strike="noStrike">
                <a:solidFill>
                  <a:srgbClr val="FF0000"/>
                </a:solidFill>
                <a:effectLst/>
                <a:latin typeface="仿宋" panose="02010609060101010101" pitchFamily="49" charset="-122"/>
                <a:ea typeface="仿宋" panose="02010609060101010101" pitchFamily="49" charset="-122"/>
              </a:rPr>
              <a:t>专用集成电路</a:t>
            </a:r>
            <a:r>
              <a:rPr lang="zh-CN" altLang="en-US" sz="2000" b="0" i="0">
                <a:solidFill>
                  <a:srgbClr val="FF0000"/>
                </a:solidFill>
                <a:effectLst/>
                <a:latin typeface="仿宋" panose="02010609060101010101" pitchFamily="49" charset="-122"/>
                <a:ea typeface="仿宋" panose="02010609060101010101" pitchFamily="49" charset="-122"/>
              </a:rPr>
              <a:t>（</a:t>
            </a:r>
            <a:r>
              <a:rPr lang="en-US" altLang="zh-CN" sz="2000" b="0" i="0">
                <a:solidFill>
                  <a:srgbClr val="FF0000"/>
                </a:solidFill>
                <a:effectLst/>
                <a:latin typeface="仿宋" panose="02010609060101010101" pitchFamily="49" charset="-122"/>
                <a:ea typeface="仿宋" panose="02010609060101010101" pitchFamily="49" charset="-122"/>
              </a:rPr>
              <a:t>ASIC</a:t>
            </a:r>
            <a:r>
              <a:rPr lang="zh-CN" altLang="en-US" sz="2000" b="0" i="0">
                <a:solidFill>
                  <a:srgbClr val="FF0000"/>
                </a:solidFill>
                <a:effectLst/>
                <a:latin typeface="仿宋" panose="02010609060101010101" pitchFamily="49" charset="-122"/>
                <a:ea typeface="仿宋" panose="02010609060101010101" pitchFamily="49" charset="-122"/>
              </a:rPr>
              <a:t>）</a:t>
            </a:r>
            <a:r>
              <a:rPr lang="zh-CN" altLang="en-US" sz="2000" b="0" i="0">
                <a:solidFill>
                  <a:srgbClr val="333333"/>
                </a:solidFill>
                <a:effectLst/>
                <a:latin typeface="仿宋" panose="02010609060101010101" pitchFamily="49" charset="-122"/>
                <a:ea typeface="仿宋" panose="02010609060101010101" pitchFamily="49" charset="-122"/>
              </a:rPr>
              <a:t>领域中的一种半定制电路而出现的，既解决了定制电路的不足，又克服了原有可编程器件门电路数有限的缺点。</a:t>
            </a:r>
            <a:endParaRPr lang="zh-CN" altLang="en-US" sz="200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10ACB294-7041-4122-B08F-750AA73B38F3}"/>
              </a:ext>
            </a:extLst>
          </p:cNvPr>
          <p:cNvSpPr txBox="1"/>
          <p:nvPr/>
        </p:nvSpPr>
        <p:spPr>
          <a:xfrm>
            <a:off x="1110615" y="3338212"/>
            <a:ext cx="5805376" cy="2554545"/>
          </a:xfrm>
          <a:prstGeom prst="rect">
            <a:avLst/>
          </a:prstGeom>
          <a:noFill/>
        </p:spPr>
        <p:txBody>
          <a:bodyPr wrap="square" rtlCol="0">
            <a:spAutoFit/>
          </a:bodyPr>
          <a:lstStyle/>
          <a:p>
            <a:r>
              <a:rPr lang="en-US" altLang="zh-CN" sz="2000" b="0" i="0">
                <a:solidFill>
                  <a:srgbClr val="333333"/>
                </a:solidFill>
                <a:effectLst/>
                <a:latin typeface="仿宋" panose="02010609060101010101" pitchFamily="49" charset="-122"/>
                <a:ea typeface="仿宋" panose="02010609060101010101" pitchFamily="49" charset="-122"/>
              </a:rPr>
              <a:t>FPGA </a:t>
            </a:r>
            <a:r>
              <a:rPr lang="zh-CN" altLang="en-US" sz="2000" b="0" i="0">
                <a:solidFill>
                  <a:srgbClr val="333333"/>
                </a:solidFill>
                <a:effectLst/>
                <a:latin typeface="仿宋" panose="02010609060101010101" pitchFamily="49" charset="-122"/>
                <a:ea typeface="仿宋" panose="02010609060101010101" pitchFamily="49" charset="-122"/>
              </a:rPr>
              <a:t>器件属于专用集成电路中的一种半定制电路，是可编程的逻辑列阵，能够有效的解决原有的器件</a:t>
            </a:r>
            <a:r>
              <a:rPr lang="zh-CN" altLang="en-US" sz="2000" b="0" i="0" u="none" strike="noStrike">
                <a:effectLst/>
                <a:latin typeface="仿宋" panose="02010609060101010101" pitchFamily="49" charset="-122"/>
                <a:ea typeface="仿宋" panose="02010609060101010101" pitchFamily="49" charset="-122"/>
              </a:rPr>
              <a:t>门电路</a:t>
            </a:r>
            <a:r>
              <a:rPr lang="zh-CN" altLang="en-US" sz="2000" b="0" i="0">
                <a:solidFill>
                  <a:srgbClr val="333333"/>
                </a:solidFill>
                <a:effectLst/>
                <a:latin typeface="仿宋" panose="02010609060101010101" pitchFamily="49" charset="-122"/>
                <a:ea typeface="仿宋" panose="02010609060101010101" pitchFamily="49" charset="-122"/>
              </a:rPr>
              <a:t>数较少的问题。</a:t>
            </a:r>
            <a:r>
              <a:rPr lang="en-US" altLang="zh-CN" sz="2000" b="0" i="0">
                <a:solidFill>
                  <a:srgbClr val="333333"/>
                </a:solidFill>
                <a:effectLst/>
                <a:latin typeface="仿宋" panose="02010609060101010101" pitchFamily="49" charset="-122"/>
                <a:ea typeface="仿宋" panose="02010609060101010101" pitchFamily="49" charset="-122"/>
              </a:rPr>
              <a:t>FPGA </a:t>
            </a:r>
            <a:r>
              <a:rPr lang="zh-CN" altLang="en-US" sz="2000" b="0" i="0">
                <a:solidFill>
                  <a:srgbClr val="333333"/>
                </a:solidFill>
                <a:effectLst/>
                <a:latin typeface="仿宋" panose="02010609060101010101" pitchFamily="49" charset="-122"/>
                <a:ea typeface="仿宋" panose="02010609060101010101" pitchFamily="49" charset="-122"/>
              </a:rPr>
              <a:t>的</a:t>
            </a:r>
            <a:r>
              <a:rPr lang="zh-CN" altLang="en-US" sz="2000" b="0" i="0">
                <a:solidFill>
                  <a:srgbClr val="FF0000"/>
                </a:solidFill>
                <a:effectLst/>
                <a:latin typeface="仿宋" panose="02010609060101010101" pitchFamily="49" charset="-122"/>
                <a:ea typeface="仿宋" panose="02010609060101010101" pitchFamily="49" charset="-122"/>
              </a:rPr>
              <a:t>基本结构</a:t>
            </a:r>
            <a:r>
              <a:rPr lang="zh-CN" altLang="en-US" sz="2000" b="0" i="0">
                <a:solidFill>
                  <a:srgbClr val="333333"/>
                </a:solidFill>
                <a:effectLst/>
                <a:latin typeface="仿宋" panose="02010609060101010101" pitchFamily="49" charset="-122"/>
                <a:ea typeface="仿宋" panose="02010609060101010101" pitchFamily="49" charset="-122"/>
              </a:rPr>
              <a:t>包括</a:t>
            </a:r>
            <a:r>
              <a:rPr lang="zh-CN" altLang="en-US" sz="2000" b="0" i="0">
                <a:solidFill>
                  <a:srgbClr val="FF0000"/>
                </a:solidFill>
                <a:effectLst/>
                <a:latin typeface="仿宋" panose="02010609060101010101" pitchFamily="49" charset="-122"/>
                <a:ea typeface="仿宋" panose="02010609060101010101" pitchFamily="49" charset="-122"/>
              </a:rPr>
              <a:t>可编程输入输出单元，可配置逻辑块，数字时钟管理模块，嵌入式块</a:t>
            </a:r>
            <a:r>
              <a:rPr lang="en-US" altLang="zh-CN" sz="2000" b="0" i="0">
                <a:solidFill>
                  <a:srgbClr val="FF0000"/>
                </a:solidFill>
                <a:effectLst/>
                <a:latin typeface="仿宋" panose="02010609060101010101" pitchFamily="49" charset="-122"/>
                <a:ea typeface="仿宋" panose="02010609060101010101" pitchFamily="49" charset="-122"/>
              </a:rPr>
              <a:t>RAM</a:t>
            </a:r>
            <a:r>
              <a:rPr lang="zh-CN" altLang="en-US" sz="2000" b="0" i="0">
                <a:solidFill>
                  <a:srgbClr val="FF0000"/>
                </a:solidFill>
                <a:effectLst/>
                <a:latin typeface="仿宋" panose="02010609060101010101" pitchFamily="49" charset="-122"/>
                <a:ea typeface="仿宋" panose="02010609060101010101" pitchFamily="49" charset="-122"/>
              </a:rPr>
              <a:t>，</a:t>
            </a:r>
            <a:r>
              <a:rPr lang="zh-CN" altLang="en-US" sz="2000" b="0" i="0" u="none" strike="noStrike">
                <a:solidFill>
                  <a:srgbClr val="FF0000"/>
                </a:solidFill>
                <a:effectLst/>
                <a:latin typeface="仿宋" panose="02010609060101010101" pitchFamily="49" charset="-122"/>
                <a:ea typeface="仿宋" panose="02010609060101010101" pitchFamily="49" charset="-122"/>
              </a:rPr>
              <a:t>布线</a:t>
            </a:r>
            <a:r>
              <a:rPr lang="zh-CN" altLang="en-US" sz="2000" b="0" i="0">
                <a:solidFill>
                  <a:srgbClr val="FF0000"/>
                </a:solidFill>
                <a:effectLst/>
                <a:latin typeface="仿宋" panose="02010609060101010101" pitchFamily="49" charset="-122"/>
                <a:ea typeface="仿宋" panose="02010609060101010101" pitchFamily="49" charset="-122"/>
              </a:rPr>
              <a:t>资源，内嵌专用硬核，底层内嵌功能单元</a:t>
            </a:r>
            <a:r>
              <a:rPr lang="zh-CN" altLang="en-US" sz="2000" b="0" i="0">
                <a:solidFill>
                  <a:srgbClr val="333333"/>
                </a:solidFill>
                <a:effectLst/>
                <a:latin typeface="仿宋" panose="02010609060101010101" pitchFamily="49" charset="-122"/>
                <a:ea typeface="仿宋" panose="02010609060101010101" pitchFamily="49" charset="-122"/>
              </a:rPr>
              <a:t>。由于</a:t>
            </a:r>
            <a:r>
              <a:rPr lang="en-US" altLang="zh-CN" sz="2000" b="0" i="0">
                <a:solidFill>
                  <a:srgbClr val="333333"/>
                </a:solidFill>
                <a:effectLst/>
                <a:latin typeface="仿宋" panose="02010609060101010101" pitchFamily="49" charset="-122"/>
                <a:ea typeface="仿宋" panose="02010609060101010101" pitchFamily="49" charset="-122"/>
              </a:rPr>
              <a:t>FPGA</a:t>
            </a:r>
            <a:r>
              <a:rPr lang="zh-CN" altLang="en-US" sz="2000" b="0" i="0">
                <a:solidFill>
                  <a:srgbClr val="333333"/>
                </a:solidFill>
                <a:effectLst/>
                <a:latin typeface="仿宋" panose="02010609060101010101" pitchFamily="49" charset="-122"/>
                <a:ea typeface="仿宋" panose="02010609060101010101" pitchFamily="49" charset="-122"/>
              </a:rPr>
              <a:t>具有布线资源丰富，可重复编程和集成度高，投资较低的特点，在数字电路设计领域得到了广泛的应用。</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1112838" y="1833563"/>
            <a:ext cx="4135437" cy="4135437"/>
            <a:chOff x="0" y="0"/>
            <a:chExt cx="7598" cy="7598"/>
          </a:xfrm>
        </p:grpSpPr>
        <p:grpSp>
          <p:nvGrpSpPr>
            <p:cNvPr id="5141" name="Group 3"/>
            <p:cNvGrpSpPr>
              <a:grpSpLocks/>
            </p:cNvGrpSpPr>
            <p:nvPr/>
          </p:nvGrpSpPr>
          <p:grpSpPr bwMode="auto">
            <a:xfrm>
              <a:off x="0" y="0"/>
              <a:ext cx="7598" cy="7598"/>
              <a:chOff x="0" y="0"/>
              <a:chExt cx="7598" cy="7598"/>
            </a:xfrm>
          </p:grpSpPr>
          <p:grpSp>
            <p:nvGrpSpPr>
              <p:cNvPr id="5146" name="Group 4"/>
              <p:cNvGrpSpPr>
                <a:grpSpLocks/>
              </p:cNvGrpSpPr>
              <p:nvPr/>
            </p:nvGrpSpPr>
            <p:grpSpPr bwMode="auto">
              <a:xfrm>
                <a:off x="0" y="0"/>
                <a:ext cx="7599" cy="7599"/>
                <a:chOff x="0" y="0"/>
                <a:chExt cx="7599" cy="7599"/>
              </a:xfrm>
            </p:grpSpPr>
            <p:sp>
              <p:nvSpPr>
                <p:cNvPr id="8197" name="Freeform 19"/>
                <p:cNvSpPr>
                  <a:spLocks noChangeArrowheads="1"/>
                </p:cNvSpPr>
                <p:nvPr/>
              </p:nvSpPr>
              <p:spPr bwMode="auto">
                <a:xfrm>
                  <a:off x="0" y="0"/>
                  <a:ext cx="3799" cy="3801"/>
                </a:xfrm>
                <a:custGeom>
                  <a:avLst/>
                  <a:gdLst>
                    <a:gd name="T0" fmla="*/ 1097 w 1097"/>
                    <a:gd name="T1" fmla="*/ 347 h 1097"/>
                    <a:gd name="T2" fmla="*/ 1097 w 1097"/>
                    <a:gd name="T3" fmla="*/ 0 h 1097"/>
                    <a:gd name="T4" fmla="*/ 0 w 1097"/>
                    <a:gd name="T5" fmla="*/ 1097 h 1097"/>
                    <a:gd name="T6" fmla="*/ 347 w 1097"/>
                    <a:gd name="T7" fmla="*/ 1097 h 1097"/>
                    <a:gd name="T8" fmla="*/ 1097 w 1097"/>
                    <a:gd name="T9" fmla="*/ 347 h 1097"/>
                    <a:gd name="T10" fmla="*/ 0 60000 65536"/>
                    <a:gd name="T11" fmla="*/ 0 60000 65536"/>
                    <a:gd name="T12" fmla="*/ 0 60000 65536"/>
                    <a:gd name="T13" fmla="*/ 0 60000 65536"/>
                    <a:gd name="T14" fmla="*/ 0 60000 65536"/>
                    <a:gd name="T15" fmla="*/ 0 w 1097"/>
                    <a:gd name="T16" fmla="*/ 0 h 1097"/>
                    <a:gd name="T17" fmla="*/ 1097 w 1097"/>
                    <a:gd name="T18" fmla="*/ 1097 h 1097"/>
                  </a:gdLst>
                  <a:ahLst/>
                  <a:cxnLst>
                    <a:cxn ang="T10">
                      <a:pos x="T0" y="T1"/>
                    </a:cxn>
                    <a:cxn ang="T11">
                      <a:pos x="T2" y="T3"/>
                    </a:cxn>
                    <a:cxn ang="T12">
                      <a:pos x="T4" y="T5"/>
                    </a:cxn>
                    <a:cxn ang="T13">
                      <a:pos x="T6" y="T7"/>
                    </a:cxn>
                    <a:cxn ang="T14">
                      <a:pos x="T8" y="T9"/>
                    </a:cxn>
                  </a:cxnLst>
                  <a:rect l="T15" t="T16" r="T17" b="T18"/>
                  <a:pathLst>
                    <a:path w="1097" h="1097">
                      <a:moveTo>
                        <a:pt x="1097" y="347"/>
                      </a:moveTo>
                      <a:cubicBezTo>
                        <a:pt x="1097" y="0"/>
                        <a:pt x="1097" y="0"/>
                        <a:pt x="1097" y="0"/>
                      </a:cubicBezTo>
                      <a:cubicBezTo>
                        <a:pt x="492" y="0"/>
                        <a:pt x="0" y="492"/>
                        <a:pt x="0" y="1097"/>
                      </a:cubicBezTo>
                      <a:cubicBezTo>
                        <a:pt x="347" y="1097"/>
                        <a:pt x="347" y="1097"/>
                        <a:pt x="347" y="1097"/>
                      </a:cubicBezTo>
                      <a:cubicBezTo>
                        <a:pt x="347" y="683"/>
                        <a:pt x="683" y="347"/>
                        <a:pt x="1097" y="347"/>
                      </a:cubicBezTo>
                      <a:close/>
                    </a:path>
                  </a:pathLst>
                </a:custGeom>
                <a:blipFill dpi="0" rotWithShape="0">
                  <a:blip r:embed="rId2" cstate="print"/>
                  <a:srcRect/>
                  <a:stretch>
                    <a:fillRect r="-7787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8198" name="Freeform 20"/>
                <p:cNvSpPr>
                  <a:spLocks noChangeArrowheads="1"/>
                </p:cNvSpPr>
                <p:nvPr/>
              </p:nvSpPr>
              <p:spPr bwMode="auto">
                <a:xfrm>
                  <a:off x="0" y="3801"/>
                  <a:ext cx="3799" cy="3799"/>
                </a:xfrm>
                <a:custGeom>
                  <a:avLst/>
                  <a:gdLst>
                    <a:gd name="T0" fmla="*/ 347 w 1097"/>
                    <a:gd name="T1" fmla="*/ 0 h 1097"/>
                    <a:gd name="T2" fmla="*/ 0 w 1097"/>
                    <a:gd name="T3" fmla="*/ 0 h 1097"/>
                    <a:gd name="T4" fmla="*/ 1097 w 1097"/>
                    <a:gd name="T5" fmla="*/ 1097 h 1097"/>
                    <a:gd name="T6" fmla="*/ 1097 w 1097"/>
                    <a:gd name="T7" fmla="*/ 750 h 1097"/>
                    <a:gd name="T8" fmla="*/ 347 w 1097"/>
                    <a:gd name="T9" fmla="*/ 0 h 1097"/>
                    <a:gd name="T10" fmla="*/ 0 60000 65536"/>
                    <a:gd name="T11" fmla="*/ 0 60000 65536"/>
                    <a:gd name="T12" fmla="*/ 0 60000 65536"/>
                    <a:gd name="T13" fmla="*/ 0 60000 65536"/>
                    <a:gd name="T14" fmla="*/ 0 60000 65536"/>
                    <a:gd name="T15" fmla="*/ 0 w 1097"/>
                    <a:gd name="T16" fmla="*/ 0 h 1097"/>
                    <a:gd name="T17" fmla="*/ 1097 w 1097"/>
                    <a:gd name="T18" fmla="*/ 1097 h 1097"/>
                  </a:gdLst>
                  <a:ahLst/>
                  <a:cxnLst>
                    <a:cxn ang="T10">
                      <a:pos x="T0" y="T1"/>
                    </a:cxn>
                    <a:cxn ang="T11">
                      <a:pos x="T2" y="T3"/>
                    </a:cxn>
                    <a:cxn ang="T12">
                      <a:pos x="T4" y="T5"/>
                    </a:cxn>
                    <a:cxn ang="T13">
                      <a:pos x="T6" y="T7"/>
                    </a:cxn>
                    <a:cxn ang="T14">
                      <a:pos x="T8" y="T9"/>
                    </a:cxn>
                  </a:cxnLst>
                  <a:rect l="T15" t="T16" r="T17" b="T18"/>
                  <a:pathLst>
                    <a:path w="1097" h="1097">
                      <a:moveTo>
                        <a:pt x="347" y="0"/>
                      </a:moveTo>
                      <a:cubicBezTo>
                        <a:pt x="0" y="0"/>
                        <a:pt x="0" y="0"/>
                        <a:pt x="0" y="0"/>
                      </a:cubicBezTo>
                      <a:cubicBezTo>
                        <a:pt x="0" y="605"/>
                        <a:pt x="492" y="1097"/>
                        <a:pt x="1097" y="1097"/>
                      </a:cubicBezTo>
                      <a:cubicBezTo>
                        <a:pt x="1097" y="750"/>
                        <a:pt x="1097" y="750"/>
                        <a:pt x="1097" y="750"/>
                      </a:cubicBezTo>
                      <a:cubicBezTo>
                        <a:pt x="683" y="750"/>
                        <a:pt x="347" y="414"/>
                        <a:pt x="347" y="0"/>
                      </a:cubicBezTo>
                      <a:close/>
                    </a:path>
                  </a:pathLst>
                </a:custGeom>
                <a:blipFill dpi="0" rotWithShape="1">
                  <a:blip r:embed="rId3" cstate="print"/>
                  <a:srcRect/>
                  <a:stretch>
                    <a:fillRect r="-7777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8199" name="Freeform 21"/>
                <p:cNvSpPr>
                  <a:spLocks noChangeArrowheads="1"/>
                </p:cNvSpPr>
                <p:nvPr/>
              </p:nvSpPr>
              <p:spPr bwMode="auto">
                <a:xfrm>
                  <a:off x="3799" y="0"/>
                  <a:ext cx="3801" cy="3801"/>
                </a:xfrm>
                <a:custGeom>
                  <a:avLst/>
                  <a:gdLst>
                    <a:gd name="T0" fmla="*/ 0 w 1097"/>
                    <a:gd name="T1" fmla="*/ 0 h 1097"/>
                    <a:gd name="T2" fmla="*/ 0 w 1097"/>
                    <a:gd name="T3" fmla="*/ 347 h 1097"/>
                    <a:gd name="T4" fmla="*/ 750 w 1097"/>
                    <a:gd name="T5" fmla="*/ 1097 h 1097"/>
                    <a:gd name="T6" fmla="*/ 1097 w 1097"/>
                    <a:gd name="T7" fmla="*/ 1097 h 1097"/>
                    <a:gd name="T8" fmla="*/ 0 w 1097"/>
                    <a:gd name="T9" fmla="*/ 0 h 1097"/>
                    <a:gd name="T10" fmla="*/ 0 60000 65536"/>
                    <a:gd name="T11" fmla="*/ 0 60000 65536"/>
                    <a:gd name="T12" fmla="*/ 0 60000 65536"/>
                    <a:gd name="T13" fmla="*/ 0 60000 65536"/>
                    <a:gd name="T14" fmla="*/ 0 60000 65536"/>
                    <a:gd name="T15" fmla="*/ 0 w 1097"/>
                    <a:gd name="T16" fmla="*/ 0 h 1097"/>
                    <a:gd name="T17" fmla="*/ 1097 w 1097"/>
                    <a:gd name="T18" fmla="*/ 1097 h 1097"/>
                  </a:gdLst>
                  <a:ahLst/>
                  <a:cxnLst>
                    <a:cxn ang="T10">
                      <a:pos x="T0" y="T1"/>
                    </a:cxn>
                    <a:cxn ang="T11">
                      <a:pos x="T2" y="T3"/>
                    </a:cxn>
                    <a:cxn ang="T12">
                      <a:pos x="T4" y="T5"/>
                    </a:cxn>
                    <a:cxn ang="T13">
                      <a:pos x="T6" y="T7"/>
                    </a:cxn>
                    <a:cxn ang="T14">
                      <a:pos x="T8" y="T9"/>
                    </a:cxn>
                  </a:cxnLst>
                  <a:rect l="T15" t="T16" r="T17" b="T18"/>
                  <a:pathLst>
                    <a:path w="1097" h="1097">
                      <a:moveTo>
                        <a:pt x="0" y="0"/>
                      </a:moveTo>
                      <a:cubicBezTo>
                        <a:pt x="0" y="347"/>
                        <a:pt x="0" y="347"/>
                        <a:pt x="0" y="347"/>
                      </a:cubicBezTo>
                      <a:cubicBezTo>
                        <a:pt x="414" y="347"/>
                        <a:pt x="750" y="683"/>
                        <a:pt x="750" y="1097"/>
                      </a:cubicBezTo>
                      <a:cubicBezTo>
                        <a:pt x="1097" y="1097"/>
                        <a:pt x="1097" y="1097"/>
                        <a:pt x="1097" y="1097"/>
                      </a:cubicBezTo>
                      <a:cubicBezTo>
                        <a:pt x="1097" y="492"/>
                        <a:pt x="605" y="0"/>
                        <a:pt x="0" y="0"/>
                      </a:cubicBezTo>
                      <a:close/>
                    </a:path>
                  </a:pathLst>
                </a:custGeom>
                <a:blipFill dpi="0" rotWithShape="1">
                  <a:blip r:embed="rId4" cstate="print"/>
                  <a:srcRect/>
                  <a:stretch>
                    <a:fillRect r="-7777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sp>
              <p:nvSpPr>
                <p:cNvPr id="8200" name="Freeform 22"/>
                <p:cNvSpPr>
                  <a:spLocks noChangeArrowheads="1"/>
                </p:cNvSpPr>
                <p:nvPr/>
              </p:nvSpPr>
              <p:spPr bwMode="auto">
                <a:xfrm>
                  <a:off x="3799" y="3801"/>
                  <a:ext cx="3801" cy="3799"/>
                </a:xfrm>
                <a:custGeom>
                  <a:avLst/>
                  <a:gdLst>
                    <a:gd name="T0" fmla="*/ 0 w 1097"/>
                    <a:gd name="T1" fmla="*/ 750 h 1097"/>
                    <a:gd name="T2" fmla="*/ 0 w 1097"/>
                    <a:gd name="T3" fmla="*/ 1097 h 1097"/>
                    <a:gd name="T4" fmla="*/ 1097 w 1097"/>
                    <a:gd name="T5" fmla="*/ 0 h 1097"/>
                    <a:gd name="T6" fmla="*/ 750 w 1097"/>
                    <a:gd name="T7" fmla="*/ 0 h 1097"/>
                    <a:gd name="T8" fmla="*/ 0 w 1097"/>
                    <a:gd name="T9" fmla="*/ 750 h 1097"/>
                    <a:gd name="T10" fmla="*/ 0 60000 65536"/>
                    <a:gd name="T11" fmla="*/ 0 60000 65536"/>
                    <a:gd name="T12" fmla="*/ 0 60000 65536"/>
                    <a:gd name="T13" fmla="*/ 0 60000 65536"/>
                    <a:gd name="T14" fmla="*/ 0 60000 65536"/>
                    <a:gd name="T15" fmla="*/ 0 w 1097"/>
                    <a:gd name="T16" fmla="*/ 0 h 1097"/>
                    <a:gd name="T17" fmla="*/ 1097 w 1097"/>
                    <a:gd name="T18" fmla="*/ 1097 h 1097"/>
                  </a:gdLst>
                  <a:ahLst/>
                  <a:cxnLst>
                    <a:cxn ang="T10">
                      <a:pos x="T0" y="T1"/>
                    </a:cxn>
                    <a:cxn ang="T11">
                      <a:pos x="T2" y="T3"/>
                    </a:cxn>
                    <a:cxn ang="T12">
                      <a:pos x="T4" y="T5"/>
                    </a:cxn>
                    <a:cxn ang="T13">
                      <a:pos x="T6" y="T7"/>
                    </a:cxn>
                    <a:cxn ang="T14">
                      <a:pos x="T8" y="T9"/>
                    </a:cxn>
                  </a:cxnLst>
                  <a:rect l="T15" t="T16" r="T17" b="T18"/>
                  <a:pathLst>
                    <a:path w="1097" h="1097">
                      <a:moveTo>
                        <a:pt x="0" y="750"/>
                      </a:moveTo>
                      <a:cubicBezTo>
                        <a:pt x="0" y="1097"/>
                        <a:pt x="0" y="1097"/>
                        <a:pt x="0" y="1097"/>
                      </a:cubicBezTo>
                      <a:cubicBezTo>
                        <a:pt x="605" y="1097"/>
                        <a:pt x="1097" y="605"/>
                        <a:pt x="1097" y="0"/>
                      </a:cubicBezTo>
                      <a:cubicBezTo>
                        <a:pt x="750" y="0"/>
                        <a:pt x="750" y="0"/>
                        <a:pt x="750" y="0"/>
                      </a:cubicBezTo>
                      <a:cubicBezTo>
                        <a:pt x="750" y="414"/>
                        <a:pt x="414" y="750"/>
                        <a:pt x="0" y="750"/>
                      </a:cubicBezTo>
                      <a:close/>
                    </a:path>
                  </a:pathLst>
                </a:custGeom>
                <a:blipFill dpi="0" rotWithShape="1">
                  <a:blip r:embed="rId5" cstate="print"/>
                  <a:srcRect/>
                  <a:stretch>
                    <a:fillRect r="-7768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a:defRPr/>
                  </a:pPr>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5147" name="组合 29"/>
              <p:cNvGrpSpPr>
                <a:grpSpLocks/>
              </p:cNvGrpSpPr>
              <p:nvPr/>
            </p:nvGrpSpPr>
            <p:grpSpPr bwMode="auto">
              <a:xfrm>
                <a:off x="1909" y="2134"/>
                <a:ext cx="3834" cy="3696"/>
                <a:chOff x="0" y="0"/>
                <a:chExt cx="1584325" cy="1527175"/>
              </a:xfrm>
            </p:grpSpPr>
            <p:sp>
              <p:nvSpPr>
                <p:cNvPr id="5148" name="Oval 5"/>
                <p:cNvSpPr>
                  <a:spLocks noChangeArrowheads="1"/>
                </p:cNvSpPr>
                <p:nvPr/>
              </p:nvSpPr>
              <p:spPr bwMode="auto">
                <a:xfrm>
                  <a:off x="198438" y="1144588"/>
                  <a:ext cx="1308100" cy="295275"/>
                </a:xfrm>
                <a:prstGeom prst="ellipse">
                  <a:avLst/>
                </a:prstGeom>
                <a:solidFill>
                  <a:srgbClr val="C181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9" name="Freeform 6"/>
                <p:cNvSpPr>
                  <a:spLocks noChangeArrowheads="1"/>
                </p:cNvSpPr>
                <p:nvPr/>
              </p:nvSpPr>
              <p:spPr bwMode="auto">
                <a:xfrm>
                  <a:off x="163513" y="55563"/>
                  <a:ext cx="1371600" cy="487363"/>
                </a:xfrm>
                <a:custGeom>
                  <a:avLst/>
                  <a:gdLst>
                    <a:gd name="T0" fmla="*/ 0 w 864"/>
                    <a:gd name="T1" fmla="*/ 31750 h 307"/>
                    <a:gd name="T2" fmla="*/ 731838 w 864"/>
                    <a:gd name="T3" fmla="*/ 0 h 307"/>
                    <a:gd name="T4" fmla="*/ 1371600 w 864"/>
                    <a:gd name="T5" fmla="*/ 374650 h 307"/>
                    <a:gd name="T6" fmla="*/ 1360488 w 864"/>
                    <a:gd name="T7" fmla="*/ 452438 h 307"/>
                    <a:gd name="T8" fmla="*/ 1276350 w 864"/>
                    <a:gd name="T9" fmla="*/ 458788 h 307"/>
                    <a:gd name="T10" fmla="*/ 1200150 w 864"/>
                    <a:gd name="T11" fmla="*/ 487363 h 307"/>
                    <a:gd name="T12" fmla="*/ 985838 w 864"/>
                    <a:gd name="T13" fmla="*/ 466725 h 307"/>
                    <a:gd name="T14" fmla="*/ 833438 w 864"/>
                    <a:gd name="T15" fmla="*/ 400050 h 307"/>
                    <a:gd name="T16" fmla="*/ 573088 w 864"/>
                    <a:gd name="T17" fmla="*/ 385763 h 307"/>
                    <a:gd name="T18" fmla="*/ 357188 w 864"/>
                    <a:gd name="T19" fmla="*/ 266700 h 307"/>
                    <a:gd name="T20" fmla="*/ 122238 w 864"/>
                    <a:gd name="T21" fmla="*/ 206375 h 307"/>
                    <a:gd name="T22" fmla="*/ 41275 w 864"/>
                    <a:gd name="T23" fmla="*/ 103188 h 307"/>
                    <a:gd name="T24" fmla="*/ 0 w 864"/>
                    <a:gd name="T25" fmla="*/ 31750 h 3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4"/>
                    <a:gd name="T40" fmla="*/ 0 h 307"/>
                    <a:gd name="T41" fmla="*/ 864 w 864"/>
                    <a:gd name="T42" fmla="*/ 307 h 3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4" h="307">
                      <a:moveTo>
                        <a:pt x="0" y="20"/>
                      </a:moveTo>
                      <a:lnTo>
                        <a:pt x="461" y="0"/>
                      </a:lnTo>
                      <a:lnTo>
                        <a:pt x="864" y="236"/>
                      </a:lnTo>
                      <a:lnTo>
                        <a:pt x="857" y="285"/>
                      </a:lnTo>
                      <a:lnTo>
                        <a:pt x="804" y="289"/>
                      </a:lnTo>
                      <a:lnTo>
                        <a:pt x="756" y="307"/>
                      </a:lnTo>
                      <a:lnTo>
                        <a:pt x="621" y="294"/>
                      </a:lnTo>
                      <a:lnTo>
                        <a:pt x="525" y="252"/>
                      </a:lnTo>
                      <a:lnTo>
                        <a:pt x="361" y="243"/>
                      </a:lnTo>
                      <a:lnTo>
                        <a:pt x="225" y="168"/>
                      </a:lnTo>
                      <a:lnTo>
                        <a:pt x="77" y="130"/>
                      </a:lnTo>
                      <a:lnTo>
                        <a:pt x="26" y="65"/>
                      </a:lnTo>
                      <a:lnTo>
                        <a:pt x="0" y="20"/>
                      </a:lnTo>
                      <a:close/>
                    </a:path>
                  </a:pathLst>
                </a:custGeom>
                <a:solidFill>
                  <a:srgbClr val="CECC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0" name="Freeform 7"/>
                <p:cNvSpPr>
                  <a:spLocks noChangeArrowheads="1"/>
                </p:cNvSpPr>
                <p:nvPr/>
              </p:nvSpPr>
              <p:spPr bwMode="auto">
                <a:xfrm>
                  <a:off x="100013" y="84138"/>
                  <a:ext cx="420688" cy="276225"/>
                </a:xfrm>
                <a:custGeom>
                  <a:avLst/>
                  <a:gdLst>
                    <a:gd name="T0" fmla="*/ 69631 w 145"/>
                    <a:gd name="T1" fmla="*/ 0 h 95"/>
                    <a:gd name="T2" fmla="*/ 40618 w 145"/>
                    <a:gd name="T3" fmla="*/ 95952 h 95"/>
                    <a:gd name="T4" fmla="*/ 104447 w 145"/>
                    <a:gd name="T5" fmla="*/ 75598 h 95"/>
                    <a:gd name="T6" fmla="*/ 188584 w 145"/>
                    <a:gd name="T7" fmla="*/ 229703 h 95"/>
                    <a:gd name="T8" fmla="*/ 420688 w 145"/>
                    <a:gd name="T9" fmla="*/ 238426 h 95"/>
                    <a:gd name="T10" fmla="*/ 69631 w 145"/>
                    <a:gd name="T11" fmla="*/ 0 h 95"/>
                    <a:gd name="T12" fmla="*/ 0 60000 65536"/>
                    <a:gd name="T13" fmla="*/ 0 60000 65536"/>
                    <a:gd name="T14" fmla="*/ 0 60000 65536"/>
                    <a:gd name="T15" fmla="*/ 0 60000 65536"/>
                    <a:gd name="T16" fmla="*/ 0 60000 65536"/>
                    <a:gd name="T17" fmla="*/ 0 60000 65536"/>
                    <a:gd name="T18" fmla="*/ 0 w 145"/>
                    <a:gd name="T19" fmla="*/ 0 h 95"/>
                    <a:gd name="T20" fmla="*/ 145 w 145"/>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145" h="95">
                      <a:moveTo>
                        <a:pt x="24" y="0"/>
                      </a:moveTo>
                      <a:cubicBezTo>
                        <a:pt x="24" y="0"/>
                        <a:pt x="0" y="16"/>
                        <a:pt x="14" y="33"/>
                      </a:cubicBezTo>
                      <a:cubicBezTo>
                        <a:pt x="14" y="33"/>
                        <a:pt x="27" y="44"/>
                        <a:pt x="36" y="26"/>
                      </a:cubicBezTo>
                      <a:cubicBezTo>
                        <a:pt x="36" y="26"/>
                        <a:pt x="26" y="58"/>
                        <a:pt x="65" y="79"/>
                      </a:cubicBezTo>
                      <a:cubicBezTo>
                        <a:pt x="65" y="79"/>
                        <a:pt x="100" y="95"/>
                        <a:pt x="145" y="82"/>
                      </a:cubicBezTo>
                      <a:cubicBezTo>
                        <a:pt x="145" y="82"/>
                        <a:pt x="29" y="45"/>
                        <a:pt x="24" y="0"/>
                      </a:cubicBezTo>
                    </a:path>
                  </a:pathLst>
                </a:custGeom>
                <a:solidFill>
                  <a:srgbClr val="FF4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1" name="Freeform 8"/>
                <p:cNvSpPr>
                  <a:spLocks noChangeArrowheads="1"/>
                </p:cNvSpPr>
                <p:nvPr/>
              </p:nvSpPr>
              <p:spPr bwMode="auto">
                <a:xfrm>
                  <a:off x="100013" y="84138"/>
                  <a:ext cx="106363" cy="127000"/>
                </a:xfrm>
                <a:custGeom>
                  <a:avLst/>
                  <a:gdLst>
                    <a:gd name="T0" fmla="*/ 106363 w 37"/>
                    <a:gd name="T1" fmla="*/ 69273 h 44"/>
                    <a:gd name="T2" fmla="*/ 68992 w 37"/>
                    <a:gd name="T3" fmla="*/ 0 h 44"/>
                    <a:gd name="T4" fmla="*/ 40245 w 37"/>
                    <a:gd name="T5" fmla="*/ 95250 h 44"/>
                    <a:gd name="T6" fmla="*/ 103488 w 37"/>
                    <a:gd name="T7" fmla="*/ 75045 h 44"/>
                    <a:gd name="T8" fmla="*/ 106363 w 37"/>
                    <a:gd name="T9" fmla="*/ 69273 h 44"/>
                    <a:gd name="T10" fmla="*/ 0 60000 65536"/>
                    <a:gd name="T11" fmla="*/ 0 60000 65536"/>
                    <a:gd name="T12" fmla="*/ 0 60000 65536"/>
                    <a:gd name="T13" fmla="*/ 0 60000 65536"/>
                    <a:gd name="T14" fmla="*/ 0 60000 65536"/>
                    <a:gd name="T15" fmla="*/ 0 w 37"/>
                    <a:gd name="T16" fmla="*/ 0 h 44"/>
                    <a:gd name="T17" fmla="*/ 37 w 37"/>
                    <a:gd name="T18" fmla="*/ 44 h 44"/>
                  </a:gdLst>
                  <a:ahLst/>
                  <a:cxnLst>
                    <a:cxn ang="T10">
                      <a:pos x="T0" y="T1"/>
                    </a:cxn>
                    <a:cxn ang="T11">
                      <a:pos x="T2" y="T3"/>
                    </a:cxn>
                    <a:cxn ang="T12">
                      <a:pos x="T4" y="T5"/>
                    </a:cxn>
                    <a:cxn ang="T13">
                      <a:pos x="T6" y="T7"/>
                    </a:cxn>
                    <a:cxn ang="T14">
                      <a:pos x="T8" y="T9"/>
                    </a:cxn>
                  </a:cxnLst>
                  <a:rect l="T15" t="T16" r="T17" b="T18"/>
                  <a:pathLst>
                    <a:path w="37" h="44">
                      <a:moveTo>
                        <a:pt x="37" y="24"/>
                      </a:moveTo>
                      <a:cubicBezTo>
                        <a:pt x="33" y="18"/>
                        <a:pt x="25" y="11"/>
                        <a:pt x="24" y="0"/>
                      </a:cubicBezTo>
                      <a:cubicBezTo>
                        <a:pt x="24" y="0"/>
                        <a:pt x="0" y="16"/>
                        <a:pt x="14" y="33"/>
                      </a:cubicBezTo>
                      <a:cubicBezTo>
                        <a:pt x="14" y="33"/>
                        <a:pt x="27" y="44"/>
                        <a:pt x="36" y="26"/>
                      </a:cubicBezTo>
                      <a:lnTo>
                        <a:pt x="37" y="24"/>
                      </a:lnTo>
                      <a:close/>
                    </a:path>
                  </a:pathLst>
                </a:custGeom>
                <a:solidFill>
                  <a:srgbClr val="EBE9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2" name="Freeform 9"/>
                <p:cNvSpPr>
                  <a:spLocks noChangeArrowheads="1"/>
                </p:cNvSpPr>
                <p:nvPr/>
              </p:nvSpPr>
              <p:spPr bwMode="auto">
                <a:xfrm>
                  <a:off x="520700" y="322263"/>
                  <a:ext cx="476250" cy="279400"/>
                </a:xfrm>
                <a:custGeom>
                  <a:avLst/>
                  <a:gdLst>
                    <a:gd name="T0" fmla="*/ 0 w 164"/>
                    <a:gd name="T1" fmla="*/ 0 h 96"/>
                    <a:gd name="T2" fmla="*/ 476250 w 164"/>
                    <a:gd name="T3" fmla="*/ 133879 h 96"/>
                    <a:gd name="T4" fmla="*/ 0 w 164"/>
                    <a:gd name="T5" fmla="*/ 0 h 96"/>
                    <a:gd name="T6" fmla="*/ 0 60000 65536"/>
                    <a:gd name="T7" fmla="*/ 0 60000 65536"/>
                    <a:gd name="T8" fmla="*/ 0 60000 65536"/>
                    <a:gd name="T9" fmla="*/ 0 w 164"/>
                    <a:gd name="T10" fmla="*/ 0 h 96"/>
                    <a:gd name="T11" fmla="*/ 164 w 164"/>
                    <a:gd name="T12" fmla="*/ 96 h 96"/>
                  </a:gdLst>
                  <a:ahLst/>
                  <a:cxnLst>
                    <a:cxn ang="T6">
                      <a:pos x="T0" y="T1"/>
                    </a:cxn>
                    <a:cxn ang="T7">
                      <a:pos x="T2" y="T3"/>
                    </a:cxn>
                    <a:cxn ang="T8">
                      <a:pos x="T4" y="T5"/>
                    </a:cxn>
                  </a:cxnLst>
                  <a:rect l="T9" t="T10" r="T11" b="T12"/>
                  <a:pathLst>
                    <a:path w="164" h="96">
                      <a:moveTo>
                        <a:pt x="0" y="0"/>
                      </a:moveTo>
                      <a:cubicBezTo>
                        <a:pt x="0" y="0"/>
                        <a:pt x="98" y="39"/>
                        <a:pt x="164" y="46"/>
                      </a:cubicBezTo>
                      <a:cubicBezTo>
                        <a:pt x="164" y="46"/>
                        <a:pt x="57" y="96"/>
                        <a:pt x="0" y="0"/>
                      </a:cubicBezTo>
                    </a:path>
                  </a:pathLst>
                </a:custGeom>
                <a:solidFill>
                  <a:srgbClr val="EBE9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3" name="Freeform 10"/>
                <p:cNvSpPr>
                  <a:spLocks noChangeArrowheads="1"/>
                </p:cNvSpPr>
                <p:nvPr/>
              </p:nvSpPr>
              <p:spPr bwMode="auto">
                <a:xfrm>
                  <a:off x="996950" y="455613"/>
                  <a:ext cx="569913" cy="150813"/>
                </a:xfrm>
                <a:custGeom>
                  <a:avLst/>
                  <a:gdLst>
                    <a:gd name="T0" fmla="*/ 552467 w 196"/>
                    <a:gd name="T1" fmla="*/ 0 h 52"/>
                    <a:gd name="T2" fmla="*/ 494312 w 196"/>
                    <a:gd name="T3" fmla="*/ 116010 h 52"/>
                    <a:gd name="T4" fmla="*/ 439066 w 196"/>
                    <a:gd name="T5" fmla="*/ 66706 h 52"/>
                    <a:gd name="T6" fmla="*/ 223894 w 196"/>
                    <a:gd name="T7" fmla="*/ 130511 h 52"/>
                    <a:gd name="T8" fmla="*/ 0 w 196"/>
                    <a:gd name="T9" fmla="*/ 0 h 52"/>
                    <a:gd name="T10" fmla="*/ 552467 w 196"/>
                    <a:gd name="T11" fmla="*/ 0 h 52"/>
                    <a:gd name="T12" fmla="*/ 0 60000 65536"/>
                    <a:gd name="T13" fmla="*/ 0 60000 65536"/>
                    <a:gd name="T14" fmla="*/ 0 60000 65536"/>
                    <a:gd name="T15" fmla="*/ 0 60000 65536"/>
                    <a:gd name="T16" fmla="*/ 0 60000 65536"/>
                    <a:gd name="T17" fmla="*/ 0 60000 65536"/>
                    <a:gd name="T18" fmla="*/ 0 w 196"/>
                    <a:gd name="T19" fmla="*/ 0 h 52"/>
                    <a:gd name="T20" fmla="*/ 196 w 19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96" h="52">
                      <a:moveTo>
                        <a:pt x="190" y="0"/>
                      </a:moveTo>
                      <a:cubicBezTo>
                        <a:pt x="190" y="0"/>
                        <a:pt x="196" y="32"/>
                        <a:pt x="170" y="40"/>
                      </a:cubicBezTo>
                      <a:cubicBezTo>
                        <a:pt x="170" y="40"/>
                        <a:pt x="147" y="43"/>
                        <a:pt x="151" y="23"/>
                      </a:cubicBezTo>
                      <a:cubicBezTo>
                        <a:pt x="151" y="23"/>
                        <a:pt x="126" y="52"/>
                        <a:pt x="77" y="45"/>
                      </a:cubicBezTo>
                      <a:cubicBezTo>
                        <a:pt x="77" y="45"/>
                        <a:pt x="17" y="36"/>
                        <a:pt x="0" y="0"/>
                      </a:cubicBezTo>
                      <a:cubicBezTo>
                        <a:pt x="0" y="0"/>
                        <a:pt x="119" y="50"/>
                        <a:pt x="190" y="0"/>
                      </a:cubicBezTo>
                    </a:path>
                  </a:pathLst>
                </a:custGeom>
                <a:solidFill>
                  <a:srgbClr val="FF4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4" name="Freeform 11"/>
                <p:cNvSpPr>
                  <a:spLocks noChangeArrowheads="1"/>
                </p:cNvSpPr>
                <p:nvPr/>
              </p:nvSpPr>
              <p:spPr bwMode="auto">
                <a:xfrm>
                  <a:off x="517525" y="252413"/>
                  <a:ext cx="334963" cy="1066800"/>
                </a:xfrm>
                <a:custGeom>
                  <a:avLst/>
                  <a:gdLst>
                    <a:gd name="T0" fmla="*/ 26214 w 115"/>
                    <a:gd name="T1" fmla="*/ 1052266 h 367"/>
                    <a:gd name="T2" fmla="*/ 332050 w 115"/>
                    <a:gd name="T3" fmla="*/ 23254 h 367"/>
                    <a:gd name="T4" fmla="*/ 332050 w 115"/>
                    <a:gd name="T5" fmla="*/ 23254 h 367"/>
                    <a:gd name="T6" fmla="*/ 308749 w 115"/>
                    <a:gd name="T7" fmla="*/ 17441 h 367"/>
                    <a:gd name="T8" fmla="*/ 2913 w 115"/>
                    <a:gd name="T9" fmla="*/ 1043546 h 367"/>
                    <a:gd name="T10" fmla="*/ 2913 w 115"/>
                    <a:gd name="T11" fmla="*/ 1043546 h 367"/>
                    <a:gd name="T12" fmla="*/ 26214 w 115"/>
                    <a:gd name="T13" fmla="*/ 1052266 h 367"/>
                    <a:gd name="T14" fmla="*/ 0 60000 65536"/>
                    <a:gd name="T15" fmla="*/ 0 60000 65536"/>
                    <a:gd name="T16" fmla="*/ 0 60000 65536"/>
                    <a:gd name="T17" fmla="*/ 0 60000 65536"/>
                    <a:gd name="T18" fmla="*/ 0 60000 65536"/>
                    <a:gd name="T19" fmla="*/ 0 60000 65536"/>
                    <a:gd name="T20" fmla="*/ 0 60000 65536"/>
                    <a:gd name="T21" fmla="*/ 0 w 115"/>
                    <a:gd name="T22" fmla="*/ 0 h 367"/>
                    <a:gd name="T23" fmla="*/ 115 w 115"/>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367">
                      <a:moveTo>
                        <a:pt x="9" y="362"/>
                      </a:moveTo>
                      <a:cubicBezTo>
                        <a:pt x="44" y="244"/>
                        <a:pt x="79" y="126"/>
                        <a:pt x="114" y="8"/>
                      </a:cubicBezTo>
                      <a:cubicBezTo>
                        <a:pt x="114" y="8"/>
                        <a:pt x="114" y="8"/>
                        <a:pt x="114" y="8"/>
                      </a:cubicBezTo>
                      <a:cubicBezTo>
                        <a:pt x="115" y="3"/>
                        <a:pt x="108" y="0"/>
                        <a:pt x="106" y="6"/>
                      </a:cubicBezTo>
                      <a:cubicBezTo>
                        <a:pt x="71" y="123"/>
                        <a:pt x="36" y="241"/>
                        <a:pt x="1" y="359"/>
                      </a:cubicBezTo>
                      <a:cubicBezTo>
                        <a:pt x="1" y="359"/>
                        <a:pt x="1" y="359"/>
                        <a:pt x="1" y="359"/>
                      </a:cubicBezTo>
                      <a:cubicBezTo>
                        <a:pt x="0" y="364"/>
                        <a:pt x="8" y="367"/>
                        <a:pt x="9" y="362"/>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5" name="Freeform 12"/>
                <p:cNvSpPr>
                  <a:spLocks noChangeArrowheads="1"/>
                </p:cNvSpPr>
                <p:nvPr/>
              </p:nvSpPr>
              <p:spPr bwMode="auto">
                <a:xfrm>
                  <a:off x="450850" y="127000"/>
                  <a:ext cx="369888" cy="244475"/>
                </a:xfrm>
                <a:custGeom>
                  <a:avLst/>
                  <a:gdLst>
                    <a:gd name="T0" fmla="*/ 364063 w 127"/>
                    <a:gd name="T1" fmla="*/ 229923 h 84"/>
                    <a:gd name="T2" fmla="*/ 11650 w 127"/>
                    <a:gd name="T3" fmla="*/ 2910 h 84"/>
                    <a:gd name="T4" fmla="*/ 5825 w 127"/>
                    <a:gd name="T5" fmla="*/ 14552 h 84"/>
                    <a:gd name="T6" fmla="*/ 358238 w 127"/>
                    <a:gd name="T7" fmla="*/ 241565 h 84"/>
                    <a:gd name="T8" fmla="*/ 364063 w 127"/>
                    <a:gd name="T9" fmla="*/ 229923 h 84"/>
                    <a:gd name="T10" fmla="*/ 0 60000 65536"/>
                    <a:gd name="T11" fmla="*/ 0 60000 65536"/>
                    <a:gd name="T12" fmla="*/ 0 60000 65536"/>
                    <a:gd name="T13" fmla="*/ 0 60000 65536"/>
                    <a:gd name="T14" fmla="*/ 0 60000 65536"/>
                    <a:gd name="T15" fmla="*/ 0 w 127"/>
                    <a:gd name="T16" fmla="*/ 0 h 84"/>
                    <a:gd name="T17" fmla="*/ 127 w 127"/>
                    <a:gd name="T18" fmla="*/ 84 h 84"/>
                  </a:gdLst>
                  <a:ahLst/>
                  <a:cxnLst>
                    <a:cxn ang="T10">
                      <a:pos x="T0" y="T1"/>
                    </a:cxn>
                    <a:cxn ang="T11">
                      <a:pos x="T2" y="T3"/>
                    </a:cxn>
                    <a:cxn ang="T12">
                      <a:pos x="T4" y="T5"/>
                    </a:cxn>
                    <a:cxn ang="T13">
                      <a:pos x="T6" y="T7"/>
                    </a:cxn>
                    <a:cxn ang="T14">
                      <a:pos x="T8" y="T9"/>
                    </a:cxn>
                  </a:cxnLst>
                  <a:rect l="T15" t="T16" r="T17" b="T18"/>
                  <a:pathLst>
                    <a:path w="127" h="84">
                      <a:moveTo>
                        <a:pt x="125" y="79"/>
                      </a:moveTo>
                      <a:cubicBezTo>
                        <a:pt x="84" y="53"/>
                        <a:pt x="44" y="27"/>
                        <a:pt x="4" y="1"/>
                      </a:cubicBezTo>
                      <a:cubicBezTo>
                        <a:pt x="2" y="0"/>
                        <a:pt x="0" y="4"/>
                        <a:pt x="2" y="5"/>
                      </a:cubicBezTo>
                      <a:cubicBezTo>
                        <a:pt x="42" y="31"/>
                        <a:pt x="82" y="57"/>
                        <a:pt x="123" y="83"/>
                      </a:cubicBezTo>
                      <a:cubicBezTo>
                        <a:pt x="125" y="84"/>
                        <a:pt x="127" y="81"/>
                        <a:pt x="125" y="79"/>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6" name="Freeform 13"/>
                <p:cNvSpPr>
                  <a:spLocks noChangeArrowheads="1"/>
                </p:cNvSpPr>
                <p:nvPr/>
              </p:nvSpPr>
              <p:spPr bwMode="auto">
                <a:xfrm>
                  <a:off x="558800" y="115888"/>
                  <a:ext cx="261938" cy="255588"/>
                </a:xfrm>
                <a:custGeom>
                  <a:avLst/>
                  <a:gdLst>
                    <a:gd name="T0" fmla="*/ 5821 w 90"/>
                    <a:gd name="T1" fmla="*/ 14522 h 88"/>
                    <a:gd name="T2" fmla="*/ 247386 w 90"/>
                    <a:gd name="T3" fmla="*/ 249779 h 88"/>
                    <a:gd name="T4" fmla="*/ 256117 w 90"/>
                    <a:gd name="T5" fmla="*/ 243970 h 88"/>
                    <a:gd name="T6" fmla="*/ 14552 w 90"/>
                    <a:gd name="T7" fmla="*/ 5809 h 88"/>
                    <a:gd name="T8" fmla="*/ 5821 w 90"/>
                    <a:gd name="T9" fmla="*/ 14522 h 88"/>
                    <a:gd name="T10" fmla="*/ 0 60000 65536"/>
                    <a:gd name="T11" fmla="*/ 0 60000 65536"/>
                    <a:gd name="T12" fmla="*/ 0 60000 65536"/>
                    <a:gd name="T13" fmla="*/ 0 60000 65536"/>
                    <a:gd name="T14" fmla="*/ 0 60000 65536"/>
                    <a:gd name="T15" fmla="*/ 0 w 90"/>
                    <a:gd name="T16" fmla="*/ 0 h 88"/>
                    <a:gd name="T17" fmla="*/ 90 w 90"/>
                    <a:gd name="T18" fmla="*/ 88 h 88"/>
                  </a:gdLst>
                  <a:ahLst/>
                  <a:cxnLst>
                    <a:cxn ang="T10">
                      <a:pos x="T0" y="T1"/>
                    </a:cxn>
                    <a:cxn ang="T11">
                      <a:pos x="T2" y="T3"/>
                    </a:cxn>
                    <a:cxn ang="T12">
                      <a:pos x="T4" y="T5"/>
                    </a:cxn>
                    <a:cxn ang="T13">
                      <a:pos x="T6" y="T7"/>
                    </a:cxn>
                    <a:cxn ang="T14">
                      <a:pos x="T8" y="T9"/>
                    </a:cxn>
                  </a:cxnLst>
                  <a:rect l="T15" t="T16" r="T17" b="T18"/>
                  <a:pathLst>
                    <a:path w="90" h="88">
                      <a:moveTo>
                        <a:pt x="2" y="5"/>
                      </a:moveTo>
                      <a:cubicBezTo>
                        <a:pt x="30" y="32"/>
                        <a:pt x="58" y="59"/>
                        <a:pt x="85" y="86"/>
                      </a:cubicBezTo>
                      <a:cubicBezTo>
                        <a:pt x="87" y="88"/>
                        <a:pt x="90" y="85"/>
                        <a:pt x="88" y="84"/>
                      </a:cubicBezTo>
                      <a:cubicBezTo>
                        <a:pt x="60" y="56"/>
                        <a:pt x="33" y="29"/>
                        <a:pt x="5" y="2"/>
                      </a:cubicBezTo>
                      <a:cubicBezTo>
                        <a:pt x="3" y="0"/>
                        <a:pt x="0" y="3"/>
                        <a:pt x="2" y="5"/>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7" name="Freeform 14"/>
                <p:cNvSpPr>
                  <a:spLocks noChangeArrowheads="1"/>
                </p:cNvSpPr>
                <p:nvPr/>
              </p:nvSpPr>
              <p:spPr bwMode="auto">
                <a:xfrm>
                  <a:off x="771525" y="227013"/>
                  <a:ext cx="46038" cy="144463"/>
                </a:xfrm>
                <a:custGeom>
                  <a:avLst/>
                  <a:gdLst>
                    <a:gd name="T0" fmla="*/ 2877 w 16"/>
                    <a:gd name="T1" fmla="*/ 11557 h 50"/>
                    <a:gd name="T2" fmla="*/ 34529 w 16"/>
                    <a:gd name="T3" fmla="*/ 138684 h 50"/>
                    <a:gd name="T4" fmla="*/ 46038 w 16"/>
                    <a:gd name="T5" fmla="*/ 132906 h 50"/>
                    <a:gd name="T6" fmla="*/ 14387 w 16"/>
                    <a:gd name="T7" fmla="*/ 8668 h 50"/>
                    <a:gd name="T8" fmla="*/ 2877 w 16"/>
                    <a:gd name="T9" fmla="*/ 11557 h 50"/>
                    <a:gd name="T10" fmla="*/ 0 60000 65536"/>
                    <a:gd name="T11" fmla="*/ 0 60000 65536"/>
                    <a:gd name="T12" fmla="*/ 0 60000 65536"/>
                    <a:gd name="T13" fmla="*/ 0 60000 65536"/>
                    <a:gd name="T14" fmla="*/ 0 60000 65536"/>
                    <a:gd name="T15" fmla="*/ 0 w 16"/>
                    <a:gd name="T16" fmla="*/ 0 h 50"/>
                    <a:gd name="T17" fmla="*/ 16 w 16"/>
                    <a:gd name="T18" fmla="*/ 50 h 50"/>
                  </a:gdLst>
                  <a:ahLst/>
                  <a:cxnLst>
                    <a:cxn ang="T10">
                      <a:pos x="T0" y="T1"/>
                    </a:cxn>
                    <a:cxn ang="T11">
                      <a:pos x="T2" y="T3"/>
                    </a:cxn>
                    <a:cxn ang="T12">
                      <a:pos x="T4" y="T5"/>
                    </a:cxn>
                    <a:cxn ang="T13">
                      <a:pos x="T6" y="T7"/>
                    </a:cxn>
                    <a:cxn ang="T14">
                      <a:pos x="T8" y="T9"/>
                    </a:cxn>
                  </a:cxnLst>
                  <a:rect l="T15" t="T16" r="T17" b="T18"/>
                  <a:pathLst>
                    <a:path w="16" h="50">
                      <a:moveTo>
                        <a:pt x="1" y="4"/>
                      </a:moveTo>
                      <a:cubicBezTo>
                        <a:pt x="4" y="18"/>
                        <a:pt x="8" y="33"/>
                        <a:pt x="12" y="48"/>
                      </a:cubicBezTo>
                      <a:cubicBezTo>
                        <a:pt x="12" y="50"/>
                        <a:pt x="16" y="49"/>
                        <a:pt x="16" y="46"/>
                      </a:cubicBezTo>
                      <a:cubicBezTo>
                        <a:pt x="12" y="32"/>
                        <a:pt x="8" y="17"/>
                        <a:pt x="5" y="3"/>
                      </a:cubicBezTo>
                      <a:cubicBezTo>
                        <a:pt x="4" y="0"/>
                        <a:pt x="0" y="1"/>
                        <a:pt x="1" y="4"/>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8" name="Freeform 15"/>
                <p:cNvSpPr>
                  <a:spLocks noChangeArrowheads="1"/>
                </p:cNvSpPr>
                <p:nvPr/>
              </p:nvSpPr>
              <p:spPr bwMode="auto">
                <a:xfrm>
                  <a:off x="814388" y="279400"/>
                  <a:ext cx="130175" cy="84138"/>
                </a:xfrm>
                <a:custGeom>
                  <a:avLst/>
                  <a:gdLst>
                    <a:gd name="T0" fmla="*/ 11571 w 45"/>
                    <a:gd name="T1" fmla="*/ 81237 h 29"/>
                    <a:gd name="T2" fmla="*/ 124389 w 45"/>
                    <a:gd name="T3" fmla="*/ 14507 h 29"/>
                    <a:gd name="T4" fmla="*/ 118604 w 45"/>
                    <a:gd name="T5" fmla="*/ 5803 h 29"/>
                    <a:gd name="T6" fmla="*/ 5786 w 45"/>
                    <a:gd name="T7" fmla="*/ 69631 h 29"/>
                    <a:gd name="T8" fmla="*/ 11571 w 45"/>
                    <a:gd name="T9" fmla="*/ 81237 h 29"/>
                    <a:gd name="T10" fmla="*/ 0 60000 65536"/>
                    <a:gd name="T11" fmla="*/ 0 60000 65536"/>
                    <a:gd name="T12" fmla="*/ 0 60000 65536"/>
                    <a:gd name="T13" fmla="*/ 0 60000 65536"/>
                    <a:gd name="T14" fmla="*/ 0 60000 65536"/>
                    <a:gd name="T15" fmla="*/ 0 w 45"/>
                    <a:gd name="T16" fmla="*/ 0 h 29"/>
                    <a:gd name="T17" fmla="*/ 45 w 45"/>
                    <a:gd name="T18" fmla="*/ 29 h 29"/>
                  </a:gdLst>
                  <a:ahLst/>
                  <a:cxnLst>
                    <a:cxn ang="T10">
                      <a:pos x="T0" y="T1"/>
                    </a:cxn>
                    <a:cxn ang="T11">
                      <a:pos x="T2" y="T3"/>
                    </a:cxn>
                    <a:cxn ang="T12">
                      <a:pos x="T4" y="T5"/>
                    </a:cxn>
                    <a:cxn ang="T13">
                      <a:pos x="T6" y="T7"/>
                    </a:cxn>
                    <a:cxn ang="T14">
                      <a:pos x="T8" y="T9"/>
                    </a:cxn>
                  </a:cxnLst>
                  <a:rect l="T15" t="T16" r="T17" b="T18"/>
                  <a:pathLst>
                    <a:path w="45" h="29">
                      <a:moveTo>
                        <a:pt x="4" y="28"/>
                      </a:moveTo>
                      <a:cubicBezTo>
                        <a:pt x="17" y="20"/>
                        <a:pt x="30" y="13"/>
                        <a:pt x="43" y="5"/>
                      </a:cubicBezTo>
                      <a:cubicBezTo>
                        <a:pt x="45" y="4"/>
                        <a:pt x="43" y="0"/>
                        <a:pt x="41" y="2"/>
                      </a:cubicBezTo>
                      <a:cubicBezTo>
                        <a:pt x="28" y="9"/>
                        <a:pt x="15" y="17"/>
                        <a:pt x="2" y="24"/>
                      </a:cubicBezTo>
                      <a:cubicBezTo>
                        <a:pt x="0" y="25"/>
                        <a:pt x="2" y="29"/>
                        <a:pt x="4" y="28"/>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9" name="Freeform 16"/>
                <p:cNvSpPr>
                  <a:spLocks noChangeArrowheads="1"/>
                </p:cNvSpPr>
                <p:nvPr/>
              </p:nvSpPr>
              <p:spPr bwMode="auto">
                <a:xfrm>
                  <a:off x="814388" y="304800"/>
                  <a:ext cx="368300" cy="63500"/>
                </a:xfrm>
                <a:custGeom>
                  <a:avLst/>
                  <a:gdLst>
                    <a:gd name="T0" fmla="*/ 8700 w 127"/>
                    <a:gd name="T1" fmla="*/ 63500 h 22"/>
                    <a:gd name="T2" fmla="*/ 362500 w 127"/>
                    <a:gd name="T3" fmla="*/ 11545 h 22"/>
                    <a:gd name="T4" fmla="*/ 359600 w 127"/>
                    <a:gd name="T5" fmla="*/ 0 h 22"/>
                    <a:gd name="T6" fmla="*/ 5800 w 127"/>
                    <a:gd name="T7" fmla="*/ 51955 h 22"/>
                    <a:gd name="T8" fmla="*/ 8700 w 127"/>
                    <a:gd name="T9" fmla="*/ 63500 h 22"/>
                    <a:gd name="T10" fmla="*/ 0 60000 65536"/>
                    <a:gd name="T11" fmla="*/ 0 60000 65536"/>
                    <a:gd name="T12" fmla="*/ 0 60000 65536"/>
                    <a:gd name="T13" fmla="*/ 0 60000 65536"/>
                    <a:gd name="T14" fmla="*/ 0 60000 65536"/>
                    <a:gd name="T15" fmla="*/ 0 w 127"/>
                    <a:gd name="T16" fmla="*/ 0 h 22"/>
                    <a:gd name="T17" fmla="*/ 127 w 127"/>
                    <a:gd name="T18" fmla="*/ 22 h 22"/>
                  </a:gdLst>
                  <a:ahLst/>
                  <a:cxnLst>
                    <a:cxn ang="T10">
                      <a:pos x="T0" y="T1"/>
                    </a:cxn>
                    <a:cxn ang="T11">
                      <a:pos x="T2" y="T3"/>
                    </a:cxn>
                    <a:cxn ang="T12">
                      <a:pos x="T4" y="T5"/>
                    </a:cxn>
                    <a:cxn ang="T13">
                      <a:pos x="T6" y="T7"/>
                    </a:cxn>
                    <a:cxn ang="T14">
                      <a:pos x="T8" y="T9"/>
                    </a:cxn>
                  </a:cxnLst>
                  <a:rect l="T15" t="T16" r="T17" b="T18"/>
                  <a:pathLst>
                    <a:path w="127" h="22">
                      <a:moveTo>
                        <a:pt x="3" y="22"/>
                      </a:moveTo>
                      <a:cubicBezTo>
                        <a:pt x="44" y="16"/>
                        <a:pt x="84" y="10"/>
                        <a:pt x="125" y="4"/>
                      </a:cubicBezTo>
                      <a:cubicBezTo>
                        <a:pt x="127" y="4"/>
                        <a:pt x="126" y="0"/>
                        <a:pt x="124" y="0"/>
                      </a:cubicBezTo>
                      <a:cubicBezTo>
                        <a:pt x="83" y="6"/>
                        <a:pt x="43" y="12"/>
                        <a:pt x="2" y="18"/>
                      </a:cubicBezTo>
                      <a:cubicBezTo>
                        <a:pt x="0" y="18"/>
                        <a:pt x="1" y="22"/>
                        <a:pt x="3" y="22"/>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0" name="Freeform 17"/>
                <p:cNvSpPr>
                  <a:spLocks noChangeArrowheads="1"/>
                </p:cNvSpPr>
                <p:nvPr/>
              </p:nvSpPr>
              <p:spPr bwMode="auto">
                <a:xfrm>
                  <a:off x="814388" y="363538"/>
                  <a:ext cx="454025" cy="19050"/>
                </a:xfrm>
                <a:custGeom>
                  <a:avLst/>
                  <a:gdLst>
                    <a:gd name="T0" fmla="*/ 8731 w 156"/>
                    <a:gd name="T1" fmla="*/ 10886 h 7"/>
                    <a:gd name="T2" fmla="*/ 445294 w 156"/>
                    <a:gd name="T3" fmla="*/ 19050 h 7"/>
                    <a:gd name="T4" fmla="*/ 445294 w 156"/>
                    <a:gd name="T5" fmla="*/ 8164 h 7"/>
                    <a:gd name="T6" fmla="*/ 8731 w 156"/>
                    <a:gd name="T7" fmla="*/ 0 h 7"/>
                    <a:gd name="T8" fmla="*/ 8731 w 156"/>
                    <a:gd name="T9" fmla="*/ 10886 h 7"/>
                    <a:gd name="T10" fmla="*/ 0 60000 65536"/>
                    <a:gd name="T11" fmla="*/ 0 60000 65536"/>
                    <a:gd name="T12" fmla="*/ 0 60000 65536"/>
                    <a:gd name="T13" fmla="*/ 0 60000 65536"/>
                    <a:gd name="T14" fmla="*/ 0 60000 65536"/>
                    <a:gd name="T15" fmla="*/ 0 w 156"/>
                    <a:gd name="T16" fmla="*/ 0 h 7"/>
                    <a:gd name="T17" fmla="*/ 156 w 156"/>
                    <a:gd name="T18" fmla="*/ 7 h 7"/>
                  </a:gdLst>
                  <a:ahLst/>
                  <a:cxnLst>
                    <a:cxn ang="T10">
                      <a:pos x="T0" y="T1"/>
                    </a:cxn>
                    <a:cxn ang="T11">
                      <a:pos x="T2" y="T3"/>
                    </a:cxn>
                    <a:cxn ang="T12">
                      <a:pos x="T4" y="T5"/>
                    </a:cxn>
                    <a:cxn ang="T13">
                      <a:pos x="T6" y="T7"/>
                    </a:cxn>
                    <a:cxn ang="T14">
                      <a:pos x="T8" y="T9"/>
                    </a:cxn>
                  </a:cxnLst>
                  <a:rect l="T15" t="T16" r="T17" b="T18"/>
                  <a:pathLst>
                    <a:path w="156" h="7">
                      <a:moveTo>
                        <a:pt x="3" y="4"/>
                      </a:moveTo>
                      <a:cubicBezTo>
                        <a:pt x="53" y="5"/>
                        <a:pt x="103" y="6"/>
                        <a:pt x="153" y="7"/>
                      </a:cubicBezTo>
                      <a:cubicBezTo>
                        <a:pt x="156" y="7"/>
                        <a:pt x="156" y="3"/>
                        <a:pt x="153" y="3"/>
                      </a:cubicBezTo>
                      <a:cubicBezTo>
                        <a:pt x="103" y="2"/>
                        <a:pt x="53" y="1"/>
                        <a:pt x="3" y="0"/>
                      </a:cubicBezTo>
                      <a:cubicBezTo>
                        <a:pt x="0" y="0"/>
                        <a:pt x="0" y="4"/>
                        <a:pt x="3" y="4"/>
                      </a:cubicBezTo>
                    </a:path>
                  </a:pathLst>
                </a:custGeom>
                <a:solidFill>
                  <a:srgbClr val="7261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1" name="Freeform 18"/>
                <p:cNvSpPr>
                  <a:spLocks noChangeArrowheads="1"/>
                </p:cNvSpPr>
                <p:nvPr/>
              </p:nvSpPr>
              <p:spPr bwMode="auto">
                <a:xfrm>
                  <a:off x="146050" y="0"/>
                  <a:ext cx="781050" cy="130175"/>
                </a:xfrm>
                <a:custGeom>
                  <a:avLst/>
                  <a:gdLst>
                    <a:gd name="T0" fmla="*/ 781050 w 269"/>
                    <a:gd name="T1" fmla="*/ 0 h 45"/>
                    <a:gd name="T2" fmla="*/ 37746 w 269"/>
                    <a:gd name="T3" fmla="*/ 40499 h 45"/>
                    <a:gd name="T4" fmla="*/ 49360 w 269"/>
                    <a:gd name="T5" fmla="*/ 118604 h 45"/>
                    <a:gd name="T6" fmla="*/ 116141 w 269"/>
                    <a:gd name="T7" fmla="*/ 83891 h 45"/>
                    <a:gd name="T8" fmla="*/ 781050 w 269"/>
                    <a:gd name="T9" fmla="*/ 0 h 45"/>
                    <a:gd name="T10" fmla="*/ 0 60000 65536"/>
                    <a:gd name="T11" fmla="*/ 0 60000 65536"/>
                    <a:gd name="T12" fmla="*/ 0 60000 65536"/>
                    <a:gd name="T13" fmla="*/ 0 60000 65536"/>
                    <a:gd name="T14" fmla="*/ 0 60000 65536"/>
                    <a:gd name="T15" fmla="*/ 0 w 269"/>
                    <a:gd name="T16" fmla="*/ 0 h 45"/>
                    <a:gd name="T17" fmla="*/ 269 w 269"/>
                    <a:gd name="T18" fmla="*/ 45 h 45"/>
                  </a:gdLst>
                  <a:ahLst/>
                  <a:cxnLst>
                    <a:cxn ang="T10">
                      <a:pos x="T0" y="T1"/>
                    </a:cxn>
                    <a:cxn ang="T11">
                      <a:pos x="T2" y="T3"/>
                    </a:cxn>
                    <a:cxn ang="T12">
                      <a:pos x="T4" y="T5"/>
                    </a:cxn>
                    <a:cxn ang="T13">
                      <a:pos x="T6" y="T7"/>
                    </a:cxn>
                    <a:cxn ang="T14">
                      <a:pos x="T8" y="T9"/>
                    </a:cxn>
                  </a:cxnLst>
                  <a:rect l="T15" t="T16" r="T17" b="T18"/>
                  <a:pathLst>
                    <a:path w="269" h="45">
                      <a:moveTo>
                        <a:pt x="269" y="0"/>
                      </a:moveTo>
                      <a:cubicBezTo>
                        <a:pt x="13" y="14"/>
                        <a:pt x="13" y="14"/>
                        <a:pt x="13" y="14"/>
                      </a:cubicBezTo>
                      <a:cubicBezTo>
                        <a:pt x="13" y="14"/>
                        <a:pt x="0" y="34"/>
                        <a:pt x="17" y="41"/>
                      </a:cubicBezTo>
                      <a:cubicBezTo>
                        <a:pt x="17" y="41"/>
                        <a:pt x="35" y="45"/>
                        <a:pt x="40" y="29"/>
                      </a:cubicBezTo>
                      <a:lnTo>
                        <a:pt x="269" y="0"/>
                      </a:lnTo>
                      <a:close/>
                    </a:path>
                  </a:pathLst>
                </a:custGeom>
                <a:solidFill>
                  <a:srgbClr val="FF4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2" name="Freeform 19"/>
                <p:cNvSpPr>
                  <a:spLocks noChangeArrowheads="1"/>
                </p:cNvSpPr>
                <p:nvPr/>
              </p:nvSpPr>
              <p:spPr bwMode="auto">
                <a:xfrm>
                  <a:off x="261938" y="0"/>
                  <a:ext cx="665163" cy="234950"/>
                </a:xfrm>
                <a:custGeom>
                  <a:avLst/>
                  <a:gdLst>
                    <a:gd name="T0" fmla="*/ 665163 w 229"/>
                    <a:gd name="T1" fmla="*/ 0 h 81"/>
                    <a:gd name="T2" fmla="*/ 365985 w 229"/>
                    <a:gd name="T3" fmla="*/ 130528 h 81"/>
                    <a:gd name="T4" fmla="*/ 0 w 229"/>
                    <a:gd name="T5" fmla="*/ 84118 h 81"/>
                    <a:gd name="T6" fmla="*/ 665163 w 229"/>
                    <a:gd name="T7" fmla="*/ 0 h 81"/>
                    <a:gd name="T8" fmla="*/ 0 60000 65536"/>
                    <a:gd name="T9" fmla="*/ 0 60000 65536"/>
                    <a:gd name="T10" fmla="*/ 0 60000 65536"/>
                    <a:gd name="T11" fmla="*/ 0 60000 65536"/>
                    <a:gd name="T12" fmla="*/ 0 w 229"/>
                    <a:gd name="T13" fmla="*/ 0 h 81"/>
                    <a:gd name="T14" fmla="*/ 229 w 229"/>
                    <a:gd name="T15" fmla="*/ 81 h 81"/>
                  </a:gdLst>
                  <a:ahLst/>
                  <a:cxnLst>
                    <a:cxn ang="T8">
                      <a:pos x="T0" y="T1"/>
                    </a:cxn>
                    <a:cxn ang="T9">
                      <a:pos x="T2" y="T3"/>
                    </a:cxn>
                    <a:cxn ang="T10">
                      <a:pos x="T4" y="T5"/>
                    </a:cxn>
                    <a:cxn ang="T11">
                      <a:pos x="T6" y="T7"/>
                    </a:cxn>
                  </a:cxnLst>
                  <a:rect l="T12" t="T13" r="T14" b="T15"/>
                  <a:pathLst>
                    <a:path w="229" h="81">
                      <a:moveTo>
                        <a:pt x="229" y="0"/>
                      </a:moveTo>
                      <a:cubicBezTo>
                        <a:pt x="126" y="45"/>
                        <a:pt x="126" y="45"/>
                        <a:pt x="126" y="45"/>
                      </a:cubicBezTo>
                      <a:cubicBezTo>
                        <a:pt x="126" y="45"/>
                        <a:pt x="36" y="81"/>
                        <a:pt x="0" y="29"/>
                      </a:cubicBezTo>
                      <a:lnTo>
                        <a:pt x="229" y="0"/>
                      </a:lnTo>
                      <a:close/>
                    </a:path>
                  </a:pathLst>
                </a:custGeom>
                <a:solidFill>
                  <a:srgbClr val="EBE9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3" name="Freeform 20"/>
                <p:cNvSpPr>
                  <a:spLocks noChangeArrowheads="1"/>
                </p:cNvSpPr>
                <p:nvPr/>
              </p:nvSpPr>
              <p:spPr bwMode="auto">
                <a:xfrm>
                  <a:off x="622300" y="0"/>
                  <a:ext cx="520700" cy="377825"/>
                </a:xfrm>
                <a:custGeom>
                  <a:avLst/>
                  <a:gdLst>
                    <a:gd name="T0" fmla="*/ 520700 w 179"/>
                    <a:gd name="T1" fmla="*/ 273197 h 130"/>
                    <a:gd name="T2" fmla="*/ 0 w 179"/>
                    <a:gd name="T3" fmla="*/ 133692 h 130"/>
                    <a:gd name="T4" fmla="*/ 305439 w 179"/>
                    <a:gd name="T5" fmla="*/ 0 h 130"/>
                    <a:gd name="T6" fmla="*/ 520700 w 179"/>
                    <a:gd name="T7" fmla="*/ 273197 h 130"/>
                    <a:gd name="T8" fmla="*/ 0 60000 65536"/>
                    <a:gd name="T9" fmla="*/ 0 60000 65536"/>
                    <a:gd name="T10" fmla="*/ 0 60000 65536"/>
                    <a:gd name="T11" fmla="*/ 0 60000 65536"/>
                    <a:gd name="T12" fmla="*/ 0 w 179"/>
                    <a:gd name="T13" fmla="*/ 0 h 130"/>
                    <a:gd name="T14" fmla="*/ 179 w 179"/>
                    <a:gd name="T15" fmla="*/ 130 h 130"/>
                  </a:gdLst>
                  <a:ahLst/>
                  <a:cxnLst>
                    <a:cxn ang="T8">
                      <a:pos x="T0" y="T1"/>
                    </a:cxn>
                    <a:cxn ang="T9">
                      <a:pos x="T2" y="T3"/>
                    </a:cxn>
                    <a:cxn ang="T10">
                      <a:pos x="T4" y="T5"/>
                    </a:cxn>
                    <a:cxn ang="T11">
                      <a:pos x="T6" y="T7"/>
                    </a:cxn>
                  </a:cxnLst>
                  <a:rect l="T12" t="T13" r="T14" b="T15"/>
                  <a:pathLst>
                    <a:path w="179" h="130">
                      <a:moveTo>
                        <a:pt x="179" y="94"/>
                      </a:moveTo>
                      <a:cubicBezTo>
                        <a:pt x="179" y="94"/>
                        <a:pt x="70" y="130"/>
                        <a:pt x="0" y="46"/>
                      </a:cubicBezTo>
                      <a:cubicBezTo>
                        <a:pt x="105" y="0"/>
                        <a:pt x="105" y="0"/>
                        <a:pt x="105" y="0"/>
                      </a:cubicBezTo>
                      <a:lnTo>
                        <a:pt x="179" y="94"/>
                      </a:lnTo>
                      <a:close/>
                    </a:path>
                  </a:pathLst>
                </a:custGeom>
                <a:solidFill>
                  <a:srgbClr val="FF4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4" name="Freeform 21"/>
                <p:cNvSpPr>
                  <a:spLocks noChangeArrowheads="1"/>
                </p:cNvSpPr>
                <p:nvPr/>
              </p:nvSpPr>
              <p:spPr bwMode="auto">
                <a:xfrm>
                  <a:off x="927100" y="0"/>
                  <a:ext cx="587375" cy="479425"/>
                </a:xfrm>
                <a:custGeom>
                  <a:avLst/>
                  <a:gdLst>
                    <a:gd name="T0" fmla="*/ 587375 w 202"/>
                    <a:gd name="T1" fmla="*/ 418407 h 165"/>
                    <a:gd name="T2" fmla="*/ 0 w 202"/>
                    <a:gd name="T3" fmla="*/ 0 h 165"/>
                    <a:gd name="T4" fmla="*/ 215177 w 202"/>
                    <a:gd name="T5" fmla="*/ 273127 h 165"/>
                    <a:gd name="T6" fmla="*/ 587375 w 202"/>
                    <a:gd name="T7" fmla="*/ 418407 h 165"/>
                    <a:gd name="T8" fmla="*/ 0 60000 65536"/>
                    <a:gd name="T9" fmla="*/ 0 60000 65536"/>
                    <a:gd name="T10" fmla="*/ 0 60000 65536"/>
                    <a:gd name="T11" fmla="*/ 0 60000 65536"/>
                    <a:gd name="T12" fmla="*/ 0 w 202"/>
                    <a:gd name="T13" fmla="*/ 0 h 165"/>
                    <a:gd name="T14" fmla="*/ 202 w 202"/>
                    <a:gd name="T15" fmla="*/ 165 h 165"/>
                  </a:gdLst>
                  <a:ahLst/>
                  <a:cxnLst>
                    <a:cxn ang="T8">
                      <a:pos x="T0" y="T1"/>
                    </a:cxn>
                    <a:cxn ang="T9">
                      <a:pos x="T2" y="T3"/>
                    </a:cxn>
                    <a:cxn ang="T10">
                      <a:pos x="T4" y="T5"/>
                    </a:cxn>
                    <a:cxn ang="T11">
                      <a:pos x="T6" y="T7"/>
                    </a:cxn>
                  </a:cxnLst>
                  <a:rect l="T12" t="T13" r="T14" b="T15"/>
                  <a:pathLst>
                    <a:path w="202" h="165">
                      <a:moveTo>
                        <a:pt x="202" y="144"/>
                      </a:moveTo>
                      <a:cubicBezTo>
                        <a:pt x="0" y="0"/>
                        <a:pt x="0" y="0"/>
                        <a:pt x="0" y="0"/>
                      </a:cubicBezTo>
                      <a:cubicBezTo>
                        <a:pt x="74" y="94"/>
                        <a:pt x="74" y="94"/>
                        <a:pt x="74" y="94"/>
                      </a:cubicBezTo>
                      <a:cubicBezTo>
                        <a:pt x="74" y="94"/>
                        <a:pt x="120" y="165"/>
                        <a:pt x="202" y="144"/>
                      </a:cubicBezTo>
                    </a:path>
                  </a:pathLst>
                </a:custGeom>
                <a:solidFill>
                  <a:srgbClr val="EBE9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5" name="Freeform 22"/>
                <p:cNvSpPr>
                  <a:spLocks noChangeArrowheads="1"/>
                </p:cNvSpPr>
                <p:nvPr/>
              </p:nvSpPr>
              <p:spPr bwMode="auto">
                <a:xfrm>
                  <a:off x="1427163" y="449263"/>
                  <a:ext cx="142875" cy="125413"/>
                </a:xfrm>
                <a:custGeom>
                  <a:avLst/>
                  <a:gdLst>
                    <a:gd name="T0" fmla="*/ 11663 w 49"/>
                    <a:gd name="T1" fmla="*/ 55415 h 43"/>
                    <a:gd name="T2" fmla="*/ 122464 w 49"/>
                    <a:gd name="T3" fmla="*/ 0 h 43"/>
                    <a:gd name="T4" fmla="*/ 46653 w 49"/>
                    <a:gd name="T5" fmla="*/ 122496 h 43"/>
                    <a:gd name="T6" fmla="*/ 5832 w 49"/>
                    <a:gd name="T7" fmla="*/ 75831 h 43"/>
                    <a:gd name="T8" fmla="*/ 11663 w 49"/>
                    <a:gd name="T9" fmla="*/ 55415 h 43"/>
                    <a:gd name="T10" fmla="*/ 0 60000 65536"/>
                    <a:gd name="T11" fmla="*/ 0 60000 65536"/>
                    <a:gd name="T12" fmla="*/ 0 60000 65536"/>
                    <a:gd name="T13" fmla="*/ 0 60000 65536"/>
                    <a:gd name="T14" fmla="*/ 0 60000 65536"/>
                    <a:gd name="T15" fmla="*/ 0 w 49"/>
                    <a:gd name="T16" fmla="*/ 0 h 43"/>
                    <a:gd name="T17" fmla="*/ 49 w 49"/>
                    <a:gd name="T18" fmla="*/ 43 h 43"/>
                  </a:gdLst>
                  <a:ahLst/>
                  <a:cxnLst>
                    <a:cxn ang="T10">
                      <a:pos x="T0" y="T1"/>
                    </a:cxn>
                    <a:cxn ang="T11">
                      <a:pos x="T2" y="T3"/>
                    </a:cxn>
                    <a:cxn ang="T12">
                      <a:pos x="T4" y="T5"/>
                    </a:cxn>
                    <a:cxn ang="T13">
                      <a:pos x="T6" y="T7"/>
                    </a:cxn>
                    <a:cxn ang="T14">
                      <a:pos x="T8" y="T9"/>
                    </a:cxn>
                  </a:cxnLst>
                  <a:rect l="T15" t="T16" r="T17" b="T18"/>
                  <a:pathLst>
                    <a:path w="49" h="43">
                      <a:moveTo>
                        <a:pt x="4" y="19"/>
                      </a:moveTo>
                      <a:cubicBezTo>
                        <a:pt x="13" y="18"/>
                        <a:pt x="31" y="7"/>
                        <a:pt x="42" y="0"/>
                      </a:cubicBezTo>
                      <a:cubicBezTo>
                        <a:pt x="42" y="0"/>
                        <a:pt x="49" y="43"/>
                        <a:pt x="16" y="42"/>
                      </a:cubicBezTo>
                      <a:cubicBezTo>
                        <a:pt x="16" y="42"/>
                        <a:pt x="0" y="43"/>
                        <a:pt x="2" y="26"/>
                      </a:cubicBezTo>
                      <a:lnTo>
                        <a:pt x="4" y="19"/>
                      </a:lnTo>
                      <a:close/>
                    </a:path>
                  </a:pathLst>
                </a:custGeom>
                <a:solidFill>
                  <a:srgbClr val="EBE9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6" name="Freeform 23"/>
                <p:cNvSpPr>
                  <a:spLocks noChangeArrowheads="1"/>
                </p:cNvSpPr>
                <p:nvPr/>
              </p:nvSpPr>
              <p:spPr bwMode="auto">
                <a:xfrm>
                  <a:off x="927100" y="3175"/>
                  <a:ext cx="657225" cy="487363"/>
                </a:xfrm>
                <a:custGeom>
                  <a:avLst/>
                  <a:gdLst>
                    <a:gd name="T0" fmla="*/ 0 w 226"/>
                    <a:gd name="T1" fmla="*/ 0 h 168"/>
                    <a:gd name="T2" fmla="*/ 642685 w 226"/>
                    <a:gd name="T3" fmla="*/ 432245 h 168"/>
                    <a:gd name="T4" fmla="*/ 604880 w 226"/>
                    <a:gd name="T5" fmla="*/ 484462 h 168"/>
                    <a:gd name="T6" fmla="*/ 587431 w 226"/>
                    <a:gd name="T7" fmla="*/ 414839 h 168"/>
                    <a:gd name="T8" fmla="*/ 0 w 226"/>
                    <a:gd name="T9" fmla="*/ 0 h 168"/>
                    <a:gd name="T10" fmla="*/ 0 60000 65536"/>
                    <a:gd name="T11" fmla="*/ 0 60000 65536"/>
                    <a:gd name="T12" fmla="*/ 0 60000 65536"/>
                    <a:gd name="T13" fmla="*/ 0 60000 65536"/>
                    <a:gd name="T14" fmla="*/ 0 60000 65536"/>
                    <a:gd name="T15" fmla="*/ 0 w 226"/>
                    <a:gd name="T16" fmla="*/ 0 h 168"/>
                    <a:gd name="T17" fmla="*/ 226 w 226"/>
                    <a:gd name="T18" fmla="*/ 168 h 168"/>
                  </a:gdLst>
                  <a:ahLst/>
                  <a:cxnLst>
                    <a:cxn ang="T10">
                      <a:pos x="T0" y="T1"/>
                    </a:cxn>
                    <a:cxn ang="T11">
                      <a:pos x="T2" y="T3"/>
                    </a:cxn>
                    <a:cxn ang="T12">
                      <a:pos x="T4" y="T5"/>
                    </a:cxn>
                    <a:cxn ang="T13">
                      <a:pos x="T6" y="T7"/>
                    </a:cxn>
                    <a:cxn ang="T14">
                      <a:pos x="T8" y="T9"/>
                    </a:cxn>
                  </a:cxnLst>
                  <a:rect l="T15" t="T16" r="T17" b="T18"/>
                  <a:pathLst>
                    <a:path w="226" h="168">
                      <a:moveTo>
                        <a:pt x="0" y="0"/>
                      </a:moveTo>
                      <a:cubicBezTo>
                        <a:pt x="221" y="149"/>
                        <a:pt x="221" y="149"/>
                        <a:pt x="221" y="149"/>
                      </a:cubicBezTo>
                      <a:cubicBezTo>
                        <a:pt x="221" y="149"/>
                        <a:pt x="226" y="168"/>
                        <a:pt x="208" y="167"/>
                      </a:cubicBezTo>
                      <a:cubicBezTo>
                        <a:pt x="208" y="167"/>
                        <a:pt x="198" y="159"/>
                        <a:pt x="202" y="143"/>
                      </a:cubicBezTo>
                      <a:lnTo>
                        <a:pt x="0" y="0"/>
                      </a:lnTo>
                      <a:close/>
                    </a:path>
                  </a:pathLst>
                </a:custGeom>
                <a:solidFill>
                  <a:srgbClr val="FF4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7" name="Freeform 24"/>
                <p:cNvSpPr>
                  <a:spLocks noChangeArrowheads="1"/>
                </p:cNvSpPr>
                <p:nvPr/>
              </p:nvSpPr>
              <p:spPr bwMode="auto">
                <a:xfrm>
                  <a:off x="323850" y="612775"/>
                  <a:ext cx="650875" cy="804863"/>
                </a:xfrm>
                <a:custGeom>
                  <a:avLst/>
                  <a:gdLst>
                    <a:gd name="T0" fmla="*/ 17434 w 224"/>
                    <a:gd name="T1" fmla="*/ 46490 h 277"/>
                    <a:gd name="T2" fmla="*/ 543364 w 224"/>
                    <a:gd name="T3" fmla="*/ 714788 h 277"/>
                    <a:gd name="T4" fmla="*/ 598573 w 224"/>
                    <a:gd name="T5" fmla="*/ 781618 h 277"/>
                    <a:gd name="T6" fmla="*/ 633441 w 224"/>
                    <a:gd name="T7" fmla="*/ 758373 h 277"/>
                    <a:gd name="T8" fmla="*/ 104605 w 224"/>
                    <a:gd name="T9" fmla="*/ 90075 h 277"/>
                    <a:gd name="T10" fmla="*/ 52302 w 224"/>
                    <a:gd name="T11" fmla="*/ 23245 h 277"/>
                    <a:gd name="T12" fmla="*/ 17434 w 224"/>
                    <a:gd name="T13" fmla="*/ 46490 h 277"/>
                    <a:gd name="T14" fmla="*/ 0 60000 65536"/>
                    <a:gd name="T15" fmla="*/ 0 60000 65536"/>
                    <a:gd name="T16" fmla="*/ 0 60000 65536"/>
                    <a:gd name="T17" fmla="*/ 0 60000 65536"/>
                    <a:gd name="T18" fmla="*/ 0 60000 65536"/>
                    <a:gd name="T19" fmla="*/ 0 60000 65536"/>
                    <a:gd name="T20" fmla="*/ 0 60000 65536"/>
                    <a:gd name="T21" fmla="*/ 0 w 224"/>
                    <a:gd name="T22" fmla="*/ 0 h 277"/>
                    <a:gd name="T23" fmla="*/ 224 w 224"/>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277">
                      <a:moveTo>
                        <a:pt x="6" y="16"/>
                      </a:moveTo>
                      <a:cubicBezTo>
                        <a:pt x="66" y="93"/>
                        <a:pt x="127" y="169"/>
                        <a:pt x="187" y="246"/>
                      </a:cubicBezTo>
                      <a:cubicBezTo>
                        <a:pt x="193" y="254"/>
                        <a:pt x="199" y="261"/>
                        <a:pt x="206" y="269"/>
                      </a:cubicBezTo>
                      <a:cubicBezTo>
                        <a:pt x="211" y="277"/>
                        <a:pt x="224" y="269"/>
                        <a:pt x="218" y="261"/>
                      </a:cubicBezTo>
                      <a:cubicBezTo>
                        <a:pt x="157" y="184"/>
                        <a:pt x="97" y="108"/>
                        <a:pt x="36" y="31"/>
                      </a:cubicBezTo>
                      <a:cubicBezTo>
                        <a:pt x="30" y="23"/>
                        <a:pt x="24" y="16"/>
                        <a:pt x="18" y="8"/>
                      </a:cubicBezTo>
                      <a:cubicBezTo>
                        <a:pt x="12" y="0"/>
                        <a:pt x="0" y="8"/>
                        <a:pt x="6" y="16"/>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8" name="Freeform 25"/>
                <p:cNvSpPr>
                  <a:spLocks noChangeArrowheads="1"/>
                </p:cNvSpPr>
                <p:nvPr/>
              </p:nvSpPr>
              <p:spPr bwMode="auto">
                <a:xfrm>
                  <a:off x="425450" y="836613"/>
                  <a:ext cx="179388" cy="449263"/>
                </a:xfrm>
                <a:custGeom>
                  <a:avLst/>
                  <a:gdLst>
                    <a:gd name="T0" fmla="*/ 130201 w 62"/>
                    <a:gd name="T1" fmla="*/ 26086 h 155"/>
                    <a:gd name="T2" fmla="*/ 8680 w 62"/>
                    <a:gd name="T3" fmla="*/ 414481 h 155"/>
                    <a:gd name="T4" fmla="*/ 52080 w 62"/>
                    <a:gd name="T5" fmla="*/ 423177 h 155"/>
                    <a:gd name="T6" fmla="*/ 173601 w 62"/>
                    <a:gd name="T7" fmla="*/ 34782 h 155"/>
                    <a:gd name="T8" fmla="*/ 130201 w 62"/>
                    <a:gd name="T9" fmla="*/ 26086 h 155"/>
                    <a:gd name="T10" fmla="*/ 0 60000 65536"/>
                    <a:gd name="T11" fmla="*/ 0 60000 65536"/>
                    <a:gd name="T12" fmla="*/ 0 60000 65536"/>
                    <a:gd name="T13" fmla="*/ 0 60000 65536"/>
                    <a:gd name="T14" fmla="*/ 0 60000 65536"/>
                    <a:gd name="T15" fmla="*/ 0 w 62"/>
                    <a:gd name="T16" fmla="*/ 0 h 155"/>
                    <a:gd name="T17" fmla="*/ 62 w 62"/>
                    <a:gd name="T18" fmla="*/ 155 h 155"/>
                  </a:gdLst>
                  <a:ahLst/>
                  <a:cxnLst>
                    <a:cxn ang="T10">
                      <a:pos x="T0" y="T1"/>
                    </a:cxn>
                    <a:cxn ang="T11">
                      <a:pos x="T2" y="T3"/>
                    </a:cxn>
                    <a:cxn ang="T12">
                      <a:pos x="T4" y="T5"/>
                    </a:cxn>
                    <a:cxn ang="T13">
                      <a:pos x="T6" y="T7"/>
                    </a:cxn>
                    <a:cxn ang="T14">
                      <a:pos x="T8" y="T9"/>
                    </a:cxn>
                  </a:cxnLst>
                  <a:rect l="T15" t="T16" r="T17" b="T18"/>
                  <a:pathLst>
                    <a:path w="62" h="155">
                      <a:moveTo>
                        <a:pt x="45" y="9"/>
                      </a:moveTo>
                      <a:cubicBezTo>
                        <a:pt x="31" y="53"/>
                        <a:pt x="17" y="98"/>
                        <a:pt x="3" y="143"/>
                      </a:cubicBezTo>
                      <a:cubicBezTo>
                        <a:pt x="0" y="152"/>
                        <a:pt x="15" y="155"/>
                        <a:pt x="18" y="146"/>
                      </a:cubicBezTo>
                      <a:cubicBezTo>
                        <a:pt x="32" y="101"/>
                        <a:pt x="46" y="57"/>
                        <a:pt x="60" y="12"/>
                      </a:cubicBezTo>
                      <a:cubicBezTo>
                        <a:pt x="62" y="3"/>
                        <a:pt x="48" y="0"/>
                        <a:pt x="45" y="9"/>
                      </a:cubicBezTo>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9" name="Freeform 26"/>
                <p:cNvSpPr>
                  <a:spLocks noChangeArrowheads="1"/>
                </p:cNvSpPr>
                <p:nvPr/>
              </p:nvSpPr>
              <p:spPr bwMode="auto">
                <a:xfrm>
                  <a:off x="555625" y="833438"/>
                  <a:ext cx="52388" cy="69850"/>
                </a:xfrm>
                <a:custGeom>
                  <a:avLst/>
                  <a:gdLst>
                    <a:gd name="T0" fmla="*/ 0 w 18"/>
                    <a:gd name="T1" fmla="*/ 29104 h 24"/>
                    <a:gd name="T2" fmla="*/ 0 w 18"/>
                    <a:gd name="T3" fmla="*/ 29104 h 24"/>
                    <a:gd name="T4" fmla="*/ 32015 w 18"/>
                    <a:gd name="T5" fmla="*/ 69850 h 24"/>
                    <a:gd name="T6" fmla="*/ 40746 w 18"/>
                    <a:gd name="T7" fmla="*/ 37835 h 24"/>
                    <a:gd name="T8" fmla="*/ 0 w 18"/>
                    <a:gd name="T9" fmla="*/ 29104 h 24"/>
                    <a:gd name="T10" fmla="*/ 0 60000 65536"/>
                    <a:gd name="T11" fmla="*/ 0 60000 65536"/>
                    <a:gd name="T12" fmla="*/ 0 60000 65536"/>
                    <a:gd name="T13" fmla="*/ 0 60000 65536"/>
                    <a:gd name="T14" fmla="*/ 0 60000 65536"/>
                    <a:gd name="T15" fmla="*/ 0 w 18"/>
                    <a:gd name="T16" fmla="*/ 0 h 24"/>
                    <a:gd name="T17" fmla="*/ 18 w 18"/>
                    <a:gd name="T18" fmla="*/ 24 h 24"/>
                  </a:gdLst>
                  <a:ahLst/>
                  <a:cxnLst>
                    <a:cxn ang="T10">
                      <a:pos x="T0" y="T1"/>
                    </a:cxn>
                    <a:cxn ang="T11">
                      <a:pos x="T2" y="T3"/>
                    </a:cxn>
                    <a:cxn ang="T12">
                      <a:pos x="T4" y="T5"/>
                    </a:cxn>
                    <a:cxn ang="T13">
                      <a:pos x="T6" y="T7"/>
                    </a:cxn>
                    <a:cxn ang="T14">
                      <a:pos x="T8" y="T9"/>
                    </a:cxn>
                  </a:cxnLst>
                  <a:rect l="T15" t="T16" r="T17" b="T18"/>
                  <a:pathLst>
                    <a:path w="18" h="24">
                      <a:moveTo>
                        <a:pt x="0" y="10"/>
                      </a:moveTo>
                      <a:cubicBezTo>
                        <a:pt x="0" y="11"/>
                        <a:pt x="0" y="10"/>
                        <a:pt x="0" y="10"/>
                      </a:cubicBezTo>
                      <a:cubicBezTo>
                        <a:pt x="4" y="4"/>
                        <a:pt x="17" y="7"/>
                        <a:pt x="11" y="24"/>
                      </a:cubicBezTo>
                      <a:cubicBezTo>
                        <a:pt x="11" y="23"/>
                        <a:pt x="14" y="14"/>
                        <a:pt x="14" y="13"/>
                      </a:cubicBezTo>
                      <a:cubicBezTo>
                        <a:pt x="18" y="3"/>
                        <a:pt x="3" y="0"/>
                        <a:pt x="0" y="10"/>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0" name="Freeform 27"/>
                <p:cNvSpPr>
                  <a:spLocks noChangeArrowheads="1"/>
                </p:cNvSpPr>
                <p:nvPr/>
              </p:nvSpPr>
              <p:spPr bwMode="auto">
                <a:xfrm>
                  <a:off x="849313" y="1050925"/>
                  <a:ext cx="73025" cy="55563"/>
                </a:xfrm>
                <a:custGeom>
                  <a:avLst/>
                  <a:gdLst>
                    <a:gd name="T0" fmla="*/ 61341 w 25"/>
                    <a:gd name="T1" fmla="*/ 8773 h 19"/>
                    <a:gd name="T2" fmla="*/ 35052 w 25"/>
                    <a:gd name="T3" fmla="*/ 5849 h 19"/>
                    <a:gd name="T4" fmla="*/ 0 w 25"/>
                    <a:gd name="T5" fmla="*/ 17546 h 19"/>
                    <a:gd name="T6" fmla="*/ 20447 w 25"/>
                    <a:gd name="T7" fmla="*/ 55563 h 19"/>
                    <a:gd name="T8" fmla="*/ 55499 w 25"/>
                    <a:gd name="T9" fmla="*/ 40941 h 19"/>
                    <a:gd name="T10" fmla="*/ 61341 w 25"/>
                    <a:gd name="T11" fmla="*/ 8773 h 19"/>
                    <a:gd name="T12" fmla="*/ 0 60000 65536"/>
                    <a:gd name="T13" fmla="*/ 0 60000 65536"/>
                    <a:gd name="T14" fmla="*/ 0 60000 65536"/>
                    <a:gd name="T15" fmla="*/ 0 60000 65536"/>
                    <a:gd name="T16" fmla="*/ 0 60000 65536"/>
                    <a:gd name="T17" fmla="*/ 0 60000 65536"/>
                    <a:gd name="T18" fmla="*/ 0 w 25"/>
                    <a:gd name="T19" fmla="*/ 0 h 19"/>
                    <a:gd name="T20" fmla="*/ 25 w 2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5" h="19">
                      <a:moveTo>
                        <a:pt x="21" y="3"/>
                      </a:moveTo>
                      <a:cubicBezTo>
                        <a:pt x="21" y="3"/>
                        <a:pt x="19" y="0"/>
                        <a:pt x="12" y="2"/>
                      </a:cubicBezTo>
                      <a:cubicBezTo>
                        <a:pt x="0" y="6"/>
                        <a:pt x="0" y="6"/>
                        <a:pt x="0" y="6"/>
                      </a:cubicBezTo>
                      <a:cubicBezTo>
                        <a:pt x="7" y="19"/>
                        <a:pt x="7" y="19"/>
                        <a:pt x="7" y="19"/>
                      </a:cubicBezTo>
                      <a:cubicBezTo>
                        <a:pt x="19" y="14"/>
                        <a:pt x="19" y="14"/>
                        <a:pt x="19" y="14"/>
                      </a:cubicBezTo>
                      <a:cubicBezTo>
                        <a:pt x="19" y="14"/>
                        <a:pt x="25" y="10"/>
                        <a:pt x="21" y="3"/>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1" name="Freeform 28"/>
                <p:cNvSpPr>
                  <a:spLocks noChangeArrowheads="1"/>
                </p:cNvSpPr>
                <p:nvPr/>
              </p:nvSpPr>
              <p:spPr bwMode="auto">
                <a:xfrm>
                  <a:off x="331788" y="630238"/>
                  <a:ext cx="619125" cy="774700"/>
                </a:xfrm>
                <a:custGeom>
                  <a:avLst/>
                  <a:gdLst>
                    <a:gd name="T0" fmla="*/ 17440 w 213"/>
                    <a:gd name="T1" fmla="*/ 0 h 267"/>
                    <a:gd name="T2" fmla="*/ 5813 w 213"/>
                    <a:gd name="T3" fmla="*/ 26113 h 267"/>
                    <a:gd name="T4" fmla="*/ 514484 w 213"/>
                    <a:gd name="T5" fmla="*/ 670246 h 267"/>
                    <a:gd name="T6" fmla="*/ 590058 w 213"/>
                    <a:gd name="T7" fmla="*/ 765996 h 267"/>
                    <a:gd name="T8" fmla="*/ 619125 w 213"/>
                    <a:gd name="T9" fmla="*/ 768897 h 267"/>
                    <a:gd name="T10" fmla="*/ 17440 w 213"/>
                    <a:gd name="T11" fmla="*/ 0 h 267"/>
                    <a:gd name="T12" fmla="*/ 0 60000 65536"/>
                    <a:gd name="T13" fmla="*/ 0 60000 65536"/>
                    <a:gd name="T14" fmla="*/ 0 60000 65536"/>
                    <a:gd name="T15" fmla="*/ 0 60000 65536"/>
                    <a:gd name="T16" fmla="*/ 0 60000 65536"/>
                    <a:gd name="T17" fmla="*/ 0 60000 65536"/>
                    <a:gd name="T18" fmla="*/ 0 w 213"/>
                    <a:gd name="T19" fmla="*/ 0 h 267"/>
                    <a:gd name="T20" fmla="*/ 213 w 213"/>
                    <a:gd name="T21" fmla="*/ 267 h 267"/>
                  </a:gdLst>
                  <a:ahLst/>
                  <a:cxnLst>
                    <a:cxn ang="T12">
                      <a:pos x="T0" y="T1"/>
                    </a:cxn>
                    <a:cxn ang="T13">
                      <a:pos x="T2" y="T3"/>
                    </a:cxn>
                    <a:cxn ang="T14">
                      <a:pos x="T4" y="T5"/>
                    </a:cxn>
                    <a:cxn ang="T15">
                      <a:pos x="T6" y="T7"/>
                    </a:cxn>
                    <a:cxn ang="T16">
                      <a:pos x="T8" y="T9"/>
                    </a:cxn>
                    <a:cxn ang="T17">
                      <a:pos x="T10" y="T11"/>
                    </a:cxn>
                  </a:cxnLst>
                  <a:rect l="T18" t="T19" r="T20" b="T21"/>
                  <a:pathLst>
                    <a:path w="213" h="267">
                      <a:moveTo>
                        <a:pt x="6" y="0"/>
                      </a:moveTo>
                      <a:cubicBezTo>
                        <a:pt x="1" y="1"/>
                        <a:pt x="0" y="6"/>
                        <a:pt x="2" y="9"/>
                      </a:cubicBezTo>
                      <a:cubicBezTo>
                        <a:pt x="58" y="85"/>
                        <a:pt x="119" y="157"/>
                        <a:pt x="177" y="231"/>
                      </a:cubicBezTo>
                      <a:cubicBezTo>
                        <a:pt x="186" y="242"/>
                        <a:pt x="194" y="253"/>
                        <a:pt x="203" y="264"/>
                      </a:cubicBezTo>
                      <a:cubicBezTo>
                        <a:pt x="206" y="267"/>
                        <a:pt x="210" y="267"/>
                        <a:pt x="213" y="265"/>
                      </a:cubicBezTo>
                      <a:lnTo>
                        <a:pt x="6" y="0"/>
                      </a:lnTo>
                      <a:close/>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2" name="Freeform 29"/>
                <p:cNvSpPr>
                  <a:spLocks noChangeArrowheads="1"/>
                </p:cNvSpPr>
                <p:nvPr/>
              </p:nvSpPr>
              <p:spPr bwMode="auto">
                <a:xfrm>
                  <a:off x="41275" y="668338"/>
                  <a:ext cx="363538" cy="106363"/>
                </a:xfrm>
                <a:custGeom>
                  <a:avLst/>
                  <a:gdLst>
                    <a:gd name="T0" fmla="*/ 29083 w 125"/>
                    <a:gd name="T1" fmla="*/ 100614 h 37"/>
                    <a:gd name="T2" fmla="*/ 337363 w 125"/>
                    <a:gd name="T3" fmla="*/ 45995 h 37"/>
                    <a:gd name="T4" fmla="*/ 334455 w 125"/>
                    <a:gd name="T5" fmla="*/ 2875 h 37"/>
                    <a:gd name="T6" fmla="*/ 29083 w 125"/>
                    <a:gd name="T7" fmla="*/ 57494 h 37"/>
                    <a:gd name="T8" fmla="*/ 29083 w 125"/>
                    <a:gd name="T9" fmla="*/ 100614 h 37"/>
                    <a:gd name="T10" fmla="*/ 0 60000 65536"/>
                    <a:gd name="T11" fmla="*/ 0 60000 65536"/>
                    <a:gd name="T12" fmla="*/ 0 60000 65536"/>
                    <a:gd name="T13" fmla="*/ 0 60000 65536"/>
                    <a:gd name="T14" fmla="*/ 0 60000 65536"/>
                    <a:gd name="T15" fmla="*/ 0 w 125"/>
                    <a:gd name="T16" fmla="*/ 0 h 37"/>
                    <a:gd name="T17" fmla="*/ 125 w 125"/>
                    <a:gd name="T18" fmla="*/ 37 h 37"/>
                  </a:gdLst>
                  <a:ahLst/>
                  <a:cxnLst>
                    <a:cxn ang="T10">
                      <a:pos x="T0" y="T1"/>
                    </a:cxn>
                    <a:cxn ang="T11">
                      <a:pos x="T2" y="T3"/>
                    </a:cxn>
                    <a:cxn ang="T12">
                      <a:pos x="T4" y="T5"/>
                    </a:cxn>
                    <a:cxn ang="T13">
                      <a:pos x="T6" y="T7"/>
                    </a:cxn>
                    <a:cxn ang="T14">
                      <a:pos x="T8" y="T9"/>
                    </a:cxn>
                  </a:cxnLst>
                  <a:rect l="T15" t="T16" r="T17" b="T18"/>
                  <a:pathLst>
                    <a:path w="125" h="37">
                      <a:moveTo>
                        <a:pt x="10" y="35"/>
                      </a:moveTo>
                      <a:cubicBezTo>
                        <a:pt x="46" y="29"/>
                        <a:pt x="81" y="22"/>
                        <a:pt x="116" y="16"/>
                      </a:cubicBezTo>
                      <a:cubicBezTo>
                        <a:pt x="125" y="15"/>
                        <a:pt x="125" y="0"/>
                        <a:pt x="115" y="1"/>
                      </a:cubicBezTo>
                      <a:cubicBezTo>
                        <a:pt x="80" y="8"/>
                        <a:pt x="45" y="14"/>
                        <a:pt x="10" y="20"/>
                      </a:cubicBezTo>
                      <a:cubicBezTo>
                        <a:pt x="0" y="22"/>
                        <a:pt x="1" y="37"/>
                        <a:pt x="10" y="35"/>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3" name="Freeform 30"/>
                <p:cNvSpPr>
                  <a:spLocks noChangeArrowheads="1"/>
                </p:cNvSpPr>
                <p:nvPr/>
              </p:nvSpPr>
              <p:spPr bwMode="auto">
                <a:xfrm>
                  <a:off x="52388" y="690563"/>
                  <a:ext cx="346075" cy="87313"/>
                </a:xfrm>
                <a:custGeom>
                  <a:avLst/>
                  <a:gdLst>
                    <a:gd name="T0" fmla="*/ 0 w 119"/>
                    <a:gd name="T1" fmla="*/ 69850 h 30"/>
                    <a:gd name="T2" fmla="*/ 20357 w 119"/>
                    <a:gd name="T3" fmla="*/ 84403 h 30"/>
                    <a:gd name="T4" fmla="*/ 325718 w 119"/>
                    <a:gd name="T5" fmla="*/ 23283 h 30"/>
                    <a:gd name="T6" fmla="*/ 346075 w 119"/>
                    <a:gd name="T7" fmla="*/ 0 h 30"/>
                    <a:gd name="T8" fmla="*/ 0 w 119"/>
                    <a:gd name="T9" fmla="*/ 69850 h 30"/>
                    <a:gd name="T10" fmla="*/ 0 60000 65536"/>
                    <a:gd name="T11" fmla="*/ 0 60000 65536"/>
                    <a:gd name="T12" fmla="*/ 0 60000 65536"/>
                    <a:gd name="T13" fmla="*/ 0 60000 65536"/>
                    <a:gd name="T14" fmla="*/ 0 60000 65536"/>
                    <a:gd name="T15" fmla="*/ 0 w 119"/>
                    <a:gd name="T16" fmla="*/ 0 h 30"/>
                    <a:gd name="T17" fmla="*/ 119 w 119"/>
                    <a:gd name="T18" fmla="*/ 30 h 30"/>
                  </a:gdLst>
                  <a:ahLst/>
                  <a:cxnLst>
                    <a:cxn ang="T10">
                      <a:pos x="T0" y="T1"/>
                    </a:cxn>
                    <a:cxn ang="T11">
                      <a:pos x="T2" y="T3"/>
                    </a:cxn>
                    <a:cxn ang="T12">
                      <a:pos x="T4" y="T5"/>
                    </a:cxn>
                    <a:cxn ang="T13">
                      <a:pos x="T6" y="T7"/>
                    </a:cxn>
                    <a:cxn ang="T14">
                      <a:pos x="T8" y="T9"/>
                    </a:cxn>
                  </a:cxnLst>
                  <a:rect l="T15" t="T16" r="T17" b="T18"/>
                  <a:pathLst>
                    <a:path w="119" h="30">
                      <a:moveTo>
                        <a:pt x="0" y="24"/>
                      </a:moveTo>
                      <a:cubicBezTo>
                        <a:pt x="0" y="27"/>
                        <a:pt x="2" y="30"/>
                        <a:pt x="7" y="29"/>
                      </a:cubicBezTo>
                      <a:cubicBezTo>
                        <a:pt x="42" y="22"/>
                        <a:pt x="77" y="15"/>
                        <a:pt x="112" y="8"/>
                      </a:cubicBezTo>
                      <a:cubicBezTo>
                        <a:pt x="116" y="7"/>
                        <a:pt x="118" y="4"/>
                        <a:pt x="119" y="0"/>
                      </a:cubicBezTo>
                      <a:lnTo>
                        <a:pt x="0" y="24"/>
                      </a:lnTo>
                      <a:close/>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4" name="Freeform 31"/>
                <p:cNvSpPr>
                  <a:spLocks noChangeArrowheads="1"/>
                </p:cNvSpPr>
                <p:nvPr/>
              </p:nvSpPr>
              <p:spPr bwMode="auto">
                <a:xfrm>
                  <a:off x="547688" y="1277938"/>
                  <a:ext cx="357188" cy="161925"/>
                </a:xfrm>
                <a:custGeom>
                  <a:avLst/>
                  <a:gdLst>
                    <a:gd name="T0" fmla="*/ 34848 w 123"/>
                    <a:gd name="T1" fmla="*/ 153250 h 56"/>
                    <a:gd name="T2" fmla="*/ 328148 w 123"/>
                    <a:gd name="T3" fmla="*/ 49156 h 56"/>
                    <a:gd name="T4" fmla="*/ 342668 w 123"/>
                    <a:gd name="T5" fmla="*/ 40481 h 56"/>
                    <a:gd name="T6" fmla="*/ 319436 w 123"/>
                    <a:gd name="T7" fmla="*/ 5783 h 56"/>
                    <a:gd name="T8" fmla="*/ 23232 w 123"/>
                    <a:gd name="T9" fmla="*/ 112769 h 56"/>
                    <a:gd name="T10" fmla="*/ 34848 w 123"/>
                    <a:gd name="T11" fmla="*/ 153250 h 56"/>
                    <a:gd name="T12" fmla="*/ 0 60000 65536"/>
                    <a:gd name="T13" fmla="*/ 0 60000 65536"/>
                    <a:gd name="T14" fmla="*/ 0 60000 65536"/>
                    <a:gd name="T15" fmla="*/ 0 60000 65536"/>
                    <a:gd name="T16" fmla="*/ 0 60000 65536"/>
                    <a:gd name="T17" fmla="*/ 0 60000 65536"/>
                    <a:gd name="T18" fmla="*/ 0 w 123"/>
                    <a:gd name="T19" fmla="*/ 0 h 56"/>
                    <a:gd name="T20" fmla="*/ 123 w 123"/>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23" h="56">
                      <a:moveTo>
                        <a:pt x="12" y="53"/>
                      </a:moveTo>
                      <a:cubicBezTo>
                        <a:pt x="45" y="41"/>
                        <a:pt x="79" y="29"/>
                        <a:pt x="113" y="17"/>
                      </a:cubicBezTo>
                      <a:cubicBezTo>
                        <a:pt x="115" y="16"/>
                        <a:pt x="116" y="15"/>
                        <a:pt x="118" y="14"/>
                      </a:cubicBezTo>
                      <a:cubicBezTo>
                        <a:pt x="123" y="11"/>
                        <a:pt x="116" y="0"/>
                        <a:pt x="110" y="2"/>
                      </a:cubicBezTo>
                      <a:cubicBezTo>
                        <a:pt x="76" y="14"/>
                        <a:pt x="42" y="27"/>
                        <a:pt x="8" y="39"/>
                      </a:cubicBezTo>
                      <a:cubicBezTo>
                        <a:pt x="0" y="42"/>
                        <a:pt x="5" y="56"/>
                        <a:pt x="12" y="53"/>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5" name="Freeform 32"/>
                <p:cNvSpPr>
                  <a:spLocks noChangeArrowheads="1"/>
                </p:cNvSpPr>
                <p:nvPr/>
              </p:nvSpPr>
              <p:spPr bwMode="auto">
                <a:xfrm>
                  <a:off x="561975" y="1303338"/>
                  <a:ext cx="328613" cy="139700"/>
                </a:xfrm>
                <a:custGeom>
                  <a:avLst/>
                  <a:gdLst>
                    <a:gd name="T0" fmla="*/ 0 w 113"/>
                    <a:gd name="T1" fmla="*/ 122238 h 48"/>
                    <a:gd name="T2" fmla="*/ 20357 w 113"/>
                    <a:gd name="T3" fmla="*/ 133879 h 48"/>
                    <a:gd name="T4" fmla="*/ 314073 w 113"/>
                    <a:gd name="T5" fmla="*/ 23283 h 48"/>
                    <a:gd name="T6" fmla="*/ 328613 w 113"/>
                    <a:gd name="T7" fmla="*/ 14552 h 48"/>
                    <a:gd name="T8" fmla="*/ 316981 w 113"/>
                    <a:gd name="T9" fmla="*/ 0 h 48"/>
                    <a:gd name="T10" fmla="*/ 0 w 113"/>
                    <a:gd name="T11" fmla="*/ 122238 h 48"/>
                    <a:gd name="T12" fmla="*/ 0 60000 65536"/>
                    <a:gd name="T13" fmla="*/ 0 60000 65536"/>
                    <a:gd name="T14" fmla="*/ 0 60000 65536"/>
                    <a:gd name="T15" fmla="*/ 0 60000 65536"/>
                    <a:gd name="T16" fmla="*/ 0 60000 65536"/>
                    <a:gd name="T17" fmla="*/ 0 60000 65536"/>
                    <a:gd name="T18" fmla="*/ 0 w 113"/>
                    <a:gd name="T19" fmla="*/ 0 h 48"/>
                    <a:gd name="T20" fmla="*/ 113 w 113"/>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13" h="48">
                      <a:moveTo>
                        <a:pt x="0" y="42"/>
                      </a:moveTo>
                      <a:cubicBezTo>
                        <a:pt x="2" y="45"/>
                        <a:pt x="3" y="48"/>
                        <a:pt x="7" y="46"/>
                      </a:cubicBezTo>
                      <a:cubicBezTo>
                        <a:pt x="41" y="33"/>
                        <a:pt x="75" y="20"/>
                        <a:pt x="108" y="8"/>
                      </a:cubicBezTo>
                      <a:cubicBezTo>
                        <a:pt x="110" y="7"/>
                        <a:pt x="113" y="6"/>
                        <a:pt x="113" y="5"/>
                      </a:cubicBezTo>
                      <a:cubicBezTo>
                        <a:pt x="112" y="4"/>
                        <a:pt x="111" y="2"/>
                        <a:pt x="109" y="0"/>
                      </a:cubicBezTo>
                      <a:lnTo>
                        <a:pt x="0" y="42"/>
                      </a:lnTo>
                      <a:close/>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6" name="Freeform 33"/>
                <p:cNvSpPr>
                  <a:spLocks noChangeArrowheads="1"/>
                </p:cNvSpPr>
                <p:nvPr/>
              </p:nvSpPr>
              <p:spPr bwMode="auto">
                <a:xfrm>
                  <a:off x="87313" y="673100"/>
                  <a:ext cx="681038" cy="542925"/>
                </a:xfrm>
                <a:custGeom>
                  <a:avLst/>
                  <a:gdLst>
                    <a:gd name="T0" fmla="*/ 221192 w 234"/>
                    <a:gd name="T1" fmla="*/ 0 h 187"/>
                    <a:gd name="T2" fmla="*/ 360892 w 234"/>
                    <a:gd name="T3" fmla="*/ 217751 h 187"/>
                    <a:gd name="T4" fmla="*/ 681038 w 234"/>
                    <a:gd name="T5" fmla="*/ 423888 h 187"/>
                    <a:gd name="T6" fmla="*/ 471488 w 234"/>
                    <a:gd name="T7" fmla="*/ 499375 h 187"/>
                    <a:gd name="T8" fmla="*/ 130969 w 234"/>
                    <a:gd name="T9" fmla="*/ 258397 h 187"/>
                    <a:gd name="T10" fmla="*/ 0 w 234"/>
                    <a:gd name="T11" fmla="*/ 49357 h 187"/>
                    <a:gd name="T12" fmla="*/ 221192 w 234"/>
                    <a:gd name="T13" fmla="*/ 0 h 187"/>
                    <a:gd name="T14" fmla="*/ 0 60000 65536"/>
                    <a:gd name="T15" fmla="*/ 0 60000 65536"/>
                    <a:gd name="T16" fmla="*/ 0 60000 65536"/>
                    <a:gd name="T17" fmla="*/ 0 60000 65536"/>
                    <a:gd name="T18" fmla="*/ 0 60000 65536"/>
                    <a:gd name="T19" fmla="*/ 0 60000 65536"/>
                    <a:gd name="T20" fmla="*/ 0 60000 65536"/>
                    <a:gd name="T21" fmla="*/ 0 w 234"/>
                    <a:gd name="T22" fmla="*/ 0 h 187"/>
                    <a:gd name="T23" fmla="*/ 234 w 234"/>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187">
                      <a:moveTo>
                        <a:pt x="76" y="0"/>
                      </a:moveTo>
                      <a:cubicBezTo>
                        <a:pt x="76" y="0"/>
                        <a:pt x="104" y="12"/>
                        <a:pt x="124" y="75"/>
                      </a:cubicBezTo>
                      <a:cubicBezTo>
                        <a:pt x="124" y="75"/>
                        <a:pt x="153" y="147"/>
                        <a:pt x="234" y="146"/>
                      </a:cubicBezTo>
                      <a:cubicBezTo>
                        <a:pt x="162" y="172"/>
                        <a:pt x="162" y="172"/>
                        <a:pt x="162" y="172"/>
                      </a:cubicBezTo>
                      <a:cubicBezTo>
                        <a:pt x="162" y="172"/>
                        <a:pt x="81" y="187"/>
                        <a:pt x="45" y="89"/>
                      </a:cubicBezTo>
                      <a:cubicBezTo>
                        <a:pt x="45" y="89"/>
                        <a:pt x="35" y="39"/>
                        <a:pt x="0" y="17"/>
                      </a:cubicBezTo>
                      <a:lnTo>
                        <a:pt x="76" y="0"/>
                      </a:lnTo>
                      <a:close/>
                    </a:path>
                  </a:pathLst>
                </a:custGeom>
                <a:solidFill>
                  <a:srgbClr val="7BCC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7" name="Freeform 34"/>
                <p:cNvSpPr>
                  <a:spLocks noChangeArrowheads="1"/>
                </p:cNvSpPr>
                <p:nvPr/>
              </p:nvSpPr>
              <p:spPr bwMode="auto">
                <a:xfrm>
                  <a:off x="619125" y="1063625"/>
                  <a:ext cx="261938" cy="127000"/>
                </a:xfrm>
                <a:custGeom>
                  <a:avLst/>
                  <a:gdLst>
                    <a:gd name="T0" fmla="*/ 0 w 90"/>
                    <a:gd name="T1" fmla="*/ 86591 h 44"/>
                    <a:gd name="T2" fmla="*/ 40746 w 90"/>
                    <a:gd name="T3" fmla="*/ 95250 h 44"/>
                    <a:gd name="T4" fmla="*/ 8731 w 90"/>
                    <a:gd name="T5" fmla="*/ 127000 h 44"/>
                    <a:gd name="T6" fmla="*/ 253207 w 90"/>
                    <a:gd name="T7" fmla="*/ 43295 h 44"/>
                    <a:gd name="T8" fmla="*/ 256117 w 90"/>
                    <a:gd name="T9" fmla="*/ 20205 h 44"/>
                    <a:gd name="T10" fmla="*/ 221192 w 90"/>
                    <a:gd name="T11" fmla="*/ 8659 h 44"/>
                    <a:gd name="T12" fmla="*/ 0 w 90"/>
                    <a:gd name="T13" fmla="*/ 86591 h 44"/>
                    <a:gd name="T14" fmla="*/ 0 60000 65536"/>
                    <a:gd name="T15" fmla="*/ 0 60000 65536"/>
                    <a:gd name="T16" fmla="*/ 0 60000 65536"/>
                    <a:gd name="T17" fmla="*/ 0 60000 65536"/>
                    <a:gd name="T18" fmla="*/ 0 60000 65536"/>
                    <a:gd name="T19" fmla="*/ 0 60000 65536"/>
                    <a:gd name="T20" fmla="*/ 0 60000 65536"/>
                    <a:gd name="T21" fmla="*/ 0 w 90"/>
                    <a:gd name="T22" fmla="*/ 0 h 44"/>
                    <a:gd name="T23" fmla="*/ 90 w 9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44">
                      <a:moveTo>
                        <a:pt x="0" y="30"/>
                      </a:moveTo>
                      <a:cubicBezTo>
                        <a:pt x="0" y="30"/>
                        <a:pt x="11" y="25"/>
                        <a:pt x="14" y="33"/>
                      </a:cubicBezTo>
                      <a:cubicBezTo>
                        <a:pt x="14" y="33"/>
                        <a:pt x="14" y="40"/>
                        <a:pt x="3" y="44"/>
                      </a:cubicBezTo>
                      <a:cubicBezTo>
                        <a:pt x="87" y="15"/>
                        <a:pt x="87" y="15"/>
                        <a:pt x="87" y="15"/>
                      </a:cubicBezTo>
                      <a:cubicBezTo>
                        <a:pt x="87" y="15"/>
                        <a:pt x="90" y="11"/>
                        <a:pt x="88" y="7"/>
                      </a:cubicBezTo>
                      <a:cubicBezTo>
                        <a:pt x="88" y="7"/>
                        <a:pt x="87" y="0"/>
                        <a:pt x="76" y="3"/>
                      </a:cubicBezTo>
                      <a:lnTo>
                        <a:pt x="0" y="30"/>
                      </a:lnTo>
                      <a:close/>
                    </a:path>
                  </a:pathLst>
                </a:custGeom>
                <a:solidFill>
                  <a:srgbClr val="A2E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8" name="Freeform 35"/>
                <p:cNvSpPr>
                  <a:spLocks noChangeArrowheads="1"/>
                </p:cNvSpPr>
                <p:nvPr/>
              </p:nvSpPr>
              <p:spPr bwMode="auto">
                <a:xfrm>
                  <a:off x="0" y="685800"/>
                  <a:ext cx="677863" cy="841375"/>
                </a:xfrm>
                <a:custGeom>
                  <a:avLst/>
                  <a:gdLst>
                    <a:gd name="T0" fmla="*/ 17456 w 233"/>
                    <a:gd name="T1" fmla="*/ 46421 h 290"/>
                    <a:gd name="T2" fmla="*/ 544036 w 233"/>
                    <a:gd name="T3" fmla="*/ 719521 h 290"/>
                    <a:gd name="T4" fmla="*/ 622587 w 233"/>
                    <a:gd name="T5" fmla="*/ 821066 h 290"/>
                    <a:gd name="T6" fmla="*/ 660407 w 233"/>
                    <a:gd name="T7" fmla="*/ 794954 h 290"/>
                    <a:gd name="T8" fmla="*/ 130918 w 233"/>
                    <a:gd name="T9" fmla="*/ 121854 h 290"/>
                    <a:gd name="T10" fmla="*/ 52367 w 233"/>
                    <a:gd name="T11" fmla="*/ 23210 h 290"/>
                    <a:gd name="T12" fmla="*/ 17456 w 233"/>
                    <a:gd name="T13" fmla="*/ 46421 h 290"/>
                    <a:gd name="T14" fmla="*/ 0 60000 65536"/>
                    <a:gd name="T15" fmla="*/ 0 60000 65536"/>
                    <a:gd name="T16" fmla="*/ 0 60000 65536"/>
                    <a:gd name="T17" fmla="*/ 0 60000 65536"/>
                    <a:gd name="T18" fmla="*/ 0 60000 65536"/>
                    <a:gd name="T19" fmla="*/ 0 60000 65536"/>
                    <a:gd name="T20" fmla="*/ 0 60000 65536"/>
                    <a:gd name="T21" fmla="*/ 0 w 233"/>
                    <a:gd name="T22" fmla="*/ 0 h 290"/>
                    <a:gd name="T23" fmla="*/ 233 w 233"/>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290">
                      <a:moveTo>
                        <a:pt x="6" y="16"/>
                      </a:moveTo>
                      <a:cubicBezTo>
                        <a:pt x="66" y="93"/>
                        <a:pt x="127" y="171"/>
                        <a:pt x="187" y="248"/>
                      </a:cubicBezTo>
                      <a:cubicBezTo>
                        <a:pt x="196" y="260"/>
                        <a:pt x="205" y="271"/>
                        <a:pt x="214" y="283"/>
                      </a:cubicBezTo>
                      <a:cubicBezTo>
                        <a:pt x="220" y="290"/>
                        <a:pt x="233" y="282"/>
                        <a:pt x="227" y="274"/>
                      </a:cubicBezTo>
                      <a:cubicBezTo>
                        <a:pt x="166" y="197"/>
                        <a:pt x="106" y="119"/>
                        <a:pt x="45" y="42"/>
                      </a:cubicBezTo>
                      <a:cubicBezTo>
                        <a:pt x="36" y="30"/>
                        <a:pt x="27" y="19"/>
                        <a:pt x="18" y="8"/>
                      </a:cubicBezTo>
                      <a:cubicBezTo>
                        <a:pt x="13" y="0"/>
                        <a:pt x="0" y="8"/>
                        <a:pt x="6" y="16"/>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79" name="Freeform 36"/>
                <p:cNvSpPr>
                  <a:spLocks noChangeArrowheads="1"/>
                </p:cNvSpPr>
                <p:nvPr/>
              </p:nvSpPr>
              <p:spPr bwMode="auto">
                <a:xfrm>
                  <a:off x="6350" y="703263"/>
                  <a:ext cx="647700" cy="812800"/>
                </a:xfrm>
                <a:custGeom>
                  <a:avLst/>
                  <a:gdLst>
                    <a:gd name="T0" fmla="*/ 14522 w 223"/>
                    <a:gd name="T1" fmla="*/ 0 h 280"/>
                    <a:gd name="T2" fmla="*/ 8713 w 223"/>
                    <a:gd name="T3" fmla="*/ 31931 h 280"/>
                    <a:gd name="T4" fmla="*/ 537330 w 223"/>
                    <a:gd name="T5" fmla="*/ 702491 h 280"/>
                    <a:gd name="T6" fmla="*/ 615751 w 223"/>
                    <a:gd name="T7" fmla="*/ 804091 h 280"/>
                    <a:gd name="T8" fmla="*/ 647700 w 223"/>
                    <a:gd name="T9" fmla="*/ 806994 h 280"/>
                    <a:gd name="T10" fmla="*/ 14522 w 223"/>
                    <a:gd name="T11" fmla="*/ 0 h 280"/>
                    <a:gd name="T12" fmla="*/ 0 60000 65536"/>
                    <a:gd name="T13" fmla="*/ 0 60000 65536"/>
                    <a:gd name="T14" fmla="*/ 0 60000 65536"/>
                    <a:gd name="T15" fmla="*/ 0 60000 65536"/>
                    <a:gd name="T16" fmla="*/ 0 60000 65536"/>
                    <a:gd name="T17" fmla="*/ 0 60000 65536"/>
                    <a:gd name="T18" fmla="*/ 0 w 223"/>
                    <a:gd name="T19" fmla="*/ 0 h 280"/>
                    <a:gd name="T20" fmla="*/ 223 w 223"/>
                    <a:gd name="T21" fmla="*/ 280 h 280"/>
                  </a:gdLst>
                  <a:ahLst/>
                  <a:cxnLst>
                    <a:cxn ang="T12">
                      <a:pos x="T0" y="T1"/>
                    </a:cxn>
                    <a:cxn ang="T13">
                      <a:pos x="T2" y="T3"/>
                    </a:cxn>
                    <a:cxn ang="T14">
                      <a:pos x="T4" y="T5"/>
                    </a:cxn>
                    <a:cxn ang="T15">
                      <a:pos x="T6" y="T7"/>
                    </a:cxn>
                    <a:cxn ang="T16">
                      <a:pos x="T8" y="T9"/>
                    </a:cxn>
                    <a:cxn ang="T17">
                      <a:pos x="T10" y="T11"/>
                    </a:cxn>
                  </a:cxnLst>
                  <a:rect l="T18" t="T19" r="T20" b="T21"/>
                  <a:pathLst>
                    <a:path w="223" h="280">
                      <a:moveTo>
                        <a:pt x="5" y="0"/>
                      </a:moveTo>
                      <a:cubicBezTo>
                        <a:pt x="2" y="2"/>
                        <a:pt x="0" y="7"/>
                        <a:pt x="3" y="11"/>
                      </a:cubicBezTo>
                      <a:cubicBezTo>
                        <a:pt x="64" y="88"/>
                        <a:pt x="125" y="165"/>
                        <a:pt x="185" y="242"/>
                      </a:cubicBezTo>
                      <a:cubicBezTo>
                        <a:pt x="194" y="254"/>
                        <a:pt x="203" y="265"/>
                        <a:pt x="212" y="277"/>
                      </a:cubicBezTo>
                      <a:cubicBezTo>
                        <a:pt x="215" y="280"/>
                        <a:pt x="220" y="280"/>
                        <a:pt x="223" y="278"/>
                      </a:cubicBezTo>
                      <a:lnTo>
                        <a:pt x="5" y="0"/>
                      </a:lnTo>
                      <a:close/>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0" name="Freeform 37"/>
                <p:cNvSpPr>
                  <a:spLocks noChangeArrowheads="1"/>
                </p:cNvSpPr>
                <p:nvPr/>
              </p:nvSpPr>
              <p:spPr bwMode="auto">
                <a:xfrm>
                  <a:off x="87313" y="938213"/>
                  <a:ext cx="171450" cy="461963"/>
                </a:xfrm>
                <a:custGeom>
                  <a:avLst/>
                  <a:gdLst>
                    <a:gd name="T0" fmla="*/ 49401 w 59"/>
                    <a:gd name="T1" fmla="*/ 432909 h 159"/>
                    <a:gd name="T2" fmla="*/ 165638 w 59"/>
                    <a:gd name="T3" fmla="*/ 37771 h 159"/>
                    <a:gd name="T4" fmla="*/ 122049 w 59"/>
                    <a:gd name="T5" fmla="*/ 26149 h 159"/>
                    <a:gd name="T6" fmla="*/ 8718 w 59"/>
                    <a:gd name="T7" fmla="*/ 424192 h 159"/>
                    <a:gd name="T8" fmla="*/ 49401 w 59"/>
                    <a:gd name="T9" fmla="*/ 432909 h 159"/>
                    <a:gd name="T10" fmla="*/ 0 60000 65536"/>
                    <a:gd name="T11" fmla="*/ 0 60000 65536"/>
                    <a:gd name="T12" fmla="*/ 0 60000 65536"/>
                    <a:gd name="T13" fmla="*/ 0 60000 65536"/>
                    <a:gd name="T14" fmla="*/ 0 60000 65536"/>
                    <a:gd name="T15" fmla="*/ 0 w 59"/>
                    <a:gd name="T16" fmla="*/ 0 h 159"/>
                    <a:gd name="T17" fmla="*/ 59 w 59"/>
                    <a:gd name="T18" fmla="*/ 159 h 159"/>
                  </a:gdLst>
                  <a:ahLst/>
                  <a:cxnLst>
                    <a:cxn ang="T10">
                      <a:pos x="T0" y="T1"/>
                    </a:cxn>
                    <a:cxn ang="T11">
                      <a:pos x="T2" y="T3"/>
                    </a:cxn>
                    <a:cxn ang="T12">
                      <a:pos x="T4" y="T5"/>
                    </a:cxn>
                    <a:cxn ang="T13">
                      <a:pos x="T6" y="T7"/>
                    </a:cxn>
                    <a:cxn ang="T14">
                      <a:pos x="T8" y="T9"/>
                    </a:cxn>
                  </a:cxnLst>
                  <a:rect l="T15" t="T16" r="T17" b="T18"/>
                  <a:pathLst>
                    <a:path w="59" h="159">
                      <a:moveTo>
                        <a:pt x="17" y="149"/>
                      </a:moveTo>
                      <a:cubicBezTo>
                        <a:pt x="30" y="104"/>
                        <a:pt x="44" y="58"/>
                        <a:pt x="57" y="13"/>
                      </a:cubicBezTo>
                      <a:cubicBezTo>
                        <a:pt x="59" y="3"/>
                        <a:pt x="45" y="0"/>
                        <a:pt x="42" y="9"/>
                      </a:cubicBezTo>
                      <a:cubicBezTo>
                        <a:pt x="29" y="55"/>
                        <a:pt x="16" y="101"/>
                        <a:pt x="3" y="146"/>
                      </a:cubicBezTo>
                      <a:cubicBezTo>
                        <a:pt x="0" y="155"/>
                        <a:pt x="14" y="159"/>
                        <a:pt x="17" y="149"/>
                      </a:cubicBezTo>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1" name="Freeform 38"/>
                <p:cNvSpPr>
                  <a:spLocks noChangeArrowheads="1"/>
                </p:cNvSpPr>
                <p:nvPr/>
              </p:nvSpPr>
              <p:spPr bwMode="auto">
                <a:xfrm>
                  <a:off x="34925" y="1131888"/>
                  <a:ext cx="636588" cy="285750"/>
                </a:xfrm>
                <a:custGeom>
                  <a:avLst/>
                  <a:gdLst>
                    <a:gd name="T0" fmla="*/ 37788 w 219"/>
                    <a:gd name="T1" fmla="*/ 277003 h 98"/>
                    <a:gd name="T2" fmla="*/ 610427 w 219"/>
                    <a:gd name="T3" fmla="*/ 52485 h 98"/>
                    <a:gd name="T4" fmla="*/ 598800 w 219"/>
                    <a:gd name="T5" fmla="*/ 11663 h 98"/>
                    <a:gd name="T6" fmla="*/ 23254 w 219"/>
                    <a:gd name="T7" fmla="*/ 233265 h 98"/>
                    <a:gd name="T8" fmla="*/ 37788 w 219"/>
                    <a:gd name="T9" fmla="*/ 277003 h 98"/>
                    <a:gd name="T10" fmla="*/ 0 60000 65536"/>
                    <a:gd name="T11" fmla="*/ 0 60000 65536"/>
                    <a:gd name="T12" fmla="*/ 0 60000 65536"/>
                    <a:gd name="T13" fmla="*/ 0 60000 65536"/>
                    <a:gd name="T14" fmla="*/ 0 60000 65536"/>
                    <a:gd name="T15" fmla="*/ 0 w 219"/>
                    <a:gd name="T16" fmla="*/ 0 h 98"/>
                    <a:gd name="T17" fmla="*/ 219 w 219"/>
                    <a:gd name="T18" fmla="*/ 98 h 98"/>
                  </a:gdLst>
                  <a:ahLst/>
                  <a:cxnLst>
                    <a:cxn ang="T10">
                      <a:pos x="T0" y="T1"/>
                    </a:cxn>
                    <a:cxn ang="T11">
                      <a:pos x="T2" y="T3"/>
                    </a:cxn>
                    <a:cxn ang="T12">
                      <a:pos x="T4" y="T5"/>
                    </a:cxn>
                    <a:cxn ang="T13">
                      <a:pos x="T6" y="T7"/>
                    </a:cxn>
                    <a:cxn ang="T14">
                      <a:pos x="T8" y="T9"/>
                    </a:cxn>
                  </a:cxnLst>
                  <a:rect l="T15" t="T16" r="T17" b="T18"/>
                  <a:pathLst>
                    <a:path w="219" h="98">
                      <a:moveTo>
                        <a:pt x="13" y="95"/>
                      </a:moveTo>
                      <a:cubicBezTo>
                        <a:pt x="79" y="69"/>
                        <a:pt x="144" y="43"/>
                        <a:pt x="210" y="18"/>
                      </a:cubicBezTo>
                      <a:cubicBezTo>
                        <a:pt x="219" y="14"/>
                        <a:pt x="215" y="0"/>
                        <a:pt x="206" y="4"/>
                      </a:cubicBezTo>
                      <a:cubicBezTo>
                        <a:pt x="140" y="29"/>
                        <a:pt x="74" y="55"/>
                        <a:pt x="8" y="80"/>
                      </a:cubicBezTo>
                      <a:cubicBezTo>
                        <a:pt x="0" y="84"/>
                        <a:pt x="4" y="98"/>
                        <a:pt x="13" y="95"/>
                      </a:cubicBezTo>
                    </a:path>
                  </a:pathLst>
                </a:custGeom>
                <a:solidFill>
                  <a:srgbClr val="F1A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2" name="Freeform 39"/>
                <p:cNvSpPr>
                  <a:spLocks noChangeArrowheads="1"/>
                </p:cNvSpPr>
                <p:nvPr/>
              </p:nvSpPr>
              <p:spPr bwMode="auto">
                <a:xfrm>
                  <a:off x="47625" y="1155700"/>
                  <a:ext cx="615950" cy="255588"/>
                </a:xfrm>
                <a:custGeom>
                  <a:avLst/>
                  <a:gdLst>
                    <a:gd name="T0" fmla="*/ 0 w 212"/>
                    <a:gd name="T1" fmla="*/ 238162 h 88"/>
                    <a:gd name="T2" fmla="*/ 26149 w 212"/>
                    <a:gd name="T3" fmla="*/ 252684 h 88"/>
                    <a:gd name="T4" fmla="*/ 598517 w 212"/>
                    <a:gd name="T5" fmla="*/ 29044 h 88"/>
                    <a:gd name="T6" fmla="*/ 613045 w 212"/>
                    <a:gd name="T7" fmla="*/ 0 h 88"/>
                    <a:gd name="T8" fmla="*/ 0 w 212"/>
                    <a:gd name="T9" fmla="*/ 238162 h 88"/>
                    <a:gd name="T10" fmla="*/ 0 60000 65536"/>
                    <a:gd name="T11" fmla="*/ 0 60000 65536"/>
                    <a:gd name="T12" fmla="*/ 0 60000 65536"/>
                    <a:gd name="T13" fmla="*/ 0 60000 65536"/>
                    <a:gd name="T14" fmla="*/ 0 60000 65536"/>
                    <a:gd name="T15" fmla="*/ 0 w 212"/>
                    <a:gd name="T16" fmla="*/ 0 h 88"/>
                    <a:gd name="T17" fmla="*/ 212 w 212"/>
                    <a:gd name="T18" fmla="*/ 88 h 88"/>
                  </a:gdLst>
                  <a:ahLst/>
                  <a:cxnLst>
                    <a:cxn ang="T10">
                      <a:pos x="T0" y="T1"/>
                    </a:cxn>
                    <a:cxn ang="T11">
                      <a:pos x="T2" y="T3"/>
                    </a:cxn>
                    <a:cxn ang="T12">
                      <a:pos x="T4" y="T5"/>
                    </a:cxn>
                    <a:cxn ang="T13">
                      <a:pos x="T6" y="T7"/>
                    </a:cxn>
                    <a:cxn ang="T14">
                      <a:pos x="T8" y="T9"/>
                    </a:cxn>
                  </a:cxnLst>
                  <a:rect l="T15" t="T16" r="T17" b="T18"/>
                  <a:pathLst>
                    <a:path w="212" h="88">
                      <a:moveTo>
                        <a:pt x="0" y="82"/>
                      </a:moveTo>
                      <a:cubicBezTo>
                        <a:pt x="1" y="86"/>
                        <a:pt x="5" y="88"/>
                        <a:pt x="9" y="87"/>
                      </a:cubicBezTo>
                      <a:cubicBezTo>
                        <a:pt x="75" y="61"/>
                        <a:pt x="140" y="35"/>
                        <a:pt x="206" y="10"/>
                      </a:cubicBezTo>
                      <a:cubicBezTo>
                        <a:pt x="210" y="8"/>
                        <a:pt x="212" y="4"/>
                        <a:pt x="211" y="0"/>
                      </a:cubicBezTo>
                      <a:lnTo>
                        <a:pt x="0" y="82"/>
                      </a:lnTo>
                      <a:close/>
                    </a:path>
                  </a:pathLst>
                </a:custGeom>
                <a:solidFill>
                  <a:srgbClr val="AD75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5142" name="等腰三角形 66"/>
            <p:cNvSpPr>
              <a:spLocks noChangeArrowheads="1"/>
            </p:cNvSpPr>
            <p:nvPr/>
          </p:nvSpPr>
          <p:spPr bwMode="auto">
            <a:xfrm>
              <a:off x="303" y="3285"/>
              <a:ext cx="595" cy="513"/>
            </a:xfrm>
            <a:prstGeom prst="triangle">
              <a:avLst>
                <a:gd name="adj" fmla="val 50000"/>
              </a:avLst>
            </a:prstGeom>
            <a:solidFill>
              <a:srgbClr val="A4B6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微软雅黑" pitchFamily="34" charset="-122"/>
                <a:ea typeface="微软雅黑" pitchFamily="34" charset="-122"/>
                <a:sym typeface="微软雅黑" pitchFamily="34" charset="-122"/>
              </a:endParaRPr>
            </a:p>
          </p:txBody>
        </p:sp>
        <p:sp>
          <p:nvSpPr>
            <p:cNvPr id="5143" name="等腰三角形 67"/>
            <p:cNvSpPr>
              <a:spLocks noChangeArrowheads="1"/>
            </p:cNvSpPr>
            <p:nvPr/>
          </p:nvSpPr>
          <p:spPr bwMode="auto">
            <a:xfrm flipV="1">
              <a:off x="6720" y="3787"/>
              <a:ext cx="595" cy="513"/>
            </a:xfrm>
            <a:prstGeom prst="triangle">
              <a:avLst>
                <a:gd name="adj" fmla="val 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4" name="等腰三角形 68"/>
            <p:cNvSpPr>
              <a:spLocks noChangeArrowheads="1"/>
            </p:cNvSpPr>
            <p:nvPr/>
          </p:nvSpPr>
          <p:spPr bwMode="auto">
            <a:xfrm rot="16200000" flipV="1">
              <a:off x="3753" y="350"/>
              <a:ext cx="595" cy="513"/>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5" name="等腰三角形 69"/>
            <p:cNvSpPr>
              <a:spLocks noChangeArrowheads="1"/>
            </p:cNvSpPr>
            <p:nvPr/>
          </p:nvSpPr>
          <p:spPr bwMode="auto">
            <a:xfrm rot="5400000" flipH="1" flipV="1">
              <a:off x="3259" y="6735"/>
              <a:ext cx="595" cy="513"/>
            </a:xfrm>
            <a:prstGeom prst="triangle">
              <a:avLst>
                <a:gd name="adj" fmla="val 50000"/>
              </a:avLst>
            </a:prstGeom>
            <a:solidFill>
              <a:srgbClr val="6B9B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5126" name="Group 52"/>
          <p:cNvGrpSpPr>
            <a:grpSpLocks/>
          </p:cNvGrpSpPr>
          <p:nvPr/>
        </p:nvGrpSpPr>
        <p:grpSpPr bwMode="auto">
          <a:xfrm>
            <a:off x="0" y="434975"/>
            <a:ext cx="12192000" cy="890588"/>
            <a:chOff x="0" y="0"/>
            <a:chExt cx="19200" cy="1404"/>
          </a:xfrm>
        </p:grpSpPr>
        <p:grpSp>
          <p:nvGrpSpPr>
            <p:cNvPr id="5127" name="组合 24"/>
            <p:cNvGrpSpPr>
              <a:grpSpLocks/>
            </p:cNvGrpSpPr>
            <p:nvPr/>
          </p:nvGrpSpPr>
          <p:grpSpPr bwMode="auto">
            <a:xfrm>
              <a:off x="0" y="0"/>
              <a:ext cx="19200" cy="1404"/>
              <a:chOff x="0" y="0"/>
              <a:chExt cx="56983904" cy="4165600"/>
            </a:xfrm>
          </p:grpSpPr>
          <p:sp>
            <p:nvSpPr>
              <p:cNvPr id="8246" name="矩形 14"/>
              <p:cNvSpPr>
                <a:spLocks noChangeArrowheads="1"/>
              </p:cNvSpPr>
              <p:nvPr/>
            </p:nvSpPr>
            <p:spPr bwMode="auto">
              <a:xfrm>
                <a:off x="0" y="395289"/>
                <a:ext cx="56983904" cy="3770311"/>
              </a:xfrm>
              <a:prstGeom prst="rect">
                <a:avLst/>
              </a:prstGeom>
              <a:blipFill dpi="0" rotWithShape="1">
                <a:blip r:embed="rId6"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5132"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5133"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5134"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5135"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5136"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5137"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5138" name="Picture 5" descr="E:\Design Area\CSO\Processing\presentation\bizpro\asd\images\01_Main-Background_Light_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9" name="Picture 6" descr="E:\Design Area\CSO\Processing\presentation\bizpro\asd\images\01_Main-Background_Light_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0" name="Picture 7" descr="E:\Design Area\CSO\Processing\presentation\bizpro\asd\images\01_Main-Background_Light_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128" name="矩形 25"/>
            <p:cNvSpPr>
              <a:spLocks noChangeArrowheads="1"/>
            </p:cNvSpPr>
            <p:nvPr/>
          </p:nvSpPr>
          <p:spPr bwMode="auto">
            <a:xfrm>
              <a:off x="1749" y="225"/>
              <a:ext cx="3762"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车路协同</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2" name="文本框 1">
            <a:extLst>
              <a:ext uri="{FF2B5EF4-FFF2-40B4-BE49-F238E27FC236}">
                <a16:creationId xmlns:a16="http://schemas.microsoft.com/office/drawing/2014/main" id="{5EA1D366-196B-49D1-8FB1-5EBC116B60D1}"/>
              </a:ext>
            </a:extLst>
          </p:cNvPr>
          <p:cNvSpPr txBox="1"/>
          <p:nvPr/>
        </p:nvSpPr>
        <p:spPr>
          <a:xfrm>
            <a:off x="5837274" y="1781405"/>
            <a:ext cx="5582093" cy="1631216"/>
          </a:xfrm>
          <a:prstGeom prst="rect">
            <a:avLst/>
          </a:prstGeom>
          <a:noFill/>
        </p:spPr>
        <p:txBody>
          <a:bodyPr wrap="square" rtlCol="0">
            <a:spAutoFit/>
          </a:bodyPr>
          <a:lstStyle/>
          <a:p>
            <a:r>
              <a:rPr lang="zh-CN" altLang="en-US" sz="2000" b="0" i="0">
                <a:solidFill>
                  <a:srgbClr val="121212"/>
                </a:solidFill>
                <a:effectLst/>
                <a:latin typeface="仿宋" panose="02010609060101010101" pitchFamily="49" charset="-122"/>
                <a:ea typeface="仿宋" panose="02010609060101010101" pitchFamily="49" charset="-122"/>
              </a:rPr>
              <a:t>    大唐移动结合多年的实际项目积累于</a:t>
            </a:r>
            <a:r>
              <a:rPr lang="en-US" altLang="zh-CN" sz="2000" b="0" i="0">
                <a:solidFill>
                  <a:srgbClr val="121212"/>
                </a:solidFill>
                <a:effectLst/>
                <a:latin typeface="仿宋" panose="02010609060101010101" pitchFamily="49" charset="-122"/>
                <a:ea typeface="仿宋" panose="02010609060101010101" pitchFamily="49" charset="-122"/>
              </a:rPr>
              <a:t>2018</a:t>
            </a:r>
            <a:r>
              <a:rPr lang="zh-CN" altLang="en-US" sz="2000" b="0" i="0">
                <a:solidFill>
                  <a:srgbClr val="121212"/>
                </a:solidFill>
                <a:effectLst/>
                <a:latin typeface="仿宋" panose="02010609060101010101" pitchFamily="49" charset="-122"/>
                <a:ea typeface="仿宋" panose="02010609060101010101" pitchFamily="49" charset="-122"/>
              </a:rPr>
              <a:t>年提出</a:t>
            </a:r>
            <a:r>
              <a:rPr lang="zh-CN" altLang="en-US" sz="2000" b="0" i="0">
                <a:solidFill>
                  <a:srgbClr val="FF0000"/>
                </a:solidFill>
                <a:effectLst/>
                <a:latin typeface="仿宋" panose="02010609060101010101" pitchFamily="49" charset="-122"/>
                <a:ea typeface="仿宋" panose="02010609060101010101" pitchFamily="49" charset="-122"/>
              </a:rPr>
              <a:t>车内、车际、车云“三网融合”</a:t>
            </a:r>
            <a:r>
              <a:rPr lang="zh-CN" altLang="en-US" sz="2000" b="0" i="0">
                <a:solidFill>
                  <a:srgbClr val="121212"/>
                </a:solidFill>
                <a:effectLst/>
                <a:latin typeface="仿宋" panose="02010609060101010101" pitchFamily="49" charset="-122"/>
                <a:ea typeface="仿宋" panose="02010609060101010101" pitchFamily="49" charset="-122"/>
              </a:rPr>
              <a:t>的</a:t>
            </a:r>
            <a:r>
              <a:rPr lang="en-US" altLang="zh-CN" sz="2000" b="0" i="0">
                <a:solidFill>
                  <a:srgbClr val="121212"/>
                </a:solidFill>
                <a:effectLst/>
                <a:latin typeface="仿宋" panose="02010609060101010101" pitchFamily="49" charset="-122"/>
                <a:ea typeface="仿宋" panose="02010609060101010101" pitchFamily="49" charset="-122"/>
              </a:rPr>
              <a:t>5G</a:t>
            </a:r>
            <a:r>
              <a:rPr lang="zh-CN" altLang="en-US" sz="2000" b="0" i="0">
                <a:solidFill>
                  <a:srgbClr val="121212"/>
                </a:solidFill>
                <a:effectLst/>
                <a:latin typeface="仿宋" panose="02010609060101010101" pitchFamily="49" charset="-122"/>
                <a:ea typeface="仿宋" panose="02010609060101010101" pitchFamily="49" charset="-122"/>
              </a:rPr>
              <a:t>智能网联车路协同解决方案，支持技术上的前向兼容和后续演进。所以车路协同即为基于车联网实现人车路协同控制的智能交通系统。</a:t>
            </a:r>
            <a:endParaRPr lang="zh-CN" altLang="en-US" sz="2000">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0A115EBB-1107-4230-82C4-E206CBF5034C}"/>
              </a:ext>
            </a:extLst>
          </p:cNvPr>
          <p:cNvSpPr txBox="1"/>
          <p:nvPr/>
        </p:nvSpPr>
        <p:spPr>
          <a:xfrm>
            <a:off x="5850278" y="3569766"/>
            <a:ext cx="5433237" cy="2862322"/>
          </a:xfrm>
          <a:prstGeom prst="rect">
            <a:avLst/>
          </a:prstGeom>
          <a:noFill/>
        </p:spPr>
        <p:txBody>
          <a:bodyPr wrap="square" rtlCol="0">
            <a:spAutoFit/>
          </a:bodyPr>
          <a:lstStyle/>
          <a:p>
            <a:r>
              <a:rPr lang="zh-CN" altLang="en-US" sz="2000" b="0" i="0">
                <a:solidFill>
                  <a:srgbClr val="121212"/>
                </a:solidFill>
                <a:effectLst/>
                <a:latin typeface="仿宋" panose="02010609060101010101" pitchFamily="49" charset="-122"/>
                <a:ea typeface="仿宋" panose="02010609060101010101" pitchFamily="49" charset="-122"/>
              </a:rPr>
              <a:t>    车联网是以行驶中的车辆为信息感知对象，借助新一代信息通信技术，实现</a:t>
            </a:r>
            <a:r>
              <a:rPr lang="zh-CN" altLang="en-US" sz="2000" b="0" i="0">
                <a:solidFill>
                  <a:srgbClr val="FF0000"/>
                </a:solidFill>
                <a:effectLst/>
                <a:latin typeface="仿宋" panose="02010609060101010101" pitchFamily="49" charset="-122"/>
                <a:ea typeface="仿宋" panose="02010609060101010101" pitchFamily="49" charset="-122"/>
              </a:rPr>
              <a:t>车与</a:t>
            </a:r>
            <a:r>
              <a:rPr lang="en-US" altLang="zh-CN" sz="2000" b="0" i="0">
                <a:solidFill>
                  <a:srgbClr val="FF0000"/>
                </a:solidFill>
                <a:effectLst/>
                <a:latin typeface="仿宋" panose="02010609060101010101" pitchFamily="49" charset="-122"/>
                <a:ea typeface="仿宋" panose="02010609060101010101" pitchFamily="49" charset="-122"/>
              </a:rPr>
              <a:t>X</a:t>
            </a:r>
            <a:r>
              <a:rPr lang="zh-CN" altLang="en-US" sz="2000" b="0" i="0">
                <a:solidFill>
                  <a:srgbClr val="FF0000"/>
                </a:solidFill>
                <a:effectLst/>
                <a:latin typeface="仿宋" panose="02010609060101010101" pitchFamily="49" charset="-122"/>
                <a:ea typeface="仿宋" panose="02010609060101010101" pitchFamily="49" charset="-122"/>
              </a:rPr>
              <a:t>（即车与车、人、路、服务平台）</a:t>
            </a:r>
            <a:r>
              <a:rPr lang="zh-CN" altLang="en-US" sz="2000" b="0" i="0">
                <a:solidFill>
                  <a:srgbClr val="121212"/>
                </a:solidFill>
                <a:effectLst/>
                <a:latin typeface="仿宋" panose="02010609060101010101" pitchFamily="49" charset="-122"/>
                <a:ea typeface="仿宋" panose="02010609060101010101" pitchFamily="49" charset="-122"/>
              </a:rPr>
              <a:t>之间的网络连接，提升车辆整体的智能驾驶水平，为用户提供安全、舒适、智能、高效的驾驶感受与交通服务，同时提高交通运行效率，提升社会交通服务的智能化水平。中国领先全球发展的车联网一直以来主要是指利用车云网打造的智能驾舱，如远程诊断、地图下载，基于</a:t>
            </a:r>
            <a:r>
              <a:rPr lang="en-US" altLang="zh-CN" sz="2000" b="0" i="0">
                <a:solidFill>
                  <a:srgbClr val="121212"/>
                </a:solidFill>
                <a:effectLst/>
                <a:latin typeface="仿宋" panose="02010609060101010101" pitchFamily="49" charset="-122"/>
                <a:ea typeface="仿宋" panose="02010609060101010101" pitchFamily="49" charset="-122"/>
              </a:rPr>
              <a:t>3G</a:t>
            </a:r>
            <a:r>
              <a:rPr lang="zh-CN" altLang="en-US" sz="2000" b="0" i="0">
                <a:solidFill>
                  <a:srgbClr val="121212"/>
                </a:solidFill>
                <a:effectLst/>
                <a:latin typeface="仿宋" panose="02010609060101010101" pitchFamily="49" charset="-122"/>
                <a:ea typeface="仿宋" panose="02010609060101010101" pitchFamily="49" charset="-122"/>
              </a:rPr>
              <a:t>和</a:t>
            </a:r>
            <a:r>
              <a:rPr lang="en-US" altLang="zh-CN" sz="2000" b="0" i="0">
                <a:solidFill>
                  <a:srgbClr val="121212"/>
                </a:solidFill>
                <a:effectLst/>
                <a:latin typeface="仿宋" panose="02010609060101010101" pitchFamily="49" charset="-122"/>
                <a:ea typeface="仿宋" panose="02010609060101010101" pitchFamily="49" charset="-122"/>
              </a:rPr>
              <a:t>4G</a:t>
            </a:r>
            <a:r>
              <a:rPr lang="zh-CN" altLang="en-US" sz="2000" b="0" i="0">
                <a:solidFill>
                  <a:srgbClr val="121212"/>
                </a:solidFill>
                <a:effectLst/>
                <a:latin typeface="仿宋" panose="02010609060101010101" pitchFamily="49" charset="-122"/>
                <a:ea typeface="仿宋" panose="02010609060101010101" pitchFamily="49" charset="-122"/>
              </a:rPr>
              <a:t>即可实现。</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5712904" y="1970226"/>
            <a:ext cx="556155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sz="1800" b="0" i="0" u="none" strike="noStrike" baseline="0">
                <a:latin typeface="仿宋" panose="02010609060101010101" pitchFamily="49" charset="-122"/>
                <a:ea typeface="仿宋" panose="02010609060101010101" pitchFamily="49" charset="-122"/>
              </a:rPr>
              <a:t>1.</a:t>
            </a:r>
            <a:r>
              <a:rPr lang="zh-CN" altLang="en-US" sz="1800" b="0" i="0" u="none" strike="noStrike" baseline="0">
                <a:latin typeface="仿宋" panose="02010609060101010101" pitchFamily="49" charset="-122"/>
                <a:ea typeface="仿宋" panose="02010609060101010101" pitchFamily="49" charset="-122"/>
              </a:rPr>
              <a:t>货车的通行方向上，称取质量面板前安装有</a:t>
            </a:r>
            <a:r>
              <a:rPr lang="zh-CN" altLang="en-US" sz="1800" b="0" i="0" u="none" strike="noStrike" baseline="0">
                <a:solidFill>
                  <a:srgbClr val="FF0000"/>
                </a:solidFill>
                <a:latin typeface="仿宋" panose="02010609060101010101" pitchFamily="49" charset="-122"/>
                <a:ea typeface="仿宋" panose="02010609060101010101" pitchFamily="49" charset="-122"/>
              </a:rPr>
              <a:t>光栅</a:t>
            </a:r>
            <a:r>
              <a:rPr lang="zh-CN" altLang="en-US" sz="1800" b="0" i="0" u="none" strike="noStrike" baseline="0">
                <a:latin typeface="仿宋" panose="02010609060101010101" pitchFamily="49" charset="-122"/>
                <a:ea typeface="仿宋" panose="02010609060101010101" pitchFamily="49" charset="-122"/>
              </a:rPr>
              <a:t>。一旦有车辆驶入称取质量平台，光栅就会输出高电平信号，ＦＰＧＡ 称取质量系统就会进入待测试</a:t>
            </a:r>
            <a:r>
              <a:rPr lang="zh-CN" altLang="en-US">
                <a:latin typeface="仿宋" panose="02010609060101010101" pitchFamily="49" charset="-122"/>
                <a:ea typeface="仿宋" panose="02010609060101010101" pitchFamily="49" charset="-122"/>
              </a:rPr>
              <a:t>状态</a:t>
            </a:r>
            <a:endParaRPr lang="zh-CN" altLang="en-US" sz="1800" b="0" i="0" u="none" strike="noStrike" baseline="0">
              <a:latin typeface="仿宋" panose="02010609060101010101" pitchFamily="49" charset="-122"/>
              <a:ea typeface="仿宋" panose="02010609060101010101" pitchFamily="49" charset="-122"/>
            </a:endParaRPr>
          </a:p>
        </p:txBody>
      </p:sp>
      <p:sp>
        <p:nvSpPr>
          <p:cNvPr id="8195" name="Rectangle 39"/>
          <p:cNvSpPr>
            <a:spLocks noChangeArrowheads="1"/>
          </p:cNvSpPr>
          <p:nvPr/>
        </p:nvSpPr>
        <p:spPr bwMode="auto">
          <a:xfrm>
            <a:off x="5712904" y="3039348"/>
            <a:ext cx="5702955" cy="141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a:latin typeface="AdobeHeitiStd-Regular"/>
              </a:rPr>
              <a:t>2.</a:t>
            </a:r>
            <a:r>
              <a:rPr lang="zh-CN" altLang="en-US">
                <a:latin typeface="仿宋" panose="02010609060101010101" pitchFamily="49" charset="-122"/>
                <a:ea typeface="仿宋" panose="02010609060101010101" pitchFamily="49" charset="-122"/>
              </a:rPr>
              <a:t>每个压力传感器通过工业ＲＳ４８５与ＦＰＧＡ 动态称取质量系统核心连接，每个压力传感器的波特率是</a:t>
            </a:r>
            <a:r>
              <a:rPr lang="zh-CN" altLang="en-US">
                <a:solidFill>
                  <a:srgbClr val="FF0000"/>
                </a:solidFill>
                <a:latin typeface="仿宋" panose="02010609060101010101" pitchFamily="49" charset="-122"/>
                <a:ea typeface="仿宋" panose="02010609060101010101" pitchFamily="49" charset="-122"/>
              </a:rPr>
              <a:t>９６００ｂｐｓ</a:t>
            </a:r>
            <a:r>
              <a:rPr lang="zh-CN" altLang="en-US">
                <a:latin typeface="仿宋" panose="02010609060101010101" pitchFamily="49" charset="-122"/>
                <a:ea typeface="仿宋" panose="02010609060101010101" pitchFamily="49" charset="-122"/>
              </a:rPr>
              <a:t>．ＦＰＧＡ模块同时从４个压力传感器读取数值，根据下述的算法计算出从称取质量面板上通过货车的轴数、每轴的轴质量。</a:t>
            </a:r>
            <a:endParaRPr lang="en-US" altLang="zh-CN">
              <a:latin typeface="仿宋" panose="02010609060101010101" pitchFamily="49" charset="-122"/>
              <a:ea typeface="仿宋" panose="02010609060101010101" pitchFamily="49" charset="-122"/>
              <a:sym typeface="Droid Sans" pitchFamily="2" charset="0"/>
            </a:endParaRPr>
          </a:p>
        </p:txBody>
      </p:sp>
      <p:sp>
        <p:nvSpPr>
          <p:cNvPr id="8196" name="Rectangle 39"/>
          <p:cNvSpPr>
            <a:spLocks noChangeArrowheads="1"/>
          </p:cNvSpPr>
          <p:nvPr/>
        </p:nvSpPr>
        <p:spPr bwMode="auto">
          <a:xfrm>
            <a:off x="5712904" y="4704500"/>
            <a:ext cx="5825504" cy="122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sz="1800" b="0" i="0" u="none" strike="noStrike" baseline="0">
                <a:latin typeface="仿宋" panose="02010609060101010101" pitchFamily="49" charset="-122"/>
                <a:ea typeface="仿宋" panose="02010609060101010101" pitchFamily="49" charset="-122"/>
              </a:rPr>
              <a:t>3.</a:t>
            </a:r>
            <a:r>
              <a:rPr lang="zh-CN" altLang="en-US" sz="1800" b="0" i="0" u="none" strike="noStrike" baseline="0">
                <a:latin typeface="仿宋" panose="02010609060101010101" pitchFamily="49" charset="-122"/>
                <a:ea typeface="仿宋" panose="02010609060101010101" pitchFamily="49" charset="-122"/>
              </a:rPr>
              <a:t>当货车驶离，光栅信号恢复，则光栅会输出低电平，整个测量过程结束．系统根据测量出的轴数和轴重汇总后通过ＲＳ４８５总线或工业以太网发送给收费站计算机，完成称取质量计费过程．</a:t>
            </a:r>
            <a:endParaRPr lang="en-US" altLang="zh-CN" sz="1200">
              <a:solidFill>
                <a:srgbClr val="7F7F7F"/>
              </a:solidFill>
              <a:latin typeface="仿宋" panose="02010609060101010101" pitchFamily="49" charset="-122"/>
              <a:ea typeface="仿宋" panose="02010609060101010101" pitchFamily="49" charset="-122"/>
              <a:sym typeface="Droid Sans" pitchFamily="2" charset="0"/>
            </a:endParaRPr>
          </a:p>
        </p:txBody>
      </p:sp>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2" name="图片 1">
            <a:extLst>
              <a:ext uri="{FF2B5EF4-FFF2-40B4-BE49-F238E27FC236}">
                <a16:creationId xmlns:a16="http://schemas.microsoft.com/office/drawing/2014/main" id="{A0317662-A030-40D4-8AF3-426801DAB948}"/>
              </a:ext>
            </a:extLst>
          </p:cNvPr>
          <p:cNvPicPr>
            <a:picLocks noChangeAspect="1"/>
          </p:cNvPicPr>
          <p:nvPr/>
        </p:nvPicPr>
        <p:blipFill>
          <a:blip r:embed="rId6"/>
          <a:stretch>
            <a:fillRect/>
          </a:stretch>
        </p:blipFill>
        <p:spPr>
          <a:xfrm>
            <a:off x="355187" y="1856065"/>
            <a:ext cx="4694327" cy="4069433"/>
          </a:xfrm>
          <a:prstGeom prst="rect">
            <a:avLst/>
          </a:prstGeom>
        </p:spPr>
      </p:pic>
    </p:spTree>
    <p:extLst>
      <p:ext uri="{BB962C8B-B14F-4D97-AF65-F5344CB8AC3E}">
        <p14:creationId xmlns:p14="http://schemas.microsoft.com/office/powerpoint/2010/main" val="382125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9"/>
          <p:cNvSpPr>
            <a:spLocks noChangeArrowheads="1"/>
          </p:cNvSpPr>
          <p:nvPr/>
        </p:nvSpPr>
        <p:spPr bwMode="auto">
          <a:xfrm>
            <a:off x="534447" y="1277708"/>
            <a:ext cx="556155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zh-CN" altLang="en-US" sz="2000" b="1" i="0" u="none" strike="noStrike" baseline="0">
                <a:solidFill>
                  <a:srgbClr val="0070C0"/>
                </a:solidFill>
                <a:latin typeface="仿宋" panose="02010609060101010101" pitchFamily="49" charset="-122"/>
                <a:ea typeface="仿宋" panose="02010609060101010101" pitchFamily="49" charset="-122"/>
              </a:rPr>
              <a:t>步骤：</a:t>
            </a:r>
            <a:endParaRPr lang="en-US" altLang="zh-CN" sz="2000" b="1" i="0" u="none" strike="noStrike" baseline="0">
              <a:solidFill>
                <a:srgbClr val="0070C0"/>
              </a:solidFill>
              <a:latin typeface="仿宋" panose="02010609060101010101" pitchFamily="49" charset="-122"/>
              <a:ea typeface="仿宋" panose="02010609060101010101" pitchFamily="49" charset="-122"/>
            </a:endParaRPr>
          </a:p>
          <a:p>
            <a:pPr algn="l"/>
            <a:r>
              <a:rPr lang="en-US" altLang="zh-CN">
                <a:latin typeface="仿宋" panose="02010609060101010101" pitchFamily="49" charset="-122"/>
                <a:ea typeface="仿宋" panose="02010609060101010101" pitchFamily="49" charset="-122"/>
              </a:rPr>
              <a:t>1</a:t>
            </a:r>
            <a:r>
              <a:rPr lang="zh-CN" altLang="en-US">
                <a:latin typeface="仿宋" panose="02010609060101010101" pitchFamily="49" charset="-122"/>
                <a:ea typeface="仿宋" panose="02010609060101010101" pitchFamily="49" charset="-122"/>
              </a:rPr>
              <a:t>）</a:t>
            </a:r>
            <a:r>
              <a:rPr lang="zh-CN" altLang="en-US" b="0" i="0" u="none" strike="noStrike" baseline="0">
                <a:latin typeface="仿宋" panose="02010609060101010101" pitchFamily="49" charset="-122"/>
                <a:ea typeface="仿宋" panose="02010609060101010101" pitchFamily="49" charset="-122"/>
              </a:rPr>
              <a:t>随着货车从钢板上方通过，钢板前端（前组传感器）的压力值会立即升高到Ａ点，而后端传感器（后组传感器）的压力值则会随着车轴的前移而逐渐升高到Ｂ点，最后当货车的第一轴离开钢板，前后端传感器的值都归零．</a:t>
            </a:r>
          </a:p>
          <a:p>
            <a:pPr algn="l"/>
            <a:r>
              <a:rPr lang="en-US" altLang="zh-CN" b="0" i="0" u="none" strike="noStrike" baseline="0">
                <a:latin typeface="仿宋" panose="02010609060101010101" pitchFamily="49" charset="-122"/>
                <a:ea typeface="仿宋" panose="02010609060101010101" pitchFamily="49" charset="-122"/>
              </a:rPr>
              <a:t>2</a:t>
            </a:r>
            <a:r>
              <a:rPr lang="zh-CN" altLang="en-US" b="0" i="0" u="none" strike="noStrike" baseline="0">
                <a:latin typeface="仿宋" panose="02010609060101010101" pitchFamily="49" charset="-122"/>
                <a:ea typeface="仿宋" panose="02010609060101010101" pitchFamily="49" charset="-122"/>
              </a:rPr>
              <a:t>）第二轴和第三轴的数据也与第一轴类似．</a:t>
            </a:r>
          </a:p>
          <a:p>
            <a:pPr algn="l"/>
            <a:r>
              <a:rPr lang="en-US" altLang="zh-CN" b="0" i="0" u="none" strike="noStrike" baseline="0">
                <a:latin typeface="仿宋" panose="02010609060101010101" pitchFamily="49" charset="-122"/>
                <a:ea typeface="仿宋" panose="02010609060101010101" pitchFamily="49" charset="-122"/>
              </a:rPr>
              <a:t>3</a:t>
            </a:r>
            <a:r>
              <a:rPr lang="zh-CN" altLang="en-US" b="0" i="0" u="none" strike="noStrike" baseline="0">
                <a:latin typeface="仿宋" panose="02010609060101010101" pitchFamily="49" charset="-122"/>
                <a:ea typeface="仿宋" panose="02010609060101010101" pitchFamily="49" charset="-122"/>
              </a:rPr>
              <a:t>）最后随着第三轴也驶下了面板，所有传感器全部归零，本次测量结束．</a:t>
            </a:r>
          </a:p>
        </p:txBody>
      </p:sp>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8C982204-0E5F-4C36-89AC-C8C7D3524E42}"/>
              </a:ext>
            </a:extLst>
          </p:cNvPr>
          <p:cNvPicPr>
            <a:picLocks noChangeAspect="1"/>
          </p:cNvPicPr>
          <p:nvPr/>
        </p:nvPicPr>
        <p:blipFill>
          <a:blip r:embed="rId6"/>
          <a:stretch>
            <a:fillRect/>
          </a:stretch>
        </p:blipFill>
        <p:spPr>
          <a:xfrm>
            <a:off x="534447" y="3802650"/>
            <a:ext cx="5319221" cy="2834886"/>
          </a:xfrm>
          <a:prstGeom prst="rect">
            <a:avLst/>
          </a:prstGeom>
        </p:spPr>
      </p:pic>
      <p:sp>
        <p:nvSpPr>
          <p:cNvPr id="4" name="文本框 3">
            <a:extLst>
              <a:ext uri="{FF2B5EF4-FFF2-40B4-BE49-F238E27FC236}">
                <a16:creationId xmlns:a16="http://schemas.microsoft.com/office/drawing/2014/main" id="{74E3930F-7E08-4367-AEC0-84178F1E82DD}"/>
              </a:ext>
            </a:extLst>
          </p:cNvPr>
          <p:cNvSpPr txBox="1"/>
          <p:nvPr/>
        </p:nvSpPr>
        <p:spPr>
          <a:xfrm>
            <a:off x="7154943" y="2470441"/>
            <a:ext cx="4298623" cy="3416320"/>
          </a:xfrm>
          <a:prstGeom prst="rect">
            <a:avLst/>
          </a:prstGeom>
          <a:noFill/>
        </p:spPr>
        <p:txBody>
          <a:bodyPr wrap="square" rtlCol="0">
            <a:spAutoFit/>
          </a:bodyPr>
          <a:lstStyle/>
          <a:p>
            <a:pPr algn="l"/>
            <a:r>
              <a:rPr lang="zh-CN" altLang="en-US" sz="1800" b="0" i="0" u="none" strike="noStrike" baseline="0">
                <a:latin typeface="仿宋" panose="02010609060101010101" pitchFamily="49" charset="-122"/>
                <a:ea typeface="仿宋" panose="02010609060101010101" pitchFamily="49" charset="-122"/>
              </a:rPr>
              <a:t>１）单端传感器（前端或后端）的值会出现若干个极值，而极值的数量和车轴相对应．例如图２中，前端传感器共出现了３个极值，那么说明这是一辆三轴货车．</a:t>
            </a:r>
          </a:p>
          <a:p>
            <a:pPr algn="l"/>
            <a:r>
              <a:rPr lang="zh-CN" altLang="en-US" sz="1800" b="0" i="0" u="none" strike="noStrike" baseline="0">
                <a:latin typeface="仿宋" panose="02010609060101010101" pitchFamily="49" charset="-122"/>
                <a:ea typeface="仿宋" panose="02010609060101010101" pitchFamily="49" charset="-122"/>
              </a:rPr>
              <a:t>２）每个单轴的质量可以通过计算前后端传感器的压力值之和来得到．以图２为例，第１轴的质量是Ａ和Ｂ之间的前端和后端数据之和；第２轴的质量是Ｃ到Ｄ之间的数据之和；第３轴质量是Ｅ到Ｆ之间的数</a:t>
            </a:r>
          </a:p>
          <a:p>
            <a:pPr algn="l"/>
            <a:r>
              <a:rPr lang="zh-CN" altLang="en-US" sz="1800" b="0" i="0" u="none" strike="noStrike" baseline="0">
                <a:latin typeface="仿宋" panose="02010609060101010101" pitchFamily="49" charset="-122"/>
                <a:ea typeface="仿宋" panose="02010609060101010101" pitchFamily="49" charset="-122"/>
              </a:rPr>
              <a:t>据之和．</a:t>
            </a:r>
          </a:p>
          <a:p>
            <a:pPr algn="l"/>
            <a:r>
              <a:rPr lang="zh-CN" altLang="en-US" sz="1800" b="0" i="0" u="none" strike="noStrike" baseline="0">
                <a:latin typeface="仿宋" panose="02010609060101010101" pitchFamily="49" charset="-122"/>
                <a:ea typeface="仿宋" panose="02010609060101010101" pitchFamily="49" charset="-122"/>
              </a:rPr>
              <a:t>通过以上两点，可以快速计算出一辆货车的轴数和总质量．</a:t>
            </a:r>
            <a:endParaRPr lang="zh-CN" altLang="en-US">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9D5D750B-05C3-435B-BF7C-5F3D1ED14F17}"/>
              </a:ext>
            </a:extLst>
          </p:cNvPr>
          <p:cNvSpPr txBox="1"/>
          <p:nvPr/>
        </p:nvSpPr>
        <p:spPr>
          <a:xfrm>
            <a:off x="7607429" y="1592078"/>
            <a:ext cx="3393650" cy="707886"/>
          </a:xfrm>
          <a:prstGeom prst="rect">
            <a:avLst/>
          </a:prstGeom>
          <a:noFill/>
        </p:spPr>
        <p:txBody>
          <a:bodyPr wrap="square" rtlCol="0">
            <a:spAutoFit/>
          </a:bodyPr>
          <a:lstStyle/>
          <a:p>
            <a:pPr algn="ctr"/>
            <a:r>
              <a:rPr lang="zh-CN" altLang="en-US" sz="4000" b="1">
                <a:solidFill>
                  <a:srgbClr val="FF0000"/>
                </a:solidFill>
                <a:latin typeface="仿宋" panose="02010609060101010101" pitchFamily="49" charset="-122"/>
                <a:ea typeface="仿宋" panose="02010609060101010101" pitchFamily="49" charset="-122"/>
              </a:rPr>
              <a:t>总结</a:t>
            </a:r>
          </a:p>
        </p:txBody>
      </p:sp>
    </p:spTree>
    <p:extLst>
      <p:ext uri="{BB962C8B-B14F-4D97-AF65-F5344CB8AC3E}">
        <p14:creationId xmlns:p14="http://schemas.microsoft.com/office/powerpoint/2010/main" val="279390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9E66289-3195-470C-8D10-B62A15E9DEEB}"/>
              </a:ext>
            </a:extLst>
          </p:cNvPr>
          <p:cNvPicPr>
            <a:picLocks noChangeAspect="1"/>
          </p:cNvPicPr>
          <p:nvPr/>
        </p:nvPicPr>
        <p:blipFill>
          <a:blip r:embed="rId2"/>
          <a:stretch>
            <a:fillRect/>
          </a:stretch>
        </p:blipFill>
        <p:spPr>
          <a:xfrm>
            <a:off x="6684884" y="3709509"/>
            <a:ext cx="5416115" cy="2570794"/>
          </a:xfrm>
          <a:prstGeom prst="rect">
            <a:avLst/>
          </a:prstGeom>
        </p:spPr>
      </p:pic>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3"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8C982204-0E5F-4C36-89AC-C8C7D3524E42}"/>
              </a:ext>
            </a:extLst>
          </p:cNvPr>
          <p:cNvPicPr>
            <a:picLocks noChangeAspect="1"/>
          </p:cNvPicPr>
          <p:nvPr/>
        </p:nvPicPr>
        <p:blipFill>
          <a:blip r:embed="rId7"/>
          <a:stretch>
            <a:fillRect/>
          </a:stretch>
        </p:blipFill>
        <p:spPr>
          <a:xfrm>
            <a:off x="262845" y="3286781"/>
            <a:ext cx="5319221" cy="2834886"/>
          </a:xfrm>
          <a:prstGeom prst="rect">
            <a:avLst/>
          </a:prstGeom>
        </p:spPr>
      </p:pic>
      <p:sp>
        <p:nvSpPr>
          <p:cNvPr id="5" name="文本框 4">
            <a:extLst>
              <a:ext uri="{FF2B5EF4-FFF2-40B4-BE49-F238E27FC236}">
                <a16:creationId xmlns:a16="http://schemas.microsoft.com/office/drawing/2014/main" id="{9D5D750B-05C3-435B-BF7C-5F3D1ED14F17}"/>
              </a:ext>
            </a:extLst>
          </p:cNvPr>
          <p:cNvSpPr txBox="1"/>
          <p:nvPr/>
        </p:nvSpPr>
        <p:spPr>
          <a:xfrm>
            <a:off x="262845" y="1299789"/>
            <a:ext cx="3393650" cy="584775"/>
          </a:xfrm>
          <a:prstGeom prst="rect">
            <a:avLst/>
          </a:prstGeom>
          <a:noFill/>
        </p:spPr>
        <p:txBody>
          <a:bodyPr wrap="square" rtlCol="0">
            <a:spAutoFit/>
          </a:bodyPr>
          <a:lstStyle/>
          <a:p>
            <a:pPr algn="ctr"/>
            <a:r>
              <a:rPr lang="zh-CN" altLang="en-US" sz="3200" b="1">
                <a:solidFill>
                  <a:srgbClr val="FF0000"/>
                </a:solidFill>
              </a:rPr>
              <a:t>逻辑设计</a:t>
            </a:r>
          </a:p>
        </p:txBody>
      </p:sp>
      <p:sp>
        <p:nvSpPr>
          <p:cNvPr id="20" name="文本框 19">
            <a:extLst>
              <a:ext uri="{FF2B5EF4-FFF2-40B4-BE49-F238E27FC236}">
                <a16:creationId xmlns:a16="http://schemas.microsoft.com/office/drawing/2014/main" id="{B1D5454A-BF96-43E7-8B06-AC13E6A23799}"/>
              </a:ext>
            </a:extLst>
          </p:cNvPr>
          <p:cNvSpPr txBox="1"/>
          <p:nvPr/>
        </p:nvSpPr>
        <p:spPr>
          <a:xfrm>
            <a:off x="148093" y="1893587"/>
            <a:ext cx="5638334" cy="1200329"/>
          </a:xfrm>
          <a:prstGeom prst="rect">
            <a:avLst/>
          </a:prstGeom>
          <a:noFill/>
        </p:spPr>
        <p:txBody>
          <a:bodyPr wrap="square">
            <a:spAutoFit/>
          </a:bodyPr>
          <a:lstStyle/>
          <a:p>
            <a:pPr algn="l"/>
            <a:r>
              <a:rPr lang="zh-CN" altLang="en-US" sz="1800" b="0" i="0" u="none" strike="noStrike" baseline="0">
                <a:latin typeface="仿宋" panose="02010609060101010101" pitchFamily="49" charset="-122"/>
                <a:ea typeface="仿宋" panose="02010609060101010101" pitchFamily="49" charset="-122"/>
              </a:rPr>
              <a:t>１）以一个</a:t>
            </a:r>
            <a:r>
              <a:rPr lang="zh-CN" altLang="en-US" sz="1800" b="0" i="0" u="none" strike="noStrike" baseline="0">
                <a:solidFill>
                  <a:srgbClr val="FF0000"/>
                </a:solidFill>
                <a:latin typeface="仿宋" panose="02010609060101010101" pitchFamily="49" charset="-122"/>
                <a:ea typeface="仿宋" panose="02010609060101010101" pitchFamily="49" charset="-122"/>
              </a:rPr>
              <a:t>前端极大值</a:t>
            </a:r>
            <a:r>
              <a:rPr lang="zh-CN" altLang="en-US" sz="1800" b="0" i="0" u="none" strike="noStrike" baseline="0">
                <a:latin typeface="仿宋" panose="02010609060101010101" pitchFamily="49" charset="-122"/>
                <a:ea typeface="仿宋" panose="02010609060101010101" pitchFamily="49" charset="-122"/>
              </a:rPr>
              <a:t>开始计算前后端累加值（例如Ａ点、Ｄ点），以一个</a:t>
            </a:r>
            <a:r>
              <a:rPr lang="zh-CN" altLang="en-US" sz="1800" b="0" i="0" u="none" strike="noStrike" baseline="0">
                <a:solidFill>
                  <a:srgbClr val="FF0000"/>
                </a:solidFill>
                <a:latin typeface="仿宋" panose="02010609060101010101" pitchFamily="49" charset="-122"/>
                <a:ea typeface="仿宋" panose="02010609060101010101" pitchFamily="49" charset="-122"/>
              </a:rPr>
              <a:t>后端的极大值</a:t>
            </a:r>
            <a:r>
              <a:rPr lang="zh-CN" altLang="en-US" sz="1800" b="0" i="0" u="none" strike="noStrike" baseline="0">
                <a:latin typeface="仿宋" panose="02010609060101010101" pitchFamily="49" charset="-122"/>
                <a:ea typeface="仿宋" panose="02010609060101010101" pitchFamily="49" charset="-122"/>
              </a:rPr>
              <a:t>停止累加（例如Ｂ点或Ｅ点），得到一组轴的总质量；</a:t>
            </a:r>
          </a:p>
          <a:p>
            <a:pPr algn="l"/>
            <a:r>
              <a:rPr lang="zh-CN" altLang="en-US" sz="1800" b="0" i="0" u="none" strike="noStrike" baseline="0">
                <a:latin typeface="仿宋" panose="02010609060101010101" pitchFamily="49" charset="-122"/>
                <a:ea typeface="仿宋" panose="02010609060101010101" pitchFamily="49" charset="-122"/>
              </a:rPr>
              <a:t>２）将所有的测量组加起来，得到车辆的总质量．</a:t>
            </a:r>
            <a:endParaRPr lang="zh-CN" altLang="en-US">
              <a:latin typeface="仿宋" panose="02010609060101010101" pitchFamily="49" charset="-122"/>
              <a:ea typeface="仿宋" panose="02010609060101010101" pitchFamily="49" charset="-122"/>
            </a:endParaRPr>
          </a:p>
        </p:txBody>
      </p:sp>
      <p:pic>
        <p:nvPicPr>
          <p:cNvPr id="6" name="图片 5">
            <a:extLst>
              <a:ext uri="{FF2B5EF4-FFF2-40B4-BE49-F238E27FC236}">
                <a16:creationId xmlns:a16="http://schemas.microsoft.com/office/drawing/2014/main" id="{6639710C-5A9B-400D-8676-F9C5C6A2D0BA}"/>
              </a:ext>
            </a:extLst>
          </p:cNvPr>
          <p:cNvPicPr>
            <a:picLocks noChangeAspect="1"/>
          </p:cNvPicPr>
          <p:nvPr/>
        </p:nvPicPr>
        <p:blipFill>
          <a:blip r:embed="rId8"/>
          <a:stretch>
            <a:fillRect/>
          </a:stretch>
        </p:blipFill>
        <p:spPr>
          <a:xfrm>
            <a:off x="5100828" y="4935985"/>
            <a:ext cx="2065294" cy="1710544"/>
          </a:xfrm>
          <a:prstGeom prst="rect">
            <a:avLst/>
          </a:prstGeom>
        </p:spPr>
      </p:pic>
      <p:sp>
        <p:nvSpPr>
          <p:cNvPr id="7" name="文本框 6">
            <a:extLst>
              <a:ext uri="{FF2B5EF4-FFF2-40B4-BE49-F238E27FC236}">
                <a16:creationId xmlns:a16="http://schemas.microsoft.com/office/drawing/2014/main" id="{AA20D78F-FC8A-48FC-B0E4-6C887DE1CC30}"/>
              </a:ext>
            </a:extLst>
          </p:cNvPr>
          <p:cNvSpPr txBox="1"/>
          <p:nvPr/>
        </p:nvSpPr>
        <p:spPr>
          <a:xfrm>
            <a:off x="6405574" y="1663857"/>
            <a:ext cx="5184742" cy="2031325"/>
          </a:xfrm>
          <a:prstGeom prst="rect">
            <a:avLst/>
          </a:prstGeom>
          <a:noFill/>
        </p:spPr>
        <p:txBody>
          <a:bodyPr wrap="square" rtlCol="0">
            <a:spAutoFit/>
          </a:bodyPr>
          <a:lstStyle/>
          <a:p>
            <a:pPr algn="l"/>
            <a:r>
              <a:rPr lang="zh-CN" altLang="en-US" sz="1800" b="0" i="0" u="none" strike="noStrike" baseline="0">
                <a:latin typeface="仿宋" panose="02010609060101010101" pitchFamily="49" charset="-122"/>
                <a:ea typeface="仿宋" panose="02010609060101010101" pitchFamily="49" charset="-122"/>
              </a:rPr>
              <a:t>ＣＯＭ１、ＣＯＭ２是称取质量面板前组传感器输入，ＣＯＭ３、ＣＯＭ４是后组传感器输入，ＣＯＭ５是结果输出．输入值经过平均值计算换算为一个值后，分别输入轴数和质量计算模块中．这两个模块由光栅信号控制，只有光栅被物体阻隔发出控制信号时才开始计算，计算完毕，光栅信号消失时，通过ＣＯＭ５口输出计算果．</a:t>
            </a:r>
          </a:p>
        </p:txBody>
      </p:sp>
    </p:spTree>
    <p:extLst>
      <p:ext uri="{BB962C8B-B14F-4D97-AF65-F5344CB8AC3E}">
        <p14:creationId xmlns:p14="http://schemas.microsoft.com/office/powerpoint/2010/main" val="208645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pic>
        <p:nvPicPr>
          <p:cNvPr id="3" name="图片 2">
            <a:extLst>
              <a:ext uri="{FF2B5EF4-FFF2-40B4-BE49-F238E27FC236}">
                <a16:creationId xmlns:a16="http://schemas.microsoft.com/office/drawing/2014/main" id="{8C982204-0E5F-4C36-89AC-C8C7D3524E42}"/>
              </a:ext>
            </a:extLst>
          </p:cNvPr>
          <p:cNvPicPr>
            <a:picLocks noChangeAspect="1"/>
          </p:cNvPicPr>
          <p:nvPr/>
        </p:nvPicPr>
        <p:blipFill>
          <a:blip r:embed="rId6"/>
          <a:stretch>
            <a:fillRect/>
          </a:stretch>
        </p:blipFill>
        <p:spPr>
          <a:xfrm>
            <a:off x="419492" y="3719531"/>
            <a:ext cx="5749401" cy="3064151"/>
          </a:xfrm>
          <a:prstGeom prst="rect">
            <a:avLst/>
          </a:prstGeom>
        </p:spPr>
      </p:pic>
      <p:sp>
        <p:nvSpPr>
          <p:cNvPr id="5" name="文本框 4">
            <a:extLst>
              <a:ext uri="{FF2B5EF4-FFF2-40B4-BE49-F238E27FC236}">
                <a16:creationId xmlns:a16="http://schemas.microsoft.com/office/drawing/2014/main" id="{9D5D750B-05C3-435B-BF7C-5F3D1ED14F17}"/>
              </a:ext>
            </a:extLst>
          </p:cNvPr>
          <p:cNvSpPr txBox="1"/>
          <p:nvPr/>
        </p:nvSpPr>
        <p:spPr>
          <a:xfrm>
            <a:off x="-491824" y="1383774"/>
            <a:ext cx="3393650" cy="584775"/>
          </a:xfrm>
          <a:prstGeom prst="rect">
            <a:avLst/>
          </a:prstGeom>
          <a:noFill/>
        </p:spPr>
        <p:txBody>
          <a:bodyPr wrap="square" rtlCol="0">
            <a:spAutoFit/>
          </a:bodyPr>
          <a:lstStyle/>
          <a:p>
            <a:pPr algn="ctr"/>
            <a:r>
              <a:rPr lang="zh-CN" altLang="en-US" sz="3200" b="1">
                <a:solidFill>
                  <a:srgbClr val="FF0000"/>
                </a:solidFill>
              </a:rPr>
              <a:t>轴数计算</a:t>
            </a:r>
          </a:p>
        </p:txBody>
      </p:sp>
      <p:sp>
        <p:nvSpPr>
          <p:cNvPr id="20" name="文本框 19">
            <a:extLst>
              <a:ext uri="{FF2B5EF4-FFF2-40B4-BE49-F238E27FC236}">
                <a16:creationId xmlns:a16="http://schemas.microsoft.com/office/drawing/2014/main" id="{B1D5454A-BF96-43E7-8B06-AC13E6A23799}"/>
              </a:ext>
            </a:extLst>
          </p:cNvPr>
          <p:cNvSpPr txBox="1"/>
          <p:nvPr/>
        </p:nvSpPr>
        <p:spPr>
          <a:xfrm>
            <a:off x="334650" y="1965205"/>
            <a:ext cx="6193410" cy="1754326"/>
          </a:xfrm>
          <a:prstGeom prst="rect">
            <a:avLst/>
          </a:prstGeom>
          <a:noFill/>
        </p:spPr>
        <p:txBody>
          <a:bodyPr wrap="square">
            <a:spAutoFit/>
          </a:bodyPr>
          <a:lstStyle/>
          <a:p>
            <a:pPr algn="l"/>
            <a:r>
              <a:rPr lang="zh-CN" altLang="en-US" sz="1800" b="1" i="0" u="none" strike="noStrike" baseline="0">
                <a:latin typeface="仿宋" panose="02010609060101010101" pitchFamily="49" charset="-122"/>
                <a:ea typeface="仿宋" panose="02010609060101010101" pitchFamily="49" charset="-122"/>
              </a:rPr>
              <a:t>图４是轴数计算模块的算法流程图．轴数计算主要是通过计算极大值来得到</a:t>
            </a:r>
            <a:endParaRPr lang="en-US" altLang="zh-CN" sz="1800" b="1" i="0" u="none" strike="noStrike" baseline="0">
              <a:latin typeface="仿宋" panose="02010609060101010101" pitchFamily="49" charset="-122"/>
              <a:ea typeface="仿宋" panose="02010609060101010101" pitchFamily="49" charset="-122"/>
            </a:endParaRPr>
          </a:p>
          <a:p>
            <a:pPr algn="l"/>
            <a:r>
              <a:rPr lang="zh-CN" altLang="en-US" sz="1800" b="1" i="0" u="none" strike="noStrike" baseline="0">
                <a:latin typeface="仿宋" panose="02010609060101010101" pitchFamily="49" charset="-122"/>
                <a:ea typeface="仿宋" panose="02010609060101010101" pitchFamily="49" charset="-122"/>
              </a:rPr>
              <a:t>前端的轴数计算模块计算到一个</a:t>
            </a:r>
            <a:r>
              <a:rPr lang="zh-CN" altLang="en-US" sz="1800" b="1" i="0" u="none" strike="noStrike" baseline="0">
                <a:solidFill>
                  <a:srgbClr val="0070C0"/>
                </a:solidFill>
                <a:latin typeface="仿宋" panose="02010609060101010101" pitchFamily="49" charset="-122"/>
                <a:ea typeface="仿宋" panose="02010609060101010101" pitchFamily="49" charset="-122"/>
              </a:rPr>
              <a:t>极大值</a:t>
            </a:r>
            <a:r>
              <a:rPr lang="zh-CN" altLang="en-US" sz="1800" b="1" i="0" u="none" strike="noStrike" baseline="0">
                <a:latin typeface="仿宋" panose="02010609060101010101" pitchFamily="49" charset="-122"/>
                <a:ea typeface="仿宋" panose="02010609060101010101" pitchFamily="49" charset="-122"/>
              </a:rPr>
              <a:t>时，就会给质量累加模块发出一个开始累加信号，那么这时质量累加模块就开始将每次输入的质量都累加起来，直到</a:t>
            </a:r>
            <a:r>
              <a:rPr lang="zh-CN" altLang="en-US" sz="1800" b="1" i="0" u="none" strike="noStrike" baseline="0">
                <a:solidFill>
                  <a:srgbClr val="0070C0"/>
                </a:solidFill>
                <a:latin typeface="仿宋" panose="02010609060101010101" pitchFamily="49" charset="-122"/>
                <a:ea typeface="仿宋" panose="02010609060101010101" pitchFamily="49" charset="-122"/>
              </a:rPr>
              <a:t>后端的轴数计算模块计算到一个极大值</a:t>
            </a:r>
            <a:r>
              <a:rPr lang="zh-CN" altLang="en-US" sz="1800" b="1" i="0" u="none" strike="noStrike" baseline="0">
                <a:latin typeface="仿宋" panose="02010609060101010101" pitchFamily="49" charset="-122"/>
                <a:ea typeface="仿宋" panose="02010609060101010101" pitchFamily="49" charset="-122"/>
              </a:rPr>
              <a:t>，给质量累加模块发出一个终止累加信号</a:t>
            </a:r>
            <a:endParaRPr lang="zh-CN" altLang="en-US" b="1">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ED214C0D-AC85-4363-BBBC-E5F5D3A22E45}"/>
              </a:ext>
            </a:extLst>
          </p:cNvPr>
          <p:cNvPicPr>
            <a:picLocks noChangeAspect="1"/>
          </p:cNvPicPr>
          <p:nvPr/>
        </p:nvPicPr>
        <p:blipFill>
          <a:blip r:embed="rId7"/>
          <a:stretch>
            <a:fillRect/>
          </a:stretch>
        </p:blipFill>
        <p:spPr>
          <a:xfrm>
            <a:off x="7598004" y="1480302"/>
            <a:ext cx="3648350" cy="5148433"/>
          </a:xfrm>
          <a:prstGeom prst="rect">
            <a:avLst/>
          </a:prstGeom>
        </p:spPr>
      </p:pic>
    </p:spTree>
    <p:extLst>
      <p:ext uri="{BB962C8B-B14F-4D97-AF65-F5344CB8AC3E}">
        <p14:creationId xmlns:p14="http://schemas.microsoft.com/office/powerpoint/2010/main" val="198297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5"/>
          <p:cNvGrpSpPr>
            <a:grpSpLocks/>
          </p:cNvGrpSpPr>
          <p:nvPr/>
        </p:nvGrpSpPr>
        <p:grpSpPr bwMode="auto">
          <a:xfrm>
            <a:off x="0" y="434975"/>
            <a:ext cx="12192000" cy="890588"/>
            <a:chOff x="0" y="0"/>
            <a:chExt cx="19200" cy="1404"/>
          </a:xfrm>
        </p:grpSpPr>
        <p:grpSp>
          <p:nvGrpSpPr>
            <p:cNvPr id="8201" name="组合 24"/>
            <p:cNvGrpSpPr>
              <a:grpSpLocks/>
            </p:cNvGrpSpPr>
            <p:nvPr/>
          </p:nvGrpSpPr>
          <p:grpSpPr bwMode="auto">
            <a:xfrm>
              <a:off x="0" y="0"/>
              <a:ext cx="19200" cy="1404"/>
              <a:chOff x="0" y="0"/>
              <a:chExt cx="56983904" cy="4165600"/>
            </a:xfrm>
          </p:grpSpPr>
          <p:sp>
            <p:nvSpPr>
              <p:cNvPr id="11271" name="矩形 14"/>
              <p:cNvSpPr>
                <a:spLocks noChangeArrowheads="1"/>
              </p:cNvSpPr>
              <p:nvPr/>
            </p:nvSpPr>
            <p:spPr bwMode="auto">
              <a:xfrm>
                <a:off x="0" y="395289"/>
                <a:ext cx="56983904" cy="3770311"/>
              </a:xfrm>
              <a:prstGeom prst="rect">
                <a:avLst/>
              </a:prstGeom>
              <a:blipFill dpi="0" rotWithShape="1">
                <a:blip r:embed="rId2" cstate="print"/>
                <a:srcRect/>
                <a:stretch>
                  <a:fillRect b="-750154"/>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a:defRPr/>
                </a:pPr>
                <a:endParaRPr lang="zh-CN" altLang="zh-CN">
                  <a:solidFill>
                    <a:srgbClr val="FFFFFF"/>
                  </a:solidFill>
                </a:endParaRPr>
              </a:p>
            </p:txBody>
          </p:sp>
          <p:sp>
            <p:nvSpPr>
              <p:cNvPr id="8206" name="五边形 15"/>
              <p:cNvSpPr>
                <a:spLocks noChangeArrowheads="1"/>
              </p:cNvSpPr>
              <p:nvPr/>
            </p:nvSpPr>
            <p:spPr bwMode="auto">
              <a:xfrm rot="5400000">
                <a:off x="43309892" y="1262857"/>
                <a:ext cx="3941763" cy="1416050"/>
              </a:xfrm>
              <a:prstGeom prst="homePlate">
                <a:avLst>
                  <a:gd name="adj" fmla="val 69591"/>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7" name="直角三角形 16"/>
              <p:cNvSpPr>
                <a:spLocks noChangeArrowheads="1"/>
              </p:cNvSpPr>
              <p:nvPr/>
            </p:nvSpPr>
            <p:spPr bwMode="auto">
              <a:xfrm>
                <a:off x="45988801" y="0"/>
                <a:ext cx="344488"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8" name="五边形 17"/>
              <p:cNvSpPr>
                <a:spLocks noChangeArrowheads="1"/>
              </p:cNvSpPr>
              <p:nvPr/>
            </p:nvSpPr>
            <p:spPr bwMode="auto">
              <a:xfrm rot="5400000">
                <a:off x="45102180" y="1262857"/>
                <a:ext cx="3941763" cy="1416050"/>
              </a:xfrm>
              <a:prstGeom prst="homePlate">
                <a:avLst>
                  <a:gd name="adj" fmla="val 69591"/>
                </a:avLst>
              </a:prstGeom>
              <a:solidFill>
                <a:srgbClr val="6B9B9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09" name="直角三角形 18"/>
              <p:cNvSpPr>
                <a:spLocks noChangeArrowheads="1"/>
              </p:cNvSpPr>
              <p:nvPr/>
            </p:nvSpPr>
            <p:spPr bwMode="auto">
              <a:xfrm>
                <a:off x="47781089"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0" name="五边形 19"/>
              <p:cNvSpPr>
                <a:spLocks noChangeArrowheads="1"/>
              </p:cNvSpPr>
              <p:nvPr/>
            </p:nvSpPr>
            <p:spPr bwMode="auto">
              <a:xfrm rot="5400000">
                <a:off x="46895261" y="1262063"/>
                <a:ext cx="3941763" cy="1417638"/>
              </a:xfrm>
              <a:prstGeom prst="homePlate">
                <a:avLst>
                  <a:gd name="adj" fmla="val 69513"/>
                </a:avLst>
              </a:prstGeom>
              <a:solidFill>
                <a:srgbClr val="A4B6B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sp>
            <p:nvSpPr>
              <p:cNvPr id="8211" name="直角三角形 20"/>
              <p:cNvSpPr>
                <a:spLocks noChangeArrowheads="1"/>
              </p:cNvSpPr>
              <p:nvPr/>
            </p:nvSpPr>
            <p:spPr bwMode="auto">
              <a:xfrm>
                <a:off x="49574964" y="0"/>
                <a:ext cx="344487" cy="401638"/>
              </a:xfrm>
              <a:prstGeom prst="rtTriangle">
                <a:avLst/>
              </a:prstGeom>
              <a:solidFill>
                <a:srgbClr val="3F3F3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endParaRPr>
              </a:p>
            </p:txBody>
          </p:sp>
          <p:pic>
            <p:nvPicPr>
              <p:cNvPr id="8212" name="Picture 5" descr="E:\Design Area\CSO\Processing\presentation\bizpro\asd\images\01_Main-Background_Light_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6423" y="1032174"/>
                <a:ext cx="1288704" cy="1288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3" name="Picture 6" descr="E:\Design Area\CSO\Processing\presentation\bizpro\asd\images\01_Main-Background_Light_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21792"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14" name="Picture 7" descr="E:\Design Area\CSO\Processing\presentation\bizpro\asd\images\01_Main-Background_Light_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5247" y="1053250"/>
                <a:ext cx="1288704" cy="1288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202" name="矩形 25"/>
            <p:cNvSpPr>
              <a:spLocks noChangeArrowheads="1"/>
            </p:cNvSpPr>
            <p:nvPr/>
          </p:nvSpPr>
          <p:spPr bwMode="auto">
            <a:xfrm>
              <a:off x="1749" y="225"/>
              <a:ext cx="10013"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4000" b="1">
                  <a:solidFill>
                    <a:schemeClr val="bg1"/>
                  </a:solidFill>
                  <a:latin typeface="微软雅黑" pitchFamily="34" charset="-122"/>
                  <a:ea typeface="微软雅黑" pitchFamily="34" charset="-122"/>
                  <a:sym typeface="微软雅黑" pitchFamily="34" charset="-122"/>
                </a:rPr>
                <a:t> </a:t>
              </a:r>
              <a:r>
                <a:rPr lang="en-US" altLang="zh-CN" sz="4000" b="1">
                  <a:solidFill>
                    <a:schemeClr val="bg1"/>
                  </a:solidFill>
                  <a:latin typeface="微软雅黑" pitchFamily="34" charset="-122"/>
                  <a:ea typeface="微软雅黑" pitchFamily="34" charset="-122"/>
                  <a:sym typeface="微软雅黑" pitchFamily="34" charset="-122"/>
                </a:rPr>
                <a:t>FPGA</a:t>
              </a:r>
              <a:r>
                <a:rPr lang="zh-CN" altLang="en-US" sz="4000" b="1">
                  <a:solidFill>
                    <a:schemeClr val="bg1"/>
                  </a:solidFill>
                  <a:latin typeface="微软雅黑" pitchFamily="34" charset="-122"/>
                  <a:ea typeface="微软雅黑" pitchFamily="34" charset="-122"/>
                  <a:sym typeface="微软雅黑" pitchFamily="34" charset="-122"/>
                </a:rPr>
                <a:t>在高速公路上的应用</a:t>
              </a:r>
              <a:endParaRPr lang="en-US" sz="4000" b="1">
                <a:solidFill>
                  <a:schemeClr val="bg1"/>
                </a:solidFill>
                <a:latin typeface="微软雅黑" pitchFamily="34" charset="-122"/>
                <a:ea typeface="微软雅黑" pitchFamily="34" charset="-122"/>
                <a:sym typeface="微软雅黑" pitchFamily="34" charset="-122"/>
              </a:endParaRPr>
            </a:p>
          </p:txBody>
        </p:sp>
      </p:grpSp>
      <p:sp>
        <p:nvSpPr>
          <p:cNvPr id="5" name="文本框 4">
            <a:extLst>
              <a:ext uri="{FF2B5EF4-FFF2-40B4-BE49-F238E27FC236}">
                <a16:creationId xmlns:a16="http://schemas.microsoft.com/office/drawing/2014/main" id="{9D5D750B-05C3-435B-BF7C-5F3D1ED14F17}"/>
              </a:ext>
            </a:extLst>
          </p:cNvPr>
          <p:cNvSpPr txBox="1"/>
          <p:nvPr/>
        </p:nvSpPr>
        <p:spPr>
          <a:xfrm>
            <a:off x="184627" y="1366066"/>
            <a:ext cx="3393650" cy="584775"/>
          </a:xfrm>
          <a:prstGeom prst="rect">
            <a:avLst/>
          </a:prstGeom>
          <a:noFill/>
        </p:spPr>
        <p:txBody>
          <a:bodyPr wrap="square" rtlCol="0">
            <a:spAutoFit/>
          </a:bodyPr>
          <a:lstStyle/>
          <a:p>
            <a:pPr algn="ctr"/>
            <a:r>
              <a:rPr lang="zh-CN" altLang="en-US" sz="3200" b="1">
                <a:solidFill>
                  <a:srgbClr val="FF0000"/>
                </a:solidFill>
              </a:rPr>
              <a:t>仿真测试分析</a:t>
            </a:r>
          </a:p>
        </p:txBody>
      </p:sp>
      <p:sp>
        <p:nvSpPr>
          <p:cNvPr id="4" name="文本框 3">
            <a:extLst>
              <a:ext uri="{FF2B5EF4-FFF2-40B4-BE49-F238E27FC236}">
                <a16:creationId xmlns:a16="http://schemas.microsoft.com/office/drawing/2014/main" id="{0F609F75-5F12-448B-8EBA-CF3B90C29143}"/>
              </a:ext>
            </a:extLst>
          </p:cNvPr>
          <p:cNvSpPr txBox="1"/>
          <p:nvPr/>
        </p:nvSpPr>
        <p:spPr>
          <a:xfrm>
            <a:off x="471339" y="1950841"/>
            <a:ext cx="8380429" cy="923330"/>
          </a:xfrm>
          <a:prstGeom prst="rect">
            <a:avLst/>
          </a:prstGeom>
          <a:noFill/>
        </p:spPr>
        <p:txBody>
          <a:bodyPr wrap="square" rtlCol="0">
            <a:spAutoFit/>
          </a:bodyPr>
          <a:lstStyle/>
          <a:p>
            <a:pPr algn="l"/>
            <a:r>
              <a:rPr lang="en-US" altLang="zh-CN" sz="1800" b="0" i="0" u="none" strike="noStrike" baseline="0">
                <a:latin typeface="DY1+ZHVCjg-1"/>
              </a:rPr>
              <a:t>1</a:t>
            </a:r>
            <a:r>
              <a:rPr lang="zh-CN" altLang="en-US" sz="1800" b="0" i="0" u="none" strike="noStrike" baseline="0">
                <a:latin typeface="DY1+ZHVCjg-1"/>
              </a:rPr>
              <a:t>）ＦＰＧＡ</a:t>
            </a:r>
            <a:r>
              <a:rPr lang="zh-CN" altLang="en-US" sz="1800" b="0" i="0" u="none" strike="noStrike" baseline="0">
                <a:latin typeface="AdobeHeitiStd-Regular"/>
              </a:rPr>
              <a:t>通过输入端口获取前组和后组压力传感器的求和平均值</a:t>
            </a:r>
            <a:r>
              <a:rPr lang="zh-CN" altLang="en-US" sz="1800" b="0" i="0" u="none" strike="noStrike" baseline="0">
                <a:latin typeface="DY174+ZHVCjp-174"/>
              </a:rPr>
              <a:t>、</a:t>
            </a:r>
            <a:r>
              <a:rPr lang="zh-CN" altLang="en-US" sz="1800" b="0" i="0" u="none" strike="noStrike" baseline="0">
                <a:latin typeface="AdobeHeitiStd-Regular"/>
              </a:rPr>
              <a:t>光栅使能对信号进行数据处理</a:t>
            </a:r>
            <a:r>
              <a:rPr lang="zh-CN" altLang="en-US" sz="1800" b="0" i="0" u="none" strike="noStrike" baseline="0">
                <a:latin typeface="DY174+ZHVCjp-174"/>
              </a:rPr>
              <a:t>，</a:t>
            </a:r>
            <a:r>
              <a:rPr lang="zh-CN" altLang="en-US" sz="1800" b="0" i="0" u="none" strike="noStrike" baseline="0">
                <a:latin typeface="AdobeHeitiStd-Regular"/>
              </a:rPr>
              <a:t>其输出结果为处理逻辑判断的待称取质量车辆的轴数以及车辆总质量</a:t>
            </a:r>
            <a:r>
              <a:rPr lang="zh-CN" altLang="en-US" sz="1800" b="0" i="0" u="none" strike="noStrike" baseline="0">
                <a:latin typeface="DY1+ZHVCjg-1"/>
              </a:rPr>
              <a:t>．</a:t>
            </a:r>
            <a:endParaRPr lang="zh-CN" altLang="en-US"/>
          </a:p>
        </p:txBody>
      </p:sp>
      <p:sp>
        <p:nvSpPr>
          <p:cNvPr id="6" name="文本框 5">
            <a:extLst>
              <a:ext uri="{FF2B5EF4-FFF2-40B4-BE49-F238E27FC236}">
                <a16:creationId xmlns:a16="http://schemas.microsoft.com/office/drawing/2014/main" id="{AFD22CFE-7D6F-46FD-A9A0-C81AF7E17325}"/>
              </a:ext>
            </a:extLst>
          </p:cNvPr>
          <p:cNvSpPr txBox="1"/>
          <p:nvPr/>
        </p:nvSpPr>
        <p:spPr>
          <a:xfrm>
            <a:off x="471338" y="2828835"/>
            <a:ext cx="8380429" cy="1200329"/>
          </a:xfrm>
          <a:prstGeom prst="rect">
            <a:avLst/>
          </a:prstGeom>
          <a:noFill/>
        </p:spPr>
        <p:txBody>
          <a:bodyPr wrap="square" rtlCol="0">
            <a:spAutoFit/>
          </a:bodyPr>
          <a:lstStyle/>
          <a:p>
            <a:pPr algn="l"/>
            <a:r>
              <a:rPr lang="en-US" altLang="zh-CN"/>
              <a:t>2</a:t>
            </a:r>
            <a:r>
              <a:rPr lang="zh-CN" altLang="en-US"/>
              <a:t>）</a:t>
            </a:r>
            <a:r>
              <a:rPr lang="zh-CN" altLang="en-US" sz="1800" b="0" i="0" u="none" strike="noStrike" baseline="0">
                <a:latin typeface="DY174+ZHVCjp-174"/>
              </a:rPr>
              <a:t>，</a:t>
            </a:r>
            <a:r>
              <a:rPr lang="zh-CN" altLang="en-US" sz="1800" b="0" i="0" u="none" strike="noStrike" baseline="0">
                <a:latin typeface="DY1+ZHVCjg-1"/>
              </a:rPr>
              <a:t>ＤＡＴＡ１</a:t>
            </a:r>
            <a:r>
              <a:rPr lang="zh-CN" altLang="en-US" sz="1800" b="0" i="0" u="none" strike="noStrike" baseline="0">
                <a:latin typeface="AdobeHeitiStd-Regular"/>
              </a:rPr>
              <a:t>和</a:t>
            </a:r>
            <a:r>
              <a:rPr lang="zh-CN" altLang="en-US" sz="1800" b="0" i="0" u="none" strike="noStrike" baseline="0">
                <a:latin typeface="DY1+ZHVCjg-1"/>
              </a:rPr>
              <a:t>ＤＡＴＡ２</a:t>
            </a:r>
            <a:r>
              <a:rPr lang="zh-CN" altLang="en-US" sz="1800" b="0" i="0" u="none" strike="noStrike" baseline="0">
                <a:latin typeface="AdobeHeitiStd-Regular"/>
              </a:rPr>
              <a:t>分别输入了前</a:t>
            </a:r>
            <a:r>
              <a:rPr lang="zh-CN" altLang="en-US" sz="1800" b="0" i="0" u="none" strike="noStrike" baseline="0">
                <a:latin typeface="DY174+ZHVCjp-174"/>
              </a:rPr>
              <a:t>、</a:t>
            </a:r>
            <a:r>
              <a:rPr lang="zh-CN" altLang="en-US" sz="1800" b="0" i="0" u="none" strike="noStrike" baseline="0">
                <a:latin typeface="AdobeHeitiStd-Regular"/>
              </a:rPr>
              <a:t>后组传感器平均值</a:t>
            </a:r>
            <a:r>
              <a:rPr lang="zh-CN" altLang="en-US" sz="1800" b="0" i="0" u="none" strike="noStrike" baseline="0">
                <a:latin typeface="DY174+ZHVCjp-174"/>
              </a:rPr>
              <a:t>，</a:t>
            </a:r>
            <a:r>
              <a:rPr lang="zh-CN" altLang="en-US" sz="1800" b="0" i="0" u="none" strike="noStrike" baseline="0">
                <a:latin typeface="AdobeHeitiStd-Regular"/>
              </a:rPr>
              <a:t>当</a:t>
            </a:r>
            <a:r>
              <a:rPr lang="zh-CN" altLang="en-US" sz="1800" b="0" i="0" u="none" strike="noStrike" baseline="0">
                <a:latin typeface="DY1+ZHVCjg-1"/>
              </a:rPr>
              <a:t>ＤＡＴＡ</a:t>
            </a:r>
            <a:r>
              <a:rPr lang="zh-CN" altLang="en-US" sz="1800" b="0" i="0" u="none" strike="noStrike" baseline="0">
                <a:latin typeface="DY2+ZHVCjg-2"/>
              </a:rPr>
              <a:t>　</a:t>
            </a:r>
            <a:r>
              <a:rPr lang="zh-CN" altLang="en-US" sz="1800" b="0" i="0" u="none" strike="noStrike" baseline="0">
                <a:latin typeface="DY1+ZHVCjg-1"/>
              </a:rPr>
              <a:t>１</a:t>
            </a:r>
            <a:r>
              <a:rPr lang="zh-CN" altLang="en-US" sz="1800" b="0" i="0" u="none" strike="noStrike" baseline="0">
                <a:latin typeface="AdobeHeitiStd-Regular"/>
              </a:rPr>
              <a:t>出现第一个极大值</a:t>
            </a:r>
            <a:r>
              <a:rPr lang="en-US" altLang="zh-CN" sz="1800" b="0" i="0" u="none" strike="noStrike" baseline="0">
                <a:latin typeface="DY1+ZHVCjg-1"/>
              </a:rPr>
              <a:t>239824</a:t>
            </a:r>
            <a:r>
              <a:rPr lang="zh-CN" altLang="en-US" sz="1800" b="0" i="0" u="none" strike="noStrike" baseline="0">
                <a:latin typeface="AdobeHeitiStd-Regular"/>
              </a:rPr>
              <a:t>时</a:t>
            </a:r>
            <a:r>
              <a:rPr lang="zh-CN" altLang="en-US" sz="1800" b="0" i="0" u="none" strike="noStrike" baseline="0">
                <a:latin typeface="DY174+ZHVCjp-174"/>
              </a:rPr>
              <a:t>，</a:t>
            </a:r>
            <a:r>
              <a:rPr lang="en-US" altLang="zh-CN">
                <a:latin typeface="DY1+ZHVCjg-1"/>
              </a:rPr>
              <a:t>axis</a:t>
            </a:r>
            <a:r>
              <a:rPr lang="zh-CN" altLang="en-US" sz="1800" b="0" i="0" u="none" strike="noStrike" baseline="0">
                <a:latin typeface="AdobeHeitiStd-Regular"/>
              </a:rPr>
              <a:t>轴数开始输出</a:t>
            </a:r>
            <a:r>
              <a:rPr lang="zh-CN" altLang="en-US" sz="1800" b="0" i="0" u="none" strike="noStrike" baseline="0">
                <a:latin typeface="DY1+ZHVCjg-1"/>
              </a:rPr>
              <a:t>１</a:t>
            </a:r>
            <a:r>
              <a:rPr lang="zh-CN" altLang="en-US" sz="1800" b="0" i="0" u="none" strike="noStrike" baseline="0">
                <a:latin typeface="DY174+ZHVCjp-174"/>
              </a:rPr>
              <a:t>，</a:t>
            </a:r>
            <a:r>
              <a:rPr lang="zh-CN" altLang="en-US" sz="1800" b="0" i="0" u="none" strike="noStrike" baseline="0">
                <a:latin typeface="AdobeHeitiStd-Regular"/>
              </a:rPr>
              <a:t>表明系统识别到一个轴</a:t>
            </a:r>
            <a:r>
              <a:rPr lang="zh-CN" altLang="en-US" sz="1800" b="0" i="0" u="none" strike="noStrike" baseline="0">
                <a:latin typeface="DY1+ZHVCjg-1"/>
              </a:rPr>
              <a:t>．</a:t>
            </a:r>
            <a:r>
              <a:rPr lang="zh-CN" altLang="en-US" sz="1800" b="0" i="0" u="none" strike="noStrike" baseline="0">
                <a:latin typeface="AdobeHeitiStd-Regular"/>
              </a:rPr>
              <a:t>由于系统是通过差分来识别轴数的</a:t>
            </a:r>
            <a:r>
              <a:rPr lang="zh-CN" altLang="en-US" sz="1800" b="0" i="0" u="none" strike="noStrike" baseline="0">
                <a:latin typeface="DY174+ZHVCjp-174"/>
              </a:rPr>
              <a:t>，</a:t>
            </a:r>
            <a:r>
              <a:rPr lang="zh-CN" altLang="en-US" sz="1800" b="0" i="0" u="none" strike="noStrike" baseline="0">
                <a:latin typeface="AdobeHeitiStd-Regular"/>
              </a:rPr>
              <a:t>因此</a:t>
            </a:r>
            <a:r>
              <a:rPr lang="zh-CN" altLang="en-US" sz="1800" b="0" i="0" u="none" strike="noStrike" baseline="0">
                <a:latin typeface="DY174+ZHVCjp-174"/>
              </a:rPr>
              <a:t>，</a:t>
            </a:r>
            <a:r>
              <a:rPr lang="zh-CN" altLang="en-US" sz="1800" b="0" i="0" u="none" strike="noStrike" baseline="0">
                <a:latin typeface="AdobeHeitiStd-Regular"/>
              </a:rPr>
              <a:t>轴数的输出要比极大值</a:t>
            </a:r>
            <a:r>
              <a:rPr lang="en-US" altLang="zh-CN">
                <a:latin typeface="DY1+ZHVCjg-1"/>
              </a:rPr>
              <a:t>2</a:t>
            </a:r>
            <a:r>
              <a:rPr lang="en-US" altLang="zh-CN" sz="1800" b="0" i="0" u="none" strike="noStrike" baseline="0">
                <a:latin typeface="DY1+ZHVCjg-1"/>
              </a:rPr>
              <a:t>39824</a:t>
            </a:r>
            <a:r>
              <a:rPr lang="zh-CN" altLang="en-US" sz="1800" b="0" i="0" u="none" strike="noStrike" baseline="0">
                <a:latin typeface="AdobeHeitiStd-Regular"/>
              </a:rPr>
              <a:t>晚一个时钟周期出现</a:t>
            </a:r>
            <a:r>
              <a:rPr lang="zh-CN" altLang="en-US" sz="1800" b="0" i="0" u="none" strike="noStrike" baseline="0">
                <a:latin typeface="DY1+ZHVCjg-1"/>
              </a:rPr>
              <a:t>．</a:t>
            </a:r>
            <a:r>
              <a:rPr lang="zh-CN" altLang="en-US" sz="1800" b="0" i="0" u="none" strike="noStrike" baseline="0">
                <a:latin typeface="AdobeHeitiStd-Regular"/>
              </a:rPr>
              <a:t>同时</a:t>
            </a:r>
            <a:r>
              <a:rPr lang="en-US" altLang="zh-CN">
                <a:latin typeface="DY1+ZHVCjg-1"/>
              </a:rPr>
              <a:t>weight</a:t>
            </a:r>
            <a:r>
              <a:rPr lang="zh-CN" altLang="en-US" sz="1800" b="0" i="0" u="none" strike="noStrike" baseline="0">
                <a:latin typeface="AdobeHeitiStd-Regular"/>
              </a:rPr>
              <a:t>开始输出从最大值</a:t>
            </a:r>
            <a:r>
              <a:rPr lang="en-US" altLang="zh-CN" sz="1800" b="0" i="0" u="none" strike="noStrike" baseline="0">
                <a:latin typeface="AdobeHeitiStd-Regular"/>
              </a:rPr>
              <a:t>239824</a:t>
            </a:r>
            <a:r>
              <a:rPr lang="zh-CN" altLang="en-US" sz="1800" b="0" i="0" u="none" strike="noStrike" baseline="0">
                <a:latin typeface="AdobeHeitiStd-Regular"/>
              </a:rPr>
              <a:t>开始的累加质量值</a:t>
            </a:r>
            <a:r>
              <a:rPr lang="zh-CN" altLang="en-US" sz="1800" b="0" i="0" u="none" strike="noStrike" baseline="0">
                <a:latin typeface="DY1+ZHVCjg-1"/>
              </a:rPr>
              <a:t>．</a:t>
            </a:r>
            <a:endParaRPr lang="zh-CN" altLang="en-US"/>
          </a:p>
        </p:txBody>
      </p:sp>
      <p:pic>
        <p:nvPicPr>
          <p:cNvPr id="7" name="图片 6">
            <a:extLst>
              <a:ext uri="{FF2B5EF4-FFF2-40B4-BE49-F238E27FC236}">
                <a16:creationId xmlns:a16="http://schemas.microsoft.com/office/drawing/2014/main" id="{B1FE6EFD-E111-484A-A611-6B5F1FA0C57C}"/>
              </a:ext>
            </a:extLst>
          </p:cNvPr>
          <p:cNvPicPr>
            <a:picLocks noChangeAspect="1"/>
          </p:cNvPicPr>
          <p:nvPr/>
        </p:nvPicPr>
        <p:blipFill>
          <a:blip r:embed="rId6"/>
          <a:stretch>
            <a:fillRect/>
          </a:stretch>
        </p:blipFill>
        <p:spPr>
          <a:xfrm>
            <a:off x="577342" y="4088141"/>
            <a:ext cx="10339073" cy="2590766"/>
          </a:xfrm>
          <a:prstGeom prst="rect">
            <a:avLst/>
          </a:prstGeom>
        </p:spPr>
      </p:pic>
    </p:spTree>
    <p:extLst>
      <p:ext uri="{BB962C8B-B14F-4D97-AF65-F5344CB8AC3E}">
        <p14:creationId xmlns:p14="http://schemas.microsoft.com/office/powerpoint/2010/main" val="728116201"/>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000000"/>
      </a:dk2>
      <a:lt2>
        <a:srgbClr val="F8F8F8"/>
      </a:lt2>
      <a:accent1>
        <a:srgbClr val="E0645A"/>
      </a:accent1>
      <a:accent2>
        <a:srgbClr val="F4C96A"/>
      </a:accent2>
      <a:accent3>
        <a:srgbClr val="FFFFFF"/>
      </a:accent3>
      <a:accent4>
        <a:srgbClr val="000000"/>
      </a:accent4>
      <a:accent5>
        <a:srgbClr val="EDB8B5"/>
      </a:accent5>
      <a:accent6>
        <a:srgbClr val="DDB65F"/>
      </a:accent6>
      <a:hlink>
        <a:srgbClr val="5F5F5F"/>
      </a:hlink>
      <a:folHlink>
        <a:srgbClr val="919191"/>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3043</Words>
  <Application>Microsoft Office PowerPoint</Application>
  <PresentationFormat>宽屏</PresentationFormat>
  <Paragraphs>120</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AdobeHeitiStd-Regular</vt:lpstr>
      <vt:lpstr>DY1+ZHVCjg-1</vt:lpstr>
      <vt:lpstr>DY174+ZHVCjp-174</vt:lpstr>
      <vt:lpstr>DY2+ZHVCjg-2</vt:lpstr>
      <vt:lpstr>仿宋</vt:lpstr>
      <vt:lpstr>微软简粗黑</vt:lpstr>
      <vt:lpstr>微软雅黑</vt:lpstr>
      <vt:lpstr>Arial</vt:lpstr>
      <vt:lpstr>Bodoni MT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2020-11-18T05:28:06Z</dcterms:modified>
</cp:coreProperties>
</file>