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43200625" cx="32399275"/>
  <p:notesSz cx="15074900" cy="20104100"/>
  <p:embeddedFontLst>
    <p:embeddedFont>
      <p:font typeface="Palatino Linotype"/>
      <p:regular r:id="rId7"/>
      <p:bold r:id="rId8"/>
      <p:italic r:id="rId9"/>
      <p:boldItalic r:id="rId10"/>
    </p:embeddedFont>
    <p:embeddedFont>
      <p:font typeface="Helvetica Neue"/>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189">
          <p15:clr>
            <a:srgbClr val="A4A3A4"/>
          </p15:clr>
        </p15:guide>
        <p15:guide id="2" pos="4642">
          <p15:clr>
            <a:srgbClr val="A4A3A4"/>
          </p15:clr>
        </p15:guide>
      </p15:sldGuideLst>
    </p:ext>
    <p:ext uri="GoogleSlidesCustomDataVersion2">
      <go:slidesCustomData xmlns:go="http://customooxmlschemas.google.com/" r:id="rId15" roundtripDataSignature="AMtx7miBl2/+agS1OsDV5R0J4nUECRBl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189" orient="horz"/>
        <p:guide pos="4642"/>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HelveticaNeue-regular.fntdata"/><Relationship Id="rId10" Type="http://schemas.openxmlformats.org/officeDocument/2006/relationships/font" Target="fonts/PalatinoLinotype-boldItalic.fntdata"/><Relationship Id="rId13" Type="http://schemas.openxmlformats.org/officeDocument/2006/relationships/font" Target="fonts/HelveticaNeue-italic.fntdata"/><Relationship Id="rId12" Type="http://schemas.openxmlformats.org/officeDocument/2006/relationships/font" Target="fonts/HelveticaNeue-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PalatinoLinotype-italic.fntdata"/><Relationship Id="rId15" Type="http://customschemas.google.com/relationships/presentationmetadata" Target="metadata"/><Relationship Id="rId14" Type="http://schemas.openxmlformats.org/officeDocument/2006/relationships/font" Target="fonts/HelveticaNeue-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PalatinoLinotype-regular.fntdata"/><Relationship Id="rId8" Type="http://schemas.openxmlformats.org/officeDocument/2006/relationships/font" Target="fonts/PalatinoLinotype-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512975" y="1507800"/>
            <a:ext cx="10050425" cy="7539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507475" y="9549425"/>
            <a:ext cx="12059900" cy="904682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2:notes"/>
          <p:cNvSpPr txBox="1"/>
          <p:nvPr>
            <p:ph idx="1" type="body"/>
          </p:nvPr>
        </p:nvSpPr>
        <p:spPr>
          <a:xfrm>
            <a:off x="1507475" y="9549425"/>
            <a:ext cx="12059900" cy="9046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notes"/>
          <p:cNvSpPr/>
          <p:nvPr>
            <p:ph idx="2" type="sldImg"/>
          </p:nvPr>
        </p:nvSpPr>
        <p:spPr>
          <a:xfrm>
            <a:off x="2512975" y="1507800"/>
            <a:ext cx="10050425" cy="753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4"/>
          <p:cNvSpPr txBox="1"/>
          <p:nvPr>
            <p:ph type="title"/>
          </p:nvPr>
        </p:nvSpPr>
        <p:spPr>
          <a:xfrm>
            <a:off x="15008310" y="2162517"/>
            <a:ext cx="2396312" cy="83330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5415">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4"/>
          <p:cNvSpPr txBox="1"/>
          <p:nvPr>
            <p:ph idx="1" type="body"/>
          </p:nvPr>
        </p:nvSpPr>
        <p:spPr>
          <a:xfrm>
            <a:off x="1620647" y="9936149"/>
            <a:ext cx="29171642" cy="276999"/>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 name="Google Shape;22;p4"/>
          <p:cNvSpPr txBox="1"/>
          <p:nvPr>
            <p:ph idx="11" type="ftr"/>
          </p:nvPr>
        </p:nvSpPr>
        <p:spPr>
          <a:xfrm>
            <a:off x="11020399" y="40176598"/>
            <a:ext cx="10372140" cy="623569"/>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
          <p:cNvSpPr txBox="1"/>
          <p:nvPr>
            <p:ph idx="10" type="dt"/>
          </p:nvPr>
        </p:nvSpPr>
        <p:spPr>
          <a:xfrm>
            <a:off x="1620647" y="40176598"/>
            <a:ext cx="7454974" cy="62356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p:nvPr>
            <p:ph idx="12" type="sldNum"/>
          </p:nvPr>
        </p:nvSpPr>
        <p:spPr>
          <a:xfrm>
            <a:off x="23337315" y="40176598"/>
            <a:ext cx="7454974" cy="623569"/>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s-ES"/>
              <a:t>‹#›</a:t>
            </a:fld>
            <a:endParaRPr sz="4052">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5" name="Shape 25"/>
        <p:cNvGrpSpPr/>
        <p:nvPr/>
      </p:nvGrpSpPr>
      <p:grpSpPr>
        <a:xfrm>
          <a:off x="0" y="0"/>
          <a:ext cx="0" cy="0"/>
          <a:chOff x="0" y="0"/>
          <a:chExt cx="0" cy="0"/>
        </a:xfrm>
      </p:grpSpPr>
      <p:sp>
        <p:nvSpPr>
          <p:cNvPr id="26" name="Google Shape;26;p5"/>
          <p:cNvSpPr txBox="1"/>
          <p:nvPr>
            <p:ph type="ctrTitle"/>
          </p:nvPr>
        </p:nvSpPr>
        <p:spPr>
          <a:xfrm>
            <a:off x="2430970" y="13392200"/>
            <a:ext cx="27550996" cy="43088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5"/>
          <p:cNvSpPr txBox="1"/>
          <p:nvPr>
            <p:ph idx="1" type="subTitle"/>
          </p:nvPr>
        </p:nvSpPr>
        <p:spPr>
          <a:xfrm>
            <a:off x="4861940" y="24192359"/>
            <a:ext cx="22689055" cy="27699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1" type="ftr"/>
          </p:nvPr>
        </p:nvSpPr>
        <p:spPr>
          <a:xfrm>
            <a:off x="11020399" y="40176598"/>
            <a:ext cx="10372140" cy="623569"/>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
          <p:cNvSpPr txBox="1"/>
          <p:nvPr>
            <p:ph idx="10" type="dt"/>
          </p:nvPr>
        </p:nvSpPr>
        <p:spPr>
          <a:xfrm>
            <a:off x="1620647" y="40176598"/>
            <a:ext cx="7454974" cy="62356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2" type="sldNum"/>
          </p:nvPr>
        </p:nvSpPr>
        <p:spPr>
          <a:xfrm>
            <a:off x="23337315" y="40176598"/>
            <a:ext cx="7454974" cy="623569"/>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s-ES"/>
              <a:t>‹#›</a:t>
            </a:fld>
            <a:endParaRPr sz="4052">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1" name="Shape 31"/>
        <p:cNvGrpSpPr/>
        <p:nvPr/>
      </p:nvGrpSpPr>
      <p:grpSpPr>
        <a:xfrm>
          <a:off x="0" y="0"/>
          <a:ext cx="0" cy="0"/>
          <a:chOff x="0" y="0"/>
          <a:chExt cx="0" cy="0"/>
        </a:xfrm>
      </p:grpSpPr>
      <p:sp>
        <p:nvSpPr>
          <p:cNvPr id="32" name="Google Shape;32;p6"/>
          <p:cNvSpPr txBox="1"/>
          <p:nvPr>
            <p:ph type="title"/>
          </p:nvPr>
        </p:nvSpPr>
        <p:spPr>
          <a:xfrm>
            <a:off x="15008310" y="2162517"/>
            <a:ext cx="2396312" cy="83330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5415">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6"/>
          <p:cNvSpPr txBox="1"/>
          <p:nvPr>
            <p:ph idx="1" type="body"/>
          </p:nvPr>
        </p:nvSpPr>
        <p:spPr>
          <a:xfrm>
            <a:off x="1620646" y="9936149"/>
            <a:ext cx="14099627" cy="276999"/>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6"/>
          <p:cNvSpPr txBox="1"/>
          <p:nvPr>
            <p:ph idx="2" type="body"/>
          </p:nvPr>
        </p:nvSpPr>
        <p:spPr>
          <a:xfrm>
            <a:off x="16692661" y="9936149"/>
            <a:ext cx="14099627" cy="276999"/>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6"/>
          <p:cNvSpPr txBox="1"/>
          <p:nvPr>
            <p:ph idx="11" type="ftr"/>
          </p:nvPr>
        </p:nvSpPr>
        <p:spPr>
          <a:xfrm>
            <a:off x="11020399" y="40176598"/>
            <a:ext cx="10372140" cy="623569"/>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
          <p:cNvSpPr txBox="1"/>
          <p:nvPr>
            <p:ph idx="10" type="dt"/>
          </p:nvPr>
        </p:nvSpPr>
        <p:spPr>
          <a:xfrm>
            <a:off x="1620647" y="40176598"/>
            <a:ext cx="7454974" cy="62356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2" type="sldNum"/>
          </p:nvPr>
        </p:nvSpPr>
        <p:spPr>
          <a:xfrm>
            <a:off x="23337315" y="40176598"/>
            <a:ext cx="7454974" cy="623569"/>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s-ES"/>
              <a:t>‹#›</a:t>
            </a:fld>
            <a:endParaRPr sz="4052">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8" name="Shape 38"/>
        <p:cNvGrpSpPr/>
        <p:nvPr/>
      </p:nvGrpSpPr>
      <p:grpSpPr>
        <a:xfrm>
          <a:off x="0" y="0"/>
          <a:ext cx="0" cy="0"/>
          <a:chOff x="0" y="0"/>
          <a:chExt cx="0" cy="0"/>
        </a:xfrm>
      </p:grpSpPr>
      <p:sp>
        <p:nvSpPr>
          <p:cNvPr id="39" name="Google Shape;39;p7"/>
          <p:cNvSpPr txBox="1"/>
          <p:nvPr>
            <p:ph type="title"/>
          </p:nvPr>
        </p:nvSpPr>
        <p:spPr>
          <a:xfrm>
            <a:off x="15008310" y="2162517"/>
            <a:ext cx="2396312" cy="83330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5415">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7"/>
          <p:cNvSpPr txBox="1"/>
          <p:nvPr>
            <p:ph idx="11" type="ftr"/>
          </p:nvPr>
        </p:nvSpPr>
        <p:spPr>
          <a:xfrm>
            <a:off x="11020399" y="40176598"/>
            <a:ext cx="10372140" cy="623569"/>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7"/>
          <p:cNvSpPr txBox="1"/>
          <p:nvPr>
            <p:ph idx="10" type="dt"/>
          </p:nvPr>
        </p:nvSpPr>
        <p:spPr>
          <a:xfrm>
            <a:off x="1620647" y="40176598"/>
            <a:ext cx="7454974" cy="62356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
          <p:cNvSpPr txBox="1"/>
          <p:nvPr>
            <p:ph idx="12" type="sldNum"/>
          </p:nvPr>
        </p:nvSpPr>
        <p:spPr>
          <a:xfrm>
            <a:off x="23337315" y="40176598"/>
            <a:ext cx="7454974" cy="623569"/>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s-ES"/>
              <a:t>‹#›</a:t>
            </a:fld>
            <a:endParaRPr sz="4052">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3" name="Shape 43"/>
        <p:cNvGrpSpPr/>
        <p:nvPr/>
      </p:nvGrpSpPr>
      <p:grpSpPr>
        <a:xfrm>
          <a:off x="0" y="0"/>
          <a:ext cx="0" cy="0"/>
          <a:chOff x="0" y="0"/>
          <a:chExt cx="0" cy="0"/>
        </a:xfrm>
      </p:grpSpPr>
      <p:sp>
        <p:nvSpPr>
          <p:cNvPr id="44" name="Google Shape;44;p8"/>
          <p:cNvSpPr txBox="1"/>
          <p:nvPr>
            <p:ph idx="11" type="ftr"/>
          </p:nvPr>
        </p:nvSpPr>
        <p:spPr>
          <a:xfrm>
            <a:off x="11020399" y="40176598"/>
            <a:ext cx="10372140" cy="623569"/>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8"/>
          <p:cNvSpPr txBox="1"/>
          <p:nvPr>
            <p:ph idx="10" type="dt"/>
          </p:nvPr>
        </p:nvSpPr>
        <p:spPr>
          <a:xfrm>
            <a:off x="1620647" y="40176598"/>
            <a:ext cx="7454974" cy="62356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8"/>
          <p:cNvSpPr txBox="1"/>
          <p:nvPr>
            <p:ph idx="12" type="sldNum"/>
          </p:nvPr>
        </p:nvSpPr>
        <p:spPr>
          <a:xfrm>
            <a:off x="23337315" y="40176598"/>
            <a:ext cx="7454974" cy="623569"/>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s-ES"/>
              <a:t>‹#›</a:t>
            </a:fld>
            <a:endParaRPr sz="4052">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
          <p:cNvSpPr/>
          <p:nvPr/>
        </p:nvSpPr>
        <p:spPr>
          <a:xfrm>
            <a:off x="16076188" y="10858178"/>
            <a:ext cx="253845" cy="24925649"/>
          </a:xfrm>
          <a:custGeom>
            <a:rect b="b" l="l" r="r" t="t"/>
            <a:pathLst>
              <a:path extrusionOk="0" h="11599544" w="118109">
                <a:moveTo>
                  <a:pt x="118071" y="59029"/>
                </a:moveTo>
                <a:lnTo>
                  <a:pt x="113411" y="36118"/>
                </a:lnTo>
                <a:lnTo>
                  <a:pt x="100723" y="17348"/>
                </a:lnTo>
                <a:lnTo>
                  <a:pt x="81953" y="4660"/>
                </a:lnTo>
                <a:lnTo>
                  <a:pt x="59042" y="0"/>
                </a:lnTo>
                <a:lnTo>
                  <a:pt x="36118" y="4660"/>
                </a:lnTo>
                <a:lnTo>
                  <a:pt x="17348" y="17348"/>
                </a:lnTo>
                <a:lnTo>
                  <a:pt x="4660" y="36118"/>
                </a:lnTo>
                <a:lnTo>
                  <a:pt x="0" y="59029"/>
                </a:lnTo>
                <a:lnTo>
                  <a:pt x="0" y="11539919"/>
                </a:lnTo>
                <a:lnTo>
                  <a:pt x="4660" y="11562829"/>
                </a:lnTo>
                <a:lnTo>
                  <a:pt x="17348" y="11581600"/>
                </a:lnTo>
                <a:lnTo>
                  <a:pt x="36118" y="11594275"/>
                </a:lnTo>
                <a:lnTo>
                  <a:pt x="59042" y="11598923"/>
                </a:lnTo>
                <a:lnTo>
                  <a:pt x="81953" y="11594275"/>
                </a:lnTo>
                <a:lnTo>
                  <a:pt x="100723" y="11581600"/>
                </a:lnTo>
                <a:lnTo>
                  <a:pt x="113411" y="11562829"/>
                </a:lnTo>
                <a:lnTo>
                  <a:pt x="118071" y="11539919"/>
                </a:lnTo>
                <a:lnTo>
                  <a:pt x="118071" y="59029"/>
                </a:lnTo>
                <a:close/>
              </a:path>
            </a:pathLst>
          </a:custGeom>
          <a:solidFill>
            <a:srgbClr val="EDEDE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7836">
              <a:solidFill>
                <a:schemeClr val="dk1"/>
              </a:solidFill>
              <a:latin typeface="Calibri"/>
              <a:ea typeface="Calibri"/>
              <a:cs typeface="Calibri"/>
              <a:sym typeface="Calibri"/>
            </a:endParaRPr>
          </a:p>
        </p:txBody>
      </p:sp>
      <p:sp>
        <p:nvSpPr>
          <p:cNvPr id="7" name="Google Shape;7;p3"/>
          <p:cNvSpPr/>
          <p:nvPr/>
        </p:nvSpPr>
        <p:spPr>
          <a:xfrm>
            <a:off x="1" y="0"/>
            <a:ext cx="32406112" cy="5717330"/>
          </a:xfrm>
          <a:custGeom>
            <a:rect b="b" l="l" r="r" t="t"/>
            <a:pathLst>
              <a:path extrusionOk="0" h="2660650" w="15078075">
                <a:moveTo>
                  <a:pt x="15078073" y="0"/>
                </a:moveTo>
                <a:lnTo>
                  <a:pt x="0" y="0"/>
                </a:lnTo>
                <a:lnTo>
                  <a:pt x="0" y="2660480"/>
                </a:lnTo>
                <a:lnTo>
                  <a:pt x="15078073" y="2660480"/>
                </a:lnTo>
                <a:lnTo>
                  <a:pt x="15078073" y="0"/>
                </a:lnTo>
                <a:close/>
              </a:path>
            </a:pathLst>
          </a:custGeom>
          <a:solidFill>
            <a:srgbClr val="003B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7836">
              <a:solidFill>
                <a:schemeClr val="dk1"/>
              </a:solidFill>
              <a:latin typeface="Calibri"/>
              <a:ea typeface="Calibri"/>
              <a:cs typeface="Calibri"/>
              <a:sym typeface="Calibri"/>
            </a:endParaRPr>
          </a:p>
        </p:txBody>
      </p:sp>
      <p:sp>
        <p:nvSpPr>
          <p:cNvPr id="8" name="Google Shape;8;p3"/>
          <p:cNvSpPr/>
          <p:nvPr/>
        </p:nvSpPr>
        <p:spPr>
          <a:xfrm>
            <a:off x="1" y="42087227"/>
            <a:ext cx="32406112" cy="1113444"/>
          </a:xfrm>
          <a:custGeom>
            <a:rect b="b" l="l" r="r" t="t"/>
            <a:pathLst>
              <a:path extrusionOk="0" h="518159" w="15078075">
                <a:moveTo>
                  <a:pt x="0" y="518144"/>
                </a:moveTo>
                <a:lnTo>
                  <a:pt x="0" y="0"/>
                </a:lnTo>
                <a:lnTo>
                  <a:pt x="15078074" y="0"/>
                </a:lnTo>
                <a:lnTo>
                  <a:pt x="15078074" y="518144"/>
                </a:lnTo>
                <a:lnTo>
                  <a:pt x="0" y="518144"/>
                </a:lnTo>
                <a:close/>
              </a:path>
            </a:pathLst>
          </a:custGeom>
          <a:solidFill>
            <a:srgbClr val="003B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7836">
              <a:solidFill>
                <a:schemeClr val="dk1"/>
              </a:solidFill>
              <a:latin typeface="Calibri"/>
              <a:ea typeface="Calibri"/>
              <a:cs typeface="Calibri"/>
              <a:sym typeface="Calibri"/>
            </a:endParaRPr>
          </a:p>
        </p:txBody>
      </p:sp>
      <p:sp>
        <p:nvSpPr>
          <p:cNvPr id="9" name="Google Shape;9;p3"/>
          <p:cNvSpPr/>
          <p:nvPr/>
        </p:nvSpPr>
        <p:spPr>
          <a:xfrm>
            <a:off x="1375884" y="3495234"/>
            <a:ext cx="569103" cy="773682"/>
          </a:xfrm>
          <a:custGeom>
            <a:rect b="b" l="l" r="r" t="t"/>
            <a:pathLst>
              <a:path extrusionOk="0" h="360044" w="264794">
                <a:moveTo>
                  <a:pt x="264763" y="0"/>
                </a:moveTo>
                <a:lnTo>
                  <a:pt x="218771" y="0"/>
                </a:lnTo>
                <a:lnTo>
                  <a:pt x="218771" y="203606"/>
                </a:lnTo>
                <a:lnTo>
                  <a:pt x="217420" y="230450"/>
                </a:lnTo>
                <a:lnTo>
                  <a:pt x="206605" y="273645"/>
                </a:lnTo>
                <a:lnTo>
                  <a:pt x="170231" y="311906"/>
                </a:lnTo>
                <a:lnTo>
                  <a:pt x="132755" y="319208"/>
                </a:lnTo>
                <a:lnTo>
                  <a:pt x="112974" y="317506"/>
                </a:lnTo>
                <a:lnTo>
                  <a:pt x="69858" y="291985"/>
                </a:lnTo>
                <a:lnTo>
                  <a:pt x="50513" y="234581"/>
                </a:lnTo>
                <a:lnTo>
                  <a:pt x="49224" y="208080"/>
                </a:lnTo>
                <a:lnTo>
                  <a:pt x="49224" y="0"/>
                </a:lnTo>
                <a:lnTo>
                  <a:pt x="0" y="0"/>
                </a:lnTo>
                <a:lnTo>
                  <a:pt x="0" y="209573"/>
                </a:lnTo>
                <a:lnTo>
                  <a:pt x="2081" y="244472"/>
                </a:lnTo>
                <a:lnTo>
                  <a:pt x="18738" y="300655"/>
                </a:lnTo>
                <a:lnTo>
                  <a:pt x="51926" y="338582"/>
                </a:lnTo>
                <a:lnTo>
                  <a:pt x="100901" y="357600"/>
                </a:lnTo>
                <a:lnTo>
                  <a:pt x="131263" y="359978"/>
                </a:lnTo>
                <a:lnTo>
                  <a:pt x="162602" y="357546"/>
                </a:lnTo>
                <a:lnTo>
                  <a:pt x="212696" y="338094"/>
                </a:lnTo>
                <a:lnTo>
                  <a:pt x="246025" y="299203"/>
                </a:lnTo>
                <a:lnTo>
                  <a:pt x="262681" y="240967"/>
                </a:lnTo>
                <a:lnTo>
                  <a:pt x="264763" y="204600"/>
                </a:lnTo>
                <a:lnTo>
                  <a:pt x="264763"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7836">
              <a:solidFill>
                <a:schemeClr val="dk1"/>
              </a:solidFill>
              <a:latin typeface="Calibri"/>
              <a:ea typeface="Calibri"/>
              <a:cs typeface="Calibri"/>
              <a:sym typeface="Calibri"/>
            </a:endParaRPr>
          </a:p>
        </p:txBody>
      </p:sp>
      <p:sp>
        <p:nvSpPr>
          <p:cNvPr id="10" name="Google Shape;10;p3"/>
          <p:cNvSpPr/>
          <p:nvPr/>
        </p:nvSpPr>
        <p:spPr>
          <a:xfrm>
            <a:off x="2148207" y="3495239"/>
            <a:ext cx="1734604" cy="760036"/>
          </a:xfrm>
          <a:custGeom>
            <a:rect b="b" l="l" r="r" t="t"/>
            <a:pathLst>
              <a:path extrusionOk="0" h="353694" w="807085">
                <a:moveTo>
                  <a:pt x="182714" y="571"/>
                </a:moveTo>
                <a:lnTo>
                  <a:pt x="0" y="571"/>
                </a:lnTo>
                <a:lnTo>
                  <a:pt x="0" y="38671"/>
                </a:lnTo>
                <a:lnTo>
                  <a:pt x="0" y="151701"/>
                </a:lnTo>
                <a:lnTo>
                  <a:pt x="0" y="191071"/>
                </a:lnTo>
                <a:lnTo>
                  <a:pt x="0" y="353631"/>
                </a:lnTo>
                <a:lnTo>
                  <a:pt x="49466" y="353631"/>
                </a:lnTo>
                <a:lnTo>
                  <a:pt x="49466" y="191071"/>
                </a:lnTo>
                <a:lnTo>
                  <a:pt x="177253" y="191071"/>
                </a:lnTo>
                <a:lnTo>
                  <a:pt x="177253" y="151701"/>
                </a:lnTo>
                <a:lnTo>
                  <a:pt x="49466" y="151701"/>
                </a:lnTo>
                <a:lnTo>
                  <a:pt x="49466" y="38671"/>
                </a:lnTo>
                <a:lnTo>
                  <a:pt x="182714" y="38671"/>
                </a:lnTo>
                <a:lnTo>
                  <a:pt x="182714" y="571"/>
                </a:lnTo>
                <a:close/>
              </a:path>
              <a:path extrusionOk="0" h="353694" w="807085">
                <a:moveTo>
                  <a:pt x="541731" y="353275"/>
                </a:moveTo>
                <a:lnTo>
                  <a:pt x="506158" y="262534"/>
                </a:lnTo>
                <a:lnTo>
                  <a:pt x="490664" y="222999"/>
                </a:lnTo>
                <a:lnTo>
                  <a:pt x="440055" y="93903"/>
                </a:lnTo>
                <a:lnTo>
                  <a:pt x="440055" y="222999"/>
                </a:lnTo>
                <a:lnTo>
                  <a:pt x="302069" y="222999"/>
                </a:lnTo>
                <a:lnTo>
                  <a:pt x="372173" y="43256"/>
                </a:lnTo>
                <a:lnTo>
                  <a:pt x="440055" y="222999"/>
                </a:lnTo>
                <a:lnTo>
                  <a:pt x="440055" y="93903"/>
                </a:lnTo>
                <a:lnTo>
                  <a:pt x="420204" y="43256"/>
                </a:lnTo>
                <a:lnTo>
                  <a:pt x="403250" y="0"/>
                </a:lnTo>
                <a:lnTo>
                  <a:pt x="343090" y="0"/>
                </a:lnTo>
                <a:lnTo>
                  <a:pt x="202133" y="353275"/>
                </a:lnTo>
                <a:lnTo>
                  <a:pt x="252107" y="353275"/>
                </a:lnTo>
                <a:lnTo>
                  <a:pt x="286156" y="262534"/>
                </a:lnTo>
                <a:lnTo>
                  <a:pt x="454215" y="262534"/>
                </a:lnTo>
                <a:lnTo>
                  <a:pt x="488276" y="353275"/>
                </a:lnTo>
                <a:lnTo>
                  <a:pt x="541731" y="353275"/>
                </a:lnTo>
                <a:close/>
              </a:path>
              <a:path extrusionOk="0" h="353694" w="807085">
                <a:moveTo>
                  <a:pt x="806526" y="254571"/>
                </a:moveTo>
                <a:lnTo>
                  <a:pt x="795693" y="210362"/>
                </a:lnTo>
                <a:lnTo>
                  <a:pt x="777798" y="189445"/>
                </a:lnTo>
                <a:lnTo>
                  <a:pt x="776528" y="188226"/>
                </a:lnTo>
                <a:lnTo>
                  <a:pt x="763612" y="179590"/>
                </a:lnTo>
                <a:lnTo>
                  <a:pt x="755065" y="175653"/>
                </a:lnTo>
                <a:lnTo>
                  <a:pt x="755065" y="250342"/>
                </a:lnTo>
                <a:lnTo>
                  <a:pt x="753694" y="264833"/>
                </a:lnTo>
                <a:lnTo>
                  <a:pt x="733069" y="297091"/>
                </a:lnTo>
                <a:lnTo>
                  <a:pt x="688238" y="312000"/>
                </a:lnTo>
                <a:lnTo>
                  <a:pt x="668058" y="312991"/>
                </a:lnTo>
                <a:lnTo>
                  <a:pt x="630516" y="312991"/>
                </a:lnTo>
                <a:lnTo>
                  <a:pt x="630516" y="189445"/>
                </a:lnTo>
                <a:lnTo>
                  <a:pt x="674268" y="189445"/>
                </a:lnTo>
                <a:lnTo>
                  <a:pt x="723265" y="198107"/>
                </a:lnTo>
                <a:lnTo>
                  <a:pt x="753795" y="236220"/>
                </a:lnTo>
                <a:lnTo>
                  <a:pt x="755065" y="250342"/>
                </a:lnTo>
                <a:lnTo>
                  <a:pt x="755065" y="175653"/>
                </a:lnTo>
                <a:lnTo>
                  <a:pt x="748499" y="172618"/>
                </a:lnTo>
                <a:lnTo>
                  <a:pt x="731202" y="167309"/>
                </a:lnTo>
                <a:lnTo>
                  <a:pt x="746163" y="162356"/>
                </a:lnTo>
                <a:lnTo>
                  <a:pt x="759231" y="155917"/>
                </a:lnTo>
                <a:lnTo>
                  <a:pt x="765937" y="151155"/>
                </a:lnTo>
                <a:lnTo>
                  <a:pt x="770407" y="147993"/>
                </a:lnTo>
                <a:lnTo>
                  <a:pt x="792175" y="116078"/>
                </a:lnTo>
                <a:lnTo>
                  <a:pt x="796340" y="89001"/>
                </a:lnTo>
                <a:lnTo>
                  <a:pt x="794385" y="69049"/>
                </a:lnTo>
                <a:lnTo>
                  <a:pt x="788504" y="51460"/>
                </a:lnTo>
                <a:lnTo>
                  <a:pt x="780186" y="38531"/>
                </a:lnTo>
                <a:lnTo>
                  <a:pt x="778713" y="36233"/>
                </a:lnTo>
                <a:lnTo>
                  <a:pt x="765009" y="23368"/>
                </a:lnTo>
                <a:lnTo>
                  <a:pt x="747712" y="13144"/>
                </a:lnTo>
                <a:lnTo>
                  <a:pt x="745617" y="12407"/>
                </a:lnTo>
                <a:lnTo>
                  <a:pt x="745617" y="93726"/>
                </a:lnTo>
                <a:lnTo>
                  <a:pt x="744347" y="106730"/>
                </a:lnTo>
                <a:lnTo>
                  <a:pt x="713917" y="142760"/>
                </a:lnTo>
                <a:lnTo>
                  <a:pt x="666559" y="151155"/>
                </a:lnTo>
                <a:lnTo>
                  <a:pt x="630516" y="151155"/>
                </a:lnTo>
                <a:lnTo>
                  <a:pt x="630516" y="38531"/>
                </a:lnTo>
                <a:lnTo>
                  <a:pt x="671283" y="38531"/>
                </a:lnTo>
                <a:lnTo>
                  <a:pt x="715848" y="46507"/>
                </a:lnTo>
                <a:lnTo>
                  <a:pt x="744423" y="81089"/>
                </a:lnTo>
                <a:lnTo>
                  <a:pt x="745617" y="93726"/>
                </a:lnTo>
                <a:lnTo>
                  <a:pt x="745617" y="12407"/>
                </a:lnTo>
                <a:lnTo>
                  <a:pt x="727163" y="5842"/>
                </a:lnTo>
                <a:lnTo>
                  <a:pt x="703338" y="1460"/>
                </a:lnTo>
                <a:lnTo>
                  <a:pt x="676262" y="0"/>
                </a:lnTo>
                <a:lnTo>
                  <a:pt x="581533" y="0"/>
                </a:lnTo>
                <a:lnTo>
                  <a:pt x="581533" y="353275"/>
                </a:lnTo>
                <a:lnTo>
                  <a:pt x="676757" y="353275"/>
                </a:lnTo>
                <a:lnTo>
                  <a:pt x="731824" y="346811"/>
                </a:lnTo>
                <a:lnTo>
                  <a:pt x="772718" y="327418"/>
                </a:lnTo>
                <a:lnTo>
                  <a:pt x="798068" y="296278"/>
                </a:lnTo>
                <a:lnTo>
                  <a:pt x="804418" y="276745"/>
                </a:lnTo>
                <a:lnTo>
                  <a:pt x="806526" y="254571"/>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7836">
              <a:solidFill>
                <a:schemeClr val="dk1"/>
              </a:solidFill>
              <a:latin typeface="Calibri"/>
              <a:ea typeface="Calibri"/>
              <a:cs typeface="Calibri"/>
              <a:sym typeface="Calibri"/>
            </a:endParaRPr>
          </a:p>
        </p:txBody>
      </p:sp>
      <p:sp>
        <p:nvSpPr>
          <p:cNvPr id="11" name="Google Shape;11;p3"/>
          <p:cNvSpPr/>
          <p:nvPr/>
        </p:nvSpPr>
        <p:spPr>
          <a:xfrm>
            <a:off x="3990144" y="3493091"/>
            <a:ext cx="585480" cy="764130"/>
          </a:xfrm>
          <a:custGeom>
            <a:rect b="b" l="l" r="r" t="t"/>
            <a:pathLst>
              <a:path extrusionOk="0" h="355600" w="272414">
                <a:moveTo>
                  <a:pt x="188443" y="0"/>
                </a:moveTo>
                <a:lnTo>
                  <a:pt x="147507" y="3046"/>
                </a:lnTo>
                <a:lnTo>
                  <a:pt x="78830" y="27412"/>
                </a:lnTo>
                <a:lnTo>
                  <a:pt x="28737" y="75189"/>
                </a:lnTo>
                <a:lnTo>
                  <a:pt x="3192" y="140697"/>
                </a:lnTo>
                <a:lnTo>
                  <a:pt x="0" y="179742"/>
                </a:lnTo>
                <a:lnTo>
                  <a:pt x="3130" y="218254"/>
                </a:lnTo>
                <a:lnTo>
                  <a:pt x="28175" y="282455"/>
                </a:lnTo>
                <a:lnTo>
                  <a:pt x="77429" y="328758"/>
                </a:lnTo>
                <a:lnTo>
                  <a:pt x="145858" y="352314"/>
                </a:lnTo>
                <a:lnTo>
                  <a:pt x="186948" y="355258"/>
                </a:lnTo>
                <a:lnTo>
                  <a:pt x="198477" y="355064"/>
                </a:lnTo>
                <a:lnTo>
                  <a:pt x="241487" y="350417"/>
                </a:lnTo>
                <a:lnTo>
                  <a:pt x="270479" y="343074"/>
                </a:lnTo>
                <a:lnTo>
                  <a:pt x="268990" y="298824"/>
                </a:lnTo>
                <a:lnTo>
                  <a:pt x="259512" y="302327"/>
                </a:lnTo>
                <a:lnTo>
                  <a:pt x="249972" y="305381"/>
                </a:lnTo>
                <a:lnTo>
                  <a:pt x="211064" y="313025"/>
                </a:lnTo>
                <a:lnTo>
                  <a:pt x="190927" y="313987"/>
                </a:lnTo>
                <a:lnTo>
                  <a:pt x="160426" y="311703"/>
                </a:lnTo>
                <a:lnTo>
                  <a:pt x="109586" y="293432"/>
                </a:lnTo>
                <a:lnTo>
                  <a:pt x="72932" y="257463"/>
                </a:lnTo>
                <a:lnTo>
                  <a:pt x="54288" y="207245"/>
                </a:lnTo>
                <a:lnTo>
                  <a:pt x="51957" y="177008"/>
                </a:lnTo>
                <a:lnTo>
                  <a:pt x="54295" y="147060"/>
                </a:lnTo>
                <a:lnTo>
                  <a:pt x="73002" y="96904"/>
                </a:lnTo>
                <a:lnTo>
                  <a:pt x="109718" y="60438"/>
                </a:lnTo>
                <a:lnTo>
                  <a:pt x="160246" y="41852"/>
                </a:lnTo>
                <a:lnTo>
                  <a:pt x="190428" y="39528"/>
                </a:lnTo>
                <a:lnTo>
                  <a:pt x="200458" y="39793"/>
                </a:lnTo>
                <a:lnTo>
                  <a:pt x="239894" y="46135"/>
                </a:lnTo>
                <a:lnTo>
                  <a:pt x="269984" y="56438"/>
                </a:lnTo>
                <a:lnTo>
                  <a:pt x="271972" y="13676"/>
                </a:lnTo>
                <a:lnTo>
                  <a:pt x="232566" y="3358"/>
                </a:lnTo>
                <a:lnTo>
                  <a:pt x="199869" y="210"/>
                </a:lnTo>
                <a:lnTo>
                  <a:pt x="188443"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7836">
              <a:solidFill>
                <a:schemeClr val="dk1"/>
              </a:solidFill>
              <a:latin typeface="Calibri"/>
              <a:ea typeface="Calibri"/>
              <a:cs typeface="Calibri"/>
              <a:sym typeface="Calibri"/>
            </a:endParaRPr>
          </a:p>
        </p:txBody>
      </p:sp>
      <p:sp>
        <p:nvSpPr>
          <p:cNvPr id="12" name="Google Shape;12;p3"/>
          <p:cNvSpPr/>
          <p:nvPr/>
        </p:nvSpPr>
        <p:spPr>
          <a:xfrm>
            <a:off x="1917317" y="1122285"/>
            <a:ext cx="2092170" cy="1959448"/>
          </a:xfrm>
          <a:custGeom>
            <a:rect b="b" l="l" r="r" t="t"/>
            <a:pathLst>
              <a:path extrusionOk="0" h="911860" w="973455">
                <a:moveTo>
                  <a:pt x="778751" y="406755"/>
                </a:moveTo>
                <a:lnTo>
                  <a:pt x="728408" y="399491"/>
                </a:lnTo>
                <a:lnTo>
                  <a:pt x="696595" y="401243"/>
                </a:lnTo>
                <a:lnTo>
                  <a:pt x="708406" y="384200"/>
                </a:lnTo>
                <a:lnTo>
                  <a:pt x="727837" y="342265"/>
                </a:lnTo>
                <a:lnTo>
                  <a:pt x="739190" y="298792"/>
                </a:lnTo>
                <a:lnTo>
                  <a:pt x="742734" y="254774"/>
                </a:lnTo>
                <a:lnTo>
                  <a:pt x="738720" y="211175"/>
                </a:lnTo>
                <a:lnTo>
                  <a:pt x="727417" y="169024"/>
                </a:lnTo>
                <a:lnTo>
                  <a:pt x="709104" y="129273"/>
                </a:lnTo>
                <a:lnTo>
                  <a:pt x="684022" y="92925"/>
                </a:lnTo>
                <a:lnTo>
                  <a:pt x="652449" y="60960"/>
                </a:lnTo>
                <a:lnTo>
                  <a:pt x="614654" y="34378"/>
                </a:lnTo>
                <a:lnTo>
                  <a:pt x="572719" y="14922"/>
                </a:lnTo>
                <a:lnTo>
                  <a:pt x="529247" y="3556"/>
                </a:lnTo>
                <a:lnTo>
                  <a:pt x="485228" y="0"/>
                </a:lnTo>
                <a:lnTo>
                  <a:pt x="441642" y="4013"/>
                </a:lnTo>
                <a:lnTo>
                  <a:pt x="399478" y="15303"/>
                </a:lnTo>
                <a:lnTo>
                  <a:pt x="359727" y="33629"/>
                </a:lnTo>
                <a:lnTo>
                  <a:pt x="323367" y="58699"/>
                </a:lnTo>
                <a:lnTo>
                  <a:pt x="291401" y="90271"/>
                </a:lnTo>
                <a:lnTo>
                  <a:pt x="264820" y="128079"/>
                </a:lnTo>
                <a:lnTo>
                  <a:pt x="246672" y="166471"/>
                </a:lnTo>
                <a:lnTo>
                  <a:pt x="235356" y="206209"/>
                </a:lnTo>
                <a:lnTo>
                  <a:pt x="230632" y="246545"/>
                </a:lnTo>
                <a:lnTo>
                  <a:pt x="232333" y="286727"/>
                </a:lnTo>
                <a:lnTo>
                  <a:pt x="292417" y="321449"/>
                </a:lnTo>
                <a:lnTo>
                  <a:pt x="283108" y="279984"/>
                </a:lnTo>
                <a:lnTo>
                  <a:pt x="282536" y="237261"/>
                </a:lnTo>
                <a:lnTo>
                  <a:pt x="291096" y="194703"/>
                </a:lnTo>
                <a:lnTo>
                  <a:pt x="309156" y="153695"/>
                </a:lnTo>
                <a:lnTo>
                  <a:pt x="337337" y="115709"/>
                </a:lnTo>
                <a:lnTo>
                  <a:pt x="372237" y="86067"/>
                </a:lnTo>
                <a:lnTo>
                  <a:pt x="412203" y="65227"/>
                </a:lnTo>
                <a:lnTo>
                  <a:pt x="455549" y="53606"/>
                </a:lnTo>
                <a:lnTo>
                  <a:pt x="500583" y="51689"/>
                </a:lnTo>
                <a:lnTo>
                  <a:pt x="545642" y="59905"/>
                </a:lnTo>
                <a:lnTo>
                  <a:pt x="589038" y="78714"/>
                </a:lnTo>
                <a:lnTo>
                  <a:pt x="627011" y="106883"/>
                </a:lnTo>
                <a:lnTo>
                  <a:pt x="656653" y="141795"/>
                </a:lnTo>
                <a:lnTo>
                  <a:pt x="677506" y="181762"/>
                </a:lnTo>
                <a:lnTo>
                  <a:pt x="689114" y="225107"/>
                </a:lnTo>
                <a:lnTo>
                  <a:pt x="691045" y="270141"/>
                </a:lnTo>
                <a:lnTo>
                  <a:pt x="682840" y="315201"/>
                </a:lnTo>
                <a:lnTo>
                  <a:pt x="664032" y="358584"/>
                </a:lnTo>
                <a:lnTo>
                  <a:pt x="637552" y="394728"/>
                </a:lnTo>
                <a:lnTo>
                  <a:pt x="604964" y="423430"/>
                </a:lnTo>
                <a:lnTo>
                  <a:pt x="567690" y="444296"/>
                </a:lnTo>
                <a:lnTo>
                  <a:pt x="527138" y="456971"/>
                </a:lnTo>
                <a:lnTo>
                  <a:pt x="543928" y="466674"/>
                </a:lnTo>
                <a:lnTo>
                  <a:pt x="560476" y="476224"/>
                </a:lnTo>
                <a:lnTo>
                  <a:pt x="587222" y="491655"/>
                </a:lnTo>
                <a:lnTo>
                  <a:pt x="591019" y="493826"/>
                </a:lnTo>
                <a:lnTo>
                  <a:pt x="627278" y="471233"/>
                </a:lnTo>
                <a:lnTo>
                  <a:pt x="667105" y="456717"/>
                </a:lnTo>
                <a:lnTo>
                  <a:pt x="709066" y="450659"/>
                </a:lnTo>
                <a:lnTo>
                  <a:pt x="751789" y="453428"/>
                </a:lnTo>
                <a:lnTo>
                  <a:pt x="753389" y="450659"/>
                </a:lnTo>
                <a:lnTo>
                  <a:pt x="778751" y="406755"/>
                </a:lnTo>
                <a:close/>
              </a:path>
              <a:path extrusionOk="0" h="911860" w="973455">
                <a:moveTo>
                  <a:pt x="973239" y="651014"/>
                </a:moveTo>
                <a:lnTo>
                  <a:pt x="968527" y="606526"/>
                </a:lnTo>
                <a:lnTo>
                  <a:pt x="956233" y="563613"/>
                </a:lnTo>
                <a:lnTo>
                  <a:pt x="936625" y="523341"/>
                </a:lnTo>
                <a:lnTo>
                  <a:pt x="909980" y="486752"/>
                </a:lnTo>
                <a:lnTo>
                  <a:pt x="882484" y="534327"/>
                </a:lnTo>
                <a:lnTo>
                  <a:pt x="905598" y="575005"/>
                </a:lnTo>
                <a:lnTo>
                  <a:pt x="918857" y="619544"/>
                </a:lnTo>
                <a:lnTo>
                  <a:pt x="921778" y="666102"/>
                </a:lnTo>
                <a:lnTo>
                  <a:pt x="913841" y="712812"/>
                </a:lnTo>
                <a:lnTo>
                  <a:pt x="894575" y="757796"/>
                </a:lnTo>
                <a:lnTo>
                  <a:pt x="866394" y="795782"/>
                </a:lnTo>
                <a:lnTo>
                  <a:pt x="831481" y="825423"/>
                </a:lnTo>
                <a:lnTo>
                  <a:pt x="791514" y="846289"/>
                </a:lnTo>
                <a:lnTo>
                  <a:pt x="748169" y="857897"/>
                </a:lnTo>
                <a:lnTo>
                  <a:pt x="703135" y="859828"/>
                </a:lnTo>
                <a:lnTo>
                  <a:pt x="658075" y="851623"/>
                </a:lnTo>
                <a:lnTo>
                  <a:pt x="614680" y="832827"/>
                </a:lnTo>
                <a:lnTo>
                  <a:pt x="574573" y="802589"/>
                </a:lnTo>
                <a:lnTo>
                  <a:pt x="543915" y="764870"/>
                </a:lnTo>
                <a:lnTo>
                  <a:pt x="523278" y="721664"/>
                </a:lnTo>
                <a:lnTo>
                  <a:pt x="513194" y="675005"/>
                </a:lnTo>
                <a:lnTo>
                  <a:pt x="514210" y="626922"/>
                </a:lnTo>
                <a:lnTo>
                  <a:pt x="510387" y="624725"/>
                </a:lnTo>
                <a:lnTo>
                  <a:pt x="499770" y="618591"/>
                </a:lnTo>
                <a:lnTo>
                  <a:pt x="467093" y="599706"/>
                </a:lnTo>
                <a:lnTo>
                  <a:pt x="450303" y="590016"/>
                </a:lnTo>
                <a:lnTo>
                  <a:pt x="459600" y="631456"/>
                </a:lnTo>
                <a:lnTo>
                  <a:pt x="460171" y="674192"/>
                </a:lnTo>
                <a:lnTo>
                  <a:pt x="451624" y="716775"/>
                </a:lnTo>
                <a:lnTo>
                  <a:pt x="433565" y="757796"/>
                </a:lnTo>
                <a:lnTo>
                  <a:pt x="405384" y="795769"/>
                </a:lnTo>
                <a:lnTo>
                  <a:pt x="370471" y="825411"/>
                </a:lnTo>
                <a:lnTo>
                  <a:pt x="330504" y="846251"/>
                </a:lnTo>
                <a:lnTo>
                  <a:pt x="287159" y="857872"/>
                </a:lnTo>
                <a:lnTo>
                  <a:pt x="242112" y="859790"/>
                </a:lnTo>
                <a:lnTo>
                  <a:pt x="197053" y="851573"/>
                </a:lnTo>
                <a:lnTo>
                  <a:pt x="153657" y="832777"/>
                </a:lnTo>
                <a:lnTo>
                  <a:pt x="115684" y="804595"/>
                </a:lnTo>
                <a:lnTo>
                  <a:pt x="86042" y="769683"/>
                </a:lnTo>
                <a:lnTo>
                  <a:pt x="65201" y="729716"/>
                </a:lnTo>
                <a:lnTo>
                  <a:pt x="53594" y="686384"/>
                </a:lnTo>
                <a:lnTo>
                  <a:pt x="51663" y="641350"/>
                </a:lnTo>
                <a:lnTo>
                  <a:pt x="59880" y="596290"/>
                </a:lnTo>
                <a:lnTo>
                  <a:pt x="78676" y="552894"/>
                </a:lnTo>
                <a:lnTo>
                  <a:pt x="105168" y="516750"/>
                </a:lnTo>
                <a:lnTo>
                  <a:pt x="137782" y="488061"/>
                </a:lnTo>
                <a:lnTo>
                  <a:pt x="175069" y="467194"/>
                </a:lnTo>
                <a:lnTo>
                  <a:pt x="215607" y="454533"/>
                </a:lnTo>
                <a:lnTo>
                  <a:pt x="155524" y="419823"/>
                </a:lnTo>
                <a:lnTo>
                  <a:pt x="119862" y="438442"/>
                </a:lnTo>
                <a:lnTo>
                  <a:pt x="87274" y="462686"/>
                </a:lnTo>
                <a:lnTo>
                  <a:pt x="58508" y="492366"/>
                </a:lnTo>
                <a:lnTo>
                  <a:pt x="34353" y="527278"/>
                </a:lnTo>
                <a:lnTo>
                  <a:pt x="14909" y="569214"/>
                </a:lnTo>
                <a:lnTo>
                  <a:pt x="3543" y="612686"/>
                </a:lnTo>
                <a:lnTo>
                  <a:pt x="0" y="656704"/>
                </a:lnTo>
                <a:lnTo>
                  <a:pt x="4000" y="700290"/>
                </a:lnTo>
                <a:lnTo>
                  <a:pt x="15303" y="742454"/>
                </a:lnTo>
                <a:lnTo>
                  <a:pt x="33629" y="782205"/>
                </a:lnTo>
                <a:lnTo>
                  <a:pt x="58699" y="818553"/>
                </a:lnTo>
                <a:lnTo>
                  <a:pt x="90271" y="850519"/>
                </a:lnTo>
                <a:lnTo>
                  <a:pt x="128066" y="877100"/>
                </a:lnTo>
                <a:lnTo>
                  <a:pt x="170002" y="896556"/>
                </a:lnTo>
                <a:lnTo>
                  <a:pt x="213474" y="907923"/>
                </a:lnTo>
                <a:lnTo>
                  <a:pt x="257492" y="911466"/>
                </a:lnTo>
                <a:lnTo>
                  <a:pt x="301091" y="907465"/>
                </a:lnTo>
                <a:lnTo>
                  <a:pt x="343255" y="896175"/>
                </a:lnTo>
                <a:lnTo>
                  <a:pt x="383006" y="877849"/>
                </a:lnTo>
                <a:lnTo>
                  <a:pt x="419366" y="852766"/>
                </a:lnTo>
                <a:lnTo>
                  <a:pt x="451332" y="821194"/>
                </a:lnTo>
                <a:lnTo>
                  <a:pt x="477926" y="783386"/>
                </a:lnTo>
                <a:lnTo>
                  <a:pt x="486587" y="765048"/>
                </a:lnTo>
                <a:lnTo>
                  <a:pt x="491909" y="777379"/>
                </a:lnTo>
                <a:lnTo>
                  <a:pt x="517321" y="815695"/>
                </a:lnTo>
                <a:lnTo>
                  <a:pt x="549808" y="849337"/>
                </a:lnTo>
                <a:lnTo>
                  <a:pt x="589076" y="877163"/>
                </a:lnTo>
                <a:lnTo>
                  <a:pt x="630999" y="896607"/>
                </a:lnTo>
                <a:lnTo>
                  <a:pt x="674471" y="907973"/>
                </a:lnTo>
                <a:lnTo>
                  <a:pt x="718502" y="911517"/>
                </a:lnTo>
                <a:lnTo>
                  <a:pt x="762088" y="907503"/>
                </a:lnTo>
                <a:lnTo>
                  <a:pt x="804252" y="896200"/>
                </a:lnTo>
                <a:lnTo>
                  <a:pt x="844003" y="877887"/>
                </a:lnTo>
                <a:lnTo>
                  <a:pt x="870178" y="859828"/>
                </a:lnTo>
                <a:lnTo>
                  <a:pt x="880364" y="852805"/>
                </a:lnTo>
                <a:lnTo>
                  <a:pt x="912329" y="821232"/>
                </a:lnTo>
                <a:lnTo>
                  <a:pt x="938911" y="783424"/>
                </a:lnTo>
                <a:lnTo>
                  <a:pt x="958710" y="740524"/>
                </a:lnTo>
                <a:lnTo>
                  <a:pt x="970051" y="696036"/>
                </a:lnTo>
                <a:lnTo>
                  <a:pt x="973239" y="651014"/>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7836">
              <a:solidFill>
                <a:schemeClr val="dk1"/>
              </a:solidFill>
              <a:latin typeface="Calibri"/>
              <a:ea typeface="Calibri"/>
              <a:cs typeface="Calibri"/>
              <a:sym typeface="Calibri"/>
            </a:endParaRPr>
          </a:p>
        </p:txBody>
      </p:sp>
      <p:sp>
        <p:nvSpPr>
          <p:cNvPr id="13" name="Google Shape;13;p3"/>
          <p:cNvSpPr/>
          <p:nvPr/>
        </p:nvSpPr>
        <p:spPr>
          <a:xfrm>
            <a:off x="1979332" y="1494363"/>
            <a:ext cx="1209173" cy="975630"/>
          </a:xfrm>
          <a:custGeom>
            <a:rect b="b" l="l" r="r" t="t"/>
            <a:pathLst>
              <a:path extrusionOk="0" h="454025" w="562610">
                <a:moveTo>
                  <a:pt x="497446" y="401447"/>
                </a:moveTo>
                <a:lnTo>
                  <a:pt x="58775" y="130543"/>
                </a:lnTo>
                <a:lnTo>
                  <a:pt x="75577" y="154813"/>
                </a:lnTo>
                <a:lnTo>
                  <a:pt x="85483" y="179260"/>
                </a:lnTo>
                <a:lnTo>
                  <a:pt x="87934" y="201968"/>
                </a:lnTo>
                <a:lnTo>
                  <a:pt x="82359" y="221030"/>
                </a:lnTo>
                <a:lnTo>
                  <a:pt x="484759" y="453428"/>
                </a:lnTo>
                <a:lnTo>
                  <a:pt x="493941" y="415696"/>
                </a:lnTo>
                <a:lnTo>
                  <a:pt x="496582" y="408533"/>
                </a:lnTo>
                <a:lnTo>
                  <a:pt x="497128" y="406260"/>
                </a:lnTo>
                <a:lnTo>
                  <a:pt x="497446" y="403885"/>
                </a:lnTo>
                <a:lnTo>
                  <a:pt x="497446" y="401447"/>
                </a:lnTo>
                <a:close/>
              </a:path>
              <a:path extrusionOk="0" h="454025" w="562610">
                <a:moveTo>
                  <a:pt x="562076" y="320636"/>
                </a:moveTo>
                <a:lnTo>
                  <a:pt x="6845" y="0"/>
                </a:lnTo>
                <a:lnTo>
                  <a:pt x="0" y="24307"/>
                </a:lnTo>
                <a:lnTo>
                  <a:pt x="3987" y="49987"/>
                </a:lnTo>
                <a:lnTo>
                  <a:pt x="35179" y="99161"/>
                </a:lnTo>
                <a:lnTo>
                  <a:pt x="488149" y="360756"/>
                </a:lnTo>
                <a:lnTo>
                  <a:pt x="499008" y="365264"/>
                </a:lnTo>
                <a:lnTo>
                  <a:pt x="504228" y="365264"/>
                </a:lnTo>
                <a:lnTo>
                  <a:pt x="528332" y="353720"/>
                </a:lnTo>
                <a:lnTo>
                  <a:pt x="529475" y="352285"/>
                </a:lnTo>
                <a:lnTo>
                  <a:pt x="537044" y="343611"/>
                </a:lnTo>
                <a:lnTo>
                  <a:pt x="545020" y="335445"/>
                </a:lnTo>
                <a:lnTo>
                  <a:pt x="553364" y="327787"/>
                </a:lnTo>
                <a:lnTo>
                  <a:pt x="562076" y="320636"/>
                </a:lnTo>
                <a:close/>
              </a:path>
            </a:pathLst>
          </a:custGeom>
          <a:solidFill>
            <a:srgbClr val="FFD2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7836">
              <a:solidFill>
                <a:schemeClr val="dk1"/>
              </a:solidFill>
              <a:latin typeface="Calibri"/>
              <a:ea typeface="Calibri"/>
              <a:cs typeface="Calibri"/>
              <a:sym typeface="Calibri"/>
            </a:endParaRPr>
          </a:p>
        </p:txBody>
      </p:sp>
      <p:sp>
        <p:nvSpPr>
          <p:cNvPr id="14" name="Google Shape;14;p3"/>
          <p:cNvSpPr txBox="1"/>
          <p:nvPr>
            <p:ph type="title"/>
          </p:nvPr>
        </p:nvSpPr>
        <p:spPr>
          <a:xfrm>
            <a:off x="15008310" y="2162517"/>
            <a:ext cx="2396312" cy="430887"/>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28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3"/>
          <p:cNvSpPr txBox="1"/>
          <p:nvPr>
            <p:ph idx="1" type="body"/>
          </p:nvPr>
        </p:nvSpPr>
        <p:spPr>
          <a:xfrm>
            <a:off x="1620647" y="9936149"/>
            <a:ext cx="29171642" cy="276999"/>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6" name="Google Shape;16;p3"/>
          <p:cNvSpPr txBox="1"/>
          <p:nvPr>
            <p:ph idx="11" type="ftr"/>
          </p:nvPr>
        </p:nvSpPr>
        <p:spPr>
          <a:xfrm>
            <a:off x="11020399" y="40176598"/>
            <a:ext cx="10372140" cy="623569"/>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4052">
                <a:solidFill>
                  <a:srgbClr val="888888"/>
                </a:solidFill>
                <a:latin typeface="Calibri"/>
                <a:ea typeface="Calibri"/>
                <a:cs typeface="Calibri"/>
                <a:sym typeface="Calibri"/>
              </a:defRPr>
            </a:lvl1pPr>
            <a:lvl2pPr lvl="1" marR="0" rtl="0" algn="l">
              <a:spcBef>
                <a:spcPts val="0"/>
              </a:spcBef>
              <a:spcAft>
                <a:spcPts val="0"/>
              </a:spcAft>
              <a:buSzPts val="1400"/>
              <a:buNone/>
              <a:defRPr b="0" i="0" sz="4052"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052"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052"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052"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052"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052"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052"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052" u="none" cap="none" strike="noStrike">
                <a:solidFill>
                  <a:schemeClr val="dk1"/>
                </a:solidFill>
                <a:latin typeface="Calibri"/>
                <a:ea typeface="Calibri"/>
                <a:cs typeface="Calibri"/>
                <a:sym typeface="Calibri"/>
              </a:defRPr>
            </a:lvl9pPr>
          </a:lstStyle>
          <a:p/>
        </p:txBody>
      </p:sp>
      <p:sp>
        <p:nvSpPr>
          <p:cNvPr id="17" name="Google Shape;17;p3"/>
          <p:cNvSpPr txBox="1"/>
          <p:nvPr>
            <p:ph idx="10" type="dt"/>
          </p:nvPr>
        </p:nvSpPr>
        <p:spPr>
          <a:xfrm>
            <a:off x="1620647" y="40176598"/>
            <a:ext cx="7454974" cy="62356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4052">
                <a:solidFill>
                  <a:srgbClr val="888888"/>
                </a:solidFill>
                <a:latin typeface="Calibri"/>
                <a:ea typeface="Calibri"/>
                <a:cs typeface="Calibri"/>
                <a:sym typeface="Calibri"/>
              </a:defRPr>
            </a:lvl1pPr>
            <a:lvl2pPr lvl="1" marR="0" rtl="0" algn="l">
              <a:spcBef>
                <a:spcPts val="0"/>
              </a:spcBef>
              <a:spcAft>
                <a:spcPts val="0"/>
              </a:spcAft>
              <a:buSzPts val="1400"/>
              <a:buNone/>
              <a:defRPr b="0" i="0" sz="4052"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052"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052"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052"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052"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052"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052"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052" u="none" cap="none" strike="noStrike">
                <a:solidFill>
                  <a:schemeClr val="dk1"/>
                </a:solidFill>
                <a:latin typeface="Calibri"/>
                <a:ea typeface="Calibri"/>
                <a:cs typeface="Calibri"/>
                <a:sym typeface="Calibri"/>
              </a:defRPr>
            </a:lvl9pPr>
          </a:lstStyle>
          <a:p/>
        </p:txBody>
      </p:sp>
      <p:sp>
        <p:nvSpPr>
          <p:cNvPr id="18" name="Google Shape;18;p3"/>
          <p:cNvSpPr txBox="1"/>
          <p:nvPr>
            <p:ph idx="12" type="sldNum"/>
          </p:nvPr>
        </p:nvSpPr>
        <p:spPr>
          <a:xfrm>
            <a:off x="23337315" y="40176598"/>
            <a:ext cx="7454974" cy="623569"/>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4052">
                <a:solidFill>
                  <a:srgbClr val="888888"/>
                </a:solidFill>
                <a:latin typeface="Calibri"/>
                <a:ea typeface="Calibri"/>
                <a:cs typeface="Calibri"/>
                <a:sym typeface="Calibri"/>
              </a:defRPr>
            </a:lvl1pPr>
            <a:lvl2pPr indent="0" lvl="1" marL="0" marR="0" rtl="0" algn="r">
              <a:spcBef>
                <a:spcPts val="0"/>
              </a:spcBef>
              <a:buNone/>
              <a:defRPr sz="4052">
                <a:solidFill>
                  <a:srgbClr val="888888"/>
                </a:solidFill>
                <a:latin typeface="Calibri"/>
                <a:ea typeface="Calibri"/>
                <a:cs typeface="Calibri"/>
                <a:sym typeface="Calibri"/>
              </a:defRPr>
            </a:lvl2pPr>
            <a:lvl3pPr indent="0" lvl="2" marL="0" marR="0" rtl="0" algn="r">
              <a:spcBef>
                <a:spcPts val="0"/>
              </a:spcBef>
              <a:buNone/>
              <a:defRPr sz="4052">
                <a:solidFill>
                  <a:srgbClr val="888888"/>
                </a:solidFill>
                <a:latin typeface="Calibri"/>
                <a:ea typeface="Calibri"/>
                <a:cs typeface="Calibri"/>
                <a:sym typeface="Calibri"/>
              </a:defRPr>
            </a:lvl3pPr>
            <a:lvl4pPr indent="0" lvl="3" marL="0" marR="0" rtl="0" algn="r">
              <a:spcBef>
                <a:spcPts val="0"/>
              </a:spcBef>
              <a:buNone/>
              <a:defRPr sz="4052">
                <a:solidFill>
                  <a:srgbClr val="888888"/>
                </a:solidFill>
                <a:latin typeface="Calibri"/>
                <a:ea typeface="Calibri"/>
                <a:cs typeface="Calibri"/>
                <a:sym typeface="Calibri"/>
              </a:defRPr>
            </a:lvl4pPr>
            <a:lvl5pPr indent="0" lvl="4" marL="0" marR="0" rtl="0" algn="r">
              <a:spcBef>
                <a:spcPts val="0"/>
              </a:spcBef>
              <a:buNone/>
              <a:defRPr sz="4052">
                <a:solidFill>
                  <a:srgbClr val="888888"/>
                </a:solidFill>
                <a:latin typeface="Calibri"/>
                <a:ea typeface="Calibri"/>
                <a:cs typeface="Calibri"/>
                <a:sym typeface="Calibri"/>
              </a:defRPr>
            </a:lvl5pPr>
            <a:lvl6pPr indent="0" lvl="5" marL="0" marR="0" rtl="0" algn="r">
              <a:spcBef>
                <a:spcPts val="0"/>
              </a:spcBef>
              <a:buNone/>
              <a:defRPr sz="4052">
                <a:solidFill>
                  <a:srgbClr val="888888"/>
                </a:solidFill>
                <a:latin typeface="Calibri"/>
                <a:ea typeface="Calibri"/>
                <a:cs typeface="Calibri"/>
                <a:sym typeface="Calibri"/>
              </a:defRPr>
            </a:lvl6pPr>
            <a:lvl7pPr indent="0" lvl="6" marL="0" marR="0" rtl="0" algn="r">
              <a:spcBef>
                <a:spcPts val="0"/>
              </a:spcBef>
              <a:buNone/>
              <a:defRPr sz="4052">
                <a:solidFill>
                  <a:srgbClr val="888888"/>
                </a:solidFill>
                <a:latin typeface="Calibri"/>
                <a:ea typeface="Calibri"/>
                <a:cs typeface="Calibri"/>
                <a:sym typeface="Calibri"/>
              </a:defRPr>
            </a:lvl7pPr>
            <a:lvl8pPr indent="0" lvl="7" marL="0" marR="0" rtl="0" algn="r">
              <a:spcBef>
                <a:spcPts val="0"/>
              </a:spcBef>
              <a:buNone/>
              <a:defRPr sz="4052">
                <a:solidFill>
                  <a:srgbClr val="888888"/>
                </a:solidFill>
                <a:latin typeface="Calibri"/>
                <a:ea typeface="Calibri"/>
                <a:cs typeface="Calibri"/>
                <a:sym typeface="Calibri"/>
              </a:defRPr>
            </a:lvl8pPr>
            <a:lvl9pPr indent="0" lvl="8" marL="0" marR="0" rtl="0" algn="r">
              <a:spcBef>
                <a:spcPts val="0"/>
              </a:spcBef>
              <a:buNone/>
              <a:defRPr sz="4052">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b="0" u="non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0"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 Id="rId4" Type="http://schemas.openxmlformats.org/officeDocument/2006/relationships/hyperlink" Target="mailto:email@email.com" TargetMode="External"/><Relationship Id="rId9" Type="http://schemas.openxmlformats.org/officeDocument/2006/relationships/image" Target="../media/image3.png"/><Relationship Id="rId15" Type="http://schemas.openxmlformats.org/officeDocument/2006/relationships/image" Target="../media/image10.png"/><Relationship Id="rId14" Type="http://schemas.openxmlformats.org/officeDocument/2006/relationships/image" Target="../media/image5.png"/><Relationship Id="rId17" Type="http://schemas.openxmlformats.org/officeDocument/2006/relationships/image" Target="../media/image11.png"/><Relationship Id="rId16" Type="http://schemas.openxmlformats.org/officeDocument/2006/relationships/image" Target="../media/image15.png"/><Relationship Id="rId5" Type="http://schemas.openxmlformats.org/officeDocument/2006/relationships/image" Target="../media/image8.png"/><Relationship Id="rId19" Type="http://schemas.openxmlformats.org/officeDocument/2006/relationships/image" Target="../media/image13.png"/><Relationship Id="rId6" Type="http://schemas.openxmlformats.org/officeDocument/2006/relationships/image" Target="../media/image14.png"/><Relationship Id="rId18" Type="http://schemas.openxmlformats.org/officeDocument/2006/relationships/image" Target="../media/image12.png"/><Relationship Id="rId7" Type="http://schemas.openxmlformats.org/officeDocument/2006/relationships/image" Target="../media/image7.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50" name="Shape 50"/>
        <p:cNvGrpSpPr/>
        <p:nvPr/>
      </p:nvGrpSpPr>
      <p:grpSpPr>
        <a:xfrm>
          <a:off x="0" y="0"/>
          <a:ext cx="0" cy="0"/>
          <a:chOff x="0" y="0"/>
          <a:chExt cx="0" cy="0"/>
        </a:xfrm>
      </p:grpSpPr>
      <p:sp>
        <p:nvSpPr>
          <p:cNvPr id="51" name="Google Shape;51;p2"/>
          <p:cNvSpPr txBox="1"/>
          <p:nvPr>
            <p:ph type="title"/>
          </p:nvPr>
        </p:nvSpPr>
        <p:spPr>
          <a:xfrm>
            <a:off x="9915350" y="1157950"/>
            <a:ext cx="17182500" cy="1637100"/>
          </a:xfrm>
          <a:prstGeom prst="rect">
            <a:avLst/>
          </a:prstGeom>
          <a:noFill/>
          <a:ln>
            <a:noFill/>
          </a:ln>
        </p:spPr>
        <p:txBody>
          <a:bodyPr anchorCtr="0" anchor="t" bIns="0" lIns="0" spcFirstLastPara="1" rIns="0" wrap="square" tIns="31375">
            <a:spAutoFit/>
          </a:bodyPr>
          <a:lstStyle/>
          <a:p>
            <a:pPr indent="0" lvl="0" marL="229234" rtl="0" algn="ctr">
              <a:spcBef>
                <a:spcPts val="0"/>
              </a:spcBef>
              <a:spcAft>
                <a:spcPts val="0"/>
              </a:spcAft>
              <a:buNone/>
            </a:pPr>
            <a:r>
              <a:rPr lang="es-ES" sz="5215"/>
              <a:t>Boosted particle tagging at the LHC based on large R jet substructure using machine learning techniques</a:t>
            </a:r>
            <a:endParaRPr sz="5215"/>
          </a:p>
        </p:txBody>
      </p:sp>
      <p:sp>
        <p:nvSpPr>
          <p:cNvPr id="52" name="Google Shape;52;p2"/>
          <p:cNvSpPr txBox="1"/>
          <p:nvPr/>
        </p:nvSpPr>
        <p:spPr>
          <a:xfrm>
            <a:off x="13261700" y="2795050"/>
            <a:ext cx="10489800" cy="2382900"/>
          </a:xfrm>
          <a:prstGeom prst="rect">
            <a:avLst/>
          </a:prstGeom>
          <a:noFill/>
          <a:ln>
            <a:noFill/>
          </a:ln>
        </p:spPr>
        <p:txBody>
          <a:bodyPr anchorCtr="0" anchor="t" bIns="0" lIns="0" spcFirstLastPara="1" rIns="0" wrap="square" tIns="287900">
            <a:spAutoFit/>
          </a:bodyPr>
          <a:lstStyle/>
          <a:p>
            <a:pPr indent="0" lvl="0" marL="27290" marR="10916" rtl="0" algn="ctr">
              <a:spcBef>
                <a:spcPts val="0"/>
              </a:spcBef>
              <a:spcAft>
                <a:spcPts val="0"/>
              </a:spcAft>
              <a:buNone/>
            </a:pPr>
            <a:r>
              <a:rPr lang="es-ES" sz="3023">
                <a:solidFill>
                  <a:srgbClr val="FFFFFF"/>
                </a:solidFill>
                <a:latin typeface="Helvetica Neue"/>
                <a:ea typeface="Helvetica Neue"/>
                <a:cs typeface="Helvetica Neue"/>
                <a:sym typeface="Helvetica Neue"/>
              </a:rPr>
              <a:t>Author: Carlos Buitrago Cárdenas. cabuitrago</a:t>
            </a:r>
            <a:r>
              <a:rPr lang="es-ES" sz="3023">
                <a:solidFill>
                  <a:srgbClr val="FFFFFF"/>
                </a:solidFill>
                <a:uFill>
                  <a:noFill/>
                </a:uFill>
                <a:latin typeface="Helvetica Neue"/>
                <a:ea typeface="Helvetica Neue"/>
                <a:cs typeface="Helvetica Neue"/>
                <a:sym typeface="Helvetica Neue"/>
                <a:hlinkClick r:id="rId4">
                  <a:extLst>
                    <a:ext uri="{A12FA001-AC4F-418D-AE19-62706E023703}">
                      <ahyp:hlinkClr val="tx"/>
                    </a:ext>
                  </a:extLst>
                </a:hlinkClick>
              </a:rPr>
              <a:t>@unal.edul.co</a:t>
            </a:r>
            <a:endParaRPr sz="3023">
              <a:solidFill>
                <a:srgbClr val="FFFFFF"/>
              </a:solidFill>
              <a:latin typeface="Helvetica Neue"/>
              <a:ea typeface="Helvetica Neue"/>
              <a:cs typeface="Helvetica Neue"/>
              <a:sym typeface="Helvetica Neue"/>
            </a:endParaRPr>
          </a:p>
          <a:p>
            <a:pPr indent="0" lvl="0" marL="27290" marR="10916" rtl="0" algn="ctr">
              <a:spcBef>
                <a:spcPts val="600"/>
              </a:spcBef>
              <a:spcAft>
                <a:spcPts val="0"/>
              </a:spcAft>
              <a:buNone/>
            </a:pPr>
            <a:r>
              <a:rPr lang="es-ES" sz="3023">
                <a:solidFill>
                  <a:srgbClr val="FFFFFF"/>
                </a:solidFill>
                <a:latin typeface="Helvetica Neue"/>
                <a:ea typeface="Helvetica Neue"/>
                <a:cs typeface="Helvetica Neue"/>
                <a:sym typeface="Helvetica Neue"/>
              </a:rPr>
              <a:t>Director: Carlos Sandoval Usme. cesandovalu@unal.edu.co</a:t>
            </a:r>
            <a:endParaRPr sz="3023">
              <a:solidFill>
                <a:srgbClr val="FFFFFF"/>
              </a:solidFill>
              <a:latin typeface="Helvetica Neue"/>
              <a:ea typeface="Helvetica Neue"/>
              <a:cs typeface="Helvetica Neue"/>
              <a:sym typeface="Helvetica Neue"/>
            </a:endParaRPr>
          </a:p>
          <a:p>
            <a:pPr indent="0" lvl="0" marL="27290" marR="10916" rtl="0" algn="ctr">
              <a:spcBef>
                <a:spcPts val="600"/>
              </a:spcBef>
              <a:spcAft>
                <a:spcPts val="0"/>
              </a:spcAft>
              <a:buNone/>
            </a:pPr>
            <a:r>
              <a:rPr lang="es-ES" sz="3023">
                <a:solidFill>
                  <a:srgbClr val="FFFFFF"/>
                </a:solidFill>
                <a:latin typeface="Helvetica Neue"/>
                <a:ea typeface="Helvetica Neue"/>
                <a:cs typeface="Helvetica Neue"/>
                <a:sym typeface="Helvetica Neue"/>
              </a:rPr>
              <a:t>FENYX-UN</a:t>
            </a:r>
            <a:endParaRPr sz="3023">
              <a:solidFill>
                <a:srgbClr val="FFFFFF"/>
              </a:solidFill>
              <a:latin typeface="Helvetica Neue"/>
              <a:ea typeface="Helvetica Neue"/>
              <a:cs typeface="Helvetica Neue"/>
              <a:sym typeface="Helvetica Neue"/>
            </a:endParaRPr>
          </a:p>
          <a:p>
            <a:pPr indent="0" lvl="0" marL="27290" marR="10916" rtl="0" algn="ctr">
              <a:spcBef>
                <a:spcPts val="600"/>
              </a:spcBef>
              <a:spcAft>
                <a:spcPts val="0"/>
              </a:spcAft>
              <a:buNone/>
            </a:pPr>
            <a:r>
              <a:rPr lang="es-ES" sz="3023">
                <a:solidFill>
                  <a:srgbClr val="FFFFFF"/>
                </a:solidFill>
                <a:latin typeface="Helvetica Neue"/>
                <a:ea typeface="Helvetica Neue"/>
                <a:cs typeface="Helvetica Neue"/>
                <a:sym typeface="Helvetica Neue"/>
              </a:rPr>
              <a:t>Physics Bachelor Thesis</a:t>
            </a:r>
            <a:endParaRPr sz="3023">
              <a:solidFill>
                <a:srgbClr val="FFFFFF"/>
              </a:solidFill>
              <a:latin typeface="Helvetica Neue"/>
              <a:ea typeface="Helvetica Neue"/>
              <a:cs typeface="Helvetica Neue"/>
              <a:sym typeface="Helvetica Neue"/>
            </a:endParaRPr>
          </a:p>
        </p:txBody>
      </p:sp>
      <p:sp>
        <p:nvSpPr>
          <p:cNvPr id="53" name="Google Shape;53;p2"/>
          <p:cNvSpPr/>
          <p:nvPr/>
        </p:nvSpPr>
        <p:spPr>
          <a:xfrm>
            <a:off x="360288" y="6436165"/>
            <a:ext cx="31612800" cy="34876200"/>
          </a:xfrm>
          <a:prstGeom prst="rect">
            <a:avLst/>
          </a:prstGeom>
          <a:solidFill>
            <a:srgbClr val="FFFFFF">
              <a:alpha val="3882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052">
              <a:solidFill>
                <a:schemeClr val="lt1"/>
              </a:solidFill>
              <a:latin typeface="Calibri"/>
              <a:ea typeface="Calibri"/>
              <a:cs typeface="Calibri"/>
              <a:sym typeface="Calibri"/>
            </a:endParaRPr>
          </a:p>
        </p:txBody>
      </p:sp>
      <p:sp>
        <p:nvSpPr>
          <p:cNvPr id="54" name="Google Shape;54;p2"/>
          <p:cNvSpPr txBox="1"/>
          <p:nvPr/>
        </p:nvSpPr>
        <p:spPr>
          <a:xfrm>
            <a:off x="1580768" y="6773136"/>
            <a:ext cx="28693800" cy="5036100"/>
          </a:xfrm>
          <a:prstGeom prst="rect">
            <a:avLst/>
          </a:prstGeom>
          <a:noFill/>
          <a:ln>
            <a:noFill/>
          </a:ln>
        </p:spPr>
        <p:txBody>
          <a:bodyPr anchorCtr="0" anchor="t" bIns="0" lIns="0" spcFirstLastPara="1" rIns="0" wrap="square" tIns="25925">
            <a:spAutoFit/>
          </a:bodyPr>
          <a:lstStyle/>
          <a:p>
            <a:pPr indent="0" lvl="0" marL="0" marR="0" rtl="0" algn="ctr">
              <a:lnSpc>
                <a:spcPct val="115393"/>
              </a:lnSpc>
              <a:spcBef>
                <a:spcPts val="0"/>
              </a:spcBef>
              <a:spcAft>
                <a:spcPts val="0"/>
              </a:spcAft>
              <a:buNone/>
            </a:pPr>
            <a:r>
              <a:rPr b="1" lang="es-ES" sz="4190">
                <a:solidFill>
                  <a:schemeClr val="dk1"/>
                </a:solidFill>
                <a:latin typeface="Palatino Linotype"/>
                <a:ea typeface="Palatino Linotype"/>
                <a:cs typeface="Palatino Linotype"/>
                <a:sym typeface="Palatino Linotype"/>
              </a:rPr>
              <a:t>Abstract</a:t>
            </a:r>
            <a:endParaRPr sz="4190">
              <a:solidFill>
                <a:schemeClr val="dk1"/>
              </a:solidFill>
              <a:latin typeface="Palatino Linotype"/>
              <a:ea typeface="Palatino Linotype"/>
              <a:cs typeface="Palatino Linotype"/>
              <a:sym typeface="Palatino Linotype"/>
            </a:endParaRPr>
          </a:p>
          <a:p>
            <a:pPr indent="0" lvl="0" marL="824151" marR="0" rtl="0" algn="just">
              <a:lnSpc>
                <a:spcPct val="113799"/>
              </a:lnSpc>
              <a:spcBef>
                <a:spcPts val="0"/>
              </a:spcBef>
              <a:spcAft>
                <a:spcPts val="0"/>
              </a:spcAft>
              <a:buSzPts val="1100"/>
              <a:buNone/>
            </a:pPr>
            <a:r>
              <a:rPr lang="es-ES" sz="3116">
                <a:solidFill>
                  <a:schemeClr val="dk1"/>
                </a:solidFill>
                <a:latin typeface="Palatino Linotype"/>
                <a:ea typeface="Palatino Linotype"/>
                <a:cs typeface="Palatino Linotype"/>
                <a:sym typeface="Palatino Linotype"/>
              </a:rPr>
              <a:t>As the searches for new physics at the LHC continue to look into previously unexplored kinematic regimes, the importance of boosted particles constantly increases. These particles, whose transverse momentum is far greater than their rest mass, need to be efficiently reconstructed and identified (”tagged”). When decaying hadronically, these kind of objects have a unique detector signature. As their decay products are highly collimated, they are reconstructed as a single large R jet. In this work, a tagging mechanism for boosted particles based on the substructure information of these large R jets is explored. Specifically, the fat jet </a:t>
            </a:r>
            <a:r>
              <a:rPr i="1" lang="es-ES" sz="3116">
                <a:solidFill>
                  <a:schemeClr val="dk1"/>
                </a:solidFill>
                <a:latin typeface="Palatino Linotype"/>
                <a:ea typeface="Palatino Linotype"/>
                <a:cs typeface="Palatino Linotype"/>
                <a:sym typeface="Palatino Linotype"/>
              </a:rPr>
              <a:t>N-subjettiness</a:t>
            </a:r>
            <a:r>
              <a:rPr lang="es-ES" sz="3116">
                <a:solidFill>
                  <a:schemeClr val="dk1"/>
                </a:solidFill>
                <a:latin typeface="Palatino Linotype"/>
                <a:ea typeface="Palatino Linotype"/>
                <a:cs typeface="Palatino Linotype"/>
                <a:sym typeface="Palatino Linotype"/>
              </a:rPr>
              <a:t> shape and the fat jet mass are used to train different multivariate classifiers. The performance of the resulting algorithm is examined for the tagging of boosted top quarks and W bosons. The algorithm’s response to various inputs is also analysed.</a:t>
            </a:r>
            <a:endParaRPr sz="3116">
              <a:solidFill>
                <a:schemeClr val="dk1"/>
              </a:solidFill>
              <a:latin typeface="Palatino Linotype"/>
              <a:ea typeface="Palatino Linotype"/>
              <a:cs typeface="Palatino Linotype"/>
              <a:sym typeface="Palatino Linotype"/>
            </a:endParaRPr>
          </a:p>
          <a:p>
            <a:pPr indent="0" lvl="0" marL="27290" marR="10916" rtl="0" algn="just">
              <a:lnSpc>
                <a:spcPct val="106600"/>
              </a:lnSpc>
              <a:spcBef>
                <a:spcPts val="0"/>
              </a:spcBef>
              <a:spcAft>
                <a:spcPts val="0"/>
              </a:spcAft>
              <a:buNone/>
            </a:pPr>
            <a:r>
              <a:t/>
            </a:r>
            <a:endParaRPr sz="3116">
              <a:solidFill>
                <a:schemeClr val="dk1"/>
              </a:solidFill>
              <a:latin typeface="Palatino Linotype"/>
              <a:ea typeface="Palatino Linotype"/>
              <a:cs typeface="Palatino Linotype"/>
              <a:sym typeface="Palatino Linotype"/>
            </a:endParaRPr>
          </a:p>
          <a:p>
            <a:pPr indent="0" lvl="0" marL="27290" marR="10916" rtl="0" algn="just">
              <a:lnSpc>
                <a:spcPct val="106600"/>
              </a:lnSpc>
              <a:spcBef>
                <a:spcPts val="0"/>
              </a:spcBef>
              <a:spcAft>
                <a:spcPts val="0"/>
              </a:spcAft>
              <a:buNone/>
            </a:pPr>
            <a:r>
              <a:t/>
            </a:r>
            <a:endParaRPr sz="3116">
              <a:solidFill>
                <a:schemeClr val="dk1"/>
              </a:solidFill>
              <a:latin typeface="Palatino Linotype"/>
              <a:ea typeface="Palatino Linotype"/>
              <a:cs typeface="Palatino Linotype"/>
              <a:sym typeface="Palatino Linotype"/>
            </a:endParaRPr>
          </a:p>
        </p:txBody>
      </p:sp>
      <p:sp>
        <p:nvSpPr>
          <p:cNvPr id="55" name="Google Shape;55;p2"/>
          <p:cNvSpPr txBox="1"/>
          <p:nvPr/>
        </p:nvSpPr>
        <p:spPr>
          <a:xfrm>
            <a:off x="1264444" y="11373075"/>
            <a:ext cx="14399700" cy="6345000"/>
          </a:xfrm>
          <a:prstGeom prst="rect">
            <a:avLst/>
          </a:prstGeom>
          <a:noFill/>
          <a:ln>
            <a:noFill/>
          </a:ln>
        </p:spPr>
        <p:txBody>
          <a:bodyPr anchorCtr="0" anchor="t" bIns="0" lIns="0" spcFirstLastPara="1" rIns="0" wrap="square" tIns="30000">
            <a:spAutoFit/>
          </a:bodyPr>
          <a:lstStyle/>
          <a:p>
            <a:pPr indent="0" lvl="0" marL="27290" marR="0" rtl="0" algn="l">
              <a:spcBef>
                <a:spcPts val="0"/>
              </a:spcBef>
              <a:spcAft>
                <a:spcPts val="0"/>
              </a:spcAft>
              <a:buNone/>
            </a:pPr>
            <a:r>
              <a:rPr b="1" lang="es-ES" sz="5157">
                <a:solidFill>
                  <a:srgbClr val="007F00"/>
                </a:solidFill>
                <a:latin typeface="Palatino Linotype"/>
                <a:ea typeface="Palatino Linotype"/>
                <a:cs typeface="Palatino Linotype"/>
                <a:sym typeface="Palatino Linotype"/>
              </a:rPr>
              <a:t>Introduction</a:t>
            </a:r>
            <a:endParaRPr sz="5157">
              <a:solidFill>
                <a:schemeClr val="dk1"/>
              </a:solidFill>
              <a:latin typeface="Palatino Linotype"/>
              <a:ea typeface="Palatino Linotype"/>
              <a:cs typeface="Palatino Linotype"/>
              <a:sym typeface="Palatino Linotype"/>
            </a:endParaRPr>
          </a:p>
          <a:p>
            <a:pPr indent="0" lvl="0" marL="27289" marR="10915" rtl="0" algn="just">
              <a:lnSpc>
                <a:spcPct val="106600"/>
              </a:lnSpc>
              <a:spcBef>
                <a:spcPts val="3707"/>
              </a:spcBef>
              <a:spcAft>
                <a:spcPts val="0"/>
              </a:spcAft>
              <a:buSzPts val="1100"/>
              <a:buNone/>
            </a:pPr>
            <a:r>
              <a:rPr lang="es-ES" sz="3116">
                <a:solidFill>
                  <a:schemeClr val="dk1"/>
                </a:solidFill>
                <a:latin typeface="Palatino Linotype"/>
                <a:ea typeface="Palatino Linotype"/>
                <a:cs typeface="Palatino Linotype"/>
                <a:sym typeface="Palatino Linotype"/>
              </a:rPr>
              <a:t>Boosted particles decaying hadronically result in multiple collimated (and unresolved) jets which will merge into a single large R jet, usually called fat jet [1].</a:t>
            </a:r>
            <a:r>
              <a:rPr lang="es-ES" sz="3116">
                <a:solidFill>
                  <a:schemeClr val="dk1"/>
                </a:solidFill>
                <a:latin typeface="Palatino Linotype"/>
                <a:ea typeface="Palatino Linotype"/>
                <a:cs typeface="Palatino Linotype"/>
                <a:sym typeface="Palatino Linotype"/>
              </a:rPr>
              <a:t> </a:t>
            </a:r>
            <a:r>
              <a:rPr lang="es-ES" sz="3116">
                <a:solidFill>
                  <a:schemeClr val="dk1"/>
                </a:solidFill>
                <a:latin typeface="Palatino Linotype"/>
                <a:ea typeface="Palatino Linotype"/>
                <a:cs typeface="Palatino Linotype"/>
                <a:sym typeface="Palatino Linotype"/>
              </a:rPr>
              <a:t>The key to identifying and measuring boosted particles lies in the internal structure of the reconstr</a:t>
            </a:r>
            <a:r>
              <a:rPr lang="es-ES" sz="3116">
                <a:solidFill>
                  <a:schemeClr val="dk1"/>
                </a:solidFill>
                <a:latin typeface="Palatino Linotype"/>
                <a:ea typeface="Palatino Linotype"/>
                <a:cs typeface="Palatino Linotype"/>
                <a:sym typeface="Palatino Linotype"/>
              </a:rPr>
              <a:t>ucted</a:t>
            </a:r>
            <a:r>
              <a:rPr lang="es-ES" sz="3116">
                <a:solidFill>
                  <a:schemeClr val="dk1"/>
                </a:solidFill>
                <a:latin typeface="Palatino Linotype"/>
                <a:ea typeface="Palatino Linotype"/>
                <a:cs typeface="Palatino Linotype"/>
                <a:sym typeface="Palatino Linotype"/>
              </a:rPr>
              <a:t> fat jets, whose discriminating power is the object of this study.</a:t>
            </a:r>
            <a:endParaRPr sz="3116">
              <a:solidFill>
                <a:schemeClr val="dk1"/>
              </a:solidFill>
              <a:latin typeface="Palatino Linotype"/>
              <a:ea typeface="Palatino Linotype"/>
              <a:cs typeface="Palatino Linotype"/>
              <a:sym typeface="Palatino Linotype"/>
            </a:endParaRPr>
          </a:p>
          <a:p>
            <a:pPr indent="0" lvl="0" marL="27289" marR="10915" rtl="0" algn="just">
              <a:lnSpc>
                <a:spcPct val="106600"/>
              </a:lnSpc>
              <a:spcBef>
                <a:spcPts val="3707"/>
              </a:spcBef>
              <a:spcAft>
                <a:spcPts val="0"/>
              </a:spcAft>
              <a:buSzPts val="1100"/>
              <a:buNone/>
            </a:pPr>
            <a:r>
              <a:rPr lang="es-ES" sz="3116">
                <a:solidFill>
                  <a:schemeClr val="dk1"/>
                </a:solidFill>
                <a:latin typeface="Palatino Linotype"/>
                <a:ea typeface="Palatino Linotype"/>
                <a:cs typeface="Palatino Linotype"/>
                <a:sym typeface="Palatino Linotype"/>
              </a:rPr>
              <a:t>The energy pattern of boosted hadronically decaying particles is fundamentally different from that of QCD jets of a similar invariant mass. </a:t>
            </a:r>
            <a:r>
              <a:rPr i="1" lang="es-ES" sz="3116">
                <a:solidFill>
                  <a:schemeClr val="dk1"/>
                </a:solidFill>
                <a:latin typeface="Palatino Linotype"/>
                <a:ea typeface="Palatino Linotype"/>
                <a:cs typeface="Palatino Linotype"/>
                <a:sym typeface="Palatino Linotype"/>
              </a:rPr>
              <a:t>N-subjettiness </a:t>
            </a:r>
            <a:r>
              <a:rPr lang="es-ES" sz="3116">
                <a:solidFill>
                  <a:schemeClr val="dk1"/>
                </a:solidFill>
                <a:latin typeface="Palatino Linotype"/>
                <a:ea typeface="Palatino Linotype"/>
                <a:cs typeface="Palatino Linotype"/>
                <a:sym typeface="Palatino Linotype"/>
              </a:rPr>
              <a:t>[2]</a:t>
            </a:r>
            <a:r>
              <a:rPr i="1" lang="es-ES" sz="3116">
                <a:solidFill>
                  <a:schemeClr val="dk1"/>
                </a:solidFill>
                <a:latin typeface="Palatino Linotype"/>
                <a:ea typeface="Palatino Linotype"/>
                <a:cs typeface="Palatino Linotype"/>
                <a:sym typeface="Palatino Linotype"/>
              </a:rPr>
              <a:t> </a:t>
            </a:r>
            <a:r>
              <a:rPr lang="es-ES" sz="3116">
                <a:solidFill>
                  <a:schemeClr val="dk1"/>
                </a:solidFill>
                <a:latin typeface="Palatino Linotype"/>
                <a:ea typeface="Palatino Linotype"/>
                <a:cs typeface="Palatino Linotype"/>
                <a:sym typeface="Palatino Linotype"/>
              </a:rPr>
              <a:t>is a jet shape which exploits said difference. It is denoted by     and it is defined using </a:t>
            </a:r>
            <a:r>
              <a:rPr i="1" lang="es-ES" sz="3116">
                <a:solidFill>
                  <a:schemeClr val="dk1"/>
                </a:solidFill>
                <a:latin typeface="Palatino Linotype"/>
                <a:ea typeface="Palatino Linotype"/>
                <a:cs typeface="Palatino Linotype"/>
                <a:sym typeface="Palatino Linotype"/>
              </a:rPr>
              <a:t>N</a:t>
            </a:r>
            <a:r>
              <a:rPr lang="es-ES" sz="3116">
                <a:solidFill>
                  <a:schemeClr val="dk1"/>
                </a:solidFill>
                <a:latin typeface="Palatino Linotype"/>
                <a:ea typeface="Palatino Linotype"/>
                <a:cs typeface="Palatino Linotype"/>
                <a:sym typeface="Palatino Linotype"/>
              </a:rPr>
              <a:t> candidate </a:t>
            </a:r>
            <a:r>
              <a:rPr lang="es-ES" sz="3116">
                <a:solidFill>
                  <a:schemeClr val="dk1"/>
                </a:solidFill>
                <a:latin typeface="Palatino Linotype"/>
                <a:ea typeface="Palatino Linotype"/>
                <a:cs typeface="Palatino Linotype"/>
                <a:sym typeface="Palatino Linotype"/>
              </a:rPr>
              <a:t>subjets</a:t>
            </a:r>
            <a:r>
              <a:rPr lang="es-ES" sz="3116">
                <a:solidFill>
                  <a:schemeClr val="dk1"/>
                </a:solidFill>
                <a:latin typeface="Palatino Linotype"/>
                <a:ea typeface="Palatino Linotype"/>
                <a:cs typeface="Palatino Linotype"/>
                <a:sym typeface="Palatino Linotype"/>
              </a:rPr>
              <a:t> identified during the </a:t>
            </a:r>
            <a:r>
              <a:rPr lang="es-ES" sz="3116">
                <a:solidFill>
                  <a:schemeClr val="dk1"/>
                </a:solidFill>
                <a:latin typeface="Palatino Linotype"/>
                <a:ea typeface="Palatino Linotype"/>
                <a:cs typeface="Palatino Linotype"/>
                <a:sym typeface="Palatino Linotype"/>
              </a:rPr>
              <a:t>clustering</a:t>
            </a:r>
            <a:r>
              <a:rPr lang="es-ES" sz="3116">
                <a:solidFill>
                  <a:schemeClr val="dk1"/>
                </a:solidFill>
                <a:latin typeface="Palatino Linotype"/>
                <a:ea typeface="Palatino Linotype"/>
                <a:cs typeface="Palatino Linotype"/>
                <a:sym typeface="Palatino Linotype"/>
              </a:rPr>
              <a:t> process as follows:</a:t>
            </a:r>
            <a:endParaRPr sz="3116">
              <a:solidFill>
                <a:schemeClr val="dk1"/>
              </a:solidFill>
              <a:latin typeface="Palatino Linotype"/>
              <a:ea typeface="Palatino Linotype"/>
              <a:cs typeface="Palatino Linotype"/>
              <a:sym typeface="Palatino Linotype"/>
            </a:endParaRPr>
          </a:p>
        </p:txBody>
      </p:sp>
      <p:sp>
        <p:nvSpPr>
          <p:cNvPr id="56" name="Google Shape;56;p2"/>
          <p:cNvSpPr txBox="1"/>
          <p:nvPr/>
        </p:nvSpPr>
        <p:spPr>
          <a:xfrm>
            <a:off x="1264444" y="23020201"/>
            <a:ext cx="14399700" cy="6610800"/>
          </a:xfrm>
          <a:prstGeom prst="rect">
            <a:avLst/>
          </a:prstGeom>
          <a:noFill/>
          <a:ln>
            <a:noFill/>
          </a:ln>
        </p:spPr>
        <p:txBody>
          <a:bodyPr anchorCtr="0" anchor="t" bIns="0" lIns="0" spcFirstLastPara="1" rIns="0" wrap="square" tIns="30000">
            <a:spAutoFit/>
          </a:bodyPr>
          <a:lstStyle/>
          <a:p>
            <a:pPr indent="0" lvl="0" marL="27290" marR="0" rtl="0" algn="l">
              <a:spcBef>
                <a:spcPts val="0"/>
              </a:spcBef>
              <a:spcAft>
                <a:spcPts val="0"/>
              </a:spcAft>
              <a:buNone/>
            </a:pPr>
            <a:r>
              <a:rPr b="1" lang="es-ES" sz="5157">
                <a:solidFill>
                  <a:srgbClr val="007F00"/>
                </a:solidFill>
                <a:latin typeface="Palatino Linotype"/>
                <a:ea typeface="Palatino Linotype"/>
                <a:cs typeface="Palatino Linotype"/>
                <a:sym typeface="Palatino Linotype"/>
              </a:rPr>
              <a:t>Methodology</a:t>
            </a:r>
            <a:endParaRPr sz="5157">
              <a:solidFill>
                <a:schemeClr val="dk1"/>
              </a:solidFill>
              <a:latin typeface="Palatino Linotype"/>
              <a:ea typeface="Palatino Linotype"/>
              <a:cs typeface="Palatino Linotype"/>
              <a:sym typeface="Palatino Linotype"/>
            </a:endParaRPr>
          </a:p>
          <a:p>
            <a:pPr indent="0" lvl="0" marL="0" marR="10915" rtl="0" algn="just">
              <a:lnSpc>
                <a:spcPct val="106600"/>
              </a:lnSpc>
              <a:spcBef>
                <a:spcPts val="2750"/>
              </a:spcBef>
              <a:spcAft>
                <a:spcPts val="0"/>
              </a:spcAft>
              <a:buNone/>
            </a:pPr>
            <a:r>
              <a:rPr lang="es-ES" sz="3116">
                <a:solidFill>
                  <a:schemeClr val="dk1"/>
                </a:solidFill>
                <a:latin typeface="Palatino Linotype"/>
                <a:ea typeface="Palatino Linotype"/>
                <a:cs typeface="Palatino Linotype"/>
                <a:sym typeface="Palatino Linotype"/>
              </a:rPr>
              <a:t>The generation of the Monte Carlo samples for signal and background events consists of </a:t>
            </a:r>
            <a:r>
              <a:rPr lang="es-ES" sz="3116">
                <a:solidFill>
                  <a:schemeClr val="dk1"/>
                </a:solidFill>
                <a:latin typeface="Palatino Linotype"/>
                <a:ea typeface="Palatino Linotype"/>
                <a:cs typeface="Palatino Linotype"/>
                <a:sym typeface="Palatino Linotype"/>
              </a:rPr>
              <a:t>the same simulation chain. Initially, matrix elements for the signal processes are produced at LO using </a:t>
            </a:r>
            <a:r>
              <a:rPr i="1" lang="es-ES" sz="3116">
                <a:solidFill>
                  <a:schemeClr val="dk1"/>
                </a:solidFill>
                <a:latin typeface="Palatino Linotype"/>
                <a:ea typeface="Palatino Linotype"/>
                <a:cs typeface="Palatino Linotype"/>
                <a:sym typeface="Palatino Linotype"/>
              </a:rPr>
              <a:t>MadGraph 5</a:t>
            </a:r>
            <a:r>
              <a:rPr lang="es-ES" sz="3116">
                <a:solidFill>
                  <a:schemeClr val="dk1"/>
                </a:solidFill>
                <a:latin typeface="Palatino Linotype"/>
                <a:ea typeface="Palatino Linotype"/>
                <a:cs typeface="Palatino Linotype"/>
                <a:sym typeface="Palatino Linotype"/>
              </a:rPr>
              <a:t>, after which datasets of 500000 tree-level events are generated via </a:t>
            </a:r>
            <a:r>
              <a:rPr i="1" lang="es-ES" sz="3116">
                <a:solidFill>
                  <a:schemeClr val="dk1"/>
                </a:solidFill>
                <a:latin typeface="Palatino Linotype"/>
                <a:ea typeface="Palatino Linotype"/>
                <a:cs typeface="Palatino Linotype"/>
                <a:sym typeface="Palatino Linotype"/>
              </a:rPr>
              <a:t>MadEvent</a:t>
            </a:r>
            <a:r>
              <a:rPr lang="es-ES" sz="3116">
                <a:solidFill>
                  <a:schemeClr val="dk1"/>
                </a:solidFill>
                <a:latin typeface="Palatino Linotype"/>
                <a:ea typeface="Palatino Linotype"/>
                <a:cs typeface="Palatino Linotype"/>
                <a:sym typeface="Palatino Linotype"/>
              </a:rPr>
              <a:t> at       = 14 TeV with a generator-level cut of     &gt; 35‏‏0 GeV on all partons. Afterwards, the events are showered using </a:t>
            </a:r>
            <a:r>
              <a:rPr i="1" lang="es-ES" sz="3116">
                <a:solidFill>
                  <a:schemeClr val="dk1"/>
                </a:solidFill>
                <a:latin typeface="Palatino Linotype"/>
                <a:ea typeface="Palatino Linotype"/>
                <a:cs typeface="Palatino Linotype"/>
                <a:sym typeface="Palatino Linotype"/>
              </a:rPr>
              <a:t>Pythia 8</a:t>
            </a:r>
            <a:r>
              <a:rPr lang="es-ES" sz="3116">
                <a:solidFill>
                  <a:schemeClr val="dk1"/>
                </a:solidFill>
                <a:latin typeface="Palatino Linotype"/>
                <a:ea typeface="Palatino Linotype"/>
                <a:cs typeface="Palatino Linotype"/>
                <a:sym typeface="Palatino Linotype"/>
              </a:rPr>
              <a:t> and the response of the ATLAS detector is simulated via </a:t>
            </a:r>
            <a:r>
              <a:rPr i="1" lang="es-ES" sz="3116">
                <a:solidFill>
                  <a:schemeClr val="dk1"/>
                </a:solidFill>
                <a:latin typeface="Palatino Linotype"/>
                <a:ea typeface="Palatino Linotype"/>
                <a:cs typeface="Palatino Linotype"/>
                <a:sym typeface="Palatino Linotype"/>
              </a:rPr>
              <a:t>Delphes 3</a:t>
            </a:r>
            <a:r>
              <a:rPr lang="es-ES" sz="3116">
                <a:solidFill>
                  <a:schemeClr val="dk1"/>
                </a:solidFill>
                <a:latin typeface="Palatino Linotype"/>
                <a:ea typeface="Palatino Linotype"/>
                <a:cs typeface="Palatino Linotype"/>
                <a:sym typeface="Palatino Linotype"/>
              </a:rPr>
              <a:t>.</a:t>
            </a:r>
            <a:endParaRPr sz="3116">
              <a:solidFill>
                <a:schemeClr val="dk1"/>
              </a:solidFill>
              <a:latin typeface="Palatino Linotype"/>
              <a:ea typeface="Palatino Linotype"/>
              <a:cs typeface="Palatino Linotype"/>
              <a:sym typeface="Palatino Linotype"/>
            </a:endParaRPr>
          </a:p>
          <a:p>
            <a:pPr indent="0" lvl="0" marL="27290" marR="10916" rtl="0" algn="just">
              <a:lnSpc>
                <a:spcPct val="106600"/>
              </a:lnSpc>
              <a:spcBef>
                <a:spcPts val="2750"/>
              </a:spcBef>
              <a:spcAft>
                <a:spcPts val="0"/>
              </a:spcAft>
              <a:buNone/>
            </a:pPr>
            <a:r>
              <a:rPr lang="es-ES" sz="3116">
                <a:solidFill>
                  <a:schemeClr val="dk1"/>
                </a:solidFill>
                <a:latin typeface="Palatino Linotype"/>
                <a:ea typeface="Palatino Linotype"/>
                <a:cs typeface="Palatino Linotype"/>
                <a:sym typeface="Palatino Linotype"/>
              </a:rPr>
              <a:t>The signal processes being considered correspond to the production of top quarks and </a:t>
            </a:r>
            <a:r>
              <a:rPr i="1" lang="es-ES" sz="3116">
                <a:solidFill>
                  <a:schemeClr val="dk1"/>
                </a:solidFill>
                <a:latin typeface="Palatino Linotype"/>
                <a:ea typeface="Palatino Linotype"/>
                <a:cs typeface="Palatino Linotype"/>
                <a:sym typeface="Palatino Linotype"/>
              </a:rPr>
              <a:t>W</a:t>
            </a:r>
            <a:r>
              <a:rPr lang="es-ES" sz="3116">
                <a:solidFill>
                  <a:schemeClr val="dk1"/>
                </a:solidFill>
                <a:latin typeface="Palatino Linotype"/>
                <a:ea typeface="Palatino Linotype"/>
                <a:cs typeface="Palatino Linotype"/>
                <a:sym typeface="Palatino Linotype"/>
              </a:rPr>
              <a:t> bosons, both decaying in the fully hadronic channel (see figure 1). On the other hand, for the background sample the process consists of QCD dijet production (top jets excluded).</a:t>
            </a:r>
            <a:endParaRPr sz="3116">
              <a:solidFill>
                <a:schemeClr val="dk1"/>
              </a:solidFill>
              <a:latin typeface="Palatino Linotype"/>
              <a:ea typeface="Palatino Linotype"/>
              <a:cs typeface="Palatino Linotype"/>
              <a:sym typeface="Palatino Linotype"/>
            </a:endParaRPr>
          </a:p>
        </p:txBody>
      </p:sp>
      <p:sp>
        <p:nvSpPr>
          <p:cNvPr id="57" name="Google Shape;57;p2"/>
          <p:cNvSpPr txBox="1"/>
          <p:nvPr/>
        </p:nvSpPr>
        <p:spPr>
          <a:xfrm>
            <a:off x="3060563" y="35138225"/>
            <a:ext cx="10807500" cy="956400"/>
          </a:xfrm>
          <a:prstGeom prst="rect">
            <a:avLst/>
          </a:prstGeom>
          <a:noFill/>
          <a:ln>
            <a:noFill/>
          </a:ln>
        </p:spPr>
        <p:txBody>
          <a:bodyPr anchorCtr="0" anchor="t" bIns="0" lIns="0" spcFirstLastPara="1" rIns="0" wrap="square" tIns="30000">
            <a:spAutoFit/>
          </a:bodyPr>
          <a:lstStyle/>
          <a:p>
            <a:pPr indent="0" lvl="0" marL="27289" marR="0" rtl="0" algn="just">
              <a:spcBef>
                <a:spcPts val="0"/>
              </a:spcBef>
              <a:spcAft>
                <a:spcPts val="0"/>
              </a:spcAft>
              <a:buNone/>
            </a:pPr>
            <a:r>
              <a:rPr b="1" lang="es-ES" sz="3008">
                <a:solidFill>
                  <a:schemeClr val="dk1"/>
                </a:solidFill>
                <a:latin typeface="Arial"/>
                <a:ea typeface="Arial"/>
                <a:cs typeface="Arial"/>
                <a:sym typeface="Arial"/>
              </a:rPr>
              <a:t>Figure 1: </a:t>
            </a:r>
            <a:r>
              <a:rPr lang="es-ES" sz="3008">
                <a:solidFill>
                  <a:schemeClr val="dk1"/>
                </a:solidFill>
                <a:latin typeface="Helvetica Neue"/>
                <a:ea typeface="Helvetica Neue"/>
                <a:cs typeface="Helvetica Neue"/>
                <a:sym typeface="Helvetica Neue"/>
              </a:rPr>
              <a:t>Signal processes used for the simulation of (a) - (d) boosted top production and (e) - (f) boosted </a:t>
            </a:r>
            <a:r>
              <a:rPr i="1" lang="es-ES" sz="3008">
                <a:solidFill>
                  <a:schemeClr val="dk1"/>
                </a:solidFill>
                <a:latin typeface="Helvetica Neue"/>
                <a:ea typeface="Helvetica Neue"/>
                <a:cs typeface="Helvetica Neue"/>
                <a:sym typeface="Helvetica Neue"/>
              </a:rPr>
              <a:t>W</a:t>
            </a:r>
            <a:r>
              <a:rPr lang="es-ES" sz="3008">
                <a:solidFill>
                  <a:schemeClr val="dk1"/>
                </a:solidFill>
                <a:latin typeface="Helvetica Neue"/>
                <a:ea typeface="Helvetica Neue"/>
                <a:cs typeface="Helvetica Neue"/>
                <a:sym typeface="Helvetica Neue"/>
              </a:rPr>
              <a:t> production</a:t>
            </a:r>
            <a:r>
              <a:rPr lang="es-ES" sz="3008">
                <a:solidFill>
                  <a:schemeClr val="dk1"/>
                </a:solidFill>
                <a:latin typeface="Helvetica Neue"/>
                <a:ea typeface="Helvetica Neue"/>
                <a:cs typeface="Helvetica Neue"/>
                <a:sym typeface="Helvetica Neue"/>
              </a:rPr>
              <a:t>.</a:t>
            </a:r>
            <a:endParaRPr sz="3008">
              <a:solidFill>
                <a:schemeClr val="dk1"/>
              </a:solidFill>
              <a:latin typeface="Helvetica Neue"/>
              <a:ea typeface="Helvetica Neue"/>
              <a:cs typeface="Helvetica Neue"/>
              <a:sym typeface="Helvetica Neue"/>
            </a:endParaRPr>
          </a:p>
        </p:txBody>
      </p:sp>
      <p:sp>
        <p:nvSpPr>
          <p:cNvPr id="58" name="Google Shape;58;p2"/>
          <p:cNvSpPr txBox="1"/>
          <p:nvPr/>
        </p:nvSpPr>
        <p:spPr>
          <a:xfrm>
            <a:off x="1264394" y="36610465"/>
            <a:ext cx="14399700" cy="3040200"/>
          </a:xfrm>
          <a:prstGeom prst="rect">
            <a:avLst/>
          </a:prstGeom>
          <a:noFill/>
          <a:ln>
            <a:noFill/>
          </a:ln>
        </p:spPr>
        <p:txBody>
          <a:bodyPr anchorCtr="0" anchor="t" bIns="0" lIns="0" spcFirstLastPara="1" rIns="0" wrap="square" tIns="4075">
            <a:spAutoFit/>
          </a:bodyPr>
          <a:lstStyle/>
          <a:p>
            <a:pPr indent="189664" lvl="0" marL="27289" marR="10915" rtl="0" algn="just">
              <a:lnSpc>
                <a:spcPct val="106600"/>
              </a:lnSpc>
              <a:spcBef>
                <a:spcPts val="0"/>
              </a:spcBef>
              <a:spcAft>
                <a:spcPts val="0"/>
              </a:spcAft>
              <a:buNone/>
            </a:pPr>
            <a:r>
              <a:rPr lang="es-ES" sz="3116">
                <a:solidFill>
                  <a:schemeClr val="dk1"/>
                </a:solidFill>
                <a:latin typeface="Palatino Linotype"/>
                <a:ea typeface="Palatino Linotype"/>
                <a:cs typeface="Palatino Linotype"/>
                <a:sym typeface="Palatino Linotype"/>
              </a:rPr>
              <a:t>The jets are reconstructed using the anti-     algorithm with </a:t>
            </a:r>
            <a:r>
              <a:rPr i="1" lang="es-ES" sz="3116">
                <a:solidFill>
                  <a:schemeClr val="dk1"/>
                </a:solidFill>
                <a:latin typeface="Palatino Linotype"/>
                <a:ea typeface="Palatino Linotype"/>
                <a:cs typeface="Palatino Linotype"/>
                <a:sym typeface="Palatino Linotype"/>
              </a:rPr>
              <a:t>R</a:t>
            </a:r>
            <a:r>
              <a:rPr lang="es-ES" sz="3116">
                <a:solidFill>
                  <a:schemeClr val="dk1"/>
                </a:solidFill>
                <a:latin typeface="Palatino Linotype"/>
                <a:ea typeface="Palatino Linotype"/>
                <a:cs typeface="Palatino Linotype"/>
                <a:sym typeface="Palatino Linotype"/>
              </a:rPr>
              <a:t> = 1. After their … values and mass are computed using </a:t>
            </a:r>
            <a:r>
              <a:rPr i="1" lang="es-ES" sz="3116">
                <a:solidFill>
                  <a:schemeClr val="dk1"/>
                </a:solidFill>
                <a:latin typeface="Palatino Linotype"/>
                <a:ea typeface="Palatino Linotype"/>
                <a:cs typeface="Palatino Linotype"/>
                <a:sym typeface="Palatino Linotype"/>
              </a:rPr>
              <a:t>FastJet</a:t>
            </a:r>
            <a:r>
              <a:rPr lang="es-ES" sz="3116">
                <a:solidFill>
                  <a:schemeClr val="dk1"/>
                </a:solidFill>
                <a:latin typeface="Palatino Linotype"/>
                <a:ea typeface="Palatino Linotype"/>
                <a:cs typeface="Palatino Linotype"/>
                <a:sym typeface="Palatino Linotype"/>
              </a:rPr>
              <a:t>, they are used to train multiple multivariate algorithms via </a:t>
            </a:r>
            <a:r>
              <a:rPr i="1" lang="es-ES" sz="3116">
                <a:solidFill>
                  <a:schemeClr val="dk1"/>
                </a:solidFill>
                <a:latin typeface="Palatino Linotype"/>
                <a:ea typeface="Palatino Linotype"/>
                <a:cs typeface="Palatino Linotype"/>
                <a:sym typeface="Palatino Linotype"/>
              </a:rPr>
              <a:t>TMVA 4</a:t>
            </a:r>
            <a:r>
              <a:rPr lang="es-ES" sz="3116">
                <a:solidFill>
                  <a:schemeClr val="dk1"/>
                </a:solidFill>
                <a:latin typeface="Palatino Linotype"/>
                <a:ea typeface="Palatino Linotype"/>
                <a:cs typeface="Palatino Linotype"/>
                <a:sym typeface="Palatino Linotype"/>
              </a:rPr>
              <a:t>. </a:t>
            </a:r>
            <a:r>
              <a:rPr lang="es-ES" sz="3116">
                <a:solidFill>
                  <a:schemeClr val="dk1"/>
                </a:solidFill>
                <a:latin typeface="Palatino Linotype"/>
                <a:ea typeface="Palatino Linotype"/>
                <a:cs typeface="Palatino Linotype"/>
                <a:sym typeface="Palatino Linotype"/>
              </a:rPr>
              <a:t>The performance of the resulting tagging mechanism is evaluated when different inputs are used during the training. For both the signal and background datasets, half of the events (randomly selected) are used as the training sample and the other half as the testing sample.</a:t>
            </a:r>
            <a:endParaRPr sz="3116">
              <a:solidFill>
                <a:schemeClr val="dk1"/>
              </a:solidFill>
              <a:latin typeface="Palatino Linotype"/>
              <a:ea typeface="Palatino Linotype"/>
              <a:cs typeface="Palatino Linotype"/>
              <a:sym typeface="Palatino Linotype"/>
            </a:endParaRPr>
          </a:p>
        </p:txBody>
      </p:sp>
      <p:sp>
        <p:nvSpPr>
          <p:cNvPr id="59" name="Google Shape;59;p2"/>
          <p:cNvSpPr txBox="1"/>
          <p:nvPr/>
        </p:nvSpPr>
        <p:spPr>
          <a:xfrm>
            <a:off x="16980480" y="11358850"/>
            <a:ext cx="14399700" cy="1692300"/>
          </a:xfrm>
          <a:prstGeom prst="rect">
            <a:avLst/>
          </a:prstGeom>
          <a:noFill/>
          <a:ln>
            <a:noFill/>
          </a:ln>
        </p:spPr>
        <p:txBody>
          <a:bodyPr anchorCtr="0" anchor="t" bIns="0" lIns="0" spcFirstLastPara="1" rIns="0" wrap="square" tIns="30000">
            <a:spAutoFit/>
          </a:bodyPr>
          <a:lstStyle/>
          <a:p>
            <a:pPr indent="0" lvl="0" marL="27290" marR="0" rtl="0" algn="l">
              <a:spcBef>
                <a:spcPts val="0"/>
              </a:spcBef>
              <a:spcAft>
                <a:spcPts val="0"/>
              </a:spcAft>
              <a:buNone/>
            </a:pPr>
            <a:r>
              <a:rPr b="1" lang="es-ES" sz="5157">
                <a:solidFill>
                  <a:srgbClr val="007F00"/>
                </a:solidFill>
                <a:latin typeface="Palatino Linotype"/>
                <a:ea typeface="Palatino Linotype"/>
                <a:cs typeface="Palatino Linotype"/>
                <a:sym typeface="Palatino Linotype"/>
              </a:rPr>
              <a:t>Results</a:t>
            </a:r>
            <a:endParaRPr sz="5157">
              <a:solidFill>
                <a:schemeClr val="dk1"/>
              </a:solidFill>
              <a:latin typeface="Palatino Linotype"/>
              <a:ea typeface="Palatino Linotype"/>
              <a:cs typeface="Palatino Linotype"/>
              <a:sym typeface="Palatino Linotype"/>
            </a:endParaRPr>
          </a:p>
          <a:p>
            <a:pPr indent="0" lvl="0" marL="27289" marR="10915" rtl="0" algn="just">
              <a:lnSpc>
                <a:spcPct val="106600"/>
              </a:lnSpc>
              <a:spcBef>
                <a:spcPts val="3030"/>
              </a:spcBef>
              <a:spcAft>
                <a:spcPts val="0"/>
              </a:spcAft>
              <a:buNone/>
            </a:pPr>
            <a:r>
              <a:rPr lang="es-ES" sz="3116">
                <a:solidFill>
                  <a:schemeClr val="dk1"/>
                </a:solidFill>
                <a:latin typeface="Palatino Linotype"/>
                <a:ea typeface="Palatino Linotype"/>
                <a:cs typeface="Palatino Linotype"/>
                <a:sym typeface="Palatino Linotype"/>
              </a:rPr>
              <a:t>Initial assessment of the discriminant capabilities of the substructure variables:</a:t>
            </a:r>
            <a:endParaRPr sz="3116">
              <a:solidFill>
                <a:schemeClr val="dk1"/>
              </a:solidFill>
              <a:latin typeface="Palatino Linotype"/>
              <a:ea typeface="Palatino Linotype"/>
              <a:cs typeface="Palatino Linotype"/>
              <a:sym typeface="Palatino Linotype"/>
            </a:endParaRPr>
          </a:p>
        </p:txBody>
      </p:sp>
      <p:sp>
        <p:nvSpPr>
          <p:cNvPr id="60" name="Google Shape;60;p2"/>
          <p:cNvSpPr txBox="1"/>
          <p:nvPr/>
        </p:nvSpPr>
        <p:spPr>
          <a:xfrm>
            <a:off x="16895723" y="19068213"/>
            <a:ext cx="14399700" cy="956400"/>
          </a:xfrm>
          <a:prstGeom prst="rect">
            <a:avLst/>
          </a:prstGeom>
          <a:noFill/>
          <a:ln>
            <a:noFill/>
          </a:ln>
        </p:spPr>
        <p:txBody>
          <a:bodyPr anchorCtr="0" anchor="t" bIns="0" lIns="0" spcFirstLastPara="1" rIns="0" wrap="square" tIns="30000">
            <a:spAutoFit/>
          </a:bodyPr>
          <a:lstStyle/>
          <a:p>
            <a:pPr indent="0" lvl="0" marL="27290" marR="0" rtl="0" algn="l">
              <a:spcBef>
                <a:spcPts val="0"/>
              </a:spcBef>
              <a:spcAft>
                <a:spcPts val="0"/>
              </a:spcAft>
              <a:buNone/>
            </a:pPr>
            <a:r>
              <a:rPr b="1" lang="es-ES" sz="3008">
                <a:solidFill>
                  <a:schemeClr val="dk1"/>
                </a:solidFill>
                <a:latin typeface="Arial"/>
                <a:ea typeface="Arial"/>
                <a:cs typeface="Arial"/>
                <a:sym typeface="Arial"/>
              </a:rPr>
              <a:t>Figure 2: </a:t>
            </a:r>
            <a:r>
              <a:rPr lang="es-ES" sz="3008">
                <a:solidFill>
                  <a:schemeClr val="dk1"/>
                </a:solidFill>
                <a:latin typeface="Helvetica Neue"/>
                <a:ea typeface="Helvetica Neue"/>
                <a:cs typeface="Helvetica Neue"/>
                <a:sym typeface="Helvetica Neue"/>
              </a:rPr>
              <a:t>Distribution of       variables, their ratios and the mass for the fat jets in the signal and background training samples (only shown for the top signal).</a:t>
            </a:r>
            <a:endParaRPr sz="3008">
              <a:solidFill>
                <a:schemeClr val="dk1"/>
              </a:solidFill>
              <a:latin typeface="Helvetica Neue"/>
              <a:ea typeface="Helvetica Neue"/>
              <a:cs typeface="Helvetica Neue"/>
              <a:sym typeface="Helvetica Neue"/>
            </a:endParaRPr>
          </a:p>
        </p:txBody>
      </p:sp>
      <p:sp>
        <p:nvSpPr>
          <p:cNvPr id="61" name="Google Shape;61;p2"/>
          <p:cNvSpPr txBox="1"/>
          <p:nvPr/>
        </p:nvSpPr>
        <p:spPr>
          <a:xfrm>
            <a:off x="16980475" y="20419106"/>
            <a:ext cx="14399700" cy="995100"/>
          </a:xfrm>
          <a:prstGeom prst="rect">
            <a:avLst/>
          </a:prstGeom>
          <a:noFill/>
          <a:ln>
            <a:noFill/>
          </a:ln>
        </p:spPr>
        <p:txBody>
          <a:bodyPr anchorCtr="0" anchor="t" bIns="0" lIns="0" spcFirstLastPara="1" rIns="0" wrap="square" tIns="4075">
            <a:spAutoFit/>
          </a:bodyPr>
          <a:lstStyle/>
          <a:p>
            <a:pPr indent="189664" lvl="0" marL="27289" marR="10915" rtl="0" algn="just">
              <a:lnSpc>
                <a:spcPct val="106600"/>
              </a:lnSpc>
              <a:spcBef>
                <a:spcPts val="0"/>
              </a:spcBef>
              <a:spcAft>
                <a:spcPts val="0"/>
              </a:spcAft>
              <a:buNone/>
            </a:pPr>
            <a:r>
              <a:rPr lang="es-ES" sz="3116">
                <a:solidFill>
                  <a:schemeClr val="dk1"/>
                </a:solidFill>
                <a:latin typeface="Palatino Linotype"/>
                <a:ea typeface="Palatino Linotype"/>
                <a:cs typeface="Palatino Linotype"/>
                <a:sym typeface="Palatino Linotype"/>
              </a:rPr>
              <a:t>Classifier training results, performance measured by the area under the ROC curve (background rejection vs. signal efficiency):</a:t>
            </a:r>
            <a:endParaRPr sz="3116">
              <a:solidFill>
                <a:schemeClr val="dk1"/>
              </a:solidFill>
              <a:latin typeface="Palatino Linotype"/>
              <a:ea typeface="Palatino Linotype"/>
              <a:cs typeface="Palatino Linotype"/>
              <a:sym typeface="Palatino Linotype"/>
            </a:endParaRPr>
          </a:p>
        </p:txBody>
      </p:sp>
      <p:sp>
        <p:nvSpPr>
          <p:cNvPr id="62" name="Google Shape;62;p2"/>
          <p:cNvSpPr txBox="1"/>
          <p:nvPr/>
        </p:nvSpPr>
        <p:spPr>
          <a:xfrm>
            <a:off x="17003418" y="31855140"/>
            <a:ext cx="14399700" cy="5782500"/>
          </a:xfrm>
          <a:prstGeom prst="rect">
            <a:avLst/>
          </a:prstGeom>
          <a:noFill/>
          <a:ln>
            <a:noFill/>
          </a:ln>
        </p:spPr>
        <p:txBody>
          <a:bodyPr anchorCtr="0" anchor="t" bIns="0" lIns="0" spcFirstLastPara="1" rIns="0" wrap="square" tIns="30000">
            <a:spAutoFit/>
          </a:bodyPr>
          <a:lstStyle/>
          <a:p>
            <a:pPr indent="0" lvl="0" marL="27290" marR="0" rtl="0" algn="l">
              <a:spcBef>
                <a:spcPts val="0"/>
              </a:spcBef>
              <a:spcAft>
                <a:spcPts val="0"/>
              </a:spcAft>
              <a:buNone/>
            </a:pPr>
            <a:r>
              <a:rPr b="1" lang="es-ES" sz="5157">
                <a:solidFill>
                  <a:srgbClr val="007F00"/>
                </a:solidFill>
                <a:latin typeface="Palatino Linotype"/>
                <a:ea typeface="Palatino Linotype"/>
                <a:cs typeface="Palatino Linotype"/>
                <a:sym typeface="Palatino Linotype"/>
              </a:rPr>
              <a:t>Conclusions</a:t>
            </a:r>
            <a:endParaRPr sz="5157">
              <a:solidFill>
                <a:schemeClr val="dk1"/>
              </a:solidFill>
              <a:latin typeface="Palatino Linotype"/>
              <a:ea typeface="Palatino Linotype"/>
              <a:cs typeface="Palatino Linotype"/>
              <a:sym typeface="Palatino Linotype"/>
            </a:endParaRPr>
          </a:p>
          <a:p>
            <a:pPr indent="0" lvl="0" marL="27289" marR="10915" rtl="0" algn="just">
              <a:lnSpc>
                <a:spcPct val="106600"/>
              </a:lnSpc>
              <a:spcBef>
                <a:spcPts val="3030"/>
              </a:spcBef>
              <a:spcAft>
                <a:spcPts val="0"/>
              </a:spcAft>
              <a:buNone/>
            </a:pPr>
            <a:r>
              <a:rPr lang="es-ES" sz="3116">
                <a:solidFill>
                  <a:schemeClr val="dk1"/>
                </a:solidFill>
                <a:latin typeface="Palatino Linotype"/>
                <a:ea typeface="Palatino Linotype"/>
                <a:cs typeface="Palatino Linotype"/>
                <a:sym typeface="Palatino Linotype"/>
              </a:rPr>
              <a:t>The discriminant capabilities of the                 ratios were noticeable from the signal and background distributions of the training set. The boosted top and </a:t>
            </a:r>
            <a:r>
              <a:rPr i="1" lang="es-ES" sz="3116">
                <a:solidFill>
                  <a:schemeClr val="dk1"/>
                </a:solidFill>
                <a:latin typeface="Palatino Linotype"/>
                <a:ea typeface="Palatino Linotype"/>
                <a:cs typeface="Palatino Linotype"/>
                <a:sym typeface="Palatino Linotype"/>
              </a:rPr>
              <a:t>W</a:t>
            </a:r>
            <a:r>
              <a:rPr lang="es-ES" sz="3116">
                <a:solidFill>
                  <a:schemeClr val="dk1"/>
                </a:solidFill>
                <a:latin typeface="Palatino Linotype"/>
                <a:ea typeface="Palatino Linotype"/>
                <a:cs typeface="Palatino Linotype"/>
                <a:sym typeface="Palatino Linotype"/>
              </a:rPr>
              <a:t> tagging method proposed was carried out using the first four       variables and the mass of the resulting fat jets. The best performance was achieved using the BDT classifier. The relevance of the mass in the tagging method was </a:t>
            </a:r>
            <a:r>
              <a:rPr lang="es-ES" sz="3116">
                <a:solidFill>
                  <a:schemeClr val="dk1"/>
                </a:solidFill>
                <a:latin typeface="Palatino Linotype"/>
                <a:ea typeface="Palatino Linotype"/>
                <a:cs typeface="Palatino Linotype"/>
                <a:sym typeface="Palatino Linotype"/>
              </a:rPr>
              <a:t>addressed and the potential of the     variables by themselves was notorious.</a:t>
            </a:r>
            <a:r>
              <a:rPr lang="es-ES" sz="3116">
                <a:solidFill>
                  <a:schemeClr val="dk1"/>
                </a:solidFill>
                <a:latin typeface="Palatino Linotype"/>
                <a:ea typeface="Palatino Linotype"/>
                <a:cs typeface="Palatino Linotype"/>
                <a:sym typeface="Palatino Linotype"/>
              </a:rPr>
              <a:t> The gain in performance decreased noticeably with the increase of    inputs being used, indicating a saturation of the model being trained. Finally, a clear difference in the performance achieved using substructure and kinematic variables was observed.</a:t>
            </a:r>
            <a:endParaRPr sz="3116">
              <a:solidFill>
                <a:schemeClr val="dk1"/>
              </a:solidFill>
              <a:latin typeface="Palatino Linotype"/>
              <a:ea typeface="Palatino Linotype"/>
              <a:cs typeface="Palatino Linotype"/>
              <a:sym typeface="Palatino Linotype"/>
            </a:endParaRPr>
          </a:p>
        </p:txBody>
      </p:sp>
      <p:sp>
        <p:nvSpPr>
          <p:cNvPr id="63" name="Google Shape;63;p2"/>
          <p:cNvSpPr txBox="1"/>
          <p:nvPr/>
        </p:nvSpPr>
        <p:spPr>
          <a:xfrm>
            <a:off x="17003430" y="37898915"/>
            <a:ext cx="14399700" cy="3296700"/>
          </a:xfrm>
          <a:prstGeom prst="rect">
            <a:avLst/>
          </a:prstGeom>
          <a:noFill/>
          <a:ln>
            <a:noFill/>
          </a:ln>
        </p:spPr>
        <p:txBody>
          <a:bodyPr anchorCtr="0" anchor="t" bIns="0" lIns="0" spcFirstLastPara="1" rIns="0" wrap="square" tIns="30000">
            <a:spAutoFit/>
          </a:bodyPr>
          <a:lstStyle/>
          <a:p>
            <a:pPr indent="0" lvl="0" marL="27290" marR="0" rtl="0" algn="l">
              <a:spcBef>
                <a:spcPts val="0"/>
              </a:spcBef>
              <a:spcAft>
                <a:spcPts val="0"/>
              </a:spcAft>
              <a:buNone/>
            </a:pPr>
            <a:r>
              <a:rPr b="1" lang="es-ES" sz="5157">
                <a:solidFill>
                  <a:srgbClr val="007F00"/>
                </a:solidFill>
                <a:latin typeface="Palatino Linotype"/>
                <a:ea typeface="Palatino Linotype"/>
                <a:cs typeface="Palatino Linotype"/>
                <a:sym typeface="Palatino Linotype"/>
              </a:rPr>
              <a:t>References</a:t>
            </a:r>
            <a:endParaRPr sz="5157">
              <a:solidFill>
                <a:schemeClr val="dk1"/>
              </a:solidFill>
              <a:latin typeface="Palatino Linotype"/>
              <a:ea typeface="Palatino Linotype"/>
              <a:cs typeface="Palatino Linotype"/>
              <a:sym typeface="Palatino Linotype"/>
            </a:endParaRPr>
          </a:p>
          <a:p>
            <a:pPr indent="-406400" lvl="0" marL="457200" marR="10915" rtl="0" algn="just">
              <a:lnSpc>
                <a:spcPct val="106600"/>
              </a:lnSpc>
              <a:spcBef>
                <a:spcPts val="795"/>
              </a:spcBef>
              <a:spcAft>
                <a:spcPts val="0"/>
              </a:spcAft>
              <a:buClr>
                <a:schemeClr val="dk1"/>
              </a:buClr>
              <a:buSzPts val="2800"/>
              <a:buFont typeface="Palatino Linotype"/>
              <a:buAutoNum type="arabicPlain"/>
            </a:pPr>
            <a:r>
              <a:rPr lang="es-ES" sz="2800">
                <a:solidFill>
                  <a:schemeClr val="dk1"/>
                </a:solidFill>
                <a:latin typeface="Palatino Linotype"/>
                <a:ea typeface="Palatino Linotype"/>
                <a:cs typeface="Palatino Linotype"/>
                <a:sym typeface="Palatino Linotype"/>
              </a:rPr>
              <a:t>Altheimer, Andrew, et al. (2014). Boosted objects and jet substructure at the LHC. Report of BOOST2012, held at IFIC Valencia, 23rd–27th of July 2012. </a:t>
            </a:r>
            <a:r>
              <a:rPr i="1" lang="es-ES" sz="2800">
                <a:solidFill>
                  <a:schemeClr val="dk1"/>
                </a:solidFill>
                <a:latin typeface="Palatino Linotype"/>
                <a:ea typeface="Palatino Linotype"/>
                <a:cs typeface="Palatino Linotype"/>
                <a:sym typeface="Palatino Linotype"/>
              </a:rPr>
              <a:t>The European Physical Journal C</a:t>
            </a:r>
            <a:r>
              <a:rPr lang="es-ES" sz="2800">
                <a:solidFill>
                  <a:schemeClr val="dk1"/>
                </a:solidFill>
                <a:latin typeface="Palatino Linotype"/>
                <a:ea typeface="Palatino Linotype"/>
                <a:cs typeface="Palatino Linotype"/>
                <a:sym typeface="Palatino Linotype"/>
              </a:rPr>
              <a:t>, </a:t>
            </a:r>
            <a:r>
              <a:rPr i="1" lang="es-ES" sz="2800">
                <a:solidFill>
                  <a:schemeClr val="dk1"/>
                </a:solidFill>
                <a:latin typeface="Palatino Linotype"/>
                <a:ea typeface="Palatino Linotype"/>
                <a:cs typeface="Palatino Linotype"/>
                <a:sym typeface="Palatino Linotype"/>
              </a:rPr>
              <a:t>74</a:t>
            </a:r>
            <a:r>
              <a:rPr lang="es-ES" sz="2800">
                <a:solidFill>
                  <a:schemeClr val="dk1"/>
                </a:solidFill>
                <a:latin typeface="Palatino Linotype"/>
                <a:ea typeface="Palatino Linotype"/>
                <a:cs typeface="Palatino Linotype"/>
                <a:sym typeface="Palatino Linotype"/>
              </a:rPr>
              <a:t>, 1-24.</a:t>
            </a:r>
            <a:endParaRPr sz="2800">
              <a:solidFill>
                <a:schemeClr val="dk1"/>
              </a:solidFill>
              <a:latin typeface="Palatino Linotype"/>
              <a:ea typeface="Palatino Linotype"/>
              <a:cs typeface="Palatino Linotype"/>
              <a:sym typeface="Palatino Linotype"/>
            </a:endParaRPr>
          </a:p>
          <a:p>
            <a:pPr indent="-516176" lvl="0" marL="562169" marR="10915" rtl="0" algn="just">
              <a:lnSpc>
                <a:spcPct val="106600"/>
              </a:lnSpc>
              <a:spcBef>
                <a:spcPts val="795"/>
              </a:spcBef>
              <a:spcAft>
                <a:spcPts val="0"/>
              </a:spcAft>
              <a:buClr>
                <a:schemeClr val="dk1"/>
              </a:buClr>
              <a:buSzPts val="2800"/>
              <a:buFont typeface="Palatino Linotype"/>
              <a:buAutoNum type="arabicPlain"/>
            </a:pPr>
            <a:r>
              <a:rPr lang="es-ES" sz="2800">
                <a:solidFill>
                  <a:schemeClr val="dk1"/>
                </a:solidFill>
                <a:latin typeface="Palatino Linotype"/>
                <a:ea typeface="Palatino Linotype"/>
                <a:cs typeface="Palatino Linotype"/>
                <a:sym typeface="Palatino Linotype"/>
              </a:rPr>
              <a:t>Thaler, J., &amp; Van Tilburg, K. (2011). Identifying boosted objects with N-subjettiness. Journal of High Energy Physics, 2011(3), 1-28.</a:t>
            </a:r>
            <a:endParaRPr sz="2800">
              <a:solidFill>
                <a:schemeClr val="dk1"/>
              </a:solidFill>
              <a:latin typeface="Palatino Linotype"/>
              <a:ea typeface="Palatino Linotype"/>
              <a:cs typeface="Palatino Linotype"/>
              <a:sym typeface="Palatino Linotype"/>
            </a:endParaRPr>
          </a:p>
        </p:txBody>
      </p:sp>
      <p:pic>
        <p:nvPicPr>
          <p:cNvPr id="64" name="Google Shape;64;p2"/>
          <p:cNvPicPr preferRelativeResize="0"/>
          <p:nvPr/>
        </p:nvPicPr>
        <p:blipFill>
          <a:blip r:embed="rId5">
            <a:alphaModFix/>
          </a:blip>
          <a:stretch>
            <a:fillRect/>
          </a:stretch>
        </p:blipFill>
        <p:spPr>
          <a:xfrm>
            <a:off x="10762475" y="16782850"/>
            <a:ext cx="501018" cy="345525"/>
          </a:xfrm>
          <a:prstGeom prst="rect">
            <a:avLst/>
          </a:prstGeom>
          <a:noFill/>
          <a:ln>
            <a:noFill/>
          </a:ln>
        </p:spPr>
      </p:pic>
      <p:pic>
        <p:nvPicPr>
          <p:cNvPr id="65" name="Google Shape;65;p2"/>
          <p:cNvPicPr preferRelativeResize="0"/>
          <p:nvPr/>
        </p:nvPicPr>
        <p:blipFill>
          <a:blip r:embed="rId6">
            <a:alphaModFix/>
          </a:blip>
          <a:stretch>
            <a:fillRect/>
          </a:stretch>
        </p:blipFill>
        <p:spPr>
          <a:xfrm>
            <a:off x="3664575" y="18029650"/>
            <a:ext cx="9599438" cy="1402163"/>
          </a:xfrm>
          <a:prstGeom prst="rect">
            <a:avLst/>
          </a:prstGeom>
          <a:noFill/>
          <a:ln>
            <a:noFill/>
          </a:ln>
        </p:spPr>
      </p:pic>
      <p:sp>
        <p:nvSpPr>
          <p:cNvPr id="66" name="Google Shape;66;p2"/>
          <p:cNvSpPr txBox="1"/>
          <p:nvPr/>
        </p:nvSpPr>
        <p:spPr>
          <a:xfrm>
            <a:off x="1264400" y="19743400"/>
            <a:ext cx="14399700" cy="2529000"/>
          </a:xfrm>
          <a:prstGeom prst="rect">
            <a:avLst/>
          </a:prstGeom>
          <a:noFill/>
          <a:ln>
            <a:noFill/>
          </a:ln>
        </p:spPr>
        <p:txBody>
          <a:bodyPr anchorCtr="0" anchor="t" bIns="0" lIns="0" spcFirstLastPara="1" rIns="0" wrap="square" tIns="4075">
            <a:spAutoFit/>
          </a:bodyPr>
          <a:lstStyle/>
          <a:p>
            <a:pPr indent="0" lvl="0" marL="27289" marR="10915" rtl="0" algn="just">
              <a:lnSpc>
                <a:spcPct val="106600"/>
              </a:lnSpc>
              <a:spcBef>
                <a:spcPts val="0"/>
              </a:spcBef>
              <a:spcAft>
                <a:spcPts val="0"/>
              </a:spcAft>
              <a:buNone/>
            </a:pPr>
            <a:r>
              <a:rPr lang="es-ES" sz="3116">
                <a:solidFill>
                  <a:schemeClr val="dk1"/>
                </a:solidFill>
                <a:latin typeface="Palatino Linotype"/>
                <a:ea typeface="Palatino Linotype"/>
                <a:cs typeface="Palatino Linotype"/>
                <a:sym typeface="Palatino Linotype"/>
              </a:rPr>
              <a:t>Where    runs over the constituent particles and      is a normalization factor which depends on the radius parameter used in the jet algorithm. The     variables give us information about how well the jet substructure is defined by </a:t>
            </a:r>
            <a:r>
              <a:rPr i="1" lang="es-ES" sz="3116">
                <a:solidFill>
                  <a:schemeClr val="dk1"/>
                </a:solidFill>
                <a:latin typeface="Palatino Linotype"/>
                <a:ea typeface="Palatino Linotype"/>
                <a:cs typeface="Palatino Linotype"/>
                <a:sym typeface="Palatino Linotype"/>
              </a:rPr>
              <a:t>N </a:t>
            </a:r>
            <a:r>
              <a:rPr lang="es-ES" sz="3116">
                <a:solidFill>
                  <a:schemeClr val="dk1"/>
                </a:solidFill>
                <a:latin typeface="Palatino Linotype"/>
                <a:ea typeface="Palatino Linotype"/>
                <a:cs typeface="Palatino Linotype"/>
                <a:sym typeface="Palatino Linotype"/>
              </a:rPr>
              <a:t>subjets, effectively working as discriminant variables which can be employed to develop a tagging mechanism by making use of machine learning algorithms.</a:t>
            </a:r>
            <a:endParaRPr sz="3116">
              <a:solidFill>
                <a:schemeClr val="dk1"/>
              </a:solidFill>
              <a:latin typeface="Palatino Linotype"/>
              <a:ea typeface="Palatino Linotype"/>
              <a:cs typeface="Palatino Linotype"/>
              <a:sym typeface="Palatino Linotype"/>
            </a:endParaRPr>
          </a:p>
        </p:txBody>
      </p:sp>
      <p:pic>
        <p:nvPicPr>
          <p:cNvPr id="67" name="Google Shape;67;p2"/>
          <p:cNvPicPr preferRelativeResize="0"/>
          <p:nvPr/>
        </p:nvPicPr>
        <p:blipFill>
          <a:blip r:embed="rId7">
            <a:alphaModFix/>
          </a:blip>
          <a:stretch>
            <a:fillRect/>
          </a:stretch>
        </p:blipFill>
        <p:spPr>
          <a:xfrm>
            <a:off x="2476425" y="19747783"/>
            <a:ext cx="390600" cy="483600"/>
          </a:xfrm>
          <a:prstGeom prst="rect">
            <a:avLst/>
          </a:prstGeom>
          <a:noFill/>
          <a:ln>
            <a:noFill/>
          </a:ln>
        </p:spPr>
      </p:pic>
      <p:pic>
        <p:nvPicPr>
          <p:cNvPr id="68" name="Google Shape;68;p2"/>
          <p:cNvPicPr preferRelativeResize="0"/>
          <p:nvPr/>
        </p:nvPicPr>
        <p:blipFill>
          <a:blip r:embed="rId8">
            <a:alphaModFix/>
          </a:blip>
          <a:stretch>
            <a:fillRect/>
          </a:stretch>
        </p:blipFill>
        <p:spPr>
          <a:xfrm>
            <a:off x="9686075" y="19743388"/>
            <a:ext cx="390600" cy="461618"/>
          </a:xfrm>
          <a:prstGeom prst="rect">
            <a:avLst/>
          </a:prstGeom>
          <a:noFill/>
          <a:ln>
            <a:noFill/>
          </a:ln>
        </p:spPr>
      </p:pic>
      <p:pic>
        <p:nvPicPr>
          <p:cNvPr id="69" name="Google Shape;69;p2"/>
          <p:cNvPicPr preferRelativeResize="0"/>
          <p:nvPr/>
        </p:nvPicPr>
        <p:blipFill>
          <a:blip r:embed="rId5">
            <a:alphaModFix/>
          </a:blip>
          <a:stretch>
            <a:fillRect/>
          </a:stretch>
        </p:blipFill>
        <p:spPr>
          <a:xfrm>
            <a:off x="12667475" y="20364250"/>
            <a:ext cx="501025" cy="345525"/>
          </a:xfrm>
          <a:prstGeom prst="rect">
            <a:avLst/>
          </a:prstGeom>
          <a:noFill/>
          <a:ln>
            <a:noFill/>
          </a:ln>
        </p:spPr>
      </p:pic>
      <p:pic>
        <p:nvPicPr>
          <p:cNvPr id="70" name="Google Shape;70;p2"/>
          <p:cNvPicPr preferRelativeResize="0"/>
          <p:nvPr/>
        </p:nvPicPr>
        <p:blipFill>
          <a:blip r:embed="rId9">
            <a:alphaModFix/>
          </a:blip>
          <a:stretch>
            <a:fillRect/>
          </a:stretch>
        </p:blipFill>
        <p:spPr>
          <a:xfrm>
            <a:off x="9644125" y="25623251"/>
            <a:ext cx="566284" cy="493200"/>
          </a:xfrm>
          <a:prstGeom prst="rect">
            <a:avLst/>
          </a:prstGeom>
          <a:noFill/>
          <a:ln>
            <a:noFill/>
          </a:ln>
        </p:spPr>
      </p:pic>
      <p:pic>
        <p:nvPicPr>
          <p:cNvPr id="71" name="Google Shape;71;p2"/>
          <p:cNvPicPr preferRelativeResize="0"/>
          <p:nvPr/>
        </p:nvPicPr>
        <p:blipFill>
          <a:blip r:embed="rId10">
            <a:alphaModFix/>
          </a:blip>
          <a:stretch>
            <a:fillRect/>
          </a:stretch>
        </p:blipFill>
        <p:spPr>
          <a:xfrm>
            <a:off x="2483600" y="26268857"/>
            <a:ext cx="501025" cy="426793"/>
          </a:xfrm>
          <a:prstGeom prst="rect">
            <a:avLst/>
          </a:prstGeom>
          <a:noFill/>
          <a:ln>
            <a:noFill/>
          </a:ln>
        </p:spPr>
      </p:pic>
      <p:pic>
        <p:nvPicPr>
          <p:cNvPr id="72" name="Google Shape;72;p2"/>
          <p:cNvPicPr preferRelativeResize="0"/>
          <p:nvPr/>
        </p:nvPicPr>
        <p:blipFill>
          <a:blip r:embed="rId11">
            <a:alphaModFix/>
          </a:blip>
          <a:stretch>
            <a:fillRect/>
          </a:stretch>
        </p:blipFill>
        <p:spPr>
          <a:xfrm>
            <a:off x="3445413" y="29881200"/>
            <a:ext cx="10037776" cy="5137025"/>
          </a:xfrm>
          <a:prstGeom prst="rect">
            <a:avLst/>
          </a:prstGeom>
          <a:noFill/>
          <a:ln>
            <a:noFill/>
          </a:ln>
        </p:spPr>
      </p:pic>
      <p:pic>
        <p:nvPicPr>
          <p:cNvPr id="73" name="Google Shape;73;p2"/>
          <p:cNvPicPr preferRelativeResize="0"/>
          <p:nvPr/>
        </p:nvPicPr>
        <p:blipFill>
          <a:blip r:embed="rId12">
            <a:alphaModFix/>
          </a:blip>
          <a:stretch>
            <a:fillRect/>
          </a:stretch>
        </p:blipFill>
        <p:spPr>
          <a:xfrm>
            <a:off x="8839200" y="36668130"/>
            <a:ext cx="390600" cy="405620"/>
          </a:xfrm>
          <a:prstGeom prst="rect">
            <a:avLst/>
          </a:prstGeom>
          <a:noFill/>
          <a:ln>
            <a:noFill/>
          </a:ln>
        </p:spPr>
      </p:pic>
      <p:pic>
        <p:nvPicPr>
          <p:cNvPr id="74" name="Google Shape;74;p2"/>
          <p:cNvPicPr preferRelativeResize="0"/>
          <p:nvPr/>
        </p:nvPicPr>
        <p:blipFill>
          <a:blip r:embed="rId5">
            <a:alphaModFix/>
          </a:blip>
          <a:stretch>
            <a:fillRect/>
          </a:stretch>
        </p:blipFill>
        <p:spPr>
          <a:xfrm>
            <a:off x="15239675" y="36698175"/>
            <a:ext cx="501025" cy="345525"/>
          </a:xfrm>
          <a:prstGeom prst="rect">
            <a:avLst/>
          </a:prstGeom>
          <a:noFill/>
          <a:ln>
            <a:noFill/>
          </a:ln>
        </p:spPr>
      </p:pic>
      <p:pic>
        <p:nvPicPr>
          <p:cNvPr id="75" name="Google Shape;75;p2"/>
          <p:cNvPicPr preferRelativeResize="0"/>
          <p:nvPr/>
        </p:nvPicPr>
        <p:blipFill>
          <a:blip r:embed="rId13">
            <a:alphaModFix/>
          </a:blip>
          <a:stretch>
            <a:fillRect/>
          </a:stretch>
        </p:blipFill>
        <p:spPr>
          <a:xfrm>
            <a:off x="24156475" y="12977625"/>
            <a:ext cx="7138950" cy="6011725"/>
          </a:xfrm>
          <a:prstGeom prst="rect">
            <a:avLst/>
          </a:prstGeom>
          <a:noFill/>
          <a:ln>
            <a:noFill/>
          </a:ln>
        </p:spPr>
      </p:pic>
      <p:pic>
        <p:nvPicPr>
          <p:cNvPr id="76" name="Google Shape;76;p2"/>
          <p:cNvPicPr preferRelativeResize="0"/>
          <p:nvPr/>
        </p:nvPicPr>
        <p:blipFill>
          <a:blip r:embed="rId14">
            <a:alphaModFix/>
          </a:blip>
          <a:stretch>
            <a:fillRect/>
          </a:stretch>
        </p:blipFill>
        <p:spPr>
          <a:xfrm>
            <a:off x="16895725" y="12980463"/>
            <a:ext cx="7138939" cy="6131364"/>
          </a:xfrm>
          <a:prstGeom prst="rect">
            <a:avLst/>
          </a:prstGeom>
          <a:noFill/>
          <a:ln>
            <a:noFill/>
          </a:ln>
        </p:spPr>
      </p:pic>
      <p:pic>
        <p:nvPicPr>
          <p:cNvPr id="77" name="Google Shape;77;p2"/>
          <p:cNvPicPr preferRelativeResize="0"/>
          <p:nvPr/>
        </p:nvPicPr>
        <p:blipFill>
          <a:blip r:embed="rId5">
            <a:alphaModFix/>
          </a:blip>
          <a:stretch>
            <a:fillRect/>
          </a:stretch>
        </p:blipFill>
        <p:spPr>
          <a:xfrm>
            <a:off x="21163775" y="19193550"/>
            <a:ext cx="501025" cy="345525"/>
          </a:xfrm>
          <a:prstGeom prst="rect">
            <a:avLst/>
          </a:prstGeom>
          <a:noFill/>
          <a:ln>
            <a:noFill/>
          </a:ln>
        </p:spPr>
      </p:pic>
      <p:sp>
        <p:nvSpPr>
          <p:cNvPr id="78" name="Google Shape;78;p2"/>
          <p:cNvSpPr txBox="1"/>
          <p:nvPr/>
        </p:nvSpPr>
        <p:spPr>
          <a:xfrm>
            <a:off x="16442537" y="25084025"/>
            <a:ext cx="7223700" cy="956400"/>
          </a:xfrm>
          <a:prstGeom prst="rect">
            <a:avLst/>
          </a:prstGeom>
          <a:noFill/>
          <a:ln>
            <a:noFill/>
          </a:ln>
        </p:spPr>
        <p:txBody>
          <a:bodyPr anchorCtr="0" anchor="t" bIns="0" lIns="0" spcFirstLastPara="1" rIns="0" wrap="square" tIns="30000">
            <a:spAutoFit/>
          </a:bodyPr>
          <a:lstStyle/>
          <a:p>
            <a:pPr indent="0" lvl="0" marL="27289" marR="0" rtl="0" algn="just">
              <a:spcBef>
                <a:spcPts val="0"/>
              </a:spcBef>
              <a:spcAft>
                <a:spcPts val="0"/>
              </a:spcAft>
              <a:buNone/>
            </a:pPr>
            <a:r>
              <a:rPr b="1" lang="es-ES" sz="3008">
                <a:solidFill>
                  <a:schemeClr val="dk1"/>
                </a:solidFill>
                <a:latin typeface="Arial"/>
                <a:ea typeface="Arial"/>
                <a:cs typeface="Arial"/>
                <a:sym typeface="Arial"/>
              </a:rPr>
              <a:t>Figure </a:t>
            </a:r>
            <a:r>
              <a:rPr b="1" lang="es-ES" sz="3008">
                <a:solidFill>
                  <a:schemeClr val="dk1"/>
                </a:solidFill>
              </a:rPr>
              <a:t>3:</a:t>
            </a:r>
            <a:r>
              <a:rPr b="1" lang="es-ES" sz="3008">
                <a:solidFill>
                  <a:schemeClr val="dk1"/>
                </a:solidFill>
                <a:latin typeface="Arial"/>
                <a:ea typeface="Arial"/>
                <a:cs typeface="Arial"/>
                <a:sym typeface="Arial"/>
              </a:rPr>
              <a:t> </a:t>
            </a:r>
            <a:r>
              <a:rPr lang="es-ES" sz="3008">
                <a:solidFill>
                  <a:schemeClr val="dk1"/>
                </a:solidFill>
                <a:latin typeface="Helvetica Neue"/>
                <a:ea typeface="Helvetica Neue"/>
                <a:cs typeface="Helvetica Neue"/>
                <a:sym typeface="Helvetica Neue"/>
              </a:rPr>
              <a:t>Performance of the different </a:t>
            </a:r>
            <a:r>
              <a:rPr lang="es-ES" sz="3008">
                <a:solidFill>
                  <a:schemeClr val="dk1"/>
                </a:solidFill>
                <a:latin typeface="Helvetica Neue"/>
                <a:ea typeface="Helvetica Neue"/>
                <a:cs typeface="Helvetica Neue"/>
                <a:sym typeface="Helvetica Neue"/>
              </a:rPr>
              <a:t>multivariate algorithms trained.</a:t>
            </a:r>
            <a:endParaRPr sz="3008">
              <a:solidFill>
                <a:schemeClr val="dk1"/>
              </a:solidFill>
              <a:latin typeface="Helvetica Neue"/>
              <a:ea typeface="Helvetica Neue"/>
              <a:cs typeface="Helvetica Neue"/>
              <a:sym typeface="Helvetica Neue"/>
            </a:endParaRPr>
          </a:p>
        </p:txBody>
      </p:sp>
      <p:pic>
        <p:nvPicPr>
          <p:cNvPr id="79" name="Google Shape;79;p2"/>
          <p:cNvPicPr preferRelativeResize="0"/>
          <p:nvPr/>
        </p:nvPicPr>
        <p:blipFill>
          <a:blip r:embed="rId15">
            <a:alphaModFix/>
          </a:blip>
          <a:stretch>
            <a:fillRect/>
          </a:stretch>
        </p:blipFill>
        <p:spPr>
          <a:xfrm>
            <a:off x="16138800" y="21691763"/>
            <a:ext cx="7628675" cy="3190875"/>
          </a:xfrm>
          <a:prstGeom prst="rect">
            <a:avLst/>
          </a:prstGeom>
          <a:noFill/>
          <a:ln>
            <a:noFill/>
          </a:ln>
        </p:spPr>
      </p:pic>
      <p:pic>
        <p:nvPicPr>
          <p:cNvPr id="80" name="Google Shape;80;p2"/>
          <p:cNvPicPr preferRelativeResize="0"/>
          <p:nvPr/>
        </p:nvPicPr>
        <p:blipFill>
          <a:blip r:embed="rId16">
            <a:alphaModFix/>
          </a:blip>
          <a:stretch>
            <a:fillRect/>
          </a:stretch>
        </p:blipFill>
        <p:spPr>
          <a:xfrm>
            <a:off x="24394525" y="21648925"/>
            <a:ext cx="7628650" cy="3276600"/>
          </a:xfrm>
          <a:prstGeom prst="rect">
            <a:avLst/>
          </a:prstGeom>
          <a:noFill/>
          <a:ln>
            <a:noFill/>
          </a:ln>
        </p:spPr>
      </p:pic>
      <p:sp>
        <p:nvSpPr>
          <p:cNvPr id="81" name="Google Shape;81;p2"/>
          <p:cNvSpPr txBox="1"/>
          <p:nvPr/>
        </p:nvSpPr>
        <p:spPr>
          <a:xfrm>
            <a:off x="24597000" y="25084050"/>
            <a:ext cx="7223700" cy="956400"/>
          </a:xfrm>
          <a:prstGeom prst="rect">
            <a:avLst/>
          </a:prstGeom>
          <a:noFill/>
          <a:ln>
            <a:noFill/>
          </a:ln>
        </p:spPr>
        <p:txBody>
          <a:bodyPr anchorCtr="0" anchor="t" bIns="0" lIns="0" spcFirstLastPara="1" rIns="0" wrap="square" tIns="30000">
            <a:spAutoFit/>
          </a:bodyPr>
          <a:lstStyle/>
          <a:p>
            <a:pPr indent="0" lvl="0" marL="27289" marR="0" rtl="0" algn="just">
              <a:spcBef>
                <a:spcPts val="0"/>
              </a:spcBef>
              <a:spcAft>
                <a:spcPts val="0"/>
              </a:spcAft>
              <a:buNone/>
            </a:pPr>
            <a:r>
              <a:rPr b="1" lang="es-ES" sz="3008">
                <a:solidFill>
                  <a:schemeClr val="dk1"/>
                </a:solidFill>
                <a:latin typeface="Arial"/>
                <a:ea typeface="Arial"/>
                <a:cs typeface="Arial"/>
                <a:sym typeface="Arial"/>
              </a:rPr>
              <a:t>Figure </a:t>
            </a:r>
            <a:r>
              <a:rPr b="1" lang="es-ES" sz="3008">
                <a:solidFill>
                  <a:schemeClr val="dk1"/>
                </a:solidFill>
              </a:rPr>
              <a:t>4</a:t>
            </a:r>
            <a:r>
              <a:rPr b="1" lang="es-ES" sz="3008">
                <a:solidFill>
                  <a:schemeClr val="dk1"/>
                </a:solidFill>
              </a:rPr>
              <a:t>:</a:t>
            </a:r>
            <a:r>
              <a:rPr b="1" lang="es-ES" sz="3008">
                <a:solidFill>
                  <a:schemeClr val="dk1"/>
                </a:solidFill>
                <a:latin typeface="Arial"/>
                <a:ea typeface="Arial"/>
                <a:cs typeface="Arial"/>
                <a:sym typeface="Arial"/>
              </a:rPr>
              <a:t> </a:t>
            </a:r>
            <a:r>
              <a:rPr lang="es-ES" sz="3008">
                <a:solidFill>
                  <a:schemeClr val="dk1"/>
                </a:solidFill>
                <a:latin typeface="Helvetica Neue"/>
                <a:ea typeface="Helvetica Neue"/>
                <a:cs typeface="Helvetica Neue"/>
                <a:sym typeface="Helvetica Neue"/>
              </a:rPr>
              <a:t>Effect of not including the mass as an input during the training.</a:t>
            </a:r>
            <a:endParaRPr sz="3008">
              <a:solidFill>
                <a:schemeClr val="dk1"/>
              </a:solidFill>
              <a:latin typeface="Helvetica Neue"/>
              <a:ea typeface="Helvetica Neue"/>
              <a:cs typeface="Helvetica Neue"/>
              <a:sym typeface="Helvetica Neue"/>
            </a:endParaRPr>
          </a:p>
        </p:txBody>
      </p:sp>
      <p:pic>
        <p:nvPicPr>
          <p:cNvPr id="82" name="Google Shape;82;p2"/>
          <p:cNvPicPr preferRelativeResize="0"/>
          <p:nvPr/>
        </p:nvPicPr>
        <p:blipFill>
          <a:blip r:embed="rId17">
            <a:alphaModFix/>
          </a:blip>
          <a:stretch>
            <a:fillRect/>
          </a:stretch>
        </p:blipFill>
        <p:spPr>
          <a:xfrm>
            <a:off x="16163838" y="26692325"/>
            <a:ext cx="7628676" cy="3228975"/>
          </a:xfrm>
          <a:prstGeom prst="rect">
            <a:avLst/>
          </a:prstGeom>
          <a:noFill/>
          <a:ln>
            <a:noFill/>
          </a:ln>
        </p:spPr>
      </p:pic>
      <p:sp>
        <p:nvSpPr>
          <p:cNvPr id="83" name="Google Shape;83;p2"/>
          <p:cNvSpPr txBox="1"/>
          <p:nvPr/>
        </p:nvSpPr>
        <p:spPr>
          <a:xfrm>
            <a:off x="16442537" y="30176463"/>
            <a:ext cx="7223700" cy="1419300"/>
          </a:xfrm>
          <a:prstGeom prst="rect">
            <a:avLst/>
          </a:prstGeom>
          <a:noFill/>
          <a:ln>
            <a:noFill/>
          </a:ln>
        </p:spPr>
        <p:txBody>
          <a:bodyPr anchorCtr="0" anchor="t" bIns="0" lIns="0" spcFirstLastPara="1" rIns="0" wrap="square" tIns="30000">
            <a:spAutoFit/>
          </a:bodyPr>
          <a:lstStyle/>
          <a:p>
            <a:pPr indent="0" lvl="0" marL="27289" marR="0" rtl="0" algn="just">
              <a:spcBef>
                <a:spcPts val="0"/>
              </a:spcBef>
              <a:spcAft>
                <a:spcPts val="0"/>
              </a:spcAft>
              <a:buNone/>
            </a:pPr>
            <a:r>
              <a:rPr b="1" lang="es-ES" sz="3008">
                <a:solidFill>
                  <a:schemeClr val="dk1"/>
                </a:solidFill>
                <a:latin typeface="Arial"/>
                <a:ea typeface="Arial"/>
                <a:cs typeface="Arial"/>
                <a:sym typeface="Arial"/>
              </a:rPr>
              <a:t>Figure </a:t>
            </a:r>
            <a:r>
              <a:rPr b="1" lang="es-ES" sz="3008">
                <a:solidFill>
                  <a:schemeClr val="dk1"/>
                </a:solidFill>
              </a:rPr>
              <a:t>5</a:t>
            </a:r>
            <a:r>
              <a:rPr b="1" lang="es-ES" sz="3008">
                <a:solidFill>
                  <a:schemeClr val="dk1"/>
                </a:solidFill>
              </a:rPr>
              <a:t>:</a:t>
            </a:r>
            <a:r>
              <a:rPr b="1" lang="es-ES" sz="3008">
                <a:solidFill>
                  <a:schemeClr val="dk1"/>
                </a:solidFill>
                <a:latin typeface="Arial"/>
                <a:ea typeface="Arial"/>
                <a:cs typeface="Arial"/>
                <a:sym typeface="Arial"/>
              </a:rPr>
              <a:t> </a:t>
            </a:r>
            <a:r>
              <a:rPr lang="es-ES" sz="3008">
                <a:solidFill>
                  <a:schemeClr val="dk1"/>
                </a:solidFill>
                <a:latin typeface="Helvetica Neue"/>
                <a:ea typeface="Helvetica Neue"/>
                <a:cs typeface="Helvetica Neue"/>
                <a:sym typeface="Helvetica Neue"/>
              </a:rPr>
              <a:t>Effect of using different number of       variables as input for the algorithm training (BDT).</a:t>
            </a:r>
            <a:endParaRPr sz="3008">
              <a:solidFill>
                <a:schemeClr val="dk1"/>
              </a:solidFill>
              <a:latin typeface="Helvetica Neue"/>
              <a:ea typeface="Helvetica Neue"/>
              <a:cs typeface="Helvetica Neue"/>
              <a:sym typeface="Helvetica Neue"/>
            </a:endParaRPr>
          </a:p>
        </p:txBody>
      </p:sp>
      <p:pic>
        <p:nvPicPr>
          <p:cNvPr id="84" name="Google Shape;84;p2"/>
          <p:cNvPicPr preferRelativeResize="0"/>
          <p:nvPr/>
        </p:nvPicPr>
        <p:blipFill>
          <a:blip r:embed="rId18">
            <a:alphaModFix/>
          </a:blip>
          <a:stretch>
            <a:fillRect/>
          </a:stretch>
        </p:blipFill>
        <p:spPr>
          <a:xfrm>
            <a:off x="24394525" y="26707175"/>
            <a:ext cx="7628651" cy="3143250"/>
          </a:xfrm>
          <a:prstGeom prst="rect">
            <a:avLst/>
          </a:prstGeom>
          <a:noFill/>
          <a:ln>
            <a:noFill/>
          </a:ln>
        </p:spPr>
      </p:pic>
      <p:sp>
        <p:nvSpPr>
          <p:cNvPr id="85" name="Google Shape;85;p2"/>
          <p:cNvSpPr txBox="1"/>
          <p:nvPr/>
        </p:nvSpPr>
        <p:spPr>
          <a:xfrm>
            <a:off x="24597000" y="30176475"/>
            <a:ext cx="7223700" cy="1419300"/>
          </a:xfrm>
          <a:prstGeom prst="rect">
            <a:avLst/>
          </a:prstGeom>
          <a:noFill/>
          <a:ln>
            <a:noFill/>
          </a:ln>
        </p:spPr>
        <p:txBody>
          <a:bodyPr anchorCtr="0" anchor="t" bIns="0" lIns="0" spcFirstLastPara="1" rIns="0" wrap="square" tIns="30000">
            <a:spAutoFit/>
          </a:bodyPr>
          <a:lstStyle/>
          <a:p>
            <a:pPr indent="0" lvl="0" marL="27289" marR="0" rtl="0" algn="just">
              <a:spcBef>
                <a:spcPts val="0"/>
              </a:spcBef>
              <a:spcAft>
                <a:spcPts val="0"/>
              </a:spcAft>
              <a:buNone/>
            </a:pPr>
            <a:r>
              <a:rPr b="1" lang="es-ES" sz="3008">
                <a:solidFill>
                  <a:schemeClr val="dk1"/>
                </a:solidFill>
                <a:latin typeface="Arial"/>
                <a:ea typeface="Arial"/>
                <a:cs typeface="Arial"/>
                <a:sym typeface="Arial"/>
              </a:rPr>
              <a:t>Figure </a:t>
            </a:r>
            <a:r>
              <a:rPr b="1" lang="es-ES" sz="3008">
                <a:solidFill>
                  <a:schemeClr val="dk1"/>
                </a:solidFill>
              </a:rPr>
              <a:t>6</a:t>
            </a:r>
            <a:r>
              <a:rPr b="1" lang="es-ES" sz="3008">
                <a:solidFill>
                  <a:schemeClr val="dk1"/>
                </a:solidFill>
              </a:rPr>
              <a:t>:</a:t>
            </a:r>
            <a:r>
              <a:rPr b="1" lang="es-ES" sz="3008">
                <a:solidFill>
                  <a:schemeClr val="dk1"/>
                </a:solidFill>
                <a:latin typeface="Arial"/>
                <a:ea typeface="Arial"/>
                <a:cs typeface="Arial"/>
                <a:sym typeface="Arial"/>
              </a:rPr>
              <a:t> </a:t>
            </a:r>
            <a:r>
              <a:rPr lang="es-ES" sz="3008">
                <a:solidFill>
                  <a:schemeClr val="dk1"/>
                </a:solidFill>
                <a:latin typeface="Helvetica Neue"/>
                <a:ea typeface="Helvetica Neue"/>
                <a:cs typeface="Helvetica Neue"/>
                <a:sym typeface="Helvetica Neue"/>
              </a:rPr>
              <a:t>Performance obtained using substructure variables vs. using kinematic variables.</a:t>
            </a:r>
            <a:endParaRPr sz="3008">
              <a:solidFill>
                <a:schemeClr val="dk1"/>
              </a:solidFill>
              <a:latin typeface="Helvetica Neue"/>
              <a:ea typeface="Helvetica Neue"/>
              <a:cs typeface="Helvetica Neue"/>
              <a:sym typeface="Helvetica Neue"/>
            </a:endParaRPr>
          </a:p>
        </p:txBody>
      </p:sp>
      <p:pic>
        <p:nvPicPr>
          <p:cNvPr id="86" name="Google Shape;86;p2"/>
          <p:cNvPicPr preferRelativeResize="0"/>
          <p:nvPr/>
        </p:nvPicPr>
        <p:blipFill>
          <a:blip r:embed="rId5">
            <a:alphaModFix/>
          </a:blip>
          <a:stretch>
            <a:fillRect/>
          </a:stretch>
        </p:blipFill>
        <p:spPr>
          <a:xfrm>
            <a:off x="17010875" y="30803650"/>
            <a:ext cx="501025" cy="345525"/>
          </a:xfrm>
          <a:prstGeom prst="rect">
            <a:avLst/>
          </a:prstGeom>
          <a:noFill/>
          <a:ln>
            <a:noFill/>
          </a:ln>
        </p:spPr>
      </p:pic>
      <p:pic>
        <p:nvPicPr>
          <p:cNvPr id="87" name="Google Shape;87;p2"/>
          <p:cNvPicPr preferRelativeResize="0"/>
          <p:nvPr/>
        </p:nvPicPr>
        <p:blipFill>
          <a:blip r:embed="rId19">
            <a:alphaModFix/>
          </a:blip>
          <a:stretch>
            <a:fillRect/>
          </a:stretch>
        </p:blipFill>
        <p:spPr>
          <a:xfrm>
            <a:off x="23743500" y="33069712"/>
            <a:ext cx="1681556" cy="461600"/>
          </a:xfrm>
          <a:prstGeom prst="rect">
            <a:avLst/>
          </a:prstGeom>
          <a:noFill/>
          <a:ln>
            <a:noFill/>
          </a:ln>
        </p:spPr>
      </p:pic>
      <p:pic>
        <p:nvPicPr>
          <p:cNvPr id="88" name="Google Shape;88;p2"/>
          <p:cNvPicPr preferRelativeResize="0"/>
          <p:nvPr/>
        </p:nvPicPr>
        <p:blipFill>
          <a:blip r:embed="rId5">
            <a:alphaModFix/>
          </a:blip>
          <a:stretch>
            <a:fillRect/>
          </a:stretch>
        </p:blipFill>
        <p:spPr>
          <a:xfrm>
            <a:off x="28349425" y="34183100"/>
            <a:ext cx="501025" cy="345525"/>
          </a:xfrm>
          <a:prstGeom prst="rect">
            <a:avLst/>
          </a:prstGeom>
          <a:noFill/>
          <a:ln>
            <a:noFill/>
          </a:ln>
        </p:spPr>
      </p:pic>
      <p:pic>
        <p:nvPicPr>
          <p:cNvPr id="89" name="Google Shape;89;p2"/>
          <p:cNvPicPr preferRelativeResize="0"/>
          <p:nvPr/>
        </p:nvPicPr>
        <p:blipFill>
          <a:blip r:embed="rId5">
            <a:alphaModFix/>
          </a:blip>
          <a:stretch>
            <a:fillRect/>
          </a:stretch>
        </p:blipFill>
        <p:spPr>
          <a:xfrm>
            <a:off x="21494588" y="35655625"/>
            <a:ext cx="501025" cy="345525"/>
          </a:xfrm>
          <a:prstGeom prst="rect">
            <a:avLst/>
          </a:prstGeom>
          <a:noFill/>
          <a:ln>
            <a:noFill/>
          </a:ln>
        </p:spPr>
      </p:pic>
      <p:pic>
        <p:nvPicPr>
          <p:cNvPr id="90" name="Google Shape;90;p2"/>
          <p:cNvPicPr preferRelativeResize="0"/>
          <p:nvPr/>
        </p:nvPicPr>
        <p:blipFill>
          <a:blip r:embed="rId5">
            <a:alphaModFix/>
          </a:blip>
          <a:stretch>
            <a:fillRect/>
          </a:stretch>
        </p:blipFill>
        <p:spPr>
          <a:xfrm>
            <a:off x="27323038" y="36229475"/>
            <a:ext cx="501025" cy="345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2022-05-18T09:06:36Z</dcterms:created>
  <dc:creator>Eliana Vargas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2022-05-18T00:00:00Z</vt:filetime>
  </property>
  <property fmtid="{D5CDD505-2E9C-101B-9397-08002B2CF9AE}" pid="3" name="Creator">
    <vt:lpwstr>LaTeX with hyperref</vt:lpwstr>
  </property>
  <property fmtid="{D5CDD505-2E9C-101B-9397-08002B2CF9AE}" pid="4" name="LastSaved">
    <vt:filetime>2022-05-18T00:00:00Z</vt:filetime>
  </property>
</Properties>
</file>