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0" r:id="rId7"/>
    <p:sldId id="272" r:id="rId8"/>
    <p:sldId id="273" r:id="rId9"/>
    <p:sldId id="256" r:id="rId10"/>
    <p:sldId id="274" r:id="rId11"/>
    <p:sldId id="276" r:id="rId12"/>
    <p:sldId id="265" r:id="rId13"/>
    <p:sldId id="27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 autoAdjust="0"/>
    <p:restoredTop sz="88415" autoAdjust="0"/>
  </p:normalViewPr>
  <p:slideViewPr>
    <p:cSldViewPr snapToGrid="0" showGuides="1">
      <p:cViewPr varScale="1">
        <p:scale>
          <a:sx n="76" d="100"/>
          <a:sy n="76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841695-0876-4651-A38A-770F8C9E0EDF}" type="datetime1">
              <a:rPr lang="es-ES" smtClean="0"/>
              <a:t>30/05/2021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987051-A1C4-425B-82DC-FF37BA6D19CF}" type="datetime1">
              <a:rPr lang="es-ES" noProof="0" smtClean="0"/>
              <a:t>30/05/2021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5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73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748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65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80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75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57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4921581-B7E3-4A42-A6EB-A895ACD493D1}" type="datetime1">
              <a:rPr lang="es-ES" noProof="0" smtClean="0"/>
              <a:t>30/05/2021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1639193"/>
            <a:ext cx="14886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509909"/>
            <a:ext cx="748798" cy="134113"/>
            <a:chOff x="4827813" y="2534636"/>
            <a:chExt cx="996651" cy="178504"/>
          </a:xfrm>
          <a:solidFill>
            <a:schemeClr val="bg1"/>
          </a:solidFill>
        </p:grpSpPr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posición de imagen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342310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319869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5" name="Marcador de texto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Marcador de posición de contenido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7" name="Marcador de posición de texto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0" name="Marcador de posición de contenido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es-ES" noProof="0" dirty="0"/>
              <a:t>TÍTULO AQUÍ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3" name="Marcador de texto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es-ES" noProof="0" dirty="0"/>
              <a:t>Editar estilos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dirty="0"/>
              <a:t>Título aquí</a:t>
            </a:r>
          </a:p>
        </p:txBody>
      </p:sp>
      <p:sp>
        <p:nvSpPr>
          <p:cNvPr id="10" name="Marcador de posición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7" name="Grupo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Elipse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Marcador de posición de texto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contenido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33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  <a:solidFill>
            <a:schemeClr val="bg1"/>
          </a:solidFill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8530212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8211805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121513" y="2286312"/>
            <a:ext cx="545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tre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contenido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368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455946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ción de imagen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mag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es-ES" noProof="0" dirty="0"/>
              <a:t>TÍTULO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57149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2478946"/>
            <a:ext cx="1488621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contenido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  <a:solidFill>
            <a:schemeClr val="bg1"/>
          </a:solidFill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dirty="0"/>
              <a:t>Título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contenido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2862000" cy="134113"/>
            <a:chOff x="-24055" y="1452565"/>
            <a:chExt cx="2374534" cy="0"/>
          </a:xfrm>
        </p:grpSpPr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ción de texto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0" name="Marcador de posición de contenido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Icono aquí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Icono aquí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Elipse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magen vertical mo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80616" y="0"/>
            <a:ext cx="9211384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29806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11101476" y="325209"/>
            <a:ext cx="5778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contenido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es-ES" noProof="0" dirty="0"/>
              <a:t>Gracias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731CE9D-9FBA-4350-81DC-822A6AA36F7F}" type="datetime1">
              <a:rPr lang="es-ES" noProof="0" smtClean="0"/>
              <a:t>30/05/2021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534399" y="3305628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215992" y="3081224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Subtítulo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39" name="Marcador de contenido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es-ES" noProof="0" dirty="0"/>
              <a:t>Editar estilos de texto del patrón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1281786"/>
            <a:ext cx="748798" cy="134113"/>
            <a:chOff x="4827813" y="2534636"/>
            <a:chExt cx="996651" cy="178504"/>
          </a:xfrm>
          <a:solidFill>
            <a:schemeClr val="bg1"/>
          </a:solidFill>
        </p:grpSpPr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83A43D1-D0E1-4FA1-938E-AE6365BBF837}" type="datetime1">
              <a:rPr lang="es-ES" noProof="0" smtClean="0"/>
              <a:t>30/05/2021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Elipse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499" y="1456699"/>
            <a:ext cx="6229540" cy="673692"/>
          </a:xfrm>
        </p:spPr>
        <p:txBody>
          <a:bodyPr rtlCol="0"/>
          <a:lstStyle/>
          <a:p>
            <a:pPr rtl="0"/>
            <a:r>
              <a:rPr lang="es-ES" sz="3200" dirty="0" smtClean="0">
                <a:latin typeface="Gotham" panose="02000504050000020004" pitchFamily="2" charset="0"/>
              </a:rPr>
              <a:t>UNIVERSIDAD TECNOLÓGICA </a:t>
            </a:r>
            <a:br>
              <a:rPr lang="es-ES" sz="3200" dirty="0" smtClean="0">
                <a:latin typeface="Gotham" panose="02000504050000020004" pitchFamily="2" charset="0"/>
              </a:rPr>
            </a:br>
            <a:r>
              <a:rPr lang="es-ES" sz="3200" dirty="0" smtClean="0">
                <a:latin typeface="Gotham" panose="02000504050000020004" pitchFamily="2" charset="0"/>
              </a:rPr>
              <a:t>DE EL SALVADOR</a:t>
            </a:r>
            <a:endParaRPr lang="es-ES" sz="3200" dirty="0">
              <a:latin typeface="Gotham" panose="02000504050000020004" pitchFamily="2" charset="0"/>
            </a:endParaRPr>
          </a:p>
        </p:txBody>
      </p:sp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07355"/>
            <a:ext cx="4804676" cy="1379767"/>
          </a:xfrm>
        </p:spPr>
        <p:txBody>
          <a:bodyPr rtlCol="0"/>
          <a:lstStyle/>
          <a:p>
            <a:pPr algn="l" rtl="0"/>
            <a:r>
              <a:rPr lang="es-ES" dirty="0" smtClean="0">
                <a:latin typeface="Gotham" panose="02000504050000020004" pitchFamily="2" charset="0"/>
              </a:rPr>
              <a:t>Asignatura: </a:t>
            </a:r>
            <a:endParaRPr lang="es-ES" dirty="0">
              <a:latin typeface="Gotham" panose="02000504050000020004" pitchFamily="2" charset="0"/>
            </a:endParaRPr>
          </a:p>
          <a:p>
            <a:pPr algn="l" rtl="0"/>
            <a:r>
              <a:rPr lang="es-ES" b="1" dirty="0" smtClean="0">
                <a:latin typeface="Gotham" panose="02000504050000020004" pitchFamily="2" charset="0"/>
              </a:rPr>
              <a:t>Lenguaje Unificado de Modelado (UML)</a:t>
            </a:r>
          </a:p>
          <a:p>
            <a:pPr algn="l" rtl="0"/>
            <a:r>
              <a:rPr lang="es-ES" dirty="0" smtClean="0">
                <a:latin typeface="Gotham" panose="02000504050000020004" pitchFamily="2" charset="0"/>
              </a:rPr>
              <a:t>Sección: </a:t>
            </a:r>
            <a:r>
              <a:rPr lang="es-ES" b="1" dirty="0" smtClean="0">
                <a:latin typeface="Gotham" panose="02000504050000020004" pitchFamily="2" charset="0"/>
              </a:rPr>
              <a:t>02 		  CICLO 01-2021</a:t>
            </a:r>
            <a:endParaRPr lang="es-ES" b="1" dirty="0">
              <a:latin typeface="Gotham" panose="02000504050000020004" pitchFamily="2" charset="0"/>
            </a:endParaRPr>
          </a:p>
          <a:p>
            <a:pPr algn="l" rtl="0"/>
            <a:endParaRPr lang="es-ES" b="1" dirty="0" smtClean="0">
              <a:latin typeface="Gotham" panose="02000504050000020004" pitchFamily="2" charset="0"/>
            </a:endParaRPr>
          </a:p>
        </p:txBody>
      </p:sp>
      <p:sp>
        <p:nvSpPr>
          <p:cNvPr id="13" name="Marcador de contenido 12">
            <a:extLst>
              <a:ext uri="{FF2B5EF4-FFF2-40B4-BE49-F238E27FC236}">
                <a16:creationId xmlns=""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1615510" cy="251986"/>
          </a:xfrm>
        </p:spPr>
        <p:txBody>
          <a:bodyPr rtlCol="0"/>
          <a:lstStyle/>
          <a:p>
            <a:pPr rtl="0"/>
            <a:r>
              <a:rPr lang="es-ES" dirty="0" smtClean="0"/>
              <a:t>PUPUSERIA CHIL</a:t>
            </a:r>
            <a:r>
              <a:rPr lang="es-SV" dirty="0" smtClean="0"/>
              <a:t>ÍN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32011"/>
            <a:ext cx="2115403" cy="2115403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2947253" y="539086"/>
            <a:ext cx="0" cy="1501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75" y="886778"/>
            <a:ext cx="2115403" cy="805867"/>
          </a:xfrm>
          <a:prstGeom prst="rect">
            <a:avLst/>
          </a:prstGeom>
        </p:spPr>
      </p:pic>
      <p:sp>
        <p:nvSpPr>
          <p:cNvPr id="14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6604853" y="4464802"/>
            <a:ext cx="5098766" cy="1201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Gotham" panose="02000504050000020004" pitchFamily="2" charset="0"/>
              </a:rPr>
              <a:t>Presentado por:</a:t>
            </a:r>
          </a:p>
          <a:p>
            <a:pPr algn="l"/>
            <a:r>
              <a:rPr lang="es-ES" sz="1200" b="1" dirty="0">
                <a:latin typeface="Gotham" panose="02000504050000020004" pitchFamily="2" charset="0"/>
              </a:rPr>
              <a:t>CRUZ CISNEROS, DANILO </a:t>
            </a:r>
            <a:r>
              <a:rPr lang="es-ES" sz="1200" b="1" dirty="0" smtClean="0">
                <a:latin typeface="Gotham" panose="02000504050000020004" pitchFamily="2" charset="0"/>
              </a:rPr>
              <a:t>JEREMIAS	   </a:t>
            </a:r>
            <a:r>
              <a:rPr lang="es-ES" sz="1200" b="1" dirty="0" smtClean="0"/>
              <a:t>17-3161-2020</a:t>
            </a:r>
            <a:endParaRPr lang="es-ES" sz="1200" b="1" dirty="0" smtClean="0">
              <a:latin typeface="Gotham" panose="02000504050000020004" pitchFamily="2" charset="0"/>
            </a:endParaRPr>
          </a:p>
          <a:p>
            <a:pPr algn="l"/>
            <a:r>
              <a:rPr lang="es-ES" sz="1200" b="1" dirty="0">
                <a:latin typeface="Gotham" panose="02000504050000020004" pitchFamily="2" charset="0"/>
              </a:rPr>
              <a:t>CRUZ </a:t>
            </a:r>
            <a:r>
              <a:rPr lang="es-ES" sz="1200" b="1" dirty="0" smtClean="0">
                <a:latin typeface="Gotham" panose="02000504050000020004" pitchFamily="2" charset="0"/>
              </a:rPr>
              <a:t>RUANO, JOSE ANTONIO		   </a:t>
            </a:r>
            <a:r>
              <a:rPr lang="es-ES" sz="1200" b="1" dirty="0" smtClean="0"/>
              <a:t>25-1223-2020</a:t>
            </a:r>
            <a:endParaRPr lang="es-ES" sz="1200" b="1" dirty="0" smtClean="0">
              <a:latin typeface="Gotham" panose="02000504050000020004" pitchFamily="2" charset="0"/>
            </a:endParaRPr>
          </a:p>
          <a:p>
            <a:pPr algn="l"/>
            <a:r>
              <a:rPr lang="es-ES" sz="1200" b="1" dirty="0">
                <a:latin typeface="Gotham" panose="02000504050000020004" pitchFamily="2" charset="0"/>
              </a:rPr>
              <a:t>CUATRO RIVERA, FERNANDO </a:t>
            </a:r>
            <a:r>
              <a:rPr lang="es-ES" sz="1200" b="1" dirty="0" smtClean="0">
                <a:latin typeface="Gotham" panose="02000504050000020004" pitchFamily="2" charset="0"/>
              </a:rPr>
              <a:t>MIGUEL	   </a:t>
            </a:r>
            <a:r>
              <a:rPr lang="es-ES" sz="1200" b="1" dirty="0" smtClean="0"/>
              <a:t>25-0871-2020</a:t>
            </a:r>
            <a:endParaRPr lang="es-ES" sz="1200" b="1" dirty="0" smtClean="0">
              <a:latin typeface="Gotham" panose="02000504050000020004" pitchFamily="2" charset="0"/>
            </a:endParaRPr>
          </a:p>
          <a:p>
            <a:pPr algn="l"/>
            <a:r>
              <a:rPr lang="es-ES" sz="1200" b="1" dirty="0">
                <a:latin typeface="Gotham" panose="02000504050000020004" pitchFamily="2" charset="0"/>
              </a:rPr>
              <a:t>MENJIVAR MARROQUIN, ROGELIO </a:t>
            </a:r>
            <a:r>
              <a:rPr lang="es-ES" sz="1200" b="1" dirty="0" smtClean="0">
                <a:latin typeface="Gotham" panose="02000504050000020004" pitchFamily="2" charset="0"/>
              </a:rPr>
              <a:t>ISAI	   </a:t>
            </a:r>
            <a:r>
              <a:rPr lang="es-ES" sz="1200" b="1" dirty="0" smtClean="0"/>
              <a:t>25-2786-2020</a:t>
            </a:r>
            <a:endParaRPr lang="es-ES" sz="1200" b="1" dirty="0" smtClean="0">
              <a:latin typeface="Gotham" panose="02000504050000020004" pitchFamily="2" charset="0"/>
            </a:endParaRPr>
          </a:p>
          <a:p>
            <a:pPr algn="l"/>
            <a:r>
              <a:rPr lang="es-ES" sz="1200" b="1" dirty="0">
                <a:latin typeface="Gotham" panose="02000504050000020004" pitchFamily="2" charset="0"/>
              </a:rPr>
              <a:t>VASQUEZ CASTELLANOS, CARLOS </a:t>
            </a:r>
            <a:r>
              <a:rPr lang="es-ES" sz="1200" b="1" dirty="0" smtClean="0">
                <a:latin typeface="Gotham" panose="02000504050000020004" pitchFamily="2" charset="0"/>
              </a:rPr>
              <a:t>RODOLFO	   </a:t>
            </a:r>
            <a:r>
              <a:rPr lang="es-ES" sz="1200" b="1" dirty="0" smtClean="0"/>
              <a:t>25-0828-2019</a:t>
            </a:r>
            <a:endParaRPr lang="es-ES" sz="1200" b="1" dirty="0" smtClean="0">
              <a:latin typeface="Gotham" panose="02000504050000020004" pitchFamily="2" charset="0"/>
            </a:endParaRPr>
          </a:p>
          <a:p>
            <a:pPr algn="l"/>
            <a:r>
              <a:rPr lang="es-ES" sz="1200" b="1" dirty="0">
                <a:latin typeface="Gotham" panose="02000504050000020004" pitchFamily="2" charset="0"/>
              </a:rPr>
              <a:t>ZAMORA GUEVARA, MARIA </a:t>
            </a:r>
            <a:r>
              <a:rPr lang="es-ES" sz="1200" b="1" dirty="0" smtClean="0">
                <a:latin typeface="Gotham" panose="02000504050000020004" pitchFamily="2" charset="0"/>
              </a:rPr>
              <a:t>CECILIA	   </a:t>
            </a:r>
            <a:r>
              <a:rPr lang="es-ES" sz="1200" b="1" dirty="0" smtClean="0"/>
              <a:t>25-0143-2020</a:t>
            </a:r>
            <a:endParaRPr lang="es-ES" sz="1200" b="1" dirty="0" smtClean="0">
              <a:latin typeface="Gotham" panose="02000504050000020004" pitchFamily="2" charset="0"/>
            </a:endParaRPr>
          </a:p>
          <a:p>
            <a:pPr algn="l"/>
            <a:endParaRPr lang="es-ES" b="1" dirty="0">
              <a:latin typeface="Gotham" panose="02000504050000020004" pitchFamily="2" charset="0"/>
            </a:endParaRPr>
          </a:p>
        </p:txBody>
      </p:sp>
      <p:sp>
        <p:nvSpPr>
          <p:cNvPr id="16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6604853" y="2883760"/>
            <a:ext cx="4804676" cy="1303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Gotham" panose="02000504050000020004" pitchFamily="2" charset="0"/>
              </a:rPr>
              <a:t>Docentes:</a:t>
            </a:r>
          </a:p>
          <a:p>
            <a:pPr algn="l"/>
            <a:r>
              <a:rPr lang="es-ES" b="1" dirty="0" smtClean="0">
                <a:latin typeface="Gotham" panose="02000504050000020004" pitchFamily="2" charset="0"/>
              </a:rPr>
              <a:t>Ing. Edwin Osvaldo Melgar Fuentes</a:t>
            </a:r>
          </a:p>
          <a:p>
            <a:pPr algn="l"/>
            <a:r>
              <a:rPr lang="es-ES" b="1" dirty="0" smtClean="0">
                <a:latin typeface="Gotham" panose="02000504050000020004" pitchFamily="2" charset="0"/>
              </a:rPr>
              <a:t>Ing. Daniela Alessandra Rivera Moreira</a:t>
            </a:r>
          </a:p>
          <a:p>
            <a:pPr algn="l"/>
            <a:endParaRPr lang="es-ES" b="1" dirty="0">
              <a:latin typeface="Gotham" panose="02000504050000020004" pitchFamily="2" charset="0"/>
            </a:endParaRPr>
          </a:p>
        </p:txBody>
      </p:sp>
      <p:sp>
        <p:nvSpPr>
          <p:cNvPr id="17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831850" y="4429691"/>
            <a:ext cx="5098766" cy="2033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Gotham" panose="02000504050000020004" pitchFamily="2" charset="0"/>
              </a:rPr>
              <a:t>Proyecto:</a:t>
            </a:r>
          </a:p>
          <a:p>
            <a:pPr algn="l"/>
            <a:r>
              <a:rPr lang="es-ES" b="1" dirty="0" smtClean="0">
                <a:latin typeface="Gotham" panose="02000504050000020004" pitchFamily="2" charset="0"/>
              </a:rPr>
              <a:t>Aplicación móvil para Pupuseria </a:t>
            </a:r>
            <a:r>
              <a:rPr lang="es-ES" b="1" dirty="0" err="1" smtClean="0">
                <a:latin typeface="Gotham" panose="02000504050000020004" pitchFamily="2" charset="0"/>
              </a:rPr>
              <a:t>Chil</a:t>
            </a:r>
            <a:r>
              <a:rPr lang="es-SV" b="1" dirty="0" smtClean="0">
                <a:latin typeface="Gotham" panose="02000504050000020004" pitchFamily="2" charset="0"/>
              </a:rPr>
              <a:t>í</a:t>
            </a:r>
            <a:r>
              <a:rPr lang="es-ES" b="1" dirty="0" smtClean="0">
                <a:latin typeface="Gotham" panose="02000504050000020004" pitchFamily="2" charset="0"/>
              </a:rPr>
              <a:t>n.</a:t>
            </a:r>
          </a:p>
          <a:p>
            <a:pPr algn="l"/>
            <a:endParaRPr lang="es-ES" b="1" dirty="0">
              <a:latin typeface="Gotham" panose="02000504050000020004" pitchFamily="2" charset="0"/>
            </a:endParaRPr>
          </a:p>
          <a:p>
            <a:pPr algn="l"/>
            <a:r>
              <a:rPr lang="es-ES" dirty="0" smtClean="0">
                <a:latin typeface="Gotham" panose="02000504050000020004" pitchFamily="2" charset="0"/>
              </a:rPr>
              <a:t>Fecha:</a:t>
            </a:r>
          </a:p>
          <a:p>
            <a:pPr algn="l"/>
            <a:r>
              <a:rPr lang="es-SV" b="1" dirty="0" smtClean="0">
                <a:latin typeface="Gotham" panose="02000504050000020004" pitchFamily="2" charset="0"/>
              </a:rPr>
              <a:t>Martes 01 de Junio / Jueves 03 de Junio</a:t>
            </a:r>
          </a:p>
        </p:txBody>
      </p:sp>
    </p:spTree>
    <p:extLst>
      <p:ext uri="{BB962C8B-B14F-4D97-AF65-F5344CB8AC3E}">
        <p14:creationId xmlns:p14="http://schemas.microsoft.com/office/powerpoint/2010/main" val="40364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22">
            <a:extLst>
              <a:ext uri="{FF2B5EF4-FFF2-40B4-BE49-F238E27FC236}">
                <a16:creationId xmlns="" xmlns:a16="http://schemas.microsoft.com/office/drawing/2014/main" id="{D4E7378D-0752-482D-BA2B-045B98982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3" b="13026"/>
          <a:stretch/>
        </p:blipFill>
        <p:spPr>
          <a:xfrm>
            <a:off x="0" y="232229"/>
            <a:ext cx="12192000" cy="1988457"/>
          </a:xfrm>
          <a:prstGeom prst="rect">
            <a:avLst/>
          </a:prstGeom>
        </p:spPr>
      </p:pic>
      <p:sp>
        <p:nvSpPr>
          <p:cNvPr id="7" name="Título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 txBox="1">
            <a:spLocks/>
          </p:cNvSpPr>
          <p:nvPr/>
        </p:nvSpPr>
        <p:spPr>
          <a:xfrm>
            <a:off x="362212" y="2426070"/>
            <a:ext cx="4560518" cy="121900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sz="2400" cap="all" dirty="0" smtClean="0">
                <a:latin typeface="Gotham" panose="02000504050000020004" pitchFamily="2" charset="0"/>
              </a:rPr>
              <a:t>¿</a:t>
            </a:r>
            <a:r>
              <a:rPr lang="es-SV" sz="2400" cap="all" dirty="0">
                <a:latin typeface="Gotham" panose="02000504050000020004" pitchFamily="2" charset="0"/>
              </a:rPr>
              <a:t>Qué hemos aprendido durante el desarrollo </a:t>
            </a:r>
            <a:r>
              <a:rPr lang="es-SV" sz="2400" cap="all" dirty="0" smtClean="0">
                <a:latin typeface="Gotham" panose="02000504050000020004" pitchFamily="2" charset="0"/>
              </a:rPr>
              <a:t>de Esté proyecto</a:t>
            </a:r>
            <a:r>
              <a:rPr lang="es-ES" sz="2400" cap="all" dirty="0" smtClean="0">
                <a:latin typeface="Gotham" panose="02000504050000020004" pitchFamily="2" charset="0"/>
              </a:rPr>
              <a:t>?</a:t>
            </a:r>
            <a:endParaRPr lang="es-ES" sz="2400" cap="all" dirty="0">
              <a:latin typeface="Gotham" panose="02000504050000020004" pitchFamily="2" charset="0"/>
            </a:endParaRPr>
          </a:p>
        </p:txBody>
      </p:sp>
      <p:sp>
        <p:nvSpPr>
          <p:cNvPr id="8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4845919" y="2249325"/>
            <a:ext cx="7214994" cy="143641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Gotham" panose="02000504050000020004" pitchFamily="2" charset="0"/>
              </a:rPr>
              <a:t>Trabajar en equipo, respetar las opiniones y las sugerencias de todos los integrantes del equipo, a partir de ahí; el desarrollo del proyecto fue </a:t>
            </a:r>
            <a:r>
              <a:rPr lang="es-ES" dirty="0">
                <a:latin typeface="Gotham" panose="02000504050000020004" pitchFamily="2" charset="0"/>
              </a:rPr>
              <a:t>extenso</a:t>
            </a:r>
            <a:r>
              <a:rPr lang="es-ES" dirty="0" smtClean="0">
                <a:latin typeface="Gotham" panose="02000504050000020004" pitchFamily="2" charset="0"/>
              </a:rPr>
              <a:t>, agradable y satisfactorio. Planteamos, desarrollamos, nos equivocamos, acertamos sin embargo aprendimos, son muchos conocimientos nuevos que nos guiarán a ser profesionales exitosos. </a:t>
            </a:r>
            <a:endParaRPr lang="es-ES" dirty="0">
              <a:latin typeface="Gotham" panose="02000504050000020004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37786" y="3862488"/>
            <a:ext cx="2304789" cy="2851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" y="4198813"/>
            <a:ext cx="2140295" cy="20145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586636" y="6316653"/>
            <a:ext cx="1594979" cy="3569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>
                <a:latin typeface="Gotham" panose="02000504050000020004" pitchFamily="2" charset="0"/>
              </a:rPr>
              <a:t>Danilo Cruz </a:t>
            </a:r>
            <a:endParaRPr lang="es-ES" b="1" dirty="0">
              <a:latin typeface="Gotham" panose="02000504050000020004" pitchFamily="2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54482" y="3862488"/>
            <a:ext cx="2304789" cy="2851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5" y="4485852"/>
            <a:ext cx="2140295" cy="14405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3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3003332" y="6316653"/>
            <a:ext cx="1594979" cy="3569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>
                <a:latin typeface="Gotham" panose="02000504050000020004" pitchFamily="2" charset="0"/>
              </a:rPr>
              <a:t>José Cruz </a:t>
            </a:r>
            <a:endParaRPr lang="es-ES" b="1" dirty="0">
              <a:latin typeface="Gotham" panose="02000504050000020004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946955" y="3862488"/>
            <a:ext cx="2304789" cy="2851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8" y="4340525"/>
            <a:ext cx="2140295" cy="17311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5253014" y="6316653"/>
            <a:ext cx="1680142" cy="3569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 smtClean="0">
                <a:latin typeface="Gotham" panose="02000504050000020004" pitchFamily="2" charset="0"/>
              </a:rPr>
              <a:t>Isai</a:t>
            </a:r>
            <a:r>
              <a:rPr lang="es-ES" b="1" dirty="0" smtClean="0">
                <a:latin typeface="Gotham" panose="02000504050000020004" pitchFamily="2" charset="0"/>
              </a:rPr>
              <a:t> </a:t>
            </a:r>
            <a:r>
              <a:rPr lang="es-ES" b="1" dirty="0" err="1" smtClean="0">
                <a:latin typeface="Gotham" panose="02000504050000020004" pitchFamily="2" charset="0"/>
              </a:rPr>
              <a:t>Menjívar</a:t>
            </a:r>
            <a:r>
              <a:rPr lang="es-ES" b="1" dirty="0" smtClean="0">
                <a:latin typeface="Gotham" panose="02000504050000020004" pitchFamily="2" charset="0"/>
              </a:rPr>
              <a:t> </a:t>
            </a:r>
            <a:endParaRPr lang="es-ES" b="1" dirty="0">
              <a:latin typeface="Gotham" panose="02000504050000020004" pitchFamily="2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363651" y="3862488"/>
            <a:ext cx="2304789" cy="2851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34" y="4382664"/>
            <a:ext cx="2140295" cy="1646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7488280" y="6348057"/>
            <a:ext cx="2055529" cy="3569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>
                <a:latin typeface="Gotham" panose="02000504050000020004" pitchFamily="2" charset="0"/>
              </a:rPr>
              <a:t>Carlos Vázquez </a:t>
            </a:r>
            <a:endParaRPr lang="es-ES" b="1" dirty="0">
              <a:latin typeface="Gotham" panose="02000504050000020004" pitchFamily="2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756124" y="3862488"/>
            <a:ext cx="2304789" cy="2851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07" y="4628817"/>
            <a:ext cx="2140295" cy="11545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5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10004556" y="6316653"/>
            <a:ext cx="1967846" cy="3569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>
                <a:latin typeface="Gotham" panose="02000504050000020004" pitchFamily="2" charset="0"/>
              </a:rPr>
              <a:t>María Zamora</a:t>
            </a:r>
            <a:endParaRPr lang="es-ES" b="1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3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99" y="720652"/>
            <a:ext cx="6641343" cy="832077"/>
          </a:xfrm>
        </p:spPr>
        <p:txBody>
          <a:bodyPr rtlCol="0">
            <a:noAutofit/>
          </a:bodyPr>
          <a:lstStyle/>
          <a:p>
            <a:pPr rtl="0"/>
            <a:r>
              <a:rPr lang="es-SV" sz="3200" dirty="0" smtClean="0">
                <a:latin typeface="Gotham" panose="02000504050000020004" pitchFamily="2" charset="0"/>
              </a:rPr>
              <a:t>¿a Qué se dedica LA  pupuseria chilín</a:t>
            </a:r>
            <a:r>
              <a:rPr lang="es-ES" sz="3200" dirty="0" smtClean="0">
                <a:latin typeface="Gotham" panose="02000504050000020004" pitchFamily="2" charset="0"/>
              </a:rPr>
              <a:t>?</a:t>
            </a:r>
            <a:endParaRPr lang="es-ES" sz="3200" dirty="0">
              <a:latin typeface="Gotham" panose="02000504050000020004" pitchFamily="2" charset="0"/>
            </a:endParaRPr>
          </a:p>
        </p:txBody>
      </p:sp>
      <p:pic>
        <p:nvPicPr>
          <p:cNvPr id="6" name="Marcador de posición de imagen 35">
            <a:extLst>
              <a:ext uri="{FF2B5EF4-FFF2-40B4-BE49-F238E27FC236}">
                <a16:creationId xmlns="" xmlns:a16="http://schemas.microsoft.com/office/drawing/2014/main" id="{F7CD9EDC-C949-4D72-B04B-A61A03459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58" b="6890"/>
          <a:stretch/>
        </p:blipFill>
        <p:spPr>
          <a:xfrm>
            <a:off x="823464" y="0"/>
            <a:ext cx="3366399" cy="4872252"/>
          </a:xfrm>
          <a:prstGeom prst="rect">
            <a:avLst/>
          </a:prstGeom>
          <a:solidFill>
            <a:schemeClr val="bg2"/>
          </a:solidFill>
        </p:spPr>
      </p:pic>
      <p:grpSp>
        <p:nvGrpSpPr>
          <p:cNvPr id="12" name="Grupo 11"/>
          <p:cNvGrpSpPr/>
          <p:nvPr/>
        </p:nvGrpSpPr>
        <p:grpSpPr>
          <a:xfrm>
            <a:off x="11086" y="5080378"/>
            <a:ext cx="855884" cy="1646480"/>
            <a:chOff x="11086" y="5080378"/>
            <a:chExt cx="855884" cy="1646480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" y="5080378"/>
              <a:ext cx="855884" cy="85588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r="19542"/>
            <a:stretch/>
          </p:blipFill>
          <p:spPr>
            <a:xfrm>
              <a:off x="54592" y="6268210"/>
              <a:ext cx="768872" cy="458648"/>
            </a:xfrm>
            <a:prstGeom prst="rect">
              <a:avLst/>
            </a:prstGeom>
          </p:spPr>
        </p:pic>
        <p:cxnSp>
          <p:nvCxnSpPr>
            <p:cNvPr id="11" name="Conector recto 10"/>
            <p:cNvCxnSpPr/>
            <p:nvPr/>
          </p:nvCxnSpPr>
          <p:spPr>
            <a:xfrm>
              <a:off x="94503" y="6084444"/>
              <a:ext cx="6890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texto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4686299" y="2613215"/>
            <a:ext cx="7351214" cy="36549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latin typeface="Gotham" panose="02000504050000020004" pitchFamily="2" charset="0"/>
              </a:rPr>
              <a:t>La </a:t>
            </a:r>
            <a:r>
              <a:rPr lang="es-ES" sz="2000" dirty="0">
                <a:latin typeface="Gotham" panose="02000504050000020004" pitchFamily="2" charset="0"/>
              </a:rPr>
              <a:t>Pupuseria </a:t>
            </a:r>
            <a:r>
              <a:rPr lang="es-ES" sz="2000" dirty="0" err="1" smtClean="0">
                <a:latin typeface="Gotham" panose="02000504050000020004" pitchFamily="2" charset="0"/>
              </a:rPr>
              <a:t>Chil</a:t>
            </a:r>
            <a:r>
              <a:rPr lang="es-SV" sz="2000" dirty="0" smtClean="0">
                <a:latin typeface="Gotham" panose="02000504050000020004" pitchFamily="2" charset="0"/>
              </a:rPr>
              <a:t>Í</a:t>
            </a:r>
            <a:r>
              <a:rPr lang="es-ES" sz="2000" dirty="0" smtClean="0">
                <a:latin typeface="Gotham" panose="02000504050000020004" pitchFamily="2" charset="0"/>
              </a:rPr>
              <a:t>n</a:t>
            </a:r>
            <a:r>
              <a:rPr lang="es-ES" sz="2000" dirty="0">
                <a:latin typeface="Gotham" panose="02000504050000020004" pitchFamily="2" charset="0"/>
              </a:rPr>
              <a:t>, ubicada en la Colonia San Jacinto, San </a:t>
            </a:r>
            <a:r>
              <a:rPr lang="es-ES" sz="2000" dirty="0" smtClean="0">
                <a:latin typeface="Gotham" panose="02000504050000020004" pitchFamily="2" charset="0"/>
              </a:rPr>
              <a:t>Salvador.</a:t>
            </a:r>
          </a:p>
          <a:p>
            <a:r>
              <a:rPr lang="es-ES" sz="2000" dirty="0" smtClean="0">
                <a:latin typeface="Gotham" panose="02000504050000020004" pitchFamily="2" charset="0"/>
              </a:rPr>
              <a:t> </a:t>
            </a:r>
            <a:r>
              <a:rPr lang="es-ES" sz="2000" dirty="0">
                <a:latin typeface="Gotham" panose="02000504050000020004" pitchFamily="2" charset="0"/>
              </a:rPr>
              <a:t>lugar especializado, que se dedica a la elaboración de una de nuestras comidas típicas del </a:t>
            </a:r>
            <a:r>
              <a:rPr lang="es-ES" sz="2000" dirty="0" smtClean="0">
                <a:latin typeface="Gotham" panose="02000504050000020004" pitchFamily="2" charset="0"/>
              </a:rPr>
              <a:t>país: </a:t>
            </a:r>
            <a:r>
              <a:rPr lang="es-ES" sz="2000" dirty="0">
                <a:latin typeface="Gotham" panose="02000504050000020004" pitchFamily="2" charset="0"/>
              </a:rPr>
              <a:t>“Pupusas” cuentan </a:t>
            </a:r>
            <a:r>
              <a:rPr lang="es-ES" sz="2000" dirty="0" smtClean="0">
                <a:latin typeface="Gotham" panose="02000504050000020004" pitchFamily="2" charset="0"/>
              </a:rPr>
              <a:t>variedades de pupusas.</a:t>
            </a:r>
          </a:p>
          <a:p>
            <a:r>
              <a:rPr lang="es-ES" sz="2000" dirty="0" smtClean="0">
                <a:latin typeface="Gotham" panose="02000504050000020004" pitchFamily="2" charset="0"/>
              </a:rPr>
              <a:t>Además</a:t>
            </a:r>
            <a:r>
              <a:rPr lang="es-ES" sz="2000" dirty="0">
                <a:latin typeface="Gotham" panose="02000504050000020004" pitchFamily="2" charset="0"/>
              </a:rPr>
              <a:t>, de ofrecer diferentes bebidas frías</a:t>
            </a:r>
            <a:r>
              <a:rPr lang="es-ES" sz="2000" dirty="0" smtClean="0">
                <a:latin typeface="Gotham" panose="02000504050000020004" pitchFamily="2" charset="0"/>
              </a:rPr>
              <a:t>, bebidas calientes y bebidas naturales, </a:t>
            </a:r>
            <a:r>
              <a:rPr lang="es-ES" sz="2000" dirty="0">
                <a:latin typeface="Gotham" panose="02000504050000020004" pitchFamily="2" charset="0"/>
              </a:rPr>
              <a:t>así también </a:t>
            </a:r>
            <a:r>
              <a:rPr lang="es-ES" sz="2000" dirty="0" smtClean="0">
                <a:latin typeface="Gotham" panose="02000504050000020004" pitchFamily="2" charset="0"/>
              </a:rPr>
              <a:t>diferentes tipos de pan dulce.</a:t>
            </a:r>
            <a:endParaRPr lang="es-ES" sz="2000" dirty="0">
              <a:latin typeface="Gotham" panose="02000504050000020004" pitchFamily="2" charset="0"/>
            </a:endParaRPr>
          </a:p>
        </p:txBody>
      </p:sp>
      <p:pic>
        <p:nvPicPr>
          <p:cNvPr id="36" name="Marcador de posición de imagen 35">
            <a:extLst>
              <a:ext uri="{FF2B5EF4-FFF2-40B4-BE49-F238E27FC236}">
                <a16:creationId xmlns=""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" t="37758" r="31921"/>
          <a:stretch/>
        </p:blipFill>
        <p:spPr>
          <a:xfrm>
            <a:off x="835156" y="3926859"/>
            <a:ext cx="3354707" cy="2931141"/>
          </a:xfrm>
        </p:spPr>
      </p:pic>
    </p:spTree>
    <p:extLst>
      <p:ext uri="{BB962C8B-B14F-4D97-AF65-F5344CB8AC3E}">
        <p14:creationId xmlns:p14="http://schemas.microsoft.com/office/powerpoint/2010/main" val="24856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="" xmlns:a16="http://schemas.microsoft.com/office/drawing/2014/main" id="{86E11806-F302-4002-BC05-308E87F6B5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9" b="1569"/>
          <a:stretch/>
        </p:blipFill>
        <p:spPr>
          <a:xfrm>
            <a:off x="1091820" y="80731"/>
            <a:ext cx="3403867" cy="3939726"/>
          </a:xfrm>
        </p:spPr>
      </p:pic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SV" dirty="0" smtClean="0">
                <a:latin typeface="Gotham" panose="02000504050000020004" pitchFamily="2" charset="0"/>
              </a:rPr>
              <a:t>¿</a:t>
            </a:r>
            <a:r>
              <a:rPr lang="es-ES" dirty="0" smtClean="0">
                <a:latin typeface="Gotham" panose="02000504050000020004" pitchFamily="2" charset="0"/>
              </a:rPr>
              <a:t>En que área aplicamos el requerimiento?</a:t>
            </a:r>
            <a:endParaRPr lang="es-ES" dirty="0">
              <a:latin typeface="Gotham" panose="02000504050000020004" pitchFamily="2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965122" cy="3454523"/>
          </a:xfrm>
        </p:spPr>
        <p:txBody>
          <a:bodyPr rtlCol="0"/>
          <a:lstStyle/>
          <a:p>
            <a:pPr marL="0" indent="0" algn="just">
              <a:lnSpc>
                <a:spcPct val="90000"/>
              </a:lnSpc>
              <a:buNone/>
            </a:pPr>
            <a:r>
              <a:rPr lang="es-ES" sz="2000" cap="all" dirty="0" smtClean="0">
                <a:latin typeface="Gotham" panose="02000504050000020004" pitchFamily="2" charset="0"/>
              </a:rPr>
              <a:t>La aplicación se enfoca en tres diferentes partes: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2000" cap="all" dirty="0" smtClean="0">
                <a:latin typeface="Gotham" panose="02000504050000020004" pitchFamily="2" charset="0"/>
              </a:rPr>
              <a:t>el cliente pueda hacer pedidos a la pupuseria.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2000" cap="all" dirty="0" smtClean="0">
                <a:latin typeface="Gotham" panose="02000504050000020004" pitchFamily="2" charset="0"/>
              </a:rPr>
              <a:t>el administrador gestiona los productos a vender, gestiona los pagos dependiendo de su factura, que a su vez la factura contiene los pedidos que se conforman de productos.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2000" cap="all" dirty="0" smtClean="0">
                <a:latin typeface="Gotham" panose="02000504050000020004" pitchFamily="2" charset="0"/>
              </a:rPr>
              <a:t>Además tiene la oportunidad de revisar los comentarios que los clientes hacen a la pupuseria.</a:t>
            </a:r>
            <a:endParaRPr lang="es-ES" sz="2000" cap="all" dirty="0">
              <a:latin typeface="Gotham" panose="02000504050000020004" pitchFamily="2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1821" y="6477621"/>
            <a:ext cx="2617200" cy="249237"/>
          </a:xfrm>
        </p:spPr>
        <p:txBody>
          <a:bodyPr rtlCol="0"/>
          <a:lstStyle/>
          <a:p>
            <a:r>
              <a:rPr lang="es-ES" dirty="0"/>
              <a:t>PUPUSERIA CHIL</a:t>
            </a:r>
            <a:r>
              <a:rPr lang="es-SV" dirty="0"/>
              <a:t>ÍN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11086" y="5080378"/>
            <a:ext cx="855884" cy="1646480"/>
            <a:chOff x="11086" y="5080378"/>
            <a:chExt cx="855884" cy="164648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" y="5080378"/>
              <a:ext cx="855884" cy="85588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r="19542"/>
            <a:stretch/>
          </p:blipFill>
          <p:spPr>
            <a:xfrm>
              <a:off x="54592" y="6268210"/>
              <a:ext cx="768872" cy="458648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>
              <a:off x="94503" y="6084444"/>
              <a:ext cx="6890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Marcador de posición de imagen 17">
            <a:extLst>
              <a:ext uri="{FF2B5EF4-FFF2-40B4-BE49-F238E27FC236}">
                <a16:creationId xmlns="" xmlns:a16="http://schemas.microsoft.com/office/drawing/2014/main" id="{86E11806-F302-4002-BC05-308E87F6B5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3"/>
          <a:stretch/>
        </p:blipFill>
        <p:spPr>
          <a:xfrm>
            <a:off x="2332044" y="0"/>
            <a:ext cx="2835040" cy="467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2" name="Marcador de posición de imagen 17">
            <a:extLst>
              <a:ext uri="{FF2B5EF4-FFF2-40B4-BE49-F238E27FC236}">
                <a16:creationId xmlns="" xmlns:a16="http://schemas.microsoft.com/office/drawing/2014/main" id="{86E11806-F302-4002-BC05-308E87F6B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37" y="3425370"/>
            <a:ext cx="1875140" cy="2510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3" name="Marcador de posición de imagen 17">
            <a:extLst>
              <a:ext uri="{FF2B5EF4-FFF2-40B4-BE49-F238E27FC236}">
                <a16:creationId xmlns="" xmlns:a16="http://schemas.microsoft.com/office/drawing/2014/main" id="{86E11806-F302-4002-BC05-308E87F6B5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/>
          <a:stretch/>
        </p:blipFill>
        <p:spPr>
          <a:xfrm>
            <a:off x="2554511" y="2211406"/>
            <a:ext cx="2613347" cy="37248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09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=""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3" y="-440642"/>
            <a:ext cx="8964023" cy="440642"/>
          </a:xfrm>
        </p:spPr>
        <p:txBody>
          <a:bodyPr rtlCol="0"/>
          <a:lstStyle/>
          <a:p>
            <a:pPr rtl="0"/>
            <a:r>
              <a:rPr lang="es-ES" dirty="0" smtClean="0">
                <a:latin typeface="Gotham" panose="02000504050000020004" pitchFamily="2" charset="0"/>
              </a:rPr>
              <a:t>Diagrama </a:t>
            </a:r>
            <a:r>
              <a:rPr lang="es-ES" dirty="0" smtClean="0">
                <a:solidFill>
                  <a:schemeClr val="tx1"/>
                </a:solidFill>
                <a:latin typeface="Gotham" panose="02000504050000020004" pitchFamily="2" charset="0"/>
              </a:rPr>
              <a:t>Entidad relación </a:t>
            </a:r>
            <a:endParaRPr lang="es-ES" dirty="0">
              <a:solidFill>
                <a:schemeClr val="tx1"/>
              </a:solidFill>
              <a:latin typeface="Gotham" panose="02000504050000020004" pitchFamily="2" charset="0"/>
            </a:endParaRPr>
          </a:p>
        </p:txBody>
      </p:sp>
      <p:pic>
        <p:nvPicPr>
          <p:cNvPr id="20" name="Marcador de posición de imagen 19">
            <a:extLst>
              <a:ext uri="{FF2B5EF4-FFF2-40B4-BE49-F238E27FC236}">
                <a16:creationId xmlns="" xmlns:a16="http://schemas.microsoft.com/office/drawing/2014/main" id="{BDA6BE98-197A-42D4-8B34-1D190FC6DD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9916"/>
            <a:ext cx="12191997" cy="6181731"/>
          </a:xfrm>
        </p:spPr>
      </p:pic>
      <p:sp>
        <p:nvSpPr>
          <p:cNvPr id="10" name="Marcador de contenido 9">
            <a:extLst>
              <a:ext uri="{FF2B5EF4-FFF2-40B4-BE49-F238E27FC236}">
                <a16:creationId xmlns=""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6970" y="6477621"/>
            <a:ext cx="2615454" cy="249237"/>
          </a:xfrm>
        </p:spPr>
        <p:txBody>
          <a:bodyPr rtlCol="0"/>
          <a:lstStyle/>
          <a:p>
            <a:r>
              <a:rPr lang="es-ES" dirty="0"/>
              <a:t>PUPUSERIA CHIL</a:t>
            </a:r>
            <a:r>
              <a:rPr lang="es-SV" dirty="0"/>
              <a:t>ÍN</a:t>
            </a:r>
            <a:endParaRPr lang="es-ES" dirty="0"/>
          </a:p>
        </p:txBody>
      </p:sp>
      <p:grpSp>
        <p:nvGrpSpPr>
          <p:cNvPr id="14" name="Grupo 13"/>
          <p:cNvGrpSpPr/>
          <p:nvPr/>
        </p:nvGrpSpPr>
        <p:grpSpPr>
          <a:xfrm>
            <a:off x="11086" y="5080378"/>
            <a:ext cx="855884" cy="1646480"/>
            <a:chOff x="11086" y="5080378"/>
            <a:chExt cx="855884" cy="1646480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" y="5080378"/>
              <a:ext cx="855884" cy="855884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r="19542"/>
            <a:stretch/>
          </p:blipFill>
          <p:spPr>
            <a:xfrm>
              <a:off x="54592" y="6268210"/>
              <a:ext cx="768872" cy="458648"/>
            </a:xfrm>
            <a:prstGeom prst="rect">
              <a:avLst/>
            </a:prstGeom>
          </p:spPr>
        </p:pic>
        <p:cxnSp>
          <p:nvCxnSpPr>
            <p:cNvPr id="17" name="Conector recto 16"/>
            <p:cNvCxnSpPr/>
            <p:nvPr/>
          </p:nvCxnSpPr>
          <p:spPr>
            <a:xfrm>
              <a:off x="94503" y="6084444"/>
              <a:ext cx="6890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48973"/>
            <a:ext cx="3193576" cy="620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=""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3" y="-440642"/>
            <a:ext cx="8528594" cy="440642"/>
          </a:xfrm>
        </p:spPr>
        <p:txBody>
          <a:bodyPr rtlCol="0"/>
          <a:lstStyle/>
          <a:p>
            <a:r>
              <a:rPr lang="es-ES" dirty="0">
                <a:latin typeface="Gotham" panose="02000504050000020004" pitchFamily="2" charset="0"/>
              </a:rPr>
              <a:t>Diagrama </a:t>
            </a:r>
            <a:r>
              <a:rPr lang="es-ES" dirty="0" smtClean="0">
                <a:solidFill>
                  <a:schemeClr val="tx1"/>
                </a:solidFill>
                <a:latin typeface="Gotham" panose="02000504050000020004" pitchFamily="2" charset="0"/>
              </a:rPr>
              <a:t>RELACIONAL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" name="Marcador de posición de imagen 19">
            <a:extLst>
              <a:ext uri="{FF2B5EF4-FFF2-40B4-BE49-F238E27FC236}">
                <a16:creationId xmlns="" xmlns:a16="http://schemas.microsoft.com/office/drawing/2014/main" id="{BDA6BE98-197A-42D4-8B34-1D190FC6DD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" y="648973"/>
            <a:ext cx="11117456" cy="6181731"/>
          </a:xfrm>
        </p:spPr>
      </p:pic>
      <p:sp>
        <p:nvSpPr>
          <p:cNvPr id="10" name="Marcador de contenido 9">
            <a:extLst>
              <a:ext uri="{FF2B5EF4-FFF2-40B4-BE49-F238E27FC236}">
                <a16:creationId xmlns=""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6970" y="6477621"/>
            <a:ext cx="2615454" cy="249237"/>
          </a:xfrm>
        </p:spPr>
        <p:txBody>
          <a:bodyPr rtlCol="0"/>
          <a:lstStyle/>
          <a:p>
            <a:r>
              <a:rPr lang="es-ES" dirty="0"/>
              <a:t>PUPUSERIA CHIL</a:t>
            </a:r>
            <a:r>
              <a:rPr lang="es-SV" dirty="0"/>
              <a:t>ÍN</a:t>
            </a:r>
            <a:endParaRPr lang="es-ES" dirty="0"/>
          </a:p>
        </p:txBody>
      </p:sp>
      <p:grpSp>
        <p:nvGrpSpPr>
          <p:cNvPr id="14" name="Grupo 13"/>
          <p:cNvGrpSpPr/>
          <p:nvPr/>
        </p:nvGrpSpPr>
        <p:grpSpPr>
          <a:xfrm>
            <a:off x="11086" y="5080378"/>
            <a:ext cx="855884" cy="1646480"/>
            <a:chOff x="11086" y="5080378"/>
            <a:chExt cx="855884" cy="1646480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" y="5080378"/>
              <a:ext cx="855884" cy="855884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r="19542"/>
            <a:stretch/>
          </p:blipFill>
          <p:spPr>
            <a:xfrm>
              <a:off x="54592" y="6268210"/>
              <a:ext cx="768872" cy="458648"/>
            </a:xfrm>
            <a:prstGeom prst="rect">
              <a:avLst/>
            </a:prstGeom>
          </p:spPr>
        </p:pic>
        <p:cxnSp>
          <p:nvCxnSpPr>
            <p:cNvPr id="17" name="Conector recto 16"/>
            <p:cNvCxnSpPr/>
            <p:nvPr/>
          </p:nvCxnSpPr>
          <p:spPr>
            <a:xfrm>
              <a:off x="94503" y="6084444"/>
              <a:ext cx="6890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4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578757"/>
            <a:ext cx="3485243" cy="832077"/>
          </a:xfrm>
        </p:spPr>
        <p:txBody>
          <a:bodyPr rtlCol="0">
            <a:noAutofit/>
          </a:bodyPr>
          <a:lstStyle/>
          <a:p>
            <a:pPr algn="r" rtl="0"/>
            <a:r>
              <a:rPr lang="es-ES" sz="3900" dirty="0" smtClean="0"/>
              <a:t>Diseños de </a:t>
            </a:r>
            <a:br>
              <a:rPr lang="es-ES" sz="3900" dirty="0" smtClean="0"/>
            </a:br>
            <a:r>
              <a:rPr lang="es-ES" sz="3900" dirty="0" smtClean="0"/>
              <a:t>formularios</a:t>
            </a:r>
            <a:endParaRPr lang="es-ES" sz="39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22279"/>
            <a:ext cx="3772536" cy="66776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834" y="1703235"/>
            <a:ext cx="2973080" cy="5096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243" y="122279"/>
            <a:ext cx="3364816" cy="66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578757"/>
            <a:ext cx="3485243" cy="832077"/>
          </a:xfrm>
        </p:spPr>
        <p:txBody>
          <a:bodyPr rtlCol="0">
            <a:noAutofit/>
          </a:bodyPr>
          <a:lstStyle/>
          <a:p>
            <a:pPr algn="r" rtl="0"/>
            <a:r>
              <a:rPr lang="es-ES" sz="3900" dirty="0" smtClean="0"/>
              <a:t>Diseños de </a:t>
            </a:r>
            <a:br>
              <a:rPr lang="es-ES" sz="3900" dirty="0" smtClean="0"/>
            </a:br>
            <a:r>
              <a:rPr lang="es-ES" sz="3900" dirty="0" smtClean="0"/>
              <a:t>formularios</a:t>
            </a:r>
            <a:endParaRPr lang="es-ES" sz="3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37353"/>
            <a:ext cx="3744686" cy="66771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4" y="245291"/>
            <a:ext cx="3640317" cy="64612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7" y="1683032"/>
            <a:ext cx="2587484" cy="51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578757"/>
            <a:ext cx="3485243" cy="832077"/>
          </a:xfrm>
        </p:spPr>
        <p:txBody>
          <a:bodyPr rtlCol="0">
            <a:noAutofit/>
          </a:bodyPr>
          <a:lstStyle/>
          <a:p>
            <a:pPr algn="r" rtl="0"/>
            <a:r>
              <a:rPr lang="es-ES" sz="3900" dirty="0" smtClean="0"/>
              <a:t>Diseños de </a:t>
            </a:r>
            <a:br>
              <a:rPr lang="es-ES" sz="3900" dirty="0" smtClean="0"/>
            </a:br>
            <a:r>
              <a:rPr lang="es-ES" sz="3900" dirty="0" smtClean="0"/>
              <a:t>formularios</a:t>
            </a:r>
            <a:endParaRPr lang="es-ES" sz="39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3" y="63490"/>
            <a:ext cx="3782511" cy="67945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15" y="175975"/>
            <a:ext cx="3669596" cy="65695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075" y="1680844"/>
            <a:ext cx="2907692" cy="50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Funcionalidad del aplicativo y demostración de ella </a:t>
            </a:r>
            <a:endParaRPr lang="es-ES" dirty="0"/>
          </a:p>
        </p:txBody>
      </p:sp>
      <p:pic>
        <p:nvPicPr>
          <p:cNvPr id="10" name="Marcador de posición de imagen 35">
            <a:extLst>
              <a:ext uri="{FF2B5EF4-FFF2-40B4-BE49-F238E27FC236}">
                <a16:creationId xmlns="" xmlns:a16="http://schemas.microsoft.com/office/drawing/2014/main" id="{F7CD9EDC-C949-4D72-B04B-A61A03459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58" b="6890"/>
          <a:stretch/>
        </p:blipFill>
        <p:spPr>
          <a:xfrm>
            <a:off x="1026662" y="0"/>
            <a:ext cx="3366399" cy="4872252"/>
          </a:xfrm>
          <a:prstGeom prst="rect">
            <a:avLst/>
          </a:prstGeom>
          <a:solidFill>
            <a:schemeClr val="bg2"/>
          </a:solidFill>
        </p:spPr>
      </p:pic>
      <p:grpSp>
        <p:nvGrpSpPr>
          <p:cNvPr id="11" name="Grupo 10"/>
          <p:cNvGrpSpPr/>
          <p:nvPr/>
        </p:nvGrpSpPr>
        <p:grpSpPr>
          <a:xfrm>
            <a:off x="11086" y="5080378"/>
            <a:ext cx="855884" cy="1646480"/>
            <a:chOff x="11086" y="5080378"/>
            <a:chExt cx="855884" cy="164648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" y="5080378"/>
              <a:ext cx="855884" cy="855884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6" r="19542"/>
            <a:stretch/>
          </p:blipFill>
          <p:spPr>
            <a:xfrm>
              <a:off x="54592" y="6268210"/>
              <a:ext cx="768872" cy="458648"/>
            </a:xfrm>
            <a:prstGeom prst="rect">
              <a:avLst/>
            </a:prstGeom>
          </p:spPr>
        </p:pic>
        <p:cxnSp>
          <p:nvCxnSpPr>
            <p:cNvPr id="14" name="Conector recto 13"/>
            <p:cNvCxnSpPr/>
            <p:nvPr/>
          </p:nvCxnSpPr>
          <p:spPr>
            <a:xfrm>
              <a:off x="94503" y="6084444"/>
              <a:ext cx="6890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Marcador de posición de imagen 35">
            <a:extLst>
              <a:ext uri="{FF2B5EF4-FFF2-40B4-BE49-F238E27FC236}">
                <a16:creationId xmlns=""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" t="37758" r="31921"/>
          <a:stretch/>
        </p:blipFill>
        <p:spPr>
          <a:xfrm>
            <a:off x="1038354" y="3926859"/>
            <a:ext cx="3354707" cy="2931141"/>
          </a:xfr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9232_TF33468121" id="{425C73E4-7534-4CBC-AB8A-3EBD4BFC791A}" vid="{679434A2-599E-41CE-A0B2-AE219939D3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costera</Template>
  <TotalTime>0</TotalTime>
  <Words>321</Words>
  <Application>Microsoft Office PowerPoint</Application>
  <PresentationFormat>Panorámica</PresentationFormat>
  <Paragraphs>54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Gotham</vt:lpstr>
      <vt:lpstr>Tema de Office</vt:lpstr>
      <vt:lpstr>UNIVERSIDAD TECNOLÓGICA  DE EL SALVADOR</vt:lpstr>
      <vt:lpstr>¿a Qué se dedica LA  pupuseria chilín?</vt:lpstr>
      <vt:lpstr>¿En que área aplicamos el requerimiento?</vt:lpstr>
      <vt:lpstr>Diagrama Entidad relación </vt:lpstr>
      <vt:lpstr>Diagrama RELACIONAL</vt:lpstr>
      <vt:lpstr>Diseños de  formularios</vt:lpstr>
      <vt:lpstr>Diseños de  formularios</vt:lpstr>
      <vt:lpstr>Diseños de  formularios</vt:lpstr>
      <vt:lpstr>Funcionalidad del aplicativo y demostración de ella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2021-05-29T02:42:07Z</dcterms:created>
  <dcterms:modified xsi:type="dcterms:W3CDTF">2021-05-30T14:34:51Z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