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536556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60536556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313c578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65313c57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313c578e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65313c578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536556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60536556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mostrar ejemplos en donde y cuando se utilizan.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58170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58170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358d12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60358d12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358d12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60358d12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358d12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0358d12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358d12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60358d12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358d12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0358d12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358d122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0358d122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358d12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60358d12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0358d12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60358d12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0358d12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60358d12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0358d122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60358d122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0536556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0536556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0536556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60536556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0358d1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60358d1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0358d12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0358d12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358d12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60358d12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0358d12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60358d12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 imágenes son muy abstractas.(No hay un buen entendimiento de estas).</a:t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53655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6053655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Quizás una imagen más ejemplificada seria mejor.</a:t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5365567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605365567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b2053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47b2053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título: letra 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Subtítulo: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7956975" y="229575"/>
            <a:ext cx="9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7904800" y="182575"/>
            <a:ext cx="970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78684"/>
            <a:ext cx="9143998" cy="496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452401" cy="782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ecured.cu/CSS3" TargetMode="External"/><Relationship Id="rId4" Type="http://schemas.openxmlformats.org/officeDocument/2006/relationships/image" Target="../media/image4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sebastian-yabiku/master-html/tree/master/concepts" TargetMode="External"/><Relationship Id="rId4" Type="http://schemas.openxmlformats.org/officeDocument/2006/relationships/hyperlink" Target="https://developer.mozilla.org/es/docs/HTML/HTML5/HTML5_lista_elementos" TargetMode="External"/><Relationship Id="rId5" Type="http://schemas.openxmlformats.org/officeDocument/2006/relationships/hyperlink" Target="https://htmlreference.io/" TargetMode="External"/><Relationship Id="rId6" Type="http://schemas.openxmlformats.org/officeDocument/2006/relationships/hyperlink" Target="https://www.htmlquick.com/es/reference/tags.html" TargetMode="External"/><Relationship Id="rId7" Type="http://schemas.openxmlformats.org/officeDocument/2006/relationships/hyperlink" Target="https://es.slideshare.net/andreslara501/presentacin-cs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930525" y="2239800"/>
            <a:ext cx="29115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375" y="1731988"/>
            <a:ext cx="1685442" cy="17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427817" y="2124338"/>
            <a:ext cx="47235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Curso:</a:t>
            </a:r>
            <a:r>
              <a:rPr b="0" i="0" lang="es-E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Tema:</a:t>
            </a:r>
            <a:r>
              <a:rPr b="0" i="0" lang="es-E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y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ES">
                <a:solidFill>
                  <a:schemeClr val="dk1"/>
                </a:solidFill>
              </a:rPr>
              <a:t>4</a:t>
            </a:r>
            <a:r>
              <a:rPr b="1" lang="es-ES">
                <a:solidFill>
                  <a:schemeClr val="dk1"/>
                </a:solidFill>
              </a:rPr>
              <a:t>. Etiquetas </a:t>
            </a:r>
            <a:r>
              <a:rPr b="1" lang="es-ES">
                <a:solidFill>
                  <a:schemeClr val="dk1"/>
                </a:solidFill>
              </a:rPr>
              <a:t>semánticas</a:t>
            </a:r>
            <a:r>
              <a:rPr b="1" lang="es-ES">
                <a:solidFill>
                  <a:schemeClr val="dk1"/>
                </a:solidFill>
              </a:rPr>
              <a:t> y no </a:t>
            </a:r>
            <a:r>
              <a:rPr b="1" lang="es-ES">
                <a:solidFill>
                  <a:schemeClr val="dk1"/>
                </a:solidFill>
              </a:rPr>
              <a:t>semánticas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99382" y="5793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/>
              <a:t>Etiquetas </a:t>
            </a:r>
            <a:r>
              <a:rPr b="1" lang="es-ES" sz="2400">
                <a:solidFill>
                  <a:schemeClr val="dk1"/>
                </a:solidFill>
              </a:rPr>
              <a:t>semánticas</a:t>
            </a:r>
            <a:r>
              <a:rPr b="1" lang="es-ES" sz="2400"/>
              <a:t> y no </a:t>
            </a:r>
            <a:r>
              <a:rPr b="1" lang="es-ES" sz="2400"/>
              <a:t>semánticas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622250" y="1030175"/>
            <a:ext cx="80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etiquetas semánticas llegaron con la especificación de html5, estas etiquetas nos ayudan a entender el significado de cada etiqueta</a:t>
            </a:r>
            <a:r>
              <a:rPr lang="es-ES" sz="1200">
                <a:solidFill>
                  <a:srgbClr val="24292E"/>
                </a:solidFill>
                <a:highlight>
                  <a:srgbClr val="FFFFFF"/>
                </a:highlight>
              </a:rPr>
              <a:t>, en contraparte a las etiquetas no </a:t>
            </a:r>
            <a:r>
              <a:rPr lang="es-ES" sz="1200">
                <a:solidFill>
                  <a:srgbClr val="24292E"/>
                </a:solidFill>
                <a:highlight>
                  <a:srgbClr val="FFFFFF"/>
                </a:highlight>
              </a:rPr>
              <a:t>semánticas</a:t>
            </a:r>
            <a:r>
              <a:rPr lang="es-ES" sz="1200">
                <a:solidFill>
                  <a:srgbClr val="24292E"/>
                </a:solidFill>
                <a:highlight>
                  <a:srgbClr val="FFFFFF"/>
                </a:highlight>
              </a:rPr>
              <a:t> que no comunican nada.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emantica html5"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9275" y="1969525"/>
            <a:ext cx="2407775" cy="254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382525" y="1755275"/>
            <a:ext cx="1823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normalmente para definir la cabecera de la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048500" y="1727063"/>
            <a:ext cx="18237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Nav.</a:t>
            </a:r>
            <a:r>
              <a:rPr b="0" i="0" lang="es-ES" sz="1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 ser para la navegación principal del sitio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77625" y="2822860"/>
            <a:ext cx="1823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Article</a:t>
            </a:r>
            <a:r>
              <a:rPr b="1" i="0" lang="es-ES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Suelen contener el contenido de un post, la entrada de un foro,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401025" y="3864650"/>
            <a:ext cx="17568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Section(Main).</a:t>
            </a:r>
            <a:r>
              <a:rPr b="1" i="0" lang="es-ES" sz="12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una sección independiente dentro de la página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450025" y="2724138"/>
            <a:ext cx="18237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Aside.</a:t>
            </a:r>
            <a:r>
              <a:rPr b="0" i="0" lang="es-ES" sz="1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Nos permite gestionar contenido de forma independiente al contenido principal.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048500" y="4008625"/>
            <a:ext cx="2028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Footer. 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Sirve para definir el pie de página de un documento.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3"/>
          <p:cNvCxnSpPr>
            <a:endCxn id="144" idx="1"/>
          </p:cNvCxnSpPr>
          <p:nvPr/>
        </p:nvCxnSpPr>
        <p:spPr>
          <a:xfrm>
            <a:off x="5405300" y="4327525"/>
            <a:ext cx="6432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3"/>
          <p:cNvCxnSpPr>
            <a:endCxn id="143" idx="1"/>
          </p:cNvCxnSpPr>
          <p:nvPr/>
        </p:nvCxnSpPr>
        <p:spPr>
          <a:xfrm flipH="1" rot="10800000">
            <a:off x="5405425" y="3178038"/>
            <a:ext cx="10446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3"/>
          <p:cNvCxnSpPr>
            <a:endCxn id="140" idx="1"/>
          </p:cNvCxnSpPr>
          <p:nvPr/>
        </p:nvCxnSpPr>
        <p:spPr>
          <a:xfrm flipH="1" rot="10800000">
            <a:off x="5405300" y="2115563"/>
            <a:ext cx="6432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23"/>
          <p:cNvCxnSpPr/>
          <p:nvPr/>
        </p:nvCxnSpPr>
        <p:spPr>
          <a:xfrm rot="10800000">
            <a:off x="2931600" y="2063150"/>
            <a:ext cx="7068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23"/>
          <p:cNvCxnSpPr>
            <a:endCxn id="141" idx="3"/>
          </p:cNvCxnSpPr>
          <p:nvPr/>
        </p:nvCxnSpPr>
        <p:spPr>
          <a:xfrm rot="10800000">
            <a:off x="2601325" y="3242260"/>
            <a:ext cx="12633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 flipH="1">
            <a:off x="2931650" y="3921675"/>
            <a:ext cx="6675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99382" y="5793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</a:rPr>
              <a:t>Etiquetas semánticas y no semánticas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/>
          </a:p>
        </p:txBody>
      </p:sp>
      <p:sp>
        <p:nvSpPr>
          <p:cNvPr id="156" name="Google Shape;156;p24"/>
          <p:cNvSpPr txBox="1"/>
          <p:nvPr/>
        </p:nvSpPr>
        <p:spPr>
          <a:xfrm>
            <a:off x="622250" y="1030175"/>
            <a:ext cx="80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94" y="1152025"/>
            <a:ext cx="3096956" cy="35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99382" y="5793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</a:rPr>
              <a:t>Etiquetas semánticas y no semánticas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/>
          </a:p>
        </p:txBody>
      </p:sp>
      <p:sp>
        <p:nvSpPr>
          <p:cNvPr id="163" name="Google Shape;163;p25"/>
          <p:cNvSpPr txBox="1"/>
          <p:nvPr/>
        </p:nvSpPr>
        <p:spPr>
          <a:xfrm>
            <a:off x="622250" y="1030175"/>
            <a:ext cx="80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575" y="1216050"/>
            <a:ext cx="2853380" cy="33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ES">
                <a:solidFill>
                  <a:schemeClr val="dk1"/>
                </a:solidFill>
              </a:rPr>
              <a:t>5</a:t>
            </a:r>
            <a:r>
              <a:rPr b="1" lang="es-ES">
                <a:solidFill>
                  <a:schemeClr val="dk1"/>
                </a:solidFill>
              </a:rPr>
              <a:t>. Categorización de etiquetas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699" y="65137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/>
              <a:t>5</a:t>
            </a: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Categorización de etiquetas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43175" y="1224075"/>
            <a:ext cx="32298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etiquetas se categorizan por: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raíz: 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contenedoras, las principales.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710" y="1586315"/>
            <a:ext cx="4892352" cy="4650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7"/>
          <p:cNvGrpSpPr/>
          <p:nvPr/>
        </p:nvGrpSpPr>
        <p:grpSpPr>
          <a:xfrm>
            <a:off x="3594639" y="2509723"/>
            <a:ext cx="4892497" cy="1700849"/>
            <a:chOff x="1954747" y="2870757"/>
            <a:chExt cx="5000508" cy="1700849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4">
              <a:alphaModFix/>
            </a:blip>
            <a:srcRect b="68256" l="0" r="0" t="0"/>
            <a:stretch/>
          </p:blipFill>
          <p:spPr>
            <a:xfrm>
              <a:off x="1954747" y="2870757"/>
              <a:ext cx="5000508" cy="660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7"/>
            <p:cNvPicPr preferRelativeResize="0"/>
            <p:nvPr/>
          </p:nvPicPr>
          <p:blipFill rotWithShape="1">
            <a:blip r:embed="rId4">
              <a:alphaModFix/>
            </a:blip>
            <a:srcRect b="0" l="0" r="0" t="50000"/>
            <a:stretch/>
          </p:blipFill>
          <p:spPr>
            <a:xfrm>
              <a:off x="1954747" y="3531255"/>
              <a:ext cx="5000507" cy="1040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7"/>
          <p:cNvSpPr txBox="1"/>
          <p:nvPr/>
        </p:nvSpPr>
        <p:spPr>
          <a:xfrm>
            <a:off x="443175" y="2495550"/>
            <a:ext cx="30174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meta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Etiquetas que nos proporcionan información para el buscador o referencian recursos, nos      brindan información sobre la página.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703525" y="1029500"/>
            <a:ext cx="31965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scripting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Para el manejo de javascript.</a:t>
            </a: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750" y="1262325"/>
            <a:ext cx="4517400" cy="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4202" t="0"/>
          <a:stretch/>
        </p:blipFill>
        <p:spPr>
          <a:xfrm>
            <a:off x="4002750" y="2248151"/>
            <a:ext cx="4517401" cy="2021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703525" y="1995875"/>
            <a:ext cx="31965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de seccionamiento: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que nos ayudan a seleccionar los elementos.</a:t>
            </a: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690450" y="1070100"/>
            <a:ext cx="35892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de agrupación de contenido: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Son etiquetas para manejar la agrupación del contenido</a:t>
            </a: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9"/>
          <p:cNvGrpSpPr/>
          <p:nvPr/>
        </p:nvGrpSpPr>
        <p:grpSpPr>
          <a:xfrm>
            <a:off x="4170939" y="1070106"/>
            <a:ext cx="4519598" cy="1174259"/>
            <a:chOff x="2003753" y="1206228"/>
            <a:chExt cx="5136491" cy="1298672"/>
          </a:xfrm>
        </p:grpSpPr>
        <p:pic>
          <p:nvPicPr>
            <p:cNvPr id="195" name="Google Shape;195;p29"/>
            <p:cNvPicPr preferRelativeResize="0"/>
            <p:nvPr/>
          </p:nvPicPr>
          <p:blipFill rotWithShape="1">
            <a:blip r:embed="rId3">
              <a:alphaModFix/>
            </a:blip>
            <a:srcRect b="74950" l="0" r="0" t="0"/>
            <a:stretch/>
          </p:blipFill>
          <p:spPr>
            <a:xfrm>
              <a:off x="2003753" y="1206228"/>
              <a:ext cx="5136491" cy="98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9"/>
            <p:cNvPicPr preferRelativeResize="0"/>
            <p:nvPr/>
          </p:nvPicPr>
          <p:blipFill rotWithShape="1">
            <a:blip r:embed="rId3">
              <a:alphaModFix/>
            </a:blip>
            <a:srcRect b="0" l="0" r="0" t="91919"/>
            <a:stretch/>
          </p:blipFill>
          <p:spPr>
            <a:xfrm>
              <a:off x="2003753" y="2188151"/>
              <a:ext cx="5136491" cy="3167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0874" y="2819424"/>
            <a:ext cx="4519474" cy="136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690450" y="2819425"/>
            <a:ext cx="35196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Semántica a nivel de texto: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que nos ayudan a definir el significado o estilo de una letra, palabra o párrafo.</a:t>
            </a: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943" y="2664163"/>
            <a:ext cx="5310562" cy="151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617075" y="1152175"/>
            <a:ext cx="33354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Ediciones : 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que nos permite editar contenido.</a:t>
            </a: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76" y="1279925"/>
            <a:ext cx="4647501" cy="8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617075" y="2798400"/>
            <a:ext cx="30000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Contenido incrustado: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Etiquetas que nos ayudan a agregar recursos a nuestro html.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734875" y="1124225"/>
            <a:ext cx="3217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Noto Sans Symbols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 tipo tabla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Etiquetas para manejar información tabulada.</a:t>
            </a: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b="0" i="0" lang="es-ES" sz="105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31"/>
          <p:cNvGrpSpPr/>
          <p:nvPr/>
        </p:nvGrpSpPr>
        <p:grpSpPr>
          <a:xfrm>
            <a:off x="3862058" y="1021345"/>
            <a:ext cx="4669200" cy="1550410"/>
            <a:chOff x="2108308" y="1244745"/>
            <a:chExt cx="4669200" cy="1550410"/>
          </a:xfrm>
        </p:grpSpPr>
        <p:pic>
          <p:nvPicPr>
            <p:cNvPr id="213" name="Google Shape;213;p31"/>
            <p:cNvPicPr preferRelativeResize="0"/>
            <p:nvPr/>
          </p:nvPicPr>
          <p:blipFill rotWithShape="1">
            <a:blip r:embed="rId3">
              <a:alphaModFix/>
            </a:blip>
            <a:srcRect b="90779" l="1" r="18106" t="0"/>
            <a:stretch/>
          </p:blipFill>
          <p:spPr>
            <a:xfrm>
              <a:off x="2108308" y="1244745"/>
              <a:ext cx="4669199" cy="372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31"/>
            <p:cNvPicPr preferRelativeResize="0"/>
            <p:nvPr/>
          </p:nvPicPr>
          <p:blipFill rotWithShape="1">
            <a:blip r:embed="rId3">
              <a:alphaModFix/>
            </a:blip>
            <a:srcRect b="318" l="0" r="18106" t="70479"/>
            <a:stretch/>
          </p:blipFill>
          <p:spPr>
            <a:xfrm>
              <a:off x="2108308" y="1616831"/>
              <a:ext cx="4669200" cy="11783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2058" y="2925354"/>
            <a:ext cx="4669198" cy="14649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734875" y="2846825"/>
            <a:ext cx="3000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Etiquetas de formulario</a:t>
            </a:r>
            <a:r>
              <a:rPr b="0" i="0" lang="es-E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Son etiquetas para manejar controles de formulario.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54800" y="853800"/>
            <a:ext cx="52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Al finalizar esta semana, el participante será capaz de: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66600" y="2366875"/>
            <a:ext cx="1513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56000" y="2814475"/>
            <a:ext cx="39378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HTML?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s-ES" sz="1200"/>
              <a:t>Partes del documento Html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Semántica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Categorización de etiquetas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48350" y="1267600"/>
            <a:ext cx="82503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el lenguaje de marcado o etiquetación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Estructurar 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páginas web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el lenguaje de estilo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manera básica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67538" y="2814466"/>
            <a:ext cx="24576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¿Qué es CSS?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 Insertar código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 Estructura CSS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  Recursos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-2730000" y="2217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4.1.  </a:t>
            </a:r>
            <a:r>
              <a:rPr b="1" lang="es-ES" sz="2400"/>
              <a:t>Ejemplos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2455200" y="622125"/>
            <a:ext cx="3691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</a:rPr>
              <a:t>¿</a:t>
            </a:r>
            <a:r>
              <a:rPr b="1" lang="es-ES" sz="3000">
                <a:solidFill>
                  <a:schemeClr val="dk1"/>
                </a:solidFill>
              </a:rPr>
              <a:t>Que</a:t>
            </a:r>
            <a:r>
              <a:rPr b="1" lang="es-ES" sz="3000">
                <a:solidFill>
                  <a:schemeClr val="dk1"/>
                </a:solidFill>
              </a:rPr>
              <a:t> editor usar?</a:t>
            </a:r>
            <a:endParaRPr b="1" sz="3000"/>
          </a:p>
        </p:txBody>
      </p:sp>
      <p:sp>
        <p:nvSpPr>
          <p:cNvPr id="227" name="Google Shape;227;p33"/>
          <p:cNvSpPr txBox="1"/>
          <p:nvPr/>
        </p:nvSpPr>
        <p:spPr>
          <a:xfrm>
            <a:off x="844000" y="2280275"/>
            <a:ext cx="1974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siguientes ejemplos mostrados son realizados con Visual Studio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000" y="1586900"/>
            <a:ext cx="2733900" cy="13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150" y="1519675"/>
            <a:ext cx="1869175" cy="18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3248" y="3447500"/>
            <a:ext cx="1438026" cy="10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950" y="1273950"/>
            <a:ext cx="4729775" cy="2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374200" y="1855200"/>
            <a:ext cx="3153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principal de toda página HTML5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518725" y="900825"/>
            <a:ext cx="24990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/>
              <a:t>Partes definidas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/>
              <a:t>1.-head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/>
              <a:t>2.-body</a:t>
            </a:r>
            <a:endParaRPr sz="2400"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150" y="900825"/>
            <a:ext cx="5000200" cy="31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748425" y="2205500"/>
            <a:ext cx="1727700" cy="59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748425" y="2316175"/>
            <a:ext cx="1879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 de la página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35"/>
          <p:cNvCxnSpPr/>
          <p:nvPr/>
        </p:nvCxnSpPr>
        <p:spPr>
          <a:xfrm flipH="1" rot="10800000">
            <a:off x="2484175" y="1839200"/>
            <a:ext cx="1839300" cy="66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35"/>
          <p:cNvSpPr/>
          <p:nvPr/>
        </p:nvSpPr>
        <p:spPr>
          <a:xfrm>
            <a:off x="748425" y="3066525"/>
            <a:ext cx="1727700" cy="59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748425" y="3177200"/>
            <a:ext cx="1879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Títulos Importantes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5"/>
          <p:cNvCxnSpPr/>
          <p:nvPr/>
        </p:nvCxnSpPr>
        <p:spPr>
          <a:xfrm flipH="1" rot="10800000">
            <a:off x="2460275" y="2452350"/>
            <a:ext cx="1982700" cy="9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35"/>
          <p:cNvSpPr/>
          <p:nvPr/>
        </p:nvSpPr>
        <p:spPr>
          <a:xfrm>
            <a:off x="748425" y="3927550"/>
            <a:ext cx="1727700" cy="59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258000" y="4038225"/>
            <a:ext cx="80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Párrafo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35"/>
          <p:cNvCxnSpPr>
            <a:stCxn id="249" idx="3"/>
          </p:cNvCxnSpPr>
          <p:nvPr/>
        </p:nvCxnSpPr>
        <p:spPr>
          <a:xfrm flipH="1" rot="10800000">
            <a:off x="2476125" y="2659300"/>
            <a:ext cx="1942800" cy="156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9675" y="1402400"/>
            <a:ext cx="288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/>
              <a:t>Salto de línea</a:t>
            </a:r>
            <a:endParaRPr sz="2400"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950" y="892875"/>
            <a:ext cx="53244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/>
          <p:nvPr/>
        </p:nvSpPr>
        <p:spPr>
          <a:xfrm>
            <a:off x="899725" y="2316975"/>
            <a:ext cx="1863000" cy="84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1401325" y="2470275"/>
            <a:ext cx="124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&lt;br/&gt;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36"/>
          <p:cNvCxnSpPr>
            <a:stCxn id="258" idx="3"/>
          </p:cNvCxnSpPr>
          <p:nvPr/>
        </p:nvCxnSpPr>
        <p:spPr>
          <a:xfrm flipH="1" rot="10800000">
            <a:off x="2762725" y="2261175"/>
            <a:ext cx="1385400" cy="47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57575" y="1697000"/>
            <a:ext cx="20529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/>
              <a:t>Colocar listados con &lt;ul&gt; y &lt;ol&gt;</a:t>
            </a:r>
            <a:endParaRPr sz="2400"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625" y="541475"/>
            <a:ext cx="4354125" cy="37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1122650" y="3423700"/>
            <a:ext cx="13218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1210725" y="3539200"/>
            <a:ext cx="1146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7"/>
          <p:cNvCxnSpPr>
            <a:stCxn id="267" idx="3"/>
          </p:cNvCxnSpPr>
          <p:nvPr/>
        </p:nvCxnSpPr>
        <p:spPr>
          <a:xfrm flipH="1" rot="10800000">
            <a:off x="2444450" y="2858500"/>
            <a:ext cx="1242000" cy="87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510725" y="2007525"/>
            <a:ext cx="23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/>
              <a:t>Enlace(misma pestaña)</a:t>
            </a:r>
            <a:endParaRPr sz="2400"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750" y="2694800"/>
            <a:ext cx="4780800" cy="19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1825" y="482275"/>
            <a:ext cx="4744275" cy="2092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8"/>
          <p:cNvCxnSpPr>
            <a:stCxn id="274" idx="3"/>
          </p:cNvCxnSpPr>
          <p:nvPr/>
        </p:nvCxnSpPr>
        <p:spPr>
          <a:xfrm flipH="1" rot="10800000">
            <a:off x="2834525" y="1449225"/>
            <a:ext cx="1321800" cy="97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38"/>
          <p:cNvCxnSpPr/>
          <p:nvPr/>
        </p:nvCxnSpPr>
        <p:spPr>
          <a:xfrm>
            <a:off x="7157900" y="1337625"/>
            <a:ext cx="127500" cy="158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924775" y="2157750"/>
            <a:ext cx="21963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2400">
                <a:solidFill>
                  <a:schemeClr val="dk1"/>
                </a:solidFill>
              </a:rPr>
              <a:t>Enlace(Nueva pestaña)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</a:rPr>
              <a:t>Para ello agregar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150" y="582325"/>
            <a:ext cx="5351849" cy="19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150" y="2766925"/>
            <a:ext cx="5351850" cy="1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939525" y="3073350"/>
            <a:ext cx="1831200" cy="6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2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b="0" i="0" lang="es-ES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ES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"_blank"</a:t>
            </a:r>
            <a:endParaRPr b="0" i="0" sz="120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9"/>
          <p:cNvCxnSpPr>
            <a:stCxn id="286" idx="3"/>
          </p:cNvCxnSpPr>
          <p:nvPr/>
        </p:nvCxnSpPr>
        <p:spPr>
          <a:xfrm flipH="1" rot="10800000">
            <a:off x="2770725" y="1560450"/>
            <a:ext cx="3487500" cy="185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2762850" y="230900"/>
            <a:ext cx="28425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 Imágenes</a:t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700675" y="1600375"/>
            <a:ext cx="2842500" cy="17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350" y="2149900"/>
            <a:ext cx="2554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3725" y="1123725"/>
            <a:ext cx="5296026" cy="34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271875" y="6539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Imágenes Enlazadas</a:t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>
            <a:off x="629000" y="2149750"/>
            <a:ext cx="2842500" cy="17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100" y="2665938"/>
            <a:ext cx="24003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5925" y="1735713"/>
            <a:ext cx="5367700" cy="25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html 5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623" y="1193827"/>
            <a:ext cx="2494875" cy="2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1227172" y="2036250"/>
            <a:ext cx="295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800"/>
              <a:t>Sabías que el HTML es el único lenguaje de etiquetado para la elaboración de páginas web.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800"/>
              <a:t>¡Conozcamos más acerca del HTML y su última versión!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grpSp>
        <p:nvGrpSpPr>
          <p:cNvPr id="74" name="Google Shape;74;p15"/>
          <p:cNvGrpSpPr/>
          <p:nvPr/>
        </p:nvGrpSpPr>
        <p:grpSpPr>
          <a:xfrm>
            <a:off x="722850" y="3495825"/>
            <a:ext cx="1060450" cy="917100"/>
            <a:chOff x="783300" y="3611925"/>
            <a:chExt cx="1060450" cy="917100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4">
              <a:alphaModFix/>
            </a:blip>
            <a:srcRect b="52312" l="18045" r="15465" t="0"/>
            <a:stretch/>
          </p:blipFill>
          <p:spPr>
            <a:xfrm>
              <a:off x="827650" y="3634975"/>
              <a:ext cx="1016100" cy="72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/>
            <p:nvPr/>
          </p:nvSpPr>
          <p:spPr>
            <a:xfrm>
              <a:off x="783300" y="3611925"/>
              <a:ext cx="953100" cy="917100"/>
            </a:xfrm>
            <a:prstGeom prst="ellipse">
              <a:avLst/>
            </a:prstGeom>
            <a:noFill/>
            <a:ln cap="flat" cmpd="sng" w="285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25" y="876950"/>
            <a:ext cx="3820675" cy="29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/>
          <p:nvPr/>
        </p:nvSpPr>
        <p:spPr>
          <a:xfrm>
            <a:off x="4458750" y="2086075"/>
            <a:ext cx="1027200" cy="70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3450" y="1043025"/>
            <a:ext cx="3386274" cy="2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1052861" y="2408706"/>
            <a:ext cx="207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800"/>
              <a:t>5. ¿Qué es CSS?</a:t>
            </a:r>
            <a:endParaRPr b="1" sz="1800"/>
          </a:p>
        </p:txBody>
      </p:sp>
      <p:pic>
        <p:nvPicPr>
          <p:cNvPr descr="Imagen relacionada" id="316" name="Google Shape;31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260" y="1074818"/>
            <a:ext cx="2993880" cy="299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75" y="832550"/>
            <a:ext cx="8011476" cy="32945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44"/>
          <p:cNvSpPr/>
          <p:nvPr/>
        </p:nvSpPr>
        <p:spPr>
          <a:xfrm>
            <a:off x="4017125" y="2571750"/>
            <a:ext cx="2447400" cy="1126500"/>
          </a:xfrm>
          <a:prstGeom prst="wedgeRoundRectCallout">
            <a:avLst>
              <a:gd fmla="val 68583" name="adj1"/>
              <a:gd fmla="val -15130" name="adj2"/>
              <a:gd fmla="val 0" name="adj3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¿Te imaginas si todas las páginas web fueran presentadas de esta manera ? ¡Que feo! ¿no?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375" y="2455825"/>
            <a:ext cx="1463250" cy="212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44"/>
          <p:cNvGrpSpPr/>
          <p:nvPr/>
        </p:nvGrpSpPr>
        <p:grpSpPr>
          <a:xfrm>
            <a:off x="7009025" y="2291925"/>
            <a:ext cx="861600" cy="667800"/>
            <a:chOff x="7009025" y="2291925"/>
            <a:chExt cx="861600" cy="667800"/>
          </a:xfrm>
        </p:grpSpPr>
        <p:sp>
          <p:nvSpPr>
            <p:cNvPr id="325" name="Google Shape;325;p44"/>
            <p:cNvSpPr/>
            <p:nvPr/>
          </p:nvSpPr>
          <p:spPr>
            <a:xfrm>
              <a:off x="7009025" y="2291925"/>
              <a:ext cx="861600" cy="33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7009025" y="2625825"/>
              <a:ext cx="639600" cy="33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344849" y="1330036"/>
            <a:ext cx="488177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ello, existe CSS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cual es un lenguaje utilizado para dar estética a un documento HTML (colores, tamaños de las fuentes, tamaños de elemento).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indicar propiedades como el color, el tamaño de la letra, el tipo de letra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se puede dar forma a otras cosas que no sean letras.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información … </a:t>
            </a:r>
            <a:r>
              <a:rPr b="0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https://www.ecured.cu/CSS3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css3" id="332" name="Google Shape;3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5339" y="1577686"/>
            <a:ext cx="3338079" cy="222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ctrTitle"/>
          </p:nvPr>
        </p:nvSpPr>
        <p:spPr>
          <a:xfrm>
            <a:off x="511376" y="202662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/>
              <a:t>6. Insertar código CSS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idx="1" type="subTitle"/>
          </p:nvPr>
        </p:nvSpPr>
        <p:spPr>
          <a:xfrm>
            <a:off x="1043500" y="958250"/>
            <a:ext cx="33558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1800"/>
              <a:t>Existen tres formas de utilizar CSS con HTML; a estos se les denominan</a:t>
            </a:r>
            <a:endParaRPr sz="1800"/>
          </a:p>
        </p:txBody>
      </p:sp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1940" r="-1940" t="0"/>
          <a:stretch/>
        </p:blipFill>
        <p:spPr>
          <a:xfrm>
            <a:off x="1144100" y="2106125"/>
            <a:ext cx="26765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344" name="Google Shape;3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260" y="1074818"/>
            <a:ext cx="2993880" cy="299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idx="1" type="subTitle"/>
          </p:nvPr>
        </p:nvSpPr>
        <p:spPr>
          <a:xfrm>
            <a:off x="1139700" y="1124900"/>
            <a:ext cx="7208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00" y="1083675"/>
            <a:ext cx="8458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50" y="1144400"/>
            <a:ext cx="7492301" cy="31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" type="subTitle"/>
          </p:nvPr>
        </p:nvSpPr>
        <p:spPr>
          <a:xfrm>
            <a:off x="311700" y="1302525"/>
            <a:ext cx="85206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1" name="Google Shape;3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0" y="787600"/>
            <a:ext cx="8991874" cy="3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2400"/>
              <a:t>Insertar código CSS</a:t>
            </a:r>
            <a:endParaRPr b="1" sz="2400"/>
          </a:p>
        </p:txBody>
      </p:sp>
      <p:pic>
        <p:nvPicPr>
          <p:cNvPr descr="Cascade Style Sheets CÃ³digo directo &lt;style type=&amp;quot; text/css &amp;quot;&gt; /*CÃ³digo CSS*/ &lt;/style&gt; En archivo .css &lt;link rel=..." id="367" name="Google Shape;367;p51"/>
          <p:cNvPicPr preferRelativeResize="0"/>
          <p:nvPr/>
        </p:nvPicPr>
        <p:blipFill rotWithShape="1">
          <a:blip r:embed="rId3">
            <a:alphaModFix/>
          </a:blip>
          <a:srcRect b="59191" l="8940" r="8181" t="22425"/>
          <a:stretch/>
        </p:blipFill>
        <p:spPr>
          <a:xfrm>
            <a:off x="1730084" y="1765254"/>
            <a:ext cx="5683827" cy="945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cade Style Sheets CÃ³digo directo &lt;style type=&amp;quot; text/css &amp;quot;&gt; /*CÃ³digo CSS*/ &lt;/style&gt; En archivo .css &lt;link rel=..." id="368" name="Google Shape;368;p51"/>
          <p:cNvPicPr preferRelativeResize="0"/>
          <p:nvPr/>
        </p:nvPicPr>
        <p:blipFill rotWithShape="1">
          <a:blip r:embed="rId3">
            <a:alphaModFix/>
          </a:blip>
          <a:srcRect b="22627" l="9697" r="8559" t="62019"/>
          <a:stretch/>
        </p:blipFill>
        <p:spPr>
          <a:xfrm>
            <a:off x="1730084" y="3378246"/>
            <a:ext cx="5683827" cy="78971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/>
        </p:nvSpPr>
        <p:spPr>
          <a:xfrm>
            <a:off x="819181" y="1250350"/>
            <a:ext cx="398206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Código directo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 archivo externo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906525" y="1176100"/>
            <a:ext cx="36312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s-ES" sz="2400">
                <a:solidFill>
                  <a:schemeClr val="dk1"/>
                </a:solidFill>
              </a:rPr>
              <a:t>¿Qué es HTML?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 de la Sintaxis CSS" id="374" name="Google Shape;37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772" y="1502352"/>
            <a:ext cx="60960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2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2400"/>
              <a:t>Estructura CSS</a:t>
            </a:r>
            <a:endParaRPr b="1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Tema: Recursos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421050" y="1179350"/>
            <a:ext cx="77631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s-E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https://github.com/sebastian-yabiku/master-html/tree/master/concepts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s-E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https://developer.mozilla.org/es/docs/HTML/HTML5/HTML5_lista_elementos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s-E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https://htmlreference.io/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Char char="●"/>
            </a:pPr>
            <a:r>
              <a:rPr b="0" i="0" lang="es-ES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https://www.htmlquick.com/es/reference/tags.html</a:t>
            </a:r>
            <a:endParaRPr b="0" i="0" sz="11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Char char="●"/>
            </a:pPr>
            <a:r>
              <a:rPr b="0" i="0" lang="es-ES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https://es.slideshare.net/andreslara501/presentacin-css</a:t>
            </a:r>
            <a:endParaRPr b="0" i="0" sz="11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52725" y="81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HTML?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09775" y="1668728"/>
            <a:ext cx="48819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significa HyperText Markup Language V5, es un lenguaje de etiquetado. </a:t>
            </a:r>
            <a:endParaRPr b="1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propósito estructurar páginas web multiplataforma mediante el uso de etiquetas y estilos.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Soportado por diferente navegadores. Ejemplo: Firefox,      Google Chrome,etc.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necesita de plug-ins en el navegador.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Reemplaza HTML y XHTML.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html5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600" y="1617637"/>
            <a:ext cx="2321454" cy="13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4883575" y="3682450"/>
            <a:ext cx="2258400" cy="937200"/>
          </a:xfrm>
          <a:prstGeom prst="wedgeRoundRectCallout">
            <a:avLst>
              <a:gd fmla="val 68583" name="adj1"/>
              <a:gd fmla="val -15130" name="adj2"/>
              <a:gd fmla="val 0" name="adj3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¿cuál será la diferencia entre un lenguaje de etiquetado y un lenguaje de programación?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7580850" y="3572025"/>
            <a:ext cx="1060450" cy="917100"/>
            <a:chOff x="783300" y="3611925"/>
            <a:chExt cx="1060450" cy="917100"/>
          </a:xfrm>
        </p:grpSpPr>
        <p:pic>
          <p:nvPicPr>
            <p:cNvPr id="91" name="Google Shape;91;p17"/>
            <p:cNvPicPr preferRelativeResize="0"/>
            <p:nvPr/>
          </p:nvPicPr>
          <p:blipFill rotWithShape="1">
            <a:blip r:embed="rId4">
              <a:alphaModFix/>
            </a:blip>
            <a:srcRect b="52312" l="18045" r="15465" t="0"/>
            <a:stretch/>
          </p:blipFill>
          <p:spPr>
            <a:xfrm>
              <a:off x="827650" y="3634975"/>
              <a:ext cx="1016100" cy="72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7"/>
            <p:cNvSpPr/>
            <p:nvPr/>
          </p:nvSpPr>
          <p:spPr>
            <a:xfrm>
              <a:off x="783300" y="3611925"/>
              <a:ext cx="953100" cy="917100"/>
            </a:xfrm>
            <a:prstGeom prst="ellipse">
              <a:avLst/>
            </a:prstGeom>
            <a:noFill/>
            <a:ln cap="flat" cmpd="sng" w="285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176626" y="2340900"/>
            <a:ext cx="52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s-ES" sz="2400"/>
              <a:t>Partes de un documento HTML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9150" y="703274"/>
            <a:ext cx="68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ES" sz="2400"/>
              <a:t>2. Partes del documento HTML</a:t>
            </a:r>
            <a:endParaRPr b="1" sz="2400"/>
          </a:p>
        </p:txBody>
      </p:sp>
      <p:sp>
        <p:nvSpPr>
          <p:cNvPr id="103" name="Google Shape;103;p19"/>
          <p:cNvSpPr txBox="1"/>
          <p:nvPr/>
        </p:nvSpPr>
        <p:spPr>
          <a:xfrm>
            <a:off x="6553075" y="1333500"/>
            <a:ext cx="2048400" cy="86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B539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r>
              <a:rPr b="0" i="0" lang="es-E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La etiqueta </a:t>
            </a:r>
            <a:r>
              <a:rPr b="1" i="0" lang="es-E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“&lt;!DOCTYPE html&gt;”</a:t>
            </a:r>
            <a:r>
              <a:rPr b="0" i="0" lang="es-E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permite que el navegador identifique que estaremos usando la versión 5 de html.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87075" y="1025375"/>
            <a:ext cx="60717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página comienza con: </a:t>
            </a:r>
            <a:r>
              <a:rPr b="1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 HTML &gt; </a:t>
            </a: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continuación viene la cabecera, delimitada por </a:t>
            </a:r>
            <a:r>
              <a:rPr b="1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 HEAD &gt; </a:t>
            </a: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 /HEAD &gt; </a:t>
            </a: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Después, el comando </a:t>
            </a:r>
            <a:r>
              <a:rPr b="1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 BODY &gt;</a:t>
            </a: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que indica el comienzo del cuerpo de la página y finalizarán con </a:t>
            </a:r>
            <a:r>
              <a:rPr b="1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 /BODY &gt;</a:t>
            </a: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página acabará con </a:t>
            </a:r>
            <a:r>
              <a:rPr b="1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 /HTML &gt; </a:t>
            </a:r>
            <a:r>
              <a:rPr b="0" i="0" lang="es-E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3094500" y="2709637"/>
            <a:ext cx="5656626" cy="1896125"/>
            <a:chOff x="2646500" y="2640887"/>
            <a:chExt cx="5656626" cy="1896125"/>
          </a:xfrm>
        </p:grpSpPr>
        <p:pic>
          <p:nvPicPr>
            <p:cNvPr descr="Resultado de imagen para Estructura basica de html" id="106" name="Google Shape;106;p19"/>
            <p:cNvPicPr preferRelativeResize="0"/>
            <p:nvPr/>
          </p:nvPicPr>
          <p:blipFill rotWithShape="1">
            <a:blip r:embed="rId3">
              <a:alphaModFix/>
            </a:blip>
            <a:srcRect b="0" l="26810" r="22370" t="16382"/>
            <a:stretch/>
          </p:blipFill>
          <p:spPr>
            <a:xfrm>
              <a:off x="5877000" y="2640887"/>
              <a:ext cx="2426126" cy="189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6500" y="2711515"/>
              <a:ext cx="2858400" cy="175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9"/>
            <p:cNvSpPr/>
            <p:nvPr/>
          </p:nvSpPr>
          <p:spPr>
            <a:xfrm>
              <a:off x="5135625" y="4072275"/>
              <a:ext cx="291600" cy="28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7871575" y="4072275"/>
              <a:ext cx="291600" cy="28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9"/>
          <p:cNvSpPr/>
          <p:nvPr/>
        </p:nvSpPr>
        <p:spPr>
          <a:xfrm>
            <a:off x="844975" y="2755900"/>
            <a:ext cx="1882500" cy="821100"/>
          </a:xfrm>
          <a:prstGeom prst="wedgeRoundRectCallout">
            <a:avLst>
              <a:gd fmla="val 6822" name="adj1"/>
              <a:gd fmla="val 71924" name="adj2"/>
              <a:gd fmla="val 0" name="adj3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 las dos imágenes ¿Qué diferencias encuentras entre ellas?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1070775" y="3789775"/>
            <a:ext cx="1060450" cy="917100"/>
            <a:chOff x="783300" y="3611925"/>
            <a:chExt cx="1060450" cy="917100"/>
          </a:xfrm>
        </p:grpSpPr>
        <p:pic>
          <p:nvPicPr>
            <p:cNvPr id="112" name="Google Shape;112;p19"/>
            <p:cNvPicPr preferRelativeResize="0"/>
            <p:nvPr/>
          </p:nvPicPr>
          <p:blipFill rotWithShape="1">
            <a:blip r:embed="rId5">
              <a:alphaModFix/>
            </a:blip>
            <a:srcRect b="52312" l="18045" r="15465" t="0"/>
            <a:stretch/>
          </p:blipFill>
          <p:spPr>
            <a:xfrm>
              <a:off x="827650" y="3634975"/>
              <a:ext cx="1016100" cy="72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9"/>
            <p:cNvSpPr/>
            <p:nvPr/>
          </p:nvSpPr>
          <p:spPr>
            <a:xfrm>
              <a:off x="783300" y="3611925"/>
              <a:ext cx="953100" cy="917100"/>
            </a:xfrm>
            <a:prstGeom prst="ellipse">
              <a:avLst/>
            </a:prstGeom>
            <a:noFill/>
            <a:ln cap="flat" cmpd="sng" w="285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ES">
                <a:solidFill>
                  <a:schemeClr val="dk1"/>
                </a:solidFill>
              </a:rPr>
              <a:t>3</a:t>
            </a:r>
            <a:r>
              <a:rPr b="1" lang="es-ES">
                <a:solidFill>
                  <a:schemeClr val="dk1"/>
                </a:solidFill>
              </a:rPr>
              <a:t>. Estructura de una etiqueta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una etiqueta HTML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21050" y="1179350"/>
            <a:ext cx="80472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estructura de etiqueta html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650" y="2263651"/>
            <a:ext cx="6384700" cy="19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98625" y="1457175"/>
            <a:ext cx="4662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¡Observa y acuérdate de las partes de esta estructura!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