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300" r:id="rId5"/>
    <p:sldId id="267" r:id="rId6"/>
    <p:sldId id="301" r:id="rId7"/>
    <p:sldId id="259" r:id="rId8"/>
    <p:sldId id="268" r:id="rId9"/>
    <p:sldId id="260" r:id="rId10"/>
    <p:sldId id="261" r:id="rId11"/>
    <p:sldId id="262" r:id="rId12"/>
    <p:sldId id="263" r:id="rId13"/>
    <p:sldId id="269" r:id="rId14"/>
    <p:sldId id="271" r:id="rId15"/>
    <p:sldId id="270" r:id="rId16"/>
    <p:sldId id="274" r:id="rId17"/>
    <p:sldId id="275" r:id="rId18"/>
    <p:sldId id="277" r:id="rId19"/>
    <p:sldId id="278" r:id="rId20"/>
    <p:sldId id="265" r:id="rId21"/>
    <p:sldId id="291" r:id="rId22"/>
    <p:sldId id="293" r:id="rId23"/>
    <p:sldId id="292" r:id="rId24"/>
    <p:sldId id="294" r:id="rId25"/>
    <p:sldId id="296" r:id="rId26"/>
    <p:sldId id="297" r:id="rId27"/>
    <p:sldId id="298" r:id="rId28"/>
    <p:sldId id="299" r:id="rId29"/>
    <p:sldId id="266" r:id="rId30"/>
    <p:sldId id="29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4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DDF7-8253-40CA-8702-E4C3E710F0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AFC-6311-442A-B0DC-B276A827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9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DDF7-8253-40CA-8702-E4C3E710F0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AFC-6311-442A-B0DC-B276A827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1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DDF7-8253-40CA-8702-E4C3E710F0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AFC-6311-442A-B0DC-B276A827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69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DDF7-8253-40CA-8702-E4C3E710F0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AFC-6311-442A-B0DC-B276A827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DDF7-8253-40CA-8702-E4C3E710F0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AFC-6311-442A-B0DC-B276A827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7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DDF7-8253-40CA-8702-E4C3E710F0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AFC-6311-442A-B0DC-B276A827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DDF7-8253-40CA-8702-E4C3E710F0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AFC-6311-442A-B0DC-B276A827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2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DDF7-8253-40CA-8702-E4C3E710F0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AFC-6311-442A-B0DC-B276A827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DDF7-8253-40CA-8702-E4C3E710F0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AFC-6311-442A-B0DC-B276A827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DDF7-8253-40CA-8702-E4C3E710F0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AFC-6311-442A-B0DC-B276A827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91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DDF7-8253-40CA-8702-E4C3E710F0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A2AFC-6311-442A-B0DC-B276A827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1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CDDF7-8253-40CA-8702-E4C3E710F0B1}" type="datetimeFigureOut">
              <a:rPr lang="en-US" smtClean="0"/>
              <a:t>6/20/2023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A2AFC-6311-442A-B0DC-B276A8271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7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Spectrometers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Continuum</a:t>
            </a:r>
            <a:r>
              <a:rPr lang="de-DE" dirty="0"/>
              <a:t> Emission </a:t>
            </a:r>
            <a:r>
              <a:rPr lang="de-DE" dirty="0" err="1"/>
              <a:t>around</a:t>
            </a:r>
            <a:r>
              <a:rPr lang="de-DE" dirty="0"/>
              <a:t> Al K-</a:t>
            </a:r>
            <a:r>
              <a:rPr lang="de-DE" dirty="0" err="1"/>
              <a:t>edge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03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0" y="4580677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580677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745441" y="1399986"/>
            <a:ext cx="8138925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45441" y="1399986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99382" y="1602569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82" y="1602569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5400000">
            <a:off x="3016495" y="1492827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5423701">
            <a:off x="5355808" y="4617026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923157" y="4610494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57" y="4610494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5423701">
            <a:off x="9881425" y="4617025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10201" y="2571553"/>
            <a:ext cx="0" cy="1864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5284345" y="335644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43350" y="4960776"/>
            <a:ext cx="7724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2519" y="543517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ions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76900" y="2571553"/>
            <a:ext cx="9525" cy="1864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400000">
            <a:off x="5532114" y="3372452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 </a:t>
            </a:r>
            <a:r>
              <a:rPr lang="de-DE" dirty="0" err="1"/>
              <a:t>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 rot="5400000">
                <a:off x="4271273" y="4795160"/>
                <a:ext cx="3427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71273" y="4795160"/>
                <a:ext cx="3427990" cy="369332"/>
              </a:xfrm>
              <a:prstGeom prst="rect">
                <a:avLst/>
              </a:prstGeom>
              <a:blipFill>
                <a:blip r:embed="rId5"/>
                <a:stretch>
                  <a:fillRect l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2085975" y="1397576"/>
            <a:ext cx="61245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99433" y="1417556"/>
            <a:ext cx="0" cy="1153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 rot="3411516">
            <a:off x="3298589" y="1301465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05973" y="134420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73" y="1344200"/>
                <a:ext cx="4612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Down Arrow 50"/>
          <p:cNvSpPr/>
          <p:nvPr/>
        </p:nvSpPr>
        <p:spPr>
          <a:xfrm rot="16200000">
            <a:off x="439372" y="1201869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24007" y="11572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laser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5441" y="1260550"/>
            <a:ext cx="2653992" cy="116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71184" y="924595"/>
                <a:ext cx="46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84" y="924595"/>
                <a:ext cx="464101" cy="276999"/>
              </a:xfrm>
              <a:prstGeom prst="rect">
                <a:avLst/>
              </a:prstGeom>
              <a:blipFill>
                <a:blip r:embed="rId7"/>
                <a:stretch>
                  <a:fillRect l="-11688" r="-1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101153" y="47830"/>
            <a:ext cx="50237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Calculation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Sample </a:t>
            </a:r>
            <a:r>
              <a:rPr lang="de-DE" sz="3200" dirty="0" err="1"/>
              <a:t>Length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817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403253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2745441" y="1222562"/>
            <a:ext cx="8138925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745441" y="1222562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382" y="1425145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5400000">
            <a:off x="3016495" y="131540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5423701">
            <a:off x="5355808" y="4439602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57" y="4433070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5423701">
            <a:off x="9881425" y="443960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410201" y="2394129"/>
            <a:ext cx="0" cy="18645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5284345" y="158220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943350" y="4783352"/>
            <a:ext cx="77247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52519" y="366093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ions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5676900" y="2394129"/>
            <a:ext cx="9525" cy="1864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5400000">
            <a:off x="5532114" y="3195028"/>
            <a:ext cx="150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 </a:t>
            </a:r>
            <a:r>
              <a:rPr lang="de-DE" dirty="0" err="1"/>
              <a:t>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 rot="5400000">
                <a:off x="4271273" y="4617736"/>
                <a:ext cx="34279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271273" y="4617736"/>
                <a:ext cx="3427990" cy="369332"/>
              </a:xfrm>
              <a:prstGeom prst="rect">
                <a:avLst/>
              </a:prstGeom>
              <a:blipFill>
                <a:blip r:embed="rId5"/>
                <a:stretch>
                  <a:fillRect l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>
            <a:off x="2085975" y="1220152"/>
            <a:ext cx="612457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399433" y="1240132"/>
            <a:ext cx="0" cy="115399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 rot="3411516">
            <a:off x="3298589" y="112404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305973" y="1166776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973" y="1166776"/>
                <a:ext cx="4612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Down Arrow 50"/>
          <p:cNvSpPr/>
          <p:nvPr/>
        </p:nvSpPr>
        <p:spPr>
          <a:xfrm rot="16200000">
            <a:off x="439372" y="1024445"/>
            <a:ext cx="247650" cy="840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224007" y="9798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laser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2745441" y="1083126"/>
            <a:ext cx="2653992" cy="1167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71184" y="747171"/>
                <a:ext cx="464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𝑑𝑖𝑠𝑡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84" y="747171"/>
                <a:ext cx="464101" cy="276999"/>
              </a:xfrm>
              <a:prstGeom prst="rect">
                <a:avLst/>
              </a:prstGeom>
              <a:blipFill>
                <a:blip r:embed="rId7"/>
                <a:stretch>
                  <a:fillRect l="-11688" r="-11688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 rot="5400000">
                <a:off x="2016490" y="1252212"/>
                <a:ext cx="93352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016490" y="1252212"/>
                <a:ext cx="93352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2745441" y="1220152"/>
            <a:ext cx="0" cy="6000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63928" y="1828760"/>
            <a:ext cx="2646273" cy="30414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2442" y="4270149"/>
            <a:ext cx="0" cy="60007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3589117" y="4442934"/>
                <a:ext cx="293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sample length = source size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589117" y="4442934"/>
                <a:ext cx="2939394" cy="369332"/>
              </a:xfrm>
              <a:prstGeom prst="rect">
                <a:avLst/>
              </a:prstGeom>
              <a:blipFill>
                <a:blip r:embed="rId9"/>
                <a:stretch>
                  <a:fillRect l="-26667" r="-10000" b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8842" y="5871785"/>
                <a:ext cx="276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>
                    <a:solidFill>
                      <a:srgbClr val="C00000"/>
                    </a:solidFill>
                  </a:rPr>
                  <a:t>(also </a:t>
                </a:r>
                <a:r>
                  <a:rPr lang="de-DE" dirty="0" err="1">
                    <a:solidFill>
                      <a:srgbClr val="C00000"/>
                    </a:solidFill>
                  </a:rPr>
                  <a:t>some</a:t>
                </a:r>
                <a:r>
                  <a:rPr lang="de-DE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de-DE" dirty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>
                    <a:solidFill>
                      <a:srgbClr val="C00000"/>
                    </a:solidFill>
                  </a:rPr>
                  <a:t>crystal</a:t>
                </a:r>
                <a:r>
                  <a:rPr lang="de-DE" dirty="0">
                    <a:solidFill>
                      <a:srgbClr val="C00000"/>
                    </a:solidFill>
                  </a:rPr>
                  <a:t> </a:t>
                </a:r>
                <a:r>
                  <a:rPr lang="de-DE" dirty="0" err="1">
                    <a:solidFill>
                      <a:srgbClr val="C00000"/>
                    </a:solidFill>
                  </a:rPr>
                  <a:t>length</a:t>
                </a:r>
                <a:r>
                  <a:rPr lang="de-DE" dirty="0">
                    <a:solidFill>
                      <a:srgbClr val="C00000"/>
                    </a:solidFill>
                  </a:rPr>
                  <a:t>)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42" y="5871785"/>
                <a:ext cx="2762103" cy="369332"/>
              </a:xfrm>
              <a:prstGeom prst="rect">
                <a:avLst/>
              </a:prstGeom>
              <a:blipFill>
                <a:blip r:embed="rId10"/>
                <a:stretch>
                  <a:fillRect l="-1987" t="-8197" r="-11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1153" y="47830"/>
            <a:ext cx="41311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Influence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Source Size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269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 rot="5400000">
                <a:off x="1481489" y="1919264"/>
                <a:ext cx="513194" cy="3425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𝑠𝑜𝑢𝑟𝑐𝑒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481489" y="1919264"/>
                <a:ext cx="513194" cy="342517"/>
              </a:xfrm>
              <a:prstGeom prst="rect">
                <a:avLst/>
              </a:prstGeom>
              <a:blipFill>
                <a:blip r:embed="rId2"/>
                <a:stretch>
                  <a:fillRect l="-80357" b="-65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248811" y="3645115"/>
                <a:ext cx="247271" cy="203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811" y="3645115"/>
                <a:ext cx="247271" cy="203036"/>
              </a:xfrm>
              <a:prstGeom prst="rect">
                <a:avLst/>
              </a:prstGeom>
              <a:blipFill>
                <a:blip r:embed="rId3"/>
                <a:stretch>
                  <a:fillRect r="-46341" b="-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877031" y="1896566"/>
            <a:ext cx="4313141" cy="19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877031" y="1896566"/>
            <a:ext cx="1636854" cy="19515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75474" y="1901615"/>
                <a:ext cx="211762" cy="203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474" y="1901615"/>
                <a:ext cx="211762" cy="203036"/>
              </a:xfrm>
              <a:prstGeom prst="rect">
                <a:avLst/>
              </a:prstGeom>
              <a:blipFill>
                <a:blip r:embed="rId4"/>
                <a:stretch>
                  <a:fillRect l="-5714" r="-68571" b="-10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5400000">
            <a:off x="2015524" y="1952753"/>
            <a:ext cx="285929" cy="27563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5423701">
            <a:off x="3255219" y="3670247"/>
            <a:ext cx="285929" cy="27563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680789" y="3661507"/>
                <a:ext cx="244451" cy="203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789" y="3661507"/>
                <a:ext cx="244451" cy="203036"/>
              </a:xfrm>
              <a:prstGeom prst="rect">
                <a:avLst/>
              </a:prstGeom>
              <a:blipFill>
                <a:blip r:embed="rId5"/>
                <a:stretch>
                  <a:fillRect r="-47500" b="-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/>
          <p:cNvSpPr/>
          <p:nvPr/>
        </p:nvSpPr>
        <p:spPr>
          <a:xfrm rot="15423701">
            <a:off x="5653524" y="3670246"/>
            <a:ext cx="285929" cy="27563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1877031" y="1895241"/>
            <a:ext cx="0" cy="3298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289193" y="2540622"/>
            <a:ext cx="0" cy="102502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6"/>
          <p:cNvSpPr/>
          <p:nvPr/>
        </p:nvSpPr>
        <p:spPr>
          <a:xfrm>
            <a:off x="3222497" y="1311456"/>
            <a:ext cx="131240" cy="4618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511850" y="3854071"/>
            <a:ext cx="409366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64613" y="1425732"/>
            <a:ext cx="302590" cy="2030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ions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943360" y="1895241"/>
            <a:ext cx="382985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Down Arrow 50"/>
          <p:cNvSpPr/>
          <p:nvPr/>
        </p:nvSpPr>
        <p:spPr>
          <a:xfrm rot="16200000">
            <a:off x="580754" y="1793054"/>
            <a:ext cx="136143" cy="445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7124" y="1512726"/>
            <a:ext cx="663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laser</a:t>
            </a:r>
            <a:endParaRPr lang="en-US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887213" y="2225126"/>
            <a:ext cx="3577529" cy="16187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974014" y="3661507"/>
                <a:ext cx="244451" cy="203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014" y="3661507"/>
                <a:ext cx="244451" cy="203036"/>
              </a:xfrm>
              <a:prstGeom prst="rect">
                <a:avLst/>
              </a:prstGeom>
              <a:blipFill>
                <a:blip r:embed="rId6"/>
                <a:stretch>
                  <a:fillRect r="-47500" b="-8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Arc 55"/>
          <p:cNvSpPr/>
          <p:nvPr/>
        </p:nvSpPr>
        <p:spPr>
          <a:xfrm rot="15423701">
            <a:off x="4946750" y="3670246"/>
            <a:ext cx="285929" cy="27563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426204" y="5206331"/>
            <a:ext cx="5095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source </a:t>
            </a:r>
            <a:r>
              <a:rPr lang="de-DE" dirty="0" err="1">
                <a:solidFill>
                  <a:srgbClr val="C00000"/>
                </a:solidFill>
              </a:rPr>
              <a:t>size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direclty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is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spatial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 err="1">
                <a:solidFill>
                  <a:srgbClr val="C00000"/>
                </a:solidFill>
              </a:rPr>
              <a:t>broadening</a:t>
            </a:r>
            <a:r>
              <a:rPr lang="de-DE" dirty="0">
                <a:solidFill>
                  <a:srgbClr val="C00000"/>
                </a:solidFill>
              </a:rPr>
              <a:t> on </a:t>
            </a:r>
            <a:r>
              <a:rPr lang="de-DE" dirty="0" err="1">
                <a:solidFill>
                  <a:srgbClr val="C00000"/>
                </a:solidFill>
              </a:rPr>
              <a:t>detector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153" y="47830"/>
            <a:ext cx="33267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Source </a:t>
            </a:r>
            <a:r>
              <a:rPr lang="de-DE" sz="3200" dirty="0" err="1"/>
              <a:t>Broadening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474727" y="1890646"/>
            <a:ext cx="4313141" cy="19515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6184748" y="2235331"/>
            <a:ext cx="3577529" cy="161874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9790606" y="1906754"/>
            <a:ext cx="0" cy="32988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455852C3-C31C-3D42-BE82-0E40335A3E81}"/>
              </a:ext>
            </a:extLst>
          </p:cNvPr>
          <p:cNvSpPr txBox="1"/>
          <p:nvPr/>
        </p:nvSpPr>
        <p:spPr>
          <a:xfrm>
            <a:off x="5630161" y="632605"/>
            <a:ext cx="445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drawing</a:t>
            </a:r>
            <a:r>
              <a:rPr lang="de-DE" dirty="0"/>
              <a:t> </a:t>
            </a:r>
            <a:r>
              <a:rPr lang="de-DE" dirty="0" err="1"/>
              <a:t>symmetric</a:t>
            </a:r>
            <a:r>
              <a:rPr lang="de-DE" dirty="0"/>
              <a:t>, but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8320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72668" y="5210610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668" y="5210610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584109" y="2029919"/>
            <a:ext cx="4596053" cy="357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84109" y="2029919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565360" y="5592160"/>
            <a:ext cx="2398602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5423701">
            <a:off x="4194476" y="5246959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49762" y="5284603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762" y="5284603"/>
                <a:ext cx="46128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 rot="15423701">
            <a:off x="5641788" y="5330526"/>
            <a:ext cx="520118" cy="520117"/>
          </a:xfrm>
          <a:prstGeom prst="arc">
            <a:avLst>
              <a:gd name="adj1" fmla="val 17108445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1454316" y="2029919"/>
            <a:ext cx="0" cy="3477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454316" y="6476163"/>
            <a:ext cx="4027152" cy="106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43423" y="82288"/>
            <a:ext cx="4029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0" dirty="0" err="1"/>
              <a:t>Calculating</a:t>
            </a:r>
            <a:r>
              <a:rPr lang="de-DE" b="0" dirty="0"/>
              <a:t> </a:t>
            </a:r>
            <a:r>
              <a:rPr lang="de-DE" b="0" dirty="0" err="1"/>
              <a:t>crystal</a:t>
            </a:r>
            <a:r>
              <a:rPr lang="de-DE" b="0" dirty="0"/>
              <a:t> </a:t>
            </a:r>
            <a:r>
              <a:rPr lang="de-DE" b="0" dirty="0" err="1"/>
              <a:t>length</a:t>
            </a:r>
            <a:r>
              <a:rPr lang="de-DE" b="0" dirty="0"/>
              <a:t> </a:t>
            </a:r>
            <a:r>
              <a:rPr lang="de-DE" b="0" dirty="0" err="1"/>
              <a:t>for</a:t>
            </a:r>
            <a:r>
              <a:rPr lang="de-DE" b="0" dirty="0"/>
              <a:t> </a:t>
            </a:r>
            <a:r>
              <a:rPr lang="de-DE" b="0" dirty="0" err="1"/>
              <a:t>rotated</a:t>
            </a:r>
            <a:r>
              <a:rPr lang="de-DE" b="0" dirty="0"/>
              <a:t> </a:t>
            </a:r>
            <a:r>
              <a:rPr lang="de-DE" b="0" dirty="0" err="1"/>
              <a:t>cam</a:t>
            </a:r>
            <a:endParaRPr lang="de-DE" b="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639270" y="4527227"/>
            <a:ext cx="13560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711141" y="4040257"/>
            <a:ext cx="12533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/>
              <a:t>crystal</a:t>
            </a:r>
            <a:r>
              <a:rPr lang="de-DE" dirty="0"/>
              <a:t> </a:t>
            </a:r>
            <a:r>
              <a:rPr lang="de-DE" dirty="0" err="1"/>
              <a:t>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1099779" y="3629966"/>
                <a:ext cx="227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099779" y="3629966"/>
                <a:ext cx="227947" cy="276999"/>
              </a:xfrm>
              <a:prstGeom prst="rect">
                <a:avLst/>
              </a:prstGeom>
              <a:blipFill>
                <a:blip r:embed="rId4"/>
                <a:stretch>
                  <a:fillRect l="-6522" t="-23684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/>
          <p:nvPr/>
        </p:nvCxnSpPr>
        <p:spPr>
          <a:xfrm flipH="1">
            <a:off x="6088658" y="2029919"/>
            <a:ext cx="4596053" cy="3579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660412" y="57348"/>
            <a:ext cx="4817990" cy="55375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 rot="5400000">
            <a:off x="8340601" y="1204904"/>
            <a:ext cx="2935549" cy="721158"/>
            <a:chOff x="6859751" y="803060"/>
            <a:chExt cx="2935549" cy="721158"/>
          </a:xfrm>
        </p:grpSpPr>
        <p:sp>
          <p:nvSpPr>
            <p:cNvPr id="8" name="Rectangle 7"/>
            <p:cNvSpPr/>
            <p:nvPr/>
          </p:nvSpPr>
          <p:spPr>
            <a:xfrm>
              <a:off x="6859751" y="1411962"/>
              <a:ext cx="2935548" cy="1122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6859753" y="1230388"/>
              <a:ext cx="293554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806678" y="803060"/>
              <a:ext cx="104169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dirty="0" err="1"/>
                <a:t>chip</a:t>
              </a:r>
              <a:r>
                <a:rPr lang="de-DE" dirty="0"/>
                <a:t> </a:t>
              </a:r>
              <a:r>
                <a:rPr lang="de-DE" dirty="0" err="1"/>
                <a:t>length</a:t>
              </a:r>
              <a:endParaRPr lang="en-US" dirty="0"/>
            </a:p>
          </p:txBody>
        </p:sp>
      </p:grpSp>
      <p:cxnSp>
        <p:nvCxnSpPr>
          <p:cNvPr id="13" name="Straight Connector 12"/>
          <p:cNvCxnSpPr/>
          <p:nvPr/>
        </p:nvCxnSpPr>
        <p:spPr>
          <a:xfrm>
            <a:off x="1584109" y="2029919"/>
            <a:ext cx="10506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 rot="19375599">
                <a:off x="7716975" y="3855590"/>
                <a:ext cx="1513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75599">
                <a:off x="7716975" y="3855590"/>
                <a:ext cx="15138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rot="18681317">
                <a:off x="5449491" y="2112569"/>
                <a:ext cx="3586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𝑐𝑟𝑦𝑠𝑡𝑎𝑙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81317">
                <a:off x="5449491" y="2112569"/>
                <a:ext cx="35868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ross 20"/>
          <p:cNvSpPr/>
          <p:nvPr/>
        </p:nvSpPr>
        <p:spPr>
          <a:xfrm rot="2595255">
            <a:off x="5927074" y="5372212"/>
            <a:ext cx="370887" cy="382137"/>
          </a:xfrm>
          <a:prstGeom prst="plus">
            <a:avLst>
              <a:gd name="adj" fmla="val 4707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293932" y="53404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(0,0)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6112517" y="6257500"/>
            <a:ext cx="3222552" cy="203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5716441" y="6219795"/>
                <a:ext cx="6103722" cy="5232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𝑚𝑎𝑡𝑐h</m:t>
                              </m:r>
                            </m:sub>
                          </m:sSub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𝑚𝑎𝑡𝑐h</m:t>
                              </m:r>
                            </m:sub>
                          </m:sSub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𝑐h𝑖𝑝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.   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d>
                        <m:d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sz="1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𝑐𝑟𝑦𝑠𝑡𝑎𝑙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𝑐h𝑖𝑝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</m:oMath>
                  </m:oMathPara>
                </a14:m>
                <a:r>
                  <a:rPr lang="de-DE" sz="1400" b="0" dirty="0"/>
                  <a:t/>
                </a:r>
                <a:br>
                  <a:rPr lang="de-DE" sz="1400" b="0" dirty="0"/>
                </a:br>
                <a:endParaRPr lang="en-US" sz="14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441" y="6219795"/>
                <a:ext cx="6103722" cy="523285"/>
              </a:xfrm>
              <a:prstGeom prst="rect">
                <a:avLst/>
              </a:prstGeom>
              <a:blipFill>
                <a:blip r:embed="rId7"/>
                <a:stretch>
                  <a:fillRect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80162" y="6993729"/>
                <a:ext cx="50919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𝑐𝑟𝑦𝑠𝑡𝑎𝑙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i="1" dirty="0" err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⋅(</m:t>
                      </m:r>
                      <m:f>
                        <m:fPr>
                          <m:type m:val="lin"/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type m:val="lin"/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de-D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dirty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  <m:r>
                        <a:rPr lang="de-D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+0.5⋅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𝑐h𝑖𝑝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𝑜𝑓𝑓𝑠𝑒𝑡</m:t>
                      </m:r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162" y="6993729"/>
                <a:ext cx="5091907" cy="646331"/>
              </a:xfrm>
              <a:prstGeom prst="rect">
                <a:avLst/>
              </a:prstGeom>
              <a:blipFill>
                <a:blip r:embed="rId8"/>
                <a:stretch>
                  <a:fillRect t="-66981" b="-5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/>
          <p:nvPr/>
        </p:nvCxnSpPr>
        <p:spPr>
          <a:xfrm flipV="1">
            <a:off x="9376200" y="1565483"/>
            <a:ext cx="0" cy="463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688788" y="1636310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offset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3043552" y="6484514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L/2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2068021" y="6926125"/>
                <a:ext cx="2337948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𝑚𝑎𝑡𝑐h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021" y="6926125"/>
                <a:ext cx="2337948" cy="656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>
            <a:off x="5437955" y="4643905"/>
            <a:ext cx="671664" cy="946679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8150877" y="1565483"/>
            <a:ext cx="1286112" cy="1448373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19680501">
            <a:off x="5671588" y="5169723"/>
            <a:ext cx="834833" cy="787113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rot="18863783" flipH="1">
            <a:off x="8994583" y="2558078"/>
            <a:ext cx="834833" cy="787113"/>
          </a:xfrm>
          <a:prstGeom prst="arc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5826" y="2924429"/>
            <a:ext cx="86381" cy="863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6118029" y="5297613"/>
            <a:ext cx="86381" cy="86381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21150" y="4912611"/>
            <a:ext cx="75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dist_2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024097" y="2059061"/>
            <a:ext cx="75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dist_3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134172" y="2470975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4172" y="2470975"/>
                <a:ext cx="4612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/>
          <p:cNvSpPr/>
          <p:nvPr/>
        </p:nvSpPr>
        <p:spPr>
          <a:xfrm rot="16653767">
            <a:off x="9126198" y="2516898"/>
            <a:ext cx="520118" cy="520117"/>
          </a:xfrm>
          <a:prstGeom prst="arc">
            <a:avLst>
              <a:gd name="adj1" fmla="val 17108445"/>
              <a:gd name="adj2" fmla="val 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910271" y="337240"/>
                <a:ext cx="6397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90° </m:t>
                      </m:r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0271" y="337240"/>
                <a:ext cx="639727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Arc 56"/>
          <p:cNvSpPr/>
          <p:nvPr/>
        </p:nvSpPr>
        <p:spPr>
          <a:xfrm rot="10476212">
            <a:off x="8776667" y="73207"/>
            <a:ext cx="1132619" cy="878680"/>
          </a:xfrm>
          <a:prstGeom prst="arc">
            <a:avLst>
              <a:gd name="adj1" fmla="val 15801778"/>
              <a:gd name="adj2" fmla="val 2025138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31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71500" indent="-571500">
                  <a:buFont typeface="+mj-lt"/>
                  <a:buAutoNum type="romanUcPeriod" startAt="2"/>
                </a:pPr>
                <a14:m>
                  <m:oMath xmlns:m="http://schemas.openxmlformats.org/officeDocument/2006/math">
                    <m:r>
                      <a:rPr lang="de-DE" i="1" dirty="0">
                        <a:latin typeface="Cambria Math" panose="02040503050406030204" pitchFamily="18" charset="0"/>
                      </a:rPr>
                      <m:t>𝑐𝑟𝑦𝑠𝑡𝑎𝑙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 dirty="0" err="1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i="1" dirty="0">
                        <a:latin typeface="Cambria Math" panose="02040503050406030204" pitchFamily="18" charset="0"/>
                      </a:rPr>
                      <m:t>⋅(</m:t>
                    </m:r>
                    <m:f>
                      <m:fPr>
                        <m:type m:val="lin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dirty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de-DE" i="1" dirty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type m:val="lin"/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de-DE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dirty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de-DE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de-D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71500" indent="-571500">
                  <a:buFont typeface="+mj-lt"/>
                  <a:buAutoNum type="romanUcPeriod" startAt="2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𝑚𝑎𝑡𝑐h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+0.5⋅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𝑐h𝑖𝑝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−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𝑜𝑓𝑓𝑠𝑒𝑡</m:t>
                    </m:r>
                  </m:oMath>
                </a14:m>
                <a:endParaRPr lang="en-US" dirty="0"/>
              </a:p>
              <a:p>
                <a:pPr marL="571500" indent="-571500">
                  <a:buFont typeface="+mj-lt"/>
                  <a:buAutoNum type="romanUcPeriod" startAt="2"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𝑚𝑎𝑡𝑐h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i="1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tan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de-D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826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5101027"/>
                  </p:ext>
                </p:extLst>
              </p:nvPr>
            </p:nvGraphicFramePr>
            <p:xfrm>
              <a:off x="1079112" y="1874628"/>
              <a:ext cx="9285859" cy="303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7730">
                      <a:extLst>
                        <a:ext uri="{9D8B030D-6E8A-4147-A177-3AD203B41FA5}">
                          <a16:colId xmlns:a16="http://schemas.microsoft.com/office/drawing/2014/main" val="113416554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88394870"/>
                        </a:ext>
                      </a:extLst>
                    </a:gridCol>
                    <a:gridCol w="2665603">
                      <a:extLst>
                        <a:ext uri="{9D8B030D-6E8A-4147-A177-3AD203B41FA5}">
                          <a16:colId xmlns:a16="http://schemas.microsoft.com/office/drawing/2014/main" val="22944535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6507937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05667600"/>
                        </a:ext>
                      </a:extLst>
                    </a:gridCol>
                    <a:gridCol w="1414526">
                      <a:extLst>
                        <a:ext uri="{9D8B030D-6E8A-4147-A177-3AD203B41FA5}">
                          <a16:colId xmlns:a16="http://schemas.microsoft.com/office/drawing/2014/main" val="30619930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Sum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over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cols</a:t>
                          </a:r>
                          <a:r>
                            <a:rPr lang="de-DE" baseline="0" dirty="0"/>
                            <a:t> =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80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𝒎𝒂𝒕𝒄𝒉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Crystal </a:t>
                          </a:r>
                          <a:r>
                            <a:rPr lang="de-DE" b="1" dirty="0" err="1"/>
                            <a:t>length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/>
                            <a:t>offset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L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42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 Chip </a:t>
                          </a:r>
                          <a:r>
                            <a:rPr lang="de-DE" dirty="0" err="1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1158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de-DE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dirty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de-DE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dirty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644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0.5⋅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𝑐h𝑖𝑝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373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171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5101027"/>
                  </p:ext>
                </p:extLst>
              </p:nvPr>
            </p:nvGraphicFramePr>
            <p:xfrm>
              <a:off x="1079112" y="1874628"/>
              <a:ext cx="9285859" cy="303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7730">
                      <a:extLst>
                        <a:ext uri="{9D8B030D-6E8A-4147-A177-3AD203B41FA5}">
                          <a16:colId xmlns:a16="http://schemas.microsoft.com/office/drawing/2014/main" val="113416554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88394870"/>
                        </a:ext>
                      </a:extLst>
                    </a:gridCol>
                    <a:gridCol w="2665603">
                      <a:extLst>
                        <a:ext uri="{9D8B030D-6E8A-4147-A177-3AD203B41FA5}">
                          <a16:colId xmlns:a16="http://schemas.microsoft.com/office/drawing/2014/main" val="22944535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6507937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05667600"/>
                        </a:ext>
                      </a:extLst>
                    </a:gridCol>
                    <a:gridCol w="1414526">
                      <a:extLst>
                        <a:ext uri="{9D8B030D-6E8A-4147-A177-3AD203B41FA5}">
                          <a16:colId xmlns:a16="http://schemas.microsoft.com/office/drawing/2014/main" val="30619930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Sum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over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cols</a:t>
                          </a:r>
                          <a:r>
                            <a:rPr lang="de-DE" baseline="0" dirty="0"/>
                            <a:t> =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8083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t="-60784" r="-332353" b="-3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Crystal </a:t>
                          </a:r>
                          <a:r>
                            <a:rPr lang="de-DE" b="1" dirty="0" err="1"/>
                            <a:t>length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/>
                            <a:t>offset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L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42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t="-282759" r="-332353" b="-4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9877" t="-282759" r="-597531" b="-4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 Chip </a:t>
                          </a:r>
                          <a:r>
                            <a:rPr lang="de-DE" dirty="0" err="1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1158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19524" t="-382759" r="-130476" b="-3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644013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t="-274510" r="-332353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554464" t="-274510" r="-1786" b="-1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373122"/>
                      </a:ext>
                    </a:extLst>
                  </a:tr>
                  <a:tr h="651701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19524" t="-374510" r="-130476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1719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920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needed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𝑐h𝑖𝑝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num>
                      <m:den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(90°+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(90°−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𝑑𝑖𝑠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𝑑𝑖𝑠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𝑚𝑎𝑡𝑐h</m:t>
                            </m:r>
                          </m:sub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sSub>
                                  <m:sSub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𝑚𝑎𝑡𝑐h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𝑑𝑖𝑠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𝑐𝑟𝑦𝑠𝑡𝑎𝑙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⁡(90°+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de-DE" dirty="0"/>
                  <a:t>Einsetzen liefert: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𝑐h𝑖𝑝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⁡(90°+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(90°−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90°+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𝑐𝑟𝑦𝑠𝑡𝑎𝑙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>
                                          <a:latin typeface="Cambria Math" panose="02040503050406030204" pitchFamily="18" charset="0"/>
                                        </a:rPr>
                                        <m:t>tan</m:t>
                                      </m:r>
                                    </m:e>
                                    <m:sup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rad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𝑚𝑎𝑡𝑐h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r>
                  <a:rPr lang="de-DE" b="0" dirty="0"/>
                  <a:t/>
                </a:r>
                <a:br>
                  <a:rPr lang="de-DE" b="0" dirty="0"/>
                </a:b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𝑐h𝑖𝑝𝑙𝑒𝑛𝑔𝑡h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𝑐𝑟𝑦𝑠𝑡𝑎𝑙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𝑚𝑎𝑡𝑐h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co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s</m:t>
                            </m:r>
                          </m:fNam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DE" b="0" i="0" smtClean="0">
                                <a:latin typeface="Cambria Math" panose="02040503050406030204" pitchFamily="18" charset="0"/>
                              </a:rPr>
                              <m:t>co</m:t>
                            </m:r>
                            <m:r>
                              <m:rPr>
                                <m:sty m:val="p"/>
                              </m:rPr>
                              <a:rPr lang="de-DE">
                                <a:latin typeface="Cambria Math" panose="02040503050406030204" pitchFamily="18" charset="0"/>
                              </a:rPr>
                              <m:t>s</m:t>
                            </m:r>
                          </m:fName>
                          <m:e>
                            <m:d>
                              <m:d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ad>
                      <m:radPr>
                        <m:degHide m:val="on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1+</m:t>
                        </m:r>
                        <m:func>
                          <m:func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e-DE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14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6175609"/>
                  </p:ext>
                </p:extLst>
              </p:nvPr>
            </p:nvGraphicFramePr>
            <p:xfrm>
              <a:off x="1079112" y="1874628"/>
              <a:ext cx="9285859" cy="3408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7730">
                      <a:extLst>
                        <a:ext uri="{9D8B030D-6E8A-4147-A177-3AD203B41FA5}">
                          <a16:colId xmlns:a16="http://schemas.microsoft.com/office/drawing/2014/main" val="113416554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88394870"/>
                        </a:ext>
                      </a:extLst>
                    </a:gridCol>
                    <a:gridCol w="2665603">
                      <a:extLst>
                        <a:ext uri="{9D8B030D-6E8A-4147-A177-3AD203B41FA5}">
                          <a16:colId xmlns:a16="http://schemas.microsoft.com/office/drawing/2014/main" val="22944535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6507937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05667600"/>
                        </a:ext>
                      </a:extLst>
                    </a:gridCol>
                    <a:gridCol w="1414526">
                      <a:extLst>
                        <a:ext uri="{9D8B030D-6E8A-4147-A177-3AD203B41FA5}">
                          <a16:colId xmlns:a16="http://schemas.microsoft.com/office/drawing/2014/main" val="30619930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Equations</a:t>
                          </a:r>
                          <a:r>
                            <a:rPr lang="de-DE" baseline="0" dirty="0"/>
                            <a:t> =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80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𝒎𝒂𝒕𝒄𝒉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Crystal </a:t>
                          </a:r>
                          <a:r>
                            <a:rPr lang="de-DE" b="1" dirty="0" err="1"/>
                            <a:t>length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/>
                            <a:t>offset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L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42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-AC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-AB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Chip </a:t>
                          </a:r>
                          <a:r>
                            <a:rPr lang="de-DE" dirty="0" err="1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7889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 Chip </a:t>
                          </a:r>
                          <a:r>
                            <a:rPr lang="de-DE" dirty="0" err="1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1158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de-DE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dirty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de-DE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dirty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644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0.5⋅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𝑐h𝑖𝑝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373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171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6175609"/>
                  </p:ext>
                </p:extLst>
              </p:nvPr>
            </p:nvGraphicFramePr>
            <p:xfrm>
              <a:off x="1079112" y="1874628"/>
              <a:ext cx="9285859" cy="34089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7730">
                      <a:extLst>
                        <a:ext uri="{9D8B030D-6E8A-4147-A177-3AD203B41FA5}">
                          <a16:colId xmlns:a16="http://schemas.microsoft.com/office/drawing/2014/main" val="113416554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88394870"/>
                        </a:ext>
                      </a:extLst>
                    </a:gridCol>
                    <a:gridCol w="2665603">
                      <a:extLst>
                        <a:ext uri="{9D8B030D-6E8A-4147-A177-3AD203B41FA5}">
                          <a16:colId xmlns:a16="http://schemas.microsoft.com/office/drawing/2014/main" val="22944535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1565079371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05667600"/>
                        </a:ext>
                      </a:extLst>
                    </a:gridCol>
                    <a:gridCol w="1414526">
                      <a:extLst>
                        <a:ext uri="{9D8B030D-6E8A-4147-A177-3AD203B41FA5}">
                          <a16:colId xmlns:a16="http://schemas.microsoft.com/office/drawing/2014/main" val="30619930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Equations</a:t>
                          </a:r>
                          <a:r>
                            <a:rPr lang="de-DE" baseline="0" dirty="0" smtClean="0"/>
                            <a:t> =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8083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5" t="-62857" r="-331638" b="-37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smtClean="0"/>
                            <a:t>Crystal </a:t>
                          </a:r>
                          <a:r>
                            <a:rPr lang="de-DE" b="1" dirty="0" err="1" smtClean="0"/>
                            <a:t>length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smtClean="0"/>
                            <a:t>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err="1" smtClean="0"/>
                            <a:t>offset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smtClean="0"/>
                            <a:t>L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 smtClean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42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r>
                            <a:rPr lang="de-DE" dirty="0" smtClean="0"/>
                            <a:t>-AC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de-DE" dirty="0" smtClean="0"/>
                            <a:t>-AB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Chip </a:t>
                          </a:r>
                          <a:r>
                            <a:rPr lang="de-DE" dirty="0" err="1" smtClean="0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7889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5" t="-380328" r="-331638" b="-4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13174" t="-380328" r="-602994" b="-4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 Chip </a:t>
                          </a:r>
                          <a:r>
                            <a:rPr lang="de-DE" dirty="0" err="1" smtClean="0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1158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80" t="-480328" r="-130435" b="-3491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644013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5" t="-340385" r="-331638" b="-1048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7759" t="-340385" r="-1724" b="-1048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373122"/>
                      </a:ext>
                    </a:extLst>
                  </a:tr>
                  <a:tr h="651701"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680" t="-428037" r="-130435" b="-1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smtClean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1719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1C23BA5C-7C2D-EB49-B45A-D170D85179E2}"/>
              </a:ext>
            </a:extLst>
          </p:cNvPr>
          <p:cNvSpPr txBox="1"/>
          <p:nvPr/>
        </p:nvSpPr>
        <p:spPr>
          <a:xfrm>
            <a:off x="1079112" y="5613991"/>
            <a:ext cx="763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Implementing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systerm</a:t>
            </a:r>
            <a:r>
              <a:rPr lang="de-DE" dirty="0"/>
              <a:t> of </a:t>
            </a:r>
            <a:r>
              <a:rPr lang="de-DE" dirty="0" err="1"/>
              <a:t>equations</a:t>
            </a:r>
            <a:r>
              <a:rPr lang="de-DE" dirty="0"/>
              <a:t> </a:t>
            </a:r>
            <a:r>
              <a:rPr lang="de-DE" dirty="0" err="1"/>
              <a:t>shows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Equatsion</a:t>
            </a:r>
            <a:r>
              <a:rPr lang="de-DE" dirty="0"/>
              <a:t> I and II are </a:t>
            </a:r>
            <a:r>
              <a:rPr lang="de-DE" dirty="0" err="1"/>
              <a:t>equal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05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3E20FE-788F-C843-9830-06BE8308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B6C45E-8E0F-A149-A25F-5AA2B61C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equations</a:t>
            </a:r>
            <a:r>
              <a:rPr lang="de-DE" dirty="0" smtClean="0"/>
              <a:t> </a:t>
            </a:r>
            <a:r>
              <a:rPr lang="de-DE" dirty="0"/>
              <a:t>still </a:t>
            </a:r>
            <a:r>
              <a:rPr lang="de-DE" dirty="0" err="1"/>
              <a:t>has</a:t>
            </a:r>
            <a:r>
              <a:rPr lang="de-DE" dirty="0"/>
              <a:t> the </a:t>
            </a:r>
            <a:r>
              <a:rPr lang="de-DE" dirty="0" err="1"/>
              <a:t>freedom</a:t>
            </a:r>
            <a:r>
              <a:rPr lang="de-DE" dirty="0"/>
              <a:t> </a:t>
            </a:r>
            <a:r>
              <a:rPr lang="de-DE" dirty="0" err="1"/>
              <a:t>whether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covered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after the </a:t>
            </a:r>
            <a:r>
              <a:rPr lang="de-DE" dirty="0" err="1"/>
              <a:t>crystal</a:t>
            </a:r>
            <a:r>
              <a:rPr lang="de-DE" dirty="0"/>
              <a:t>.</a:t>
            </a:r>
          </a:p>
          <a:p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/>
              <a:t>choose</a:t>
            </a:r>
            <a:r>
              <a:rPr lang="de-DE" dirty="0"/>
              <a:t>  </a:t>
            </a:r>
            <a:r>
              <a:rPr lang="de-DE" dirty="0" err="1"/>
              <a:t>offset</a:t>
            </a:r>
            <a:r>
              <a:rPr lang="de-DE" dirty="0"/>
              <a:t> =0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beam </a:t>
            </a:r>
            <a:r>
              <a:rPr lang="de-DE" dirty="0" err="1" smtClean="0"/>
              <a:t>paths</a:t>
            </a:r>
            <a:r>
              <a:rPr lang="de-DE" dirty="0" smtClean="0"/>
              <a:t> (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referencne</a:t>
            </a:r>
            <a:r>
              <a:rPr lang="de-DE" dirty="0" smtClean="0"/>
              <a:t>)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camera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613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939597"/>
                  </p:ext>
                </p:extLst>
              </p:nvPr>
            </p:nvGraphicFramePr>
            <p:xfrm>
              <a:off x="2461344" y="2482246"/>
              <a:ext cx="8269859" cy="303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7730">
                      <a:extLst>
                        <a:ext uri="{9D8B030D-6E8A-4147-A177-3AD203B41FA5}">
                          <a16:colId xmlns:a16="http://schemas.microsoft.com/office/drawing/2014/main" val="113416554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88394870"/>
                        </a:ext>
                      </a:extLst>
                    </a:gridCol>
                    <a:gridCol w="2665603">
                      <a:extLst>
                        <a:ext uri="{9D8B030D-6E8A-4147-A177-3AD203B41FA5}">
                          <a16:colId xmlns:a16="http://schemas.microsoft.com/office/drawing/2014/main" val="22944535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05667600"/>
                        </a:ext>
                      </a:extLst>
                    </a:gridCol>
                    <a:gridCol w="1414526">
                      <a:extLst>
                        <a:ext uri="{9D8B030D-6E8A-4147-A177-3AD203B41FA5}">
                          <a16:colId xmlns:a16="http://schemas.microsoft.com/office/drawing/2014/main" val="30619930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Sum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over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cols</a:t>
                          </a:r>
                          <a:r>
                            <a:rPr lang="de-DE" baseline="0" dirty="0"/>
                            <a:t> =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808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𝒎𝒂𝒕𝒄𝒉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Crystal </a:t>
                          </a:r>
                          <a:r>
                            <a:rPr lang="de-DE" b="1" dirty="0" err="1"/>
                            <a:t>length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L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42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 Chip </a:t>
                          </a:r>
                          <a:r>
                            <a:rPr lang="de-DE" dirty="0" err="1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1158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de-DE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dirty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type m:val="lin"/>
                                    <m:ctrlP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de-DE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dirty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  <m:r>
                                  <a:rPr lang="de-DE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6440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de-DE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𝜃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0.5⋅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𝑐h𝑖𝑝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3731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de-DE" b="0" i="0" smtClean="0">
                                            <a:latin typeface="Cambria Math" panose="02040503050406030204" pitchFamily="18" charset="0"/>
                                          </a:rPr>
                                          <m:t>tan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de-DE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1719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2939597"/>
                  </p:ext>
                </p:extLst>
              </p:nvPr>
            </p:nvGraphicFramePr>
            <p:xfrm>
              <a:off x="2461344" y="2482246"/>
              <a:ext cx="8269859" cy="30380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57730">
                      <a:extLst>
                        <a:ext uri="{9D8B030D-6E8A-4147-A177-3AD203B41FA5}">
                          <a16:colId xmlns:a16="http://schemas.microsoft.com/office/drawing/2014/main" val="1134165540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4088394870"/>
                        </a:ext>
                      </a:extLst>
                    </a:gridCol>
                    <a:gridCol w="2665603">
                      <a:extLst>
                        <a:ext uri="{9D8B030D-6E8A-4147-A177-3AD203B41FA5}">
                          <a16:colId xmlns:a16="http://schemas.microsoft.com/office/drawing/2014/main" val="229445352"/>
                        </a:ext>
                      </a:extLst>
                    </a:gridCol>
                    <a:gridCol w="1016000">
                      <a:extLst>
                        <a:ext uri="{9D8B030D-6E8A-4147-A177-3AD203B41FA5}">
                          <a16:colId xmlns:a16="http://schemas.microsoft.com/office/drawing/2014/main" val="3605667600"/>
                        </a:ext>
                      </a:extLst>
                    </a:gridCol>
                    <a:gridCol w="1414526">
                      <a:extLst>
                        <a:ext uri="{9D8B030D-6E8A-4147-A177-3AD203B41FA5}">
                          <a16:colId xmlns:a16="http://schemas.microsoft.com/office/drawing/2014/main" val="306199305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Sum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over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cols</a:t>
                          </a:r>
                          <a:r>
                            <a:rPr lang="de-DE" baseline="0" dirty="0"/>
                            <a:t> = 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980833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588" t="-60784" r="-285294" b="-31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Crystal </a:t>
                          </a:r>
                          <a:r>
                            <a:rPr lang="de-DE" b="1" dirty="0" err="1"/>
                            <a:t>length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H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L</a:t>
                          </a:r>
                          <a:endParaRPr lang="en-US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1" dirty="0"/>
                            <a:t>1</a:t>
                          </a:r>
                          <a:endParaRPr lang="en-US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0942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588" t="-282759" r="-285294" b="-4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13750" t="-282759" r="-506250" b="-4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 Chip </a:t>
                          </a:r>
                          <a:r>
                            <a:rPr lang="de-DE" dirty="0" err="1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361158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19524" t="-382759" r="-92857" b="-3551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1644013"/>
                      </a:ext>
                    </a:extLst>
                  </a:tr>
                  <a:tr h="633794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588" t="-274510" r="-285294" b="-10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483036" t="-274510" r="-2679" b="-1019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373122"/>
                      </a:ext>
                    </a:extLst>
                  </a:tr>
                  <a:tr h="651701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19524" t="-374510" r="-92857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-1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91719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2240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agreed</a:t>
            </a:r>
            <a:r>
              <a:rPr lang="de-DE" dirty="0"/>
              <a:t> 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KAP (flat) </a:t>
            </a:r>
            <a:r>
              <a:rPr lang="de-DE" dirty="0" err="1"/>
              <a:t>spectrometer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large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-&gt;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source </a:t>
            </a:r>
            <a:r>
              <a:rPr lang="de-DE" dirty="0" err="1"/>
              <a:t>spectrum</a:t>
            </a:r>
            <a:r>
              <a:rPr lang="de-DE" dirty="0"/>
              <a:t> but not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transmission</a:t>
            </a:r>
            <a:r>
              <a:rPr lang="de-DE" dirty="0"/>
              <a:t> </a:t>
            </a:r>
            <a:r>
              <a:rPr lang="de-DE" dirty="0" err="1"/>
              <a:t>spectroscopy</a:t>
            </a:r>
            <a:endParaRPr lang="de-DE" dirty="0"/>
          </a:p>
          <a:p>
            <a:r>
              <a:rPr lang="de-DE" dirty="0"/>
              <a:t>APD (flat) </a:t>
            </a:r>
            <a:r>
              <a:rPr lang="de-DE" dirty="0" err="1"/>
              <a:t>spectrometer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crystals</a:t>
            </a:r>
            <a:endParaRPr lang="de-DE" dirty="0"/>
          </a:p>
          <a:p>
            <a:r>
              <a:rPr lang="de-DE" dirty="0"/>
              <a:t>Mica (R=150mm) FSSR -&gt; </a:t>
            </a:r>
            <a:r>
              <a:rPr lang="de-DE" dirty="0" err="1"/>
              <a:t>imaging</a:t>
            </a:r>
            <a:r>
              <a:rPr lang="de-DE" dirty="0"/>
              <a:t> </a:t>
            </a:r>
            <a:r>
              <a:rPr lang="de-DE" dirty="0" err="1"/>
              <a:t>spectrometer</a:t>
            </a:r>
            <a:endParaRPr lang="de-DE" dirty="0"/>
          </a:p>
          <a:p>
            <a:r>
              <a:rPr lang="de-DE" dirty="0" err="1"/>
              <a:t>Shielding</a:t>
            </a:r>
            <a:endParaRPr lang="de-DE" dirty="0"/>
          </a:p>
          <a:p>
            <a:r>
              <a:rPr lang="de-DE" dirty="0"/>
              <a:t>Magnet</a:t>
            </a:r>
          </a:p>
          <a:p>
            <a:r>
              <a:rPr lang="de-DE" dirty="0" err="1"/>
              <a:t>Frontside</a:t>
            </a:r>
            <a:r>
              <a:rPr lang="de-DE" dirty="0"/>
              <a:t> </a:t>
            </a:r>
            <a:r>
              <a:rPr lang="de-DE" dirty="0" err="1"/>
              <a:t>emission</a:t>
            </a:r>
            <a:r>
              <a:rPr lang="de-DE" dirty="0"/>
              <a:t>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transmission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1um Au, </a:t>
            </a:r>
            <a:r>
              <a:rPr lang="de-DE" dirty="0" err="1"/>
              <a:t>Sm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10um Teflon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5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942244"/>
                  </p:ext>
                </p:extLst>
              </p:nvPr>
            </p:nvGraphicFramePr>
            <p:xfrm>
              <a:off x="796995" y="1021081"/>
              <a:ext cx="9759548" cy="53776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17575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1811069">
                      <a:extLst>
                        <a:ext uri="{9D8B030D-6E8A-4147-A177-3AD203B41FA5}">
                          <a16:colId xmlns:a16="http://schemas.microsoft.com/office/drawing/2014/main" val="989310993"/>
                        </a:ext>
                      </a:extLst>
                    </a:gridCol>
                    <a:gridCol w="1715452">
                      <a:extLst>
                        <a:ext uri="{9D8B030D-6E8A-4147-A177-3AD203B41FA5}">
                          <a16:colId xmlns:a16="http://schemas.microsoft.com/office/drawing/2014/main" val="428210687"/>
                        </a:ext>
                      </a:extLst>
                    </a:gridCol>
                    <a:gridCol w="1715452">
                      <a:extLst>
                        <a:ext uri="{9D8B030D-6E8A-4147-A177-3AD203B41FA5}">
                          <a16:colId xmlns:a16="http://schemas.microsoft.com/office/drawing/2014/main" val="2517611541"/>
                        </a:ext>
                      </a:extLst>
                    </a:gridCol>
                  </a:tblGrid>
                  <a:tr h="608072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ADP</a:t>
                          </a:r>
                          <a:br>
                            <a:rPr lang="de-DE" dirty="0"/>
                          </a:br>
                          <a:r>
                            <a:rPr lang="de-DE" dirty="0" err="1"/>
                            <a:t>d_ADP</a:t>
                          </a:r>
                          <a:r>
                            <a:rPr lang="de-DE" dirty="0"/>
                            <a:t> = 10.64e-10 m/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Min. </a:t>
                          </a:r>
                          <a:r>
                            <a:rPr lang="de-DE" dirty="0" err="1"/>
                            <a:t>spectral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Minimum </a:t>
                          </a:r>
                          <a:r>
                            <a:rPr lang="de-DE" dirty="0" err="1"/>
                            <a:t>spectral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resolution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Compromise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38600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u="sng" smtClean="0">
                                    <a:latin typeface="Cambria Math" panose="02040503050406030204" pitchFamily="18" charset="0"/>
                                  </a:rPr>
                                  <m:t>𝟏𝟔𝟎𝟎</m:t>
                                </m:r>
                                <m:r>
                                  <a:rPr lang="de-DE" b="1" i="1" u="sng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u="sng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en-US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1670 eV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1620 eV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40260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u="sng" smtClean="0">
                                    <a:latin typeface="Cambria Math" panose="02040503050406030204" pitchFamily="18" charset="0"/>
                                  </a:rPr>
                                  <m:t>𝟏𝟓𝟓𝟎</m:t>
                                </m:r>
                                <m:r>
                                  <a:rPr lang="de-DE" b="1" i="1" u="sng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u="sng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en-US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1540</a:t>
                          </a:r>
                          <a:r>
                            <a:rPr lang="de-DE" baseline="0" dirty="0"/>
                            <a:t> eV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1540</a:t>
                          </a:r>
                          <a:r>
                            <a:rPr lang="de-DE" baseline="0" dirty="0"/>
                            <a:t> eV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365483"/>
                      </a:ext>
                    </a:extLst>
                  </a:tr>
                  <a:tr h="40260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Bragg </a:t>
                          </a:r>
                          <a:r>
                            <a:rPr lang="de-DE" dirty="0" err="1"/>
                            <a:t>angles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u="none" dirty="0"/>
                            <a:t>46.75°-48.75°</a:t>
                          </a:r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44.25°-49.18°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46.00°-49.18°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1594235"/>
                      </a:ext>
                    </a:extLst>
                  </a:tr>
                  <a:tr h="3684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eV </a:t>
                          </a:r>
                          <a:r>
                            <a:rPr lang="de-DE" dirty="0" err="1"/>
                            <a:t>smearing</a:t>
                          </a:r>
                          <a:r>
                            <a:rPr lang="de-DE" dirty="0"/>
                            <a:t>/100um</a:t>
                          </a:r>
                          <a:r>
                            <a:rPr lang="de-DE" baseline="0" dirty="0"/>
                            <a:t> source </a:t>
                          </a:r>
                          <a:r>
                            <a:rPr lang="de-DE" baseline="0" dirty="0" err="1"/>
                            <a:t>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u="sng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u="sng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u="sng" smtClean="0">
                                    <a:latin typeface="Cambria Math" panose="02040503050406030204" pitchFamily="18" charset="0"/>
                                  </a:rPr>
                                  <m:t>𝟒𝟕</m:t>
                                </m:r>
                              </m:oMath>
                            </m:oMathPara>
                          </a14:m>
                          <a:endParaRPr lang="en-US" b="1" u="sng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u="none" dirty="0"/>
                            <a:t>0.30</a:t>
                          </a:r>
                          <a:endParaRPr lang="en-US" b="0" u="non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1802717"/>
                      </a:ext>
                    </a:extLst>
                  </a:tr>
                  <a:tr h="3480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Sample </a:t>
                          </a:r>
                          <a:r>
                            <a:rPr lang="de-DE" dirty="0" err="1"/>
                            <a:t>length</a:t>
                          </a:r>
                          <a:r>
                            <a:rPr lang="de-DE" dirty="0"/>
                            <a:t>/</a:t>
                          </a:r>
                          <a:r>
                            <a:rPr lang="de-DE" dirty="0" err="1"/>
                            <a:t>distance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77536"/>
                      </a:ext>
                    </a:extLst>
                  </a:tr>
                  <a:tr h="3916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Crystal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baseline="0" dirty="0" err="1"/>
                            <a:t>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&lt;4cm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&lt;4cm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&lt;4cm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0626979"/>
                      </a:ext>
                    </a:extLst>
                  </a:tr>
                  <a:tr h="3916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Spectrometer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34.9</a:t>
                          </a:r>
                          <a:r>
                            <a:rPr lang="de-DE" baseline="0" dirty="0"/>
                            <a:t> cm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14.7</a:t>
                          </a:r>
                          <a:r>
                            <a:rPr lang="de-DE" baseline="0" dirty="0"/>
                            <a:t> cm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22.1 cm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089398"/>
                      </a:ext>
                    </a:extLst>
                  </a:tr>
                  <a:tr h="37531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Space: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baseline="0" dirty="0" err="1"/>
                            <a:t>shielding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little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86013"/>
                      </a:ext>
                    </a:extLst>
                  </a:tr>
                  <a:tr h="40943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Space: </a:t>
                          </a:r>
                          <a:r>
                            <a:rPr lang="de-DE" dirty="0" err="1"/>
                            <a:t>magnet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little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053886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2942244"/>
                  </p:ext>
                </p:extLst>
              </p:nvPr>
            </p:nvGraphicFramePr>
            <p:xfrm>
              <a:off x="796995" y="1021081"/>
              <a:ext cx="9759548" cy="5377631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517575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1811069">
                      <a:extLst>
                        <a:ext uri="{9D8B030D-6E8A-4147-A177-3AD203B41FA5}">
                          <a16:colId xmlns:a16="http://schemas.microsoft.com/office/drawing/2014/main" val="989310993"/>
                        </a:ext>
                      </a:extLst>
                    </a:gridCol>
                    <a:gridCol w="1715452">
                      <a:extLst>
                        <a:ext uri="{9D8B030D-6E8A-4147-A177-3AD203B41FA5}">
                          <a16:colId xmlns:a16="http://schemas.microsoft.com/office/drawing/2014/main" val="428210687"/>
                        </a:ext>
                      </a:extLst>
                    </a:gridCol>
                    <a:gridCol w="1715452">
                      <a:extLst>
                        <a:ext uri="{9D8B030D-6E8A-4147-A177-3AD203B41FA5}">
                          <a16:colId xmlns:a16="http://schemas.microsoft.com/office/drawing/2014/main" val="251761154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ADP</a:t>
                          </a:r>
                          <a:br>
                            <a:rPr lang="de-DE" dirty="0"/>
                          </a:br>
                          <a:r>
                            <a:rPr lang="de-DE" dirty="0" err="1"/>
                            <a:t>d_ADP</a:t>
                          </a:r>
                          <a:r>
                            <a:rPr lang="de-DE" dirty="0"/>
                            <a:t> = 10.64e-10 m/ 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Min. </a:t>
                          </a:r>
                          <a:r>
                            <a:rPr lang="de-DE" dirty="0" err="1"/>
                            <a:t>spectral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range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Minimum </a:t>
                          </a:r>
                          <a:r>
                            <a:rPr lang="de-DE" dirty="0" err="1"/>
                            <a:t>spectral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resolution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 err="1" smtClean="0"/>
                            <a:t>Compromise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3860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" t="-242188" r="-116442" b="-104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168" t="-242188" r="-190909" b="-10484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1670 eV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1620 eV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40260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" t="-331818" r="-116442" b="-9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0168" t="-331818" r="-190909" b="-9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1540</a:t>
                          </a:r>
                          <a:r>
                            <a:rPr lang="de-DE" baseline="0" dirty="0"/>
                            <a:t> eV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1540</a:t>
                          </a:r>
                          <a:r>
                            <a:rPr lang="de-DE" baseline="0" dirty="0"/>
                            <a:t> eV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6365483"/>
                      </a:ext>
                    </a:extLst>
                  </a:tr>
                  <a:tr h="402609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Bragg </a:t>
                          </a:r>
                          <a:r>
                            <a:rPr lang="de-DE" dirty="0" err="1"/>
                            <a:t>angles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u="none" dirty="0"/>
                            <a:t>46.75°-48.75°</a:t>
                          </a:r>
                          <a:endParaRPr lang="en-US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44.25°-49.18°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46.00°-49.18°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1594235"/>
                      </a:ext>
                    </a:extLst>
                  </a:tr>
                  <a:tr h="36849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eV </a:t>
                          </a:r>
                          <a:r>
                            <a:rPr lang="de-DE" dirty="0" err="1"/>
                            <a:t>smearing</a:t>
                          </a:r>
                          <a:r>
                            <a:rPr lang="de-DE" dirty="0"/>
                            <a:t>/100um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baseline="0" dirty="0" err="1"/>
                            <a:t>source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baseline="0" dirty="0" err="1"/>
                            <a:t>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0107" t="-585000" r="-101779" b="-79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u="none" dirty="0"/>
                            <a:t>0.30</a:t>
                          </a:r>
                          <a:endParaRPr lang="en-US" b="0" u="non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18027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Sample </a:t>
                          </a:r>
                          <a:r>
                            <a:rPr lang="de-DE" dirty="0" err="1"/>
                            <a:t>length</a:t>
                          </a:r>
                          <a:r>
                            <a:rPr lang="de-DE" dirty="0"/>
                            <a:t>/</a:t>
                          </a:r>
                          <a:r>
                            <a:rPr lang="de-DE" dirty="0" err="1"/>
                            <a:t>distance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0.077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0.18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0.12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77536"/>
                      </a:ext>
                    </a:extLst>
                  </a:tr>
                  <a:tr h="3916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/>
                            <a:t>Crystal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baseline="0" dirty="0" err="1"/>
                            <a:t>size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&lt;4cm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&lt;4cm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&lt;4cm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0626979"/>
                      </a:ext>
                    </a:extLst>
                  </a:tr>
                  <a:tr h="39169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 err="1"/>
                            <a:t>Spectrometer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34.9</a:t>
                          </a:r>
                          <a:r>
                            <a:rPr lang="de-DE" baseline="0" dirty="0"/>
                            <a:t> cm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14.7</a:t>
                          </a:r>
                          <a:r>
                            <a:rPr lang="de-DE" baseline="0" dirty="0"/>
                            <a:t> cm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22.1 cm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8089398"/>
                      </a:ext>
                    </a:extLst>
                  </a:tr>
                  <a:tr h="375314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Space:</a:t>
                          </a:r>
                          <a:r>
                            <a:rPr lang="de-DE" baseline="0" dirty="0"/>
                            <a:t> </a:t>
                          </a:r>
                          <a:r>
                            <a:rPr lang="de-DE" baseline="0" dirty="0" err="1"/>
                            <a:t>shielding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little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786013"/>
                      </a:ext>
                    </a:extLst>
                  </a:tr>
                  <a:tr h="40943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Space: </a:t>
                          </a:r>
                          <a:r>
                            <a:rPr lang="de-DE" dirty="0" err="1"/>
                            <a:t>magnet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rgbClr val="FF0000"/>
                              </a:solidFill>
                            </a:rPr>
                            <a:t>little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7053886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Comments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/>
          <p:cNvSpPr txBox="1"/>
          <p:nvPr/>
        </p:nvSpPr>
        <p:spPr>
          <a:xfrm>
            <a:off x="101153" y="47830"/>
            <a:ext cx="416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smtClean="0"/>
              <a:t>ADP </a:t>
            </a:r>
            <a:r>
              <a:rPr lang="de-DE" sz="3200" dirty="0" err="1"/>
              <a:t>Spectrometer</a:t>
            </a:r>
            <a:r>
              <a:rPr lang="de-DE" sz="3200" dirty="0"/>
              <a:t> </a:t>
            </a:r>
            <a:r>
              <a:rPr lang="de-DE" sz="3200" dirty="0" err="1"/>
              <a:t>Stats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800469" y="155551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Crystals </a:t>
            </a:r>
            <a:r>
              <a:rPr lang="de-DE" dirty="0" err="1" smtClean="0"/>
              <a:t>from</a:t>
            </a:r>
            <a:r>
              <a:rPr lang="de-DE" dirty="0" smtClean="0"/>
              <a:t> Jena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size</a:t>
            </a:r>
            <a:r>
              <a:rPr lang="de-DE" dirty="0" smtClean="0"/>
              <a:t>: l x w x h: 40 </a:t>
            </a:r>
            <a:r>
              <a:rPr lang="de-DE" dirty="0"/>
              <a:t>mm </a:t>
            </a:r>
            <a:r>
              <a:rPr lang="de-DE" dirty="0" smtClean="0"/>
              <a:t>x</a:t>
            </a:r>
            <a:r>
              <a:rPr lang="en-US" dirty="0"/>
              <a:t> </a:t>
            </a:r>
            <a:r>
              <a:rPr lang="de-DE" dirty="0" smtClean="0"/>
              <a:t>30 </a:t>
            </a:r>
            <a:r>
              <a:rPr lang="de-DE" dirty="0"/>
              <a:t>mm x 2 mm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753475" y="876300"/>
            <a:ext cx="1857375" cy="55530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25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0001069"/>
                  </p:ext>
                </p:extLst>
              </p:nvPr>
            </p:nvGraphicFramePr>
            <p:xfrm>
              <a:off x="186825" y="566559"/>
              <a:ext cx="11818349" cy="27984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81074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1610686">
                      <a:extLst>
                        <a:ext uri="{9D8B030D-6E8A-4147-A177-3AD203B41FA5}">
                          <a16:colId xmlns:a16="http://schemas.microsoft.com/office/drawing/2014/main" val="2865371128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4022595331"/>
                        </a:ext>
                      </a:extLst>
                    </a:gridCol>
                    <a:gridCol w="1744910">
                      <a:extLst>
                        <a:ext uri="{9D8B030D-6E8A-4147-A177-3AD203B41FA5}">
                          <a16:colId xmlns:a16="http://schemas.microsoft.com/office/drawing/2014/main" val="3450403329"/>
                        </a:ext>
                      </a:extLst>
                    </a:gridCol>
                    <a:gridCol w="1711355">
                      <a:extLst>
                        <a:ext uri="{9D8B030D-6E8A-4147-A177-3AD203B41FA5}">
                          <a16:colId xmlns:a16="http://schemas.microsoft.com/office/drawing/2014/main" val="3792004069"/>
                        </a:ext>
                      </a:extLst>
                    </a:gridCol>
                    <a:gridCol w="1694576">
                      <a:extLst>
                        <a:ext uri="{9D8B030D-6E8A-4147-A177-3AD203B41FA5}">
                          <a16:colId xmlns:a16="http://schemas.microsoft.com/office/drawing/2014/main" val="1614162843"/>
                        </a:ext>
                      </a:extLst>
                    </a:gridCol>
                    <a:gridCol w="1706339">
                      <a:extLst>
                        <a:ext uri="{9D8B030D-6E8A-4147-A177-3AD203B41FA5}">
                          <a16:colId xmlns:a16="http://schemas.microsoft.com/office/drawing/2014/main" val="2453338233"/>
                        </a:ext>
                      </a:extLst>
                    </a:gridCol>
                  </a:tblGrid>
                  <a:tr h="608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𝟏𝟔𝟎𝟎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de-DE" b="1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𝟏𝟓𝟓𝟎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Quartz</a:t>
                          </a:r>
                          <a:r>
                            <a:rPr lang="de-DE" baseline="0" dirty="0"/>
                            <a:t> (1)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𝟔𝟓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𝟕𝟎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PET (1)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Mica</a:t>
                          </a:r>
                          <a:r>
                            <a:rPr lang="de-DE" baseline="0" dirty="0"/>
                            <a:t> (2)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Mica (1)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KAP (2)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𝟑𝟓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KAP (1)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Sample </a:t>
                          </a:r>
                          <a:r>
                            <a:rPr lang="de-DE" dirty="0" err="1"/>
                            <a:t>length</a:t>
                          </a:r>
                          <a:r>
                            <a:rPr lang="de-DE" dirty="0"/>
                            <a:t>/</a:t>
                          </a:r>
                          <a:br>
                            <a:rPr lang="de-DE" dirty="0"/>
                          </a:br>
                          <a:r>
                            <a:rPr lang="de-DE" dirty="0" err="1"/>
                            <a:t>distance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>
                              <a:solidFill>
                                <a:srgbClr val="C00000"/>
                              </a:solidFill>
                            </a:rPr>
                            <a:t>0.55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>
                              <a:solidFill>
                                <a:srgbClr val="C00000"/>
                              </a:solidFill>
                            </a:rPr>
                            <a:t>0.35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0.11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0.016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0.036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0.011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Spectrometer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4.9 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7.6cm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24.0cm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1.66m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>
                              <a:solidFill>
                                <a:srgbClr val="FF0000"/>
                              </a:solidFill>
                            </a:rPr>
                            <a:t>75.4cm (passt noch nicht ganz in die Ecke der </a:t>
                          </a:r>
                          <a:r>
                            <a:rPr lang="de-DE" b="0" dirty="0" err="1">
                              <a:solidFill>
                                <a:srgbClr val="FF0000"/>
                              </a:solidFill>
                            </a:rPr>
                            <a:t>Targetkammer</a:t>
                          </a:r>
                          <a:r>
                            <a:rPr lang="de-DE" b="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2.5m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0001069"/>
                  </p:ext>
                </p:extLst>
              </p:nvPr>
            </p:nvGraphicFramePr>
            <p:xfrm>
              <a:off x="186825" y="566559"/>
              <a:ext cx="11818349" cy="27984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81074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1610686">
                      <a:extLst>
                        <a:ext uri="{9D8B030D-6E8A-4147-A177-3AD203B41FA5}">
                          <a16:colId xmlns:a16="http://schemas.microsoft.com/office/drawing/2014/main" val="2865371128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4022595331"/>
                        </a:ext>
                      </a:extLst>
                    </a:gridCol>
                    <a:gridCol w="1744910">
                      <a:extLst>
                        <a:ext uri="{9D8B030D-6E8A-4147-A177-3AD203B41FA5}">
                          <a16:colId xmlns:a16="http://schemas.microsoft.com/office/drawing/2014/main" val="3450403329"/>
                        </a:ext>
                      </a:extLst>
                    </a:gridCol>
                    <a:gridCol w="1711355">
                      <a:extLst>
                        <a:ext uri="{9D8B030D-6E8A-4147-A177-3AD203B41FA5}">
                          <a16:colId xmlns:a16="http://schemas.microsoft.com/office/drawing/2014/main" val="3792004069"/>
                        </a:ext>
                      </a:extLst>
                    </a:gridCol>
                    <a:gridCol w="1694576">
                      <a:extLst>
                        <a:ext uri="{9D8B030D-6E8A-4147-A177-3AD203B41FA5}">
                          <a16:colId xmlns:a16="http://schemas.microsoft.com/office/drawing/2014/main" val="1614162843"/>
                        </a:ext>
                      </a:extLst>
                    </a:gridCol>
                    <a:gridCol w="1706339">
                      <a:extLst>
                        <a:ext uri="{9D8B030D-6E8A-4147-A177-3AD203B41FA5}">
                          <a16:colId xmlns:a16="http://schemas.microsoft.com/office/drawing/2014/main" val="245333823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4762" r="-604348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4924" t="-4762" r="-531818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7445" t="-4762" r="-412409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3972" t="-4762" r="-293728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2171" t="-4762" r="-200000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97482" t="-4762" r="-102158" b="-3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93214" t="-4762" r="-1429" b="-3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Sample </a:t>
                          </a:r>
                          <a:r>
                            <a:rPr lang="de-DE" dirty="0" err="1"/>
                            <a:t>length</a:t>
                          </a:r>
                          <a:r>
                            <a:rPr lang="de-DE" dirty="0"/>
                            <a:t>/</a:t>
                          </a:r>
                          <a:br>
                            <a:rPr lang="de-DE" dirty="0"/>
                          </a:br>
                          <a:r>
                            <a:rPr lang="de-DE" dirty="0" err="1"/>
                            <a:t>distance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>
                              <a:solidFill>
                                <a:srgbClr val="C00000"/>
                              </a:solidFill>
                            </a:rPr>
                            <a:t>0.55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>
                              <a:solidFill>
                                <a:srgbClr val="C00000"/>
                              </a:solidFill>
                            </a:rPr>
                            <a:t>0.35</a:t>
                          </a:r>
                          <a:endParaRPr lang="en-US" b="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0.11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0.016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b="0" dirty="0"/>
                            <a:t>0.036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/>
                            <a:t>0.011</a:t>
                          </a:r>
                          <a:endParaRPr lang="en-US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Spectrometer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4.9 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7.6cm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24.0cm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1.66m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>
                              <a:solidFill>
                                <a:srgbClr val="FF0000"/>
                              </a:solidFill>
                            </a:rPr>
                            <a:t>75.4cm (passt noch nicht ganz in die Ecke der </a:t>
                          </a:r>
                          <a:r>
                            <a:rPr lang="de-DE" b="0" dirty="0" err="1">
                              <a:solidFill>
                                <a:srgbClr val="FF0000"/>
                              </a:solidFill>
                            </a:rPr>
                            <a:t>Targetkammer</a:t>
                          </a:r>
                          <a:r>
                            <a:rPr lang="de-DE" b="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2.5m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D3D845CB-7EBF-7C48-B44C-F37B38964501}"/>
              </a:ext>
            </a:extLst>
          </p:cNvPr>
          <p:cNvSpPr txBox="1"/>
          <p:nvPr/>
        </p:nvSpPr>
        <p:spPr>
          <a:xfrm>
            <a:off x="740664" y="3364992"/>
            <a:ext cx="3469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Ecke der </a:t>
            </a:r>
            <a:r>
              <a:rPr lang="de-DE" dirty="0" err="1"/>
              <a:t>Targetkammer</a:t>
            </a:r>
            <a:r>
              <a:rPr lang="de-DE" dirty="0"/>
              <a:t> meint hier:</a:t>
            </a:r>
          </a:p>
        </p:txBody>
      </p:sp>
      <p:sp>
        <p:nvSpPr>
          <p:cNvPr id="5" name="Down Arrow 3">
            <a:extLst>
              <a:ext uri="{FF2B5EF4-FFF2-40B4-BE49-F238E27FC236}">
                <a16:creationId xmlns:a16="http://schemas.microsoft.com/office/drawing/2014/main" id="{C4C9013F-F34F-284F-8978-97061A9CDA20}"/>
              </a:ext>
            </a:extLst>
          </p:cNvPr>
          <p:cNvSpPr/>
          <p:nvPr/>
        </p:nvSpPr>
        <p:spPr>
          <a:xfrm rot="10800000">
            <a:off x="5077437" y="5667347"/>
            <a:ext cx="481263" cy="1076826"/>
          </a:xfrm>
          <a:prstGeom prst="downArrow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330A8A23-379A-074E-9C29-4253299F1697}"/>
              </a:ext>
            </a:extLst>
          </p:cNvPr>
          <p:cNvSpPr/>
          <p:nvPr/>
        </p:nvSpPr>
        <p:spPr>
          <a:xfrm rot="10800000">
            <a:off x="6326274" y="4938933"/>
            <a:ext cx="1347537" cy="4692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80C9CCC-2B6E-3244-B721-3C7457C9C522}"/>
              </a:ext>
            </a:extLst>
          </p:cNvPr>
          <p:cNvSpPr txBox="1"/>
          <p:nvPr/>
        </p:nvSpPr>
        <p:spPr>
          <a:xfrm>
            <a:off x="6700116" y="471273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PHELIX</a:t>
            </a:r>
            <a:endParaRPr 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388C7B4-DBB1-C04F-86C1-9065A8EE9DA0}"/>
              </a:ext>
            </a:extLst>
          </p:cNvPr>
          <p:cNvSpPr txBox="1"/>
          <p:nvPr/>
        </p:nvSpPr>
        <p:spPr>
          <a:xfrm>
            <a:off x="4479014" y="6096390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Ions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D1F9F88-46C7-274B-B73D-96D3FB86934A}"/>
              </a:ext>
            </a:extLst>
          </p:cNvPr>
          <p:cNvCxnSpPr/>
          <p:nvPr/>
        </p:nvCxnSpPr>
        <p:spPr>
          <a:xfrm flipV="1">
            <a:off x="5312664" y="3840480"/>
            <a:ext cx="783336" cy="1098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0D3D5BC-C7F6-B94D-B8DA-738F36E3398D}"/>
              </a:ext>
            </a:extLst>
          </p:cNvPr>
          <p:cNvSpPr txBox="1"/>
          <p:nvPr/>
        </p:nvSpPr>
        <p:spPr>
          <a:xfrm>
            <a:off x="8650224" y="4169664"/>
            <a:ext cx="286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 53 </a:t>
            </a:r>
            <a:r>
              <a:rPr lang="de-DE" dirty="0" err="1"/>
              <a:t>deg</a:t>
            </a:r>
            <a:r>
              <a:rPr lang="de-DE" dirty="0"/>
              <a:t> gehen ca. 70cm Spektrometer Länge in 2 </a:t>
            </a:r>
            <a:r>
              <a:rPr lang="de-DE" dirty="0" err="1"/>
              <a:t>crytals</a:t>
            </a:r>
            <a:r>
              <a:rPr lang="de-DE" dirty="0"/>
              <a:t> on 1 </a:t>
            </a:r>
            <a:r>
              <a:rPr lang="de-DE" dirty="0" err="1"/>
              <a:t>camera</a:t>
            </a:r>
            <a:r>
              <a:rPr lang="de-DE" dirty="0"/>
              <a:t> Setup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1153" y="47830"/>
            <a:ext cx="6273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 smtClean="0"/>
              <a:t>Stats</a:t>
            </a:r>
            <a:r>
              <a:rPr lang="de-DE" sz="3200" dirty="0" smtClean="0"/>
              <a:t> </a:t>
            </a:r>
            <a:r>
              <a:rPr lang="de-DE" sz="3200" dirty="0" err="1" smtClean="0"/>
              <a:t>for</a:t>
            </a:r>
            <a:r>
              <a:rPr lang="de-DE" sz="3200" dirty="0" smtClean="0"/>
              <a:t> alternative </a:t>
            </a:r>
            <a:r>
              <a:rPr lang="de-DE" sz="3200" dirty="0" err="1" smtClean="0"/>
              <a:t>crystal</a:t>
            </a:r>
            <a:r>
              <a:rPr lang="de-DE" sz="3200" dirty="0" smtClean="0"/>
              <a:t> </a:t>
            </a:r>
            <a:r>
              <a:rPr lang="de-DE" sz="3200" dirty="0" err="1" smtClean="0"/>
              <a:t>materials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3924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6662639"/>
                  </p:ext>
                </p:extLst>
              </p:nvPr>
            </p:nvGraphicFramePr>
            <p:xfrm>
              <a:off x="189671" y="76474"/>
              <a:ext cx="8538254" cy="27984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81074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1744910">
                      <a:extLst>
                        <a:ext uri="{9D8B030D-6E8A-4147-A177-3AD203B41FA5}">
                          <a16:colId xmlns:a16="http://schemas.microsoft.com/office/drawing/2014/main" val="3450403329"/>
                        </a:ext>
                      </a:extLst>
                    </a:gridCol>
                    <a:gridCol w="1711355">
                      <a:extLst>
                        <a:ext uri="{9D8B030D-6E8A-4147-A177-3AD203B41FA5}">
                          <a16:colId xmlns:a16="http://schemas.microsoft.com/office/drawing/2014/main" val="3792004069"/>
                        </a:ext>
                      </a:extLst>
                    </a:gridCol>
                    <a:gridCol w="1694576">
                      <a:extLst>
                        <a:ext uri="{9D8B030D-6E8A-4147-A177-3AD203B41FA5}">
                          <a16:colId xmlns:a16="http://schemas.microsoft.com/office/drawing/2014/main" val="1614162843"/>
                        </a:ext>
                      </a:extLst>
                    </a:gridCol>
                    <a:gridCol w="1706339">
                      <a:extLst>
                        <a:ext uri="{9D8B030D-6E8A-4147-A177-3AD203B41FA5}">
                          <a16:colId xmlns:a16="http://schemas.microsoft.com/office/drawing/2014/main" val="2453338233"/>
                        </a:ext>
                      </a:extLst>
                    </a:gridCol>
                  </a:tblGrid>
                  <a:tr h="608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𝟏𝟔𝟕𝟎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de-DE" b="1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𝑬</m:t>
                                    </m:r>
                                  </m:e>
                                  <m:sub>
                                    <m:r>
                                      <a:rPr lang="de-DE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𝟏𝟓𝟒𝟎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𝒆𝑽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Mica</a:t>
                          </a:r>
                          <a:r>
                            <a:rPr lang="de-DE" baseline="0" dirty="0"/>
                            <a:t> (2)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𝟒𝟖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𝟓𝟒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Mica (1)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KAP (2)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𝟑𝟑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𝟑𝟕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KAP (1)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:[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𝟏𝟕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de-DE" b="1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Sample </a:t>
                          </a:r>
                          <a:r>
                            <a:rPr lang="de-DE" dirty="0" err="1"/>
                            <a:t>length</a:t>
                          </a:r>
                          <a:r>
                            <a:rPr lang="de-DE" dirty="0"/>
                            <a:t>/</a:t>
                          </a:r>
                          <a:br>
                            <a:rPr lang="de-DE" dirty="0"/>
                          </a:br>
                          <a:r>
                            <a:rPr lang="de-DE" dirty="0" err="1"/>
                            <a:t>distance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0.040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0.087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0.027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Spectrometer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10.3cm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66.7cm (</a:t>
                          </a:r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funktioniert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 in der </a:t>
                          </a:r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Ecke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 der </a:t>
                          </a:r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Targetkammer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>
                              <a:solidFill>
                                <a:schemeClr val="tx1"/>
                              </a:solidFill>
                            </a:rPr>
                            <a:t>30.9cm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1.0m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6662639"/>
                  </p:ext>
                </p:extLst>
              </p:nvPr>
            </p:nvGraphicFramePr>
            <p:xfrm>
              <a:off x="189671" y="76474"/>
              <a:ext cx="8538254" cy="279843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681074">
                      <a:extLst>
                        <a:ext uri="{9D8B030D-6E8A-4147-A177-3AD203B41FA5}">
                          <a16:colId xmlns:a16="http://schemas.microsoft.com/office/drawing/2014/main" val="1207594225"/>
                        </a:ext>
                      </a:extLst>
                    </a:gridCol>
                    <a:gridCol w="1744910">
                      <a:extLst>
                        <a:ext uri="{9D8B030D-6E8A-4147-A177-3AD203B41FA5}">
                          <a16:colId xmlns:a16="http://schemas.microsoft.com/office/drawing/2014/main" val="3450403329"/>
                        </a:ext>
                      </a:extLst>
                    </a:gridCol>
                    <a:gridCol w="1711355">
                      <a:extLst>
                        <a:ext uri="{9D8B030D-6E8A-4147-A177-3AD203B41FA5}">
                          <a16:colId xmlns:a16="http://schemas.microsoft.com/office/drawing/2014/main" val="3792004069"/>
                        </a:ext>
                      </a:extLst>
                    </a:gridCol>
                    <a:gridCol w="1694576">
                      <a:extLst>
                        <a:ext uri="{9D8B030D-6E8A-4147-A177-3AD203B41FA5}">
                          <a16:colId xmlns:a16="http://schemas.microsoft.com/office/drawing/2014/main" val="1614162843"/>
                        </a:ext>
                      </a:extLst>
                    </a:gridCol>
                    <a:gridCol w="1706339">
                      <a:extLst>
                        <a:ext uri="{9D8B030D-6E8A-4147-A177-3AD203B41FA5}">
                          <a16:colId xmlns:a16="http://schemas.microsoft.com/office/drawing/2014/main" val="245333823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t="-5882" r="-408271" b="-34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97080" t="-5882" r="-296350" b="-34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98529" t="-5882" r="-198529" b="-34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05263" t="-5882" r="-103008" b="-349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99259" t="-5882" r="-1481" b="-349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23919662"/>
                      </a:ext>
                    </a:extLst>
                  </a:tr>
                  <a:tr h="969633">
                    <a:tc>
                      <a:txBody>
                        <a:bodyPr/>
                        <a:lstStyle/>
                        <a:p>
                          <a:r>
                            <a:rPr lang="de-DE" dirty="0"/>
                            <a:t>Sample </a:t>
                          </a:r>
                          <a:r>
                            <a:rPr lang="de-DE" dirty="0" err="1"/>
                            <a:t>length</a:t>
                          </a:r>
                          <a:r>
                            <a:rPr lang="de-DE" dirty="0"/>
                            <a:t>/</a:t>
                          </a:r>
                          <a:br>
                            <a:rPr lang="de-DE" dirty="0"/>
                          </a:br>
                          <a:r>
                            <a:rPr lang="de-DE" dirty="0" err="1"/>
                            <a:t>distance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0.26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0.040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/>
                            <a:t>0.087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0.027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8056336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de-DE" dirty="0" err="1"/>
                            <a:t>Spectrometer</a:t>
                          </a:r>
                          <a:r>
                            <a:rPr lang="de-DE" dirty="0"/>
                            <a:t> </a:t>
                          </a:r>
                          <a:r>
                            <a:rPr lang="de-DE" dirty="0" err="1"/>
                            <a:t>length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10.3cm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66.7cm (</a:t>
                          </a:r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funktioniert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 in der </a:t>
                          </a:r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Ecke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 der </a:t>
                          </a:r>
                          <a:r>
                            <a:rPr lang="en-US" b="0" dirty="0" err="1">
                              <a:solidFill>
                                <a:srgbClr val="FF0000"/>
                              </a:solidFill>
                            </a:rPr>
                            <a:t>Targetkammer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b="0" dirty="0">
                              <a:solidFill>
                                <a:schemeClr val="tx1"/>
                              </a:solidFill>
                            </a:rPr>
                            <a:t>30.9cm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dirty="0">
                              <a:solidFill>
                                <a:srgbClr val="FF0000"/>
                              </a:solidFill>
                            </a:rPr>
                            <a:t>1.0m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32615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4908837D-8B79-C541-8AFB-19158808F928}"/>
              </a:ext>
            </a:extLst>
          </p:cNvPr>
          <p:cNvSpPr txBox="1"/>
          <p:nvPr/>
        </p:nvSpPr>
        <p:spPr>
          <a:xfrm>
            <a:off x="6096000" y="3382929"/>
            <a:ext cx="46889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KAP 1st </a:t>
            </a:r>
            <a:r>
              <a:rPr lang="de-DE" dirty="0" err="1"/>
              <a:t>order</a:t>
            </a:r>
            <a:r>
              <a:rPr lang="de-DE" dirty="0"/>
              <a:t> at max. distance of </a:t>
            </a:r>
            <a:r>
              <a:rPr lang="de-DE" dirty="0" err="1"/>
              <a:t>around</a:t>
            </a:r>
            <a:r>
              <a:rPr lang="de-DE" dirty="0"/>
              <a:t> 0.7 m</a:t>
            </a:r>
            <a:br>
              <a:rPr lang="de-DE" dirty="0"/>
            </a:br>
            <a:r>
              <a:rPr lang="de-DE" dirty="0"/>
              <a:t>-&gt; 180eV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range</a:t>
            </a:r>
            <a:endParaRPr lang="de-DE" dirty="0"/>
          </a:p>
          <a:p>
            <a:r>
              <a:rPr lang="de-DE" dirty="0"/>
              <a:t>-&gt; 2/3eV </a:t>
            </a:r>
            <a:r>
              <a:rPr lang="de-DE" dirty="0" err="1"/>
              <a:t>resolution</a:t>
            </a:r>
            <a:endParaRPr lang="de-DE" dirty="0"/>
          </a:p>
          <a:p>
            <a:r>
              <a:rPr lang="de-DE" dirty="0"/>
              <a:t>-&gt; Ausdehnung der X-</a:t>
            </a:r>
            <a:r>
              <a:rPr lang="de-DE" dirty="0" err="1"/>
              <a:t>rays</a:t>
            </a:r>
            <a:r>
              <a:rPr lang="de-DE" dirty="0"/>
              <a:t> auf sample in 3mm Distanz ca. 100um. Oder nur kleinere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tatsächlich nutzen?</a:t>
            </a:r>
          </a:p>
        </p:txBody>
      </p:sp>
    </p:spTree>
    <p:extLst>
      <p:ext uri="{BB962C8B-B14F-4D97-AF65-F5344CB8AC3E}">
        <p14:creationId xmlns:p14="http://schemas.microsoft.com/office/powerpoint/2010/main" val="263836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C85A9C-4605-5744-9DD1-D1E23C385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E77556-C17F-534A-9425-144D8335F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Ideas</a:t>
            </a:r>
            <a:r>
              <a:rPr lang="de-DE" dirty="0"/>
              <a:t>/</a:t>
            </a:r>
            <a:r>
              <a:rPr lang="de-DE" dirty="0" err="1"/>
              <a:t>Questions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Is</a:t>
            </a:r>
            <a:r>
              <a:rPr lang="de-DE" dirty="0"/>
              <a:t> ADP </a:t>
            </a:r>
            <a:r>
              <a:rPr lang="de-DE" dirty="0" err="1"/>
              <a:t>spectrometer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proposed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bulky</a:t>
            </a:r>
            <a:r>
              <a:rPr lang="de-DE" dirty="0"/>
              <a:t>?</a:t>
            </a:r>
          </a:p>
          <a:p>
            <a:r>
              <a:rPr lang="de-DE" dirty="0" err="1"/>
              <a:t>Two</a:t>
            </a:r>
            <a:r>
              <a:rPr lang="de-DE" dirty="0"/>
              <a:t> separate single-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spectrometers</a:t>
            </a:r>
            <a:r>
              <a:rPr lang="de-DE" dirty="0"/>
              <a:t> </a:t>
            </a:r>
            <a:r>
              <a:rPr lang="de-DE" dirty="0" err="1"/>
              <a:t>instead</a:t>
            </a:r>
            <a:r>
              <a:rPr lang="de-DE" dirty="0"/>
              <a:t> of </a:t>
            </a:r>
            <a:r>
              <a:rPr lang="de-DE" dirty="0" err="1"/>
              <a:t>bulky</a:t>
            </a:r>
            <a:r>
              <a:rPr lang="de-DE" dirty="0"/>
              <a:t> „ADP </a:t>
            </a:r>
            <a:r>
              <a:rPr lang="de-DE" dirty="0" err="1"/>
              <a:t>absoprtion</a:t>
            </a:r>
            <a:r>
              <a:rPr lang="de-DE" dirty="0"/>
              <a:t> </a:t>
            </a:r>
            <a:r>
              <a:rPr lang="de-DE" dirty="0" err="1"/>
              <a:t>spectrometer</a:t>
            </a:r>
            <a:r>
              <a:rPr lang="de-DE" dirty="0"/>
              <a:t>“ (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4 </a:t>
            </a:r>
            <a:r>
              <a:rPr lang="de-DE" dirty="0" err="1"/>
              <a:t>spectrometers</a:t>
            </a:r>
            <a:r>
              <a:rPr lang="de-DE" dirty="0"/>
              <a:t> in total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605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37ACA-A548-EE46-B0FB-0D89E5B1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A0EBBC-4939-6243-97D6-898DC000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sample_len</a:t>
            </a:r>
            <a:r>
              <a:rPr lang="de-DE" dirty="0"/>
              <a:t>/</a:t>
            </a:r>
            <a:r>
              <a:rPr lang="de-DE" dirty="0" err="1"/>
              <a:t>dist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enable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rotate</a:t>
            </a:r>
            <a:r>
              <a:rPr lang="de-DE" dirty="0"/>
              <a:t> </a:t>
            </a:r>
            <a:r>
              <a:rPr lang="de-DE" dirty="0" err="1"/>
              <a:t>spectrometer</a:t>
            </a:r>
            <a:r>
              <a:rPr lang="de-DE" dirty="0"/>
              <a:t>…</a:t>
            </a:r>
          </a:p>
          <a:p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ensure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homogenous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probed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in </a:t>
            </a:r>
            <a:r>
              <a:rPr lang="de-DE" dirty="0" err="1"/>
              <a:t>particular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Bragg </a:t>
            </a:r>
            <a:r>
              <a:rPr lang="de-DE" dirty="0" err="1"/>
              <a:t>angles</a:t>
            </a:r>
            <a:r>
              <a:rPr lang="de-DE" dirty="0"/>
              <a:t> like </a:t>
            </a:r>
            <a:r>
              <a:rPr lang="de-DE" dirty="0" err="1"/>
              <a:t>for</a:t>
            </a:r>
            <a:r>
              <a:rPr lang="de-DE" dirty="0"/>
              <a:t> KAP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mica</a:t>
            </a:r>
            <a:r>
              <a:rPr lang="de-DE" dirty="0"/>
              <a:t>) in </a:t>
            </a:r>
            <a:r>
              <a:rPr lang="de-DE" dirty="0" err="1"/>
              <a:t>first</a:t>
            </a:r>
            <a:r>
              <a:rPr lang="de-DE" dirty="0"/>
              <a:t> </a:t>
            </a:r>
            <a:r>
              <a:rPr lang="de-DE" dirty="0" err="1"/>
              <a:t>order</a:t>
            </a:r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fit in the </a:t>
            </a:r>
            <a:r>
              <a:rPr lang="de-DE" dirty="0" err="1"/>
              <a:t>required</a:t>
            </a:r>
            <a:r>
              <a:rPr lang="de-DE" dirty="0"/>
              <a:t> </a:t>
            </a:r>
            <a:r>
              <a:rPr lang="de-DE" dirty="0" err="1"/>
              <a:t>spectrometer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,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sacrifice</a:t>
            </a:r>
            <a:r>
              <a:rPr lang="de-DE" dirty="0"/>
              <a:t> </a:t>
            </a:r>
            <a:r>
              <a:rPr lang="de-DE" dirty="0" err="1"/>
              <a:t>resolution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larger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imaged</a:t>
            </a:r>
            <a:r>
              <a:rPr lang="de-DE" dirty="0"/>
              <a:t> </a:t>
            </a:r>
            <a:r>
              <a:rPr lang="de-DE" dirty="0" err="1"/>
              <a:t>onto</a:t>
            </a:r>
            <a:r>
              <a:rPr lang="de-DE" dirty="0"/>
              <a:t> </a:t>
            </a:r>
            <a:r>
              <a:rPr lang="de-DE" dirty="0" err="1"/>
              <a:t>detector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5095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306905" y="3349990"/>
            <a:ext cx="2233831" cy="13777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Rotated</a:t>
            </a:r>
            <a:r>
              <a:rPr lang="de-DE" dirty="0"/>
              <a:t> 2C </a:t>
            </a:r>
            <a:r>
              <a:rPr lang="de-DE" dirty="0" err="1"/>
              <a:t>Spectrometer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5430162" y="3836093"/>
            <a:ext cx="1347537" cy="4692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15543" y="3406917"/>
            <a:ext cx="46183" cy="123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7879" y="4702784"/>
            <a:ext cx="57150" cy="394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04004" y="36098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PHELIX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44558" y="4025357"/>
            <a:ext cx="2355595" cy="227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2880000" flipV="1">
            <a:off x="2639506" y="5162415"/>
            <a:ext cx="3053955" cy="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44557" y="1772230"/>
            <a:ext cx="2339625" cy="225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8720000">
            <a:off x="2639506" y="2903675"/>
            <a:ext cx="3053955" cy="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47269" y="6320087"/>
            <a:ext cx="1603611" cy="47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KAP?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498933" y="4355826"/>
            <a:ext cx="2010747" cy="194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88411" y="3716599"/>
            <a:ext cx="2321423" cy="257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85064" y="1773696"/>
            <a:ext cx="2011934" cy="194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74542" y="1776477"/>
            <a:ext cx="2322456" cy="257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509680" y="3694096"/>
            <a:ext cx="197045" cy="71413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47269" y="1277038"/>
            <a:ext cx="1603611" cy="47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KAP?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09680" y="3694096"/>
            <a:ext cx="45719" cy="7141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745485" y="3143552"/>
            <a:ext cx="351720" cy="7141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571766" y="3165036"/>
            <a:ext cx="0" cy="69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304196" y="3165036"/>
            <a:ext cx="0" cy="69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0"/>
            <a:endCxn id="35" idx="2"/>
          </p:cNvCxnSpPr>
          <p:nvPr/>
        </p:nvCxnSpPr>
        <p:spPr>
          <a:xfrm>
            <a:off x="9921345" y="3143552"/>
            <a:ext cx="0" cy="7141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9844441" y="3315951"/>
            <a:ext cx="14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 (trans spec)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8445041" y="3315950"/>
            <a:ext cx="15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 (source spec)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745485" y="4401968"/>
            <a:ext cx="351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71766" y="44840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6.9mm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11225244" y="332618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27.6mm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426228" y="3154802"/>
            <a:ext cx="0" cy="691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07977" y="3165266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Camera Chip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482084" y="1398896"/>
            <a:ext cx="3568889" cy="425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524407" y="1561153"/>
            <a:ext cx="21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View on Camera Chip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18469" y="3017628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Backlighter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47054" y="514203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1184" y="1398896"/>
            <a:ext cx="10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Sideview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137262" y="5425468"/>
            <a:ext cx="410008" cy="13777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22754" y="1277038"/>
            <a:ext cx="410008" cy="13777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45233" y="3386960"/>
            <a:ext cx="2425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Zentraler</a:t>
            </a:r>
            <a:r>
              <a:rPr lang="en-US" dirty="0" smtClean="0"/>
              <a:t> Block f</a:t>
            </a:r>
            <a:r>
              <a:rPr lang="de-DE" dirty="0" err="1" smtClean="0"/>
              <a:t>ür</a:t>
            </a:r>
            <a:r>
              <a:rPr lang="de-DE" dirty="0" smtClean="0"/>
              <a:t> Ionenabschirmung. Wird nicht in unserem Experiment da sein. Deshalb noch eine Abschirmung an dieser Stelle einbauen.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5749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Rotated</a:t>
            </a:r>
            <a:r>
              <a:rPr lang="de-DE" dirty="0"/>
              <a:t> 2C </a:t>
            </a:r>
            <a:r>
              <a:rPr lang="de-DE" dirty="0" err="1"/>
              <a:t>Spectrometer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4803028" y="3439138"/>
            <a:ext cx="1347537" cy="4692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88565" y="3189603"/>
            <a:ext cx="46183" cy="123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08711" y="316733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PHELIX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891491" y="2800314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Backlighter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1184" y="1398896"/>
            <a:ext cx="95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Topview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flipV="1">
            <a:off x="2534748" y="1459256"/>
            <a:ext cx="7047556" cy="2617992"/>
            <a:chOff x="2621870" y="2600285"/>
            <a:chExt cx="7047556" cy="2617992"/>
          </a:xfrm>
        </p:grpSpPr>
        <p:sp>
          <p:nvSpPr>
            <p:cNvPr id="28" name="Rectangle 27"/>
            <p:cNvSpPr/>
            <p:nvPr/>
          </p:nvSpPr>
          <p:spPr>
            <a:xfrm>
              <a:off x="4398403" y="3445038"/>
              <a:ext cx="2664995" cy="1773239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907318" y="4012294"/>
              <a:ext cx="2261186" cy="103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3187060" y="3002267"/>
              <a:ext cx="57150" cy="394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21870" y="2938214"/>
              <a:ext cx="2261186" cy="10325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 rot="10800000">
              <a:off x="4127850" y="3765993"/>
              <a:ext cx="1603611" cy="4708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KAP?</a:t>
              </a:r>
              <a:endParaRPr lang="en-US" dirty="0"/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185545" y="4951798"/>
              <a:ext cx="197045" cy="186066"/>
              <a:chOff x="7509680" y="3694096"/>
              <a:chExt cx="197045" cy="714131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509680" y="3694096"/>
                <a:ext cx="197045" cy="71413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509680" y="3694096"/>
                <a:ext cx="45719" cy="714131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/>
            <p:cNvSpPr txBox="1"/>
            <p:nvPr/>
          </p:nvSpPr>
          <p:spPr>
            <a:xfrm rot="10800000">
              <a:off x="6693908" y="4528562"/>
              <a:ext cx="1377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Camera Chip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 rot="10800000">
              <a:off x="2851835" y="2600285"/>
              <a:ext cx="875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Sample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 rot="10800000">
              <a:off x="5845494" y="3659898"/>
              <a:ext cx="3823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(</a:t>
              </a:r>
              <a:r>
                <a:rPr lang="de-DE" dirty="0" err="1"/>
                <a:t>crystals</a:t>
              </a:r>
              <a:r>
                <a:rPr lang="de-DE" dirty="0"/>
                <a:t> </a:t>
              </a:r>
              <a:r>
                <a:rPr lang="de-DE" dirty="0" err="1"/>
                <a:t>above</a:t>
              </a:r>
              <a:r>
                <a:rPr lang="de-DE" dirty="0"/>
                <a:t> </a:t>
              </a:r>
              <a:r>
                <a:rPr lang="de-DE" dirty="0" err="1"/>
                <a:t>each</a:t>
              </a:r>
              <a:r>
                <a:rPr lang="de-DE" dirty="0"/>
                <a:t> </a:t>
              </a:r>
              <a:r>
                <a:rPr lang="de-DE" dirty="0" err="1"/>
                <a:t>other</a:t>
              </a:r>
              <a:r>
                <a:rPr lang="de-DE" dirty="0"/>
                <a:t> in </a:t>
              </a:r>
              <a:r>
                <a:rPr lang="de-DE" dirty="0" err="1"/>
                <a:t>this</a:t>
              </a:r>
              <a:r>
                <a:rPr lang="de-DE" dirty="0"/>
                <a:t> </a:t>
              </a:r>
              <a:r>
                <a:rPr lang="de-DE" dirty="0" err="1"/>
                <a:t>view</a:t>
              </a:r>
              <a:r>
                <a:rPr lang="de-DE" dirty="0"/>
                <a:t>)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05174" y="3155711"/>
              <a:ext cx="410008" cy="137770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Down Arrow 3">
            <a:extLst>
              <a:ext uri="{FF2B5EF4-FFF2-40B4-BE49-F238E27FC236}">
                <a16:creationId xmlns:a16="http://schemas.microsoft.com/office/drawing/2014/main" id="{19CD23AF-8822-4847-892B-CA935EEF5AFC}"/>
              </a:ext>
            </a:extLst>
          </p:cNvPr>
          <p:cNvSpPr/>
          <p:nvPr/>
        </p:nvSpPr>
        <p:spPr>
          <a:xfrm rot="10800000">
            <a:off x="2916179" y="4197423"/>
            <a:ext cx="481263" cy="1076826"/>
          </a:xfrm>
          <a:prstGeom prst="downArrow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8">
            <a:extLst>
              <a:ext uri="{FF2B5EF4-FFF2-40B4-BE49-F238E27FC236}">
                <a16:creationId xmlns:a16="http://schemas.microsoft.com/office/drawing/2014/main" id="{26B36A35-BD2D-564F-8C40-B48F90FD83BC}"/>
              </a:ext>
            </a:extLst>
          </p:cNvPr>
          <p:cNvSpPr txBox="1"/>
          <p:nvPr/>
        </p:nvSpPr>
        <p:spPr>
          <a:xfrm>
            <a:off x="2317756" y="4626466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Ions</a:t>
            </a:r>
            <a:endParaRPr lang="en-US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67E070-91F2-7747-BC68-1486D37C0838}"/>
              </a:ext>
            </a:extLst>
          </p:cNvPr>
          <p:cNvSpPr txBox="1"/>
          <p:nvPr/>
        </p:nvSpPr>
        <p:spPr>
          <a:xfrm>
            <a:off x="343499" y="5965334"/>
            <a:ext cx="11388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!!! The </a:t>
            </a:r>
            <a:r>
              <a:rPr lang="de-DE" dirty="0" err="1"/>
              <a:t>smaller</a:t>
            </a:r>
            <a:r>
              <a:rPr lang="de-DE" dirty="0"/>
              <a:t> the Bragg </a:t>
            </a:r>
            <a:r>
              <a:rPr lang="de-DE" dirty="0" err="1"/>
              <a:t>angles</a:t>
            </a:r>
            <a:r>
              <a:rPr lang="de-DE" dirty="0"/>
              <a:t>, the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critical</a:t>
            </a:r>
            <a:r>
              <a:rPr lang="de-DE" dirty="0"/>
              <a:t> </a:t>
            </a:r>
            <a:r>
              <a:rPr lang="de-DE" dirty="0" err="1"/>
              <a:t>becomes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rotation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reduces</a:t>
            </a:r>
            <a:r>
              <a:rPr lang="de-DE" dirty="0"/>
              <a:t> the </a:t>
            </a:r>
            <a:r>
              <a:rPr lang="de-DE" dirty="0" err="1"/>
              <a:t>projected</a:t>
            </a:r>
            <a:r>
              <a:rPr lang="de-DE" dirty="0"/>
              <a:t> angle in </a:t>
            </a:r>
            <a:r>
              <a:rPr lang="de-DE" dirty="0" err="1"/>
              <a:t>sideview</a:t>
            </a:r>
            <a:r>
              <a:rPr lang="de-DE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423143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Agreements on 11/28/22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crystal</a:t>
            </a:r>
            <a:r>
              <a:rPr lang="de-DE" dirty="0" smtClean="0"/>
              <a:t> ADP </a:t>
            </a:r>
            <a:r>
              <a:rPr lang="de-DE" dirty="0" err="1" smtClean="0"/>
              <a:t>spectrometer</a:t>
            </a:r>
            <a:r>
              <a:rPr lang="de-DE" dirty="0" smtClean="0"/>
              <a:t> (</a:t>
            </a:r>
            <a:r>
              <a:rPr lang="de-DE" dirty="0" err="1" smtClean="0"/>
              <a:t>no</a:t>
            </a:r>
            <a:r>
              <a:rPr lang="de-DE" dirty="0" smtClean="0"/>
              <a:t> KAP)</a:t>
            </a:r>
          </a:p>
          <a:p>
            <a:r>
              <a:rPr lang="de-DE" dirty="0" err="1" smtClean="0"/>
              <a:t>mica</a:t>
            </a:r>
            <a:r>
              <a:rPr lang="de-DE" dirty="0" smtClean="0"/>
              <a:t> FSSR </a:t>
            </a:r>
            <a:r>
              <a:rPr lang="de-DE" dirty="0" err="1" smtClean="0"/>
              <a:t>spectrometer</a:t>
            </a:r>
            <a:endParaRPr lang="de-DE" dirty="0" smtClean="0"/>
          </a:p>
          <a:p>
            <a:r>
              <a:rPr lang="de-DE" dirty="0" err="1" smtClean="0"/>
              <a:t>overview</a:t>
            </a:r>
            <a:r>
              <a:rPr lang="de-DE" dirty="0" smtClean="0"/>
              <a:t> KAP </a:t>
            </a:r>
            <a:r>
              <a:rPr lang="de-DE" dirty="0" err="1" smtClean="0"/>
              <a:t>spectrometer</a:t>
            </a:r>
            <a:r>
              <a:rPr lang="de-DE" dirty="0" smtClean="0"/>
              <a:t> (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look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above</a:t>
            </a:r>
            <a:r>
              <a:rPr lang="de-DE" dirty="0" smtClean="0"/>
              <a:t> -&gt; </a:t>
            </a:r>
            <a:r>
              <a:rPr lang="de-DE" dirty="0" err="1" smtClean="0"/>
              <a:t>space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sufficient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4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Still open </a:t>
            </a:r>
            <a:r>
              <a:rPr lang="de-DE" dirty="0" err="1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Can FSSR </a:t>
            </a:r>
            <a:r>
              <a:rPr lang="de-DE" dirty="0" err="1"/>
              <a:t>spectrometer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spectra</a:t>
            </a:r>
            <a:r>
              <a:rPr lang="de-DE" dirty="0"/>
              <a:t>?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fit </a:t>
            </a:r>
            <a:r>
              <a:rPr lang="de-DE" dirty="0" err="1"/>
              <a:t>simultaneously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absorption</a:t>
            </a:r>
            <a:r>
              <a:rPr lang="de-DE" dirty="0"/>
              <a:t> </a:t>
            </a:r>
            <a:r>
              <a:rPr lang="de-DE" dirty="0" err="1"/>
              <a:t>spectrometer</a:t>
            </a:r>
            <a:r>
              <a:rPr lang="de-DE" dirty="0"/>
              <a:t> (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spectrometer</a:t>
            </a:r>
            <a:r>
              <a:rPr lang="de-DE" dirty="0"/>
              <a:t> </a:t>
            </a:r>
            <a:r>
              <a:rPr lang="de-DE" dirty="0" err="1"/>
              <a:t>useless</a:t>
            </a:r>
            <a:r>
              <a:rPr lang="de-DE" dirty="0"/>
              <a:t>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72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Gedreht aus Ebene (wie für KAP-Kandidaten) empfindlich gegenüber Laser Fluktuationen (Variierung der geprobten Region senkrecht zu Ionenstrahl). Aber ist eigentlich analog für Spektrometer in Ebene. Wenn Quelle um 100um springt, </a:t>
            </a:r>
            <a:r>
              <a:rPr lang="de-DE" dirty="0" err="1"/>
              <a:t>varriiert</a:t>
            </a:r>
            <a:r>
              <a:rPr lang="de-DE" dirty="0"/>
              <a:t> geprobte Region auch um 100um - </a:t>
            </a:r>
            <a:r>
              <a:rPr lang="de-DE" dirty="0" err="1"/>
              <a:t>epsilon</a:t>
            </a:r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AA3ADB-176E-024F-B5BD-4CA4F462576F}"/>
              </a:ext>
            </a:extLst>
          </p:cNvPr>
          <p:cNvSpPr txBox="1"/>
          <p:nvPr/>
        </p:nvSpPr>
        <p:spPr>
          <a:xfrm>
            <a:off x="374905" y="681037"/>
            <a:ext cx="102321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Empfindlichkeit der </a:t>
            </a:r>
            <a:r>
              <a:rPr lang="de-DE" sz="2800" b="1" dirty="0" err="1"/>
              <a:t>Geo</a:t>
            </a:r>
            <a:r>
              <a:rPr lang="de-DE" sz="2800" b="1" dirty="0"/>
              <a:t> gegenüber Unsicherheiten in </a:t>
            </a:r>
            <a:r>
              <a:rPr lang="de-DE" sz="2800" b="1" dirty="0" err="1"/>
              <a:t>backlighter</a:t>
            </a:r>
            <a:r>
              <a:rPr lang="de-DE" sz="2800" b="1" dirty="0"/>
              <a:t> und sample </a:t>
            </a:r>
            <a:r>
              <a:rPr lang="de-DE" sz="2800" b="1" dirty="0" err="1"/>
              <a:t>position</a:t>
            </a:r>
            <a:r>
              <a:rPr lang="de-DE" sz="2800" b="1" dirty="0"/>
              <a:t> untersuchen….</a:t>
            </a:r>
          </a:p>
        </p:txBody>
      </p:sp>
    </p:spTree>
    <p:extLst>
      <p:ext uri="{BB962C8B-B14F-4D97-AF65-F5344CB8AC3E}">
        <p14:creationId xmlns:p14="http://schemas.microsoft.com/office/powerpoint/2010/main" val="5682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4306905" y="3349990"/>
            <a:ext cx="2233831" cy="13777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ADP </a:t>
            </a:r>
            <a:r>
              <a:rPr lang="de-DE" dirty="0" err="1"/>
              <a:t>Spectrometer</a:t>
            </a:r>
            <a:endParaRPr lang="en-US" dirty="0"/>
          </a:p>
        </p:txBody>
      </p:sp>
      <p:sp>
        <p:nvSpPr>
          <p:cNvPr id="4" name="Down Arrow 3"/>
          <p:cNvSpPr/>
          <p:nvPr/>
        </p:nvSpPr>
        <p:spPr>
          <a:xfrm rot="10800000">
            <a:off x="3669261" y="5542915"/>
            <a:ext cx="481263" cy="1076826"/>
          </a:xfrm>
          <a:prstGeom prst="downArrow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5430162" y="3836093"/>
            <a:ext cx="1347537" cy="4692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15543" y="3406917"/>
            <a:ext cx="46183" cy="123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37879" y="4702784"/>
            <a:ext cx="57150" cy="394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804004" y="360989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PHELIX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70838" y="597195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Ions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44558" y="4025357"/>
            <a:ext cx="2355595" cy="227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2880000" flipV="1">
            <a:off x="2639506" y="5162415"/>
            <a:ext cx="3053955" cy="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144557" y="1772230"/>
            <a:ext cx="2339625" cy="225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8720000">
            <a:off x="2639506" y="2903675"/>
            <a:ext cx="3053955" cy="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47269" y="6320087"/>
            <a:ext cx="1603611" cy="47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498933" y="4355826"/>
            <a:ext cx="2010747" cy="194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188411" y="3716599"/>
            <a:ext cx="2321423" cy="257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5485064" y="1773696"/>
            <a:ext cx="2011934" cy="194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174542" y="1776477"/>
            <a:ext cx="2322456" cy="257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509680" y="3694096"/>
            <a:ext cx="197045" cy="71413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547269" y="1277038"/>
            <a:ext cx="1603611" cy="47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ADP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509680" y="3694096"/>
            <a:ext cx="45719" cy="7141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745485" y="3143552"/>
            <a:ext cx="351720" cy="7141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571766" y="3165036"/>
            <a:ext cx="0" cy="69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304196" y="3165036"/>
            <a:ext cx="0" cy="69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0"/>
            <a:endCxn id="35" idx="2"/>
          </p:cNvCxnSpPr>
          <p:nvPr/>
        </p:nvCxnSpPr>
        <p:spPr>
          <a:xfrm>
            <a:off x="9921345" y="3143552"/>
            <a:ext cx="0" cy="7141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9844441" y="3315951"/>
            <a:ext cx="14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 (trans spec)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8445041" y="3315950"/>
            <a:ext cx="15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 (source spec)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745485" y="4401968"/>
            <a:ext cx="351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71766" y="44840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6.9mm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11225244" y="332618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27.6mm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426228" y="3154802"/>
            <a:ext cx="0" cy="691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907977" y="3165266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Camera Chip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482084" y="1398896"/>
            <a:ext cx="3568889" cy="425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524407" y="1561153"/>
            <a:ext cx="21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View on Camera Chip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518469" y="3017628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Backlighter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347054" y="5142039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1184" y="1398896"/>
            <a:ext cx="95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Topview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4137262" y="5425468"/>
            <a:ext cx="410008" cy="13777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22754" y="1277038"/>
            <a:ext cx="410008" cy="13777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777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2D9685-F9BD-6B4C-B1AC-86DCF451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Überlegungen zu Anordnung FSSR…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A2954B-F635-104A-A837-B239FE069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 err="1">
                <a:solidFill>
                  <a:srgbClr val="FF0000"/>
                </a:solidFill>
              </a:rPr>
              <a:t>Rotating</a:t>
            </a:r>
            <a:r>
              <a:rPr lang="de-DE" sz="2800" dirty="0">
                <a:solidFill>
                  <a:srgbClr val="FF0000"/>
                </a:solidFill>
              </a:rPr>
              <a:t> FSSR </a:t>
            </a:r>
            <a:r>
              <a:rPr lang="de-DE" sz="2800" dirty="0" err="1">
                <a:solidFill>
                  <a:srgbClr val="FF0000"/>
                </a:solidFill>
              </a:rPr>
              <a:t>accordingly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to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target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alignment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for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other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spectrometer</a:t>
            </a:r>
            <a:r>
              <a:rPr lang="de-DE" sz="2800" dirty="0">
                <a:solidFill>
                  <a:srgbClr val="FF0000"/>
                </a:solidFill>
              </a:rPr>
              <a:t>? </a:t>
            </a:r>
            <a:r>
              <a:rPr lang="de-DE" sz="2800" dirty="0" err="1">
                <a:solidFill>
                  <a:srgbClr val="FF0000"/>
                </a:solidFill>
              </a:rPr>
              <a:t>Or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two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target</a:t>
            </a:r>
            <a:r>
              <a:rPr lang="de-DE" sz="2800" dirty="0">
                <a:solidFill>
                  <a:srgbClr val="FF0000"/>
                </a:solidFill>
              </a:rPr>
              <a:t> </a:t>
            </a:r>
            <a:r>
              <a:rPr lang="de-DE" sz="2800" dirty="0" err="1">
                <a:solidFill>
                  <a:srgbClr val="FF0000"/>
                </a:solidFill>
              </a:rPr>
              <a:t>types</a:t>
            </a:r>
            <a:r>
              <a:rPr lang="de-DE" sz="2800" dirty="0">
                <a:solidFill>
                  <a:srgbClr val="FF0000"/>
                </a:solidFill>
              </a:rPr>
              <a:t>? Imaging </a:t>
            </a:r>
            <a:r>
              <a:rPr lang="de-DE" sz="2800" dirty="0" err="1">
                <a:solidFill>
                  <a:srgbClr val="FF0000"/>
                </a:solidFill>
              </a:rPr>
              <a:t>quality</a:t>
            </a:r>
            <a:r>
              <a:rPr lang="de-DE" sz="2800" dirty="0">
                <a:solidFill>
                  <a:srgbClr val="FF0000"/>
                </a:solidFill>
              </a:rPr>
              <a:t>?</a:t>
            </a:r>
          </a:p>
          <a:p>
            <a:r>
              <a:rPr lang="de-DE" dirty="0" err="1">
                <a:solidFill>
                  <a:srgbClr val="FF0000"/>
                </a:solidFill>
              </a:rPr>
              <a:t>Going</a:t>
            </a:r>
            <a:r>
              <a:rPr lang="de-DE" dirty="0">
                <a:solidFill>
                  <a:srgbClr val="FF0000"/>
                </a:solidFill>
              </a:rPr>
              <a:t> out of plane </a:t>
            </a:r>
            <a:r>
              <a:rPr lang="de-DE" dirty="0" err="1">
                <a:solidFill>
                  <a:srgbClr val="FF0000"/>
                </a:solidFill>
              </a:rPr>
              <a:t>necessary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keep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space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for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laser</a:t>
            </a:r>
            <a:r>
              <a:rPr lang="de-DE" dirty="0">
                <a:solidFill>
                  <a:srgbClr val="FF0000"/>
                </a:solidFill>
              </a:rPr>
              <a:t> beam?</a:t>
            </a:r>
            <a:endParaRPr lang="de-DE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50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 rot="10800000">
            <a:off x="2857362" y="5356182"/>
            <a:ext cx="481263" cy="1076826"/>
          </a:xfrm>
          <a:prstGeom prst="downArrow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 rot="10800000">
            <a:off x="4618263" y="3649360"/>
            <a:ext cx="1347537" cy="4692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03644" y="3220184"/>
            <a:ext cx="46183" cy="123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25980" y="4516051"/>
            <a:ext cx="57150" cy="394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992105" y="342315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PHELIX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58939" y="5785225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Ions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32659" y="3838624"/>
            <a:ext cx="2355595" cy="227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2880000" flipV="1">
            <a:off x="1827607" y="4975682"/>
            <a:ext cx="3053955" cy="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332658" y="1585497"/>
            <a:ext cx="2339625" cy="2259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8720000">
            <a:off x="1827607" y="2716942"/>
            <a:ext cx="3053955" cy="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735370" y="6133354"/>
            <a:ext cx="1603611" cy="47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ADP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687034" y="4169093"/>
            <a:ext cx="2010747" cy="194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76512" y="3529866"/>
            <a:ext cx="2321423" cy="257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4673165" y="1586963"/>
            <a:ext cx="2011934" cy="1942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62643" y="1589744"/>
            <a:ext cx="2322456" cy="2579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697781" y="3507363"/>
            <a:ext cx="197045" cy="71413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735370" y="1090305"/>
            <a:ext cx="1603611" cy="47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ADP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697781" y="3507363"/>
            <a:ext cx="45719" cy="7141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9745485" y="3143552"/>
            <a:ext cx="351720" cy="7141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571766" y="3165036"/>
            <a:ext cx="0" cy="69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304196" y="3165036"/>
            <a:ext cx="0" cy="69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0"/>
            <a:endCxn id="35" idx="2"/>
          </p:cNvCxnSpPr>
          <p:nvPr/>
        </p:nvCxnSpPr>
        <p:spPr>
          <a:xfrm>
            <a:off x="9921345" y="3143552"/>
            <a:ext cx="0" cy="7141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5400000">
            <a:off x="9844441" y="3315951"/>
            <a:ext cx="14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 (trans spec)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8445041" y="3315950"/>
            <a:ext cx="159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 (source spec)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9745485" y="4401968"/>
            <a:ext cx="3517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9571766" y="448406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6.9mm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11225244" y="332618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27.6mm</a:t>
            </a:r>
            <a:endParaRPr lang="en-US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1426228" y="3154802"/>
            <a:ext cx="0" cy="6916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582357" y="3027407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Camera Chip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8416770" y="1482186"/>
            <a:ext cx="3568889" cy="4251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8524407" y="1561153"/>
            <a:ext cx="219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View on Camera Chip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047190" y="2805351"/>
            <a:ext cx="53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535155" y="495530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79829" y="1026638"/>
            <a:ext cx="955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Topview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1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398403" y="3445038"/>
            <a:ext cx="2664995" cy="177323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07318" y="4012294"/>
            <a:ext cx="2261186" cy="103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ADP </a:t>
            </a:r>
            <a:r>
              <a:rPr lang="de-DE" dirty="0" err="1"/>
              <a:t>Spectrometer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4907474" y="2748950"/>
            <a:ext cx="1347537" cy="4692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2855" y="2319774"/>
            <a:ext cx="46183" cy="123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87060" y="3002267"/>
            <a:ext cx="57150" cy="394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313157" y="2477151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PHELIX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21870" y="2938214"/>
            <a:ext cx="2261186" cy="103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27850" y="3765993"/>
            <a:ext cx="1603611" cy="470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ADP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85545" y="4951798"/>
            <a:ext cx="197045" cy="186066"/>
            <a:chOff x="7509680" y="3694096"/>
            <a:chExt cx="197045" cy="714131"/>
          </a:xfrm>
        </p:grpSpPr>
        <p:sp>
          <p:nvSpPr>
            <p:cNvPr id="32" name="Rectangle 31"/>
            <p:cNvSpPr/>
            <p:nvPr/>
          </p:nvSpPr>
          <p:spPr>
            <a:xfrm>
              <a:off x="7509680" y="3694096"/>
              <a:ext cx="197045" cy="71413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509680" y="3694096"/>
              <a:ext cx="45719" cy="71413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693908" y="4528562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Camera Chip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995781" y="1930485"/>
            <a:ext cx="1226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Backlighter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878266" y="345448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1184" y="1398896"/>
            <a:ext cx="101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Sideview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845494" y="3659898"/>
            <a:ext cx="390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</a:t>
            </a:r>
            <a:r>
              <a:rPr lang="de-DE" dirty="0" err="1"/>
              <a:t>crystals</a:t>
            </a:r>
            <a:r>
              <a:rPr lang="de-DE" dirty="0"/>
              <a:t> </a:t>
            </a:r>
            <a:r>
              <a:rPr lang="de-DE" dirty="0" err="1"/>
              <a:t>behind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705174" y="3155711"/>
            <a:ext cx="410008" cy="137770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709746-A88F-B348-95B6-41426D549123}"/>
              </a:ext>
            </a:extLst>
          </p:cNvPr>
          <p:cNvSpPr txBox="1"/>
          <p:nvPr/>
        </p:nvSpPr>
        <p:spPr>
          <a:xfrm>
            <a:off x="1371600" y="6135624"/>
            <a:ext cx="9382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The </a:t>
            </a:r>
            <a:r>
              <a:rPr lang="de-DE" dirty="0" err="1"/>
              <a:t>rotation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view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 </a:t>
            </a:r>
            <a:r>
              <a:rPr lang="de-DE" dirty="0" err="1"/>
              <a:t>projected</a:t>
            </a:r>
            <a:r>
              <a:rPr lang="de-DE" dirty="0"/>
              <a:t> </a:t>
            </a:r>
            <a:r>
              <a:rPr lang="de-DE" dirty="0" err="1"/>
              <a:t>angles</a:t>
            </a:r>
            <a:r>
              <a:rPr lang="de-DE" dirty="0"/>
              <a:t> in </a:t>
            </a:r>
            <a:r>
              <a:rPr lang="de-DE" dirty="0" err="1"/>
              <a:t>topview</a:t>
            </a:r>
            <a:r>
              <a:rPr lang="de-DE" dirty="0"/>
              <a:t> in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still </a:t>
            </a:r>
            <a:r>
              <a:rPr lang="de-DE" dirty="0" err="1"/>
              <a:t>fulfill</a:t>
            </a:r>
            <a:r>
              <a:rPr lang="de-DE" dirty="0"/>
              <a:t> Bragg </a:t>
            </a:r>
            <a:r>
              <a:rPr lang="de-DE" dirty="0" err="1"/>
              <a:t>condition</a:t>
            </a:r>
            <a:endParaRPr lang="de-DE" dirty="0"/>
          </a:p>
          <a:p>
            <a:r>
              <a:rPr lang="de-DE" dirty="0"/>
              <a:t>Also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spectrometer</a:t>
            </a:r>
            <a:r>
              <a:rPr lang="de-DE" dirty="0"/>
              <a:t> </a:t>
            </a:r>
            <a:r>
              <a:rPr lang="de-DE" dirty="0" err="1"/>
              <a:t>length</a:t>
            </a:r>
            <a:r>
              <a:rPr lang="de-DE" dirty="0"/>
              <a:t> (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calculated</a:t>
            </a:r>
            <a:r>
              <a:rPr lang="de-DE" dirty="0"/>
              <a:t> in </a:t>
            </a:r>
            <a:r>
              <a:rPr lang="de-DE" dirty="0" err="1"/>
              <a:t>spectrometer</a:t>
            </a:r>
            <a:r>
              <a:rPr lang="de-DE" dirty="0"/>
              <a:t> plane)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77B34B24-159F-C846-94DC-C2C03062F313}"/>
              </a:ext>
            </a:extLst>
          </p:cNvPr>
          <p:cNvSpPr txBox="1"/>
          <p:nvPr/>
        </p:nvSpPr>
        <p:spPr>
          <a:xfrm>
            <a:off x="5845494" y="883432"/>
            <a:ext cx="6099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(of </a:t>
            </a:r>
            <a:r>
              <a:rPr lang="de-DE" dirty="0" err="1"/>
              <a:t>course</a:t>
            </a:r>
            <a:r>
              <a:rPr lang="de-DE" dirty="0"/>
              <a:t> also a </a:t>
            </a:r>
            <a:r>
              <a:rPr lang="de-DE" dirty="0" err="1"/>
              <a:t>rotation</a:t>
            </a:r>
            <a:r>
              <a:rPr lang="de-DE" dirty="0"/>
              <a:t> of </a:t>
            </a:r>
            <a:r>
              <a:rPr lang="de-DE" dirty="0" err="1"/>
              <a:t>crystal</a:t>
            </a:r>
            <a:r>
              <a:rPr lang="de-DE" dirty="0"/>
              <a:t> and </a:t>
            </a:r>
            <a:r>
              <a:rPr lang="de-DE" dirty="0" err="1"/>
              <a:t>chip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possible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4039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/>
          <p:cNvCxnSpPr/>
          <p:nvPr/>
        </p:nvCxnSpPr>
        <p:spPr>
          <a:xfrm>
            <a:off x="4907474" y="3993935"/>
            <a:ext cx="2306124" cy="89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Arrow 4"/>
          <p:cNvSpPr/>
          <p:nvPr/>
        </p:nvSpPr>
        <p:spPr>
          <a:xfrm rot="10800000">
            <a:off x="4770090" y="2678512"/>
            <a:ext cx="1347537" cy="4692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622532" y="2570892"/>
            <a:ext cx="46183" cy="123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15115" y="3190518"/>
            <a:ext cx="57150" cy="394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026117" y="238622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PHELIX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690807" y="3199594"/>
            <a:ext cx="2192249" cy="77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 rot="1200000">
            <a:off x="4127850" y="3765993"/>
            <a:ext cx="1603611" cy="47084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ADP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 rot="1200000">
            <a:off x="7215390" y="4843258"/>
            <a:ext cx="197045" cy="186066"/>
            <a:chOff x="7509680" y="3694096"/>
            <a:chExt cx="197045" cy="714131"/>
          </a:xfrm>
        </p:grpSpPr>
        <p:sp>
          <p:nvSpPr>
            <p:cNvPr id="32" name="Rectangle 31"/>
            <p:cNvSpPr/>
            <p:nvPr/>
          </p:nvSpPr>
          <p:spPr>
            <a:xfrm>
              <a:off x="7509680" y="3694096"/>
              <a:ext cx="197045" cy="714131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509680" y="3694096"/>
              <a:ext cx="45719" cy="714131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749630" y="4358225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Camera Chip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353035" y="2147611"/>
            <a:ext cx="53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TCC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834484" y="3585172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5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Constraints</a:t>
            </a:r>
            <a:r>
              <a:rPr lang="de-DE" dirty="0"/>
              <a:t> ADP </a:t>
            </a:r>
            <a:r>
              <a:rPr lang="de-DE" dirty="0" err="1"/>
              <a:t>Spectrometer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Crystal </a:t>
            </a:r>
            <a:r>
              <a:rPr lang="de-DE" dirty="0" err="1"/>
              <a:t>length</a:t>
            </a:r>
            <a:r>
              <a:rPr lang="de-DE" dirty="0"/>
              <a:t> (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ok, but check)</a:t>
            </a:r>
          </a:p>
          <a:p>
            <a:r>
              <a:rPr lang="de-DE" dirty="0"/>
              <a:t>Resolution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0.5eV -&gt; in </a:t>
            </a:r>
            <a:r>
              <a:rPr lang="de-DE" dirty="0" err="1"/>
              <a:t>particular</a:t>
            </a:r>
            <a:r>
              <a:rPr lang="de-DE" dirty="0"/>
              <a:t> source </a:t>
            </a:r>
            <a:r>
              <a:rPr lang="de-DE" dirty="0" err="1"/>
              <a:t>broadening</a:t>
            </a:r>
            <a:endParaRPr lang="de-DE" dirty="0"/>
          </a:p>
          <a:p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at least 1550-1600eV (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cover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1600 also </a:t>
            </a:r>
            <a:r>
              <a:rPr lang="de-DE" dirty="0" err="1"/>
              <a:t>for</a:t>
            </a:r>
            <a:r>
              <a:rPr lang="de-DE" dirty="0"/>
              <a:t> Al He </a:t>
            </a:r>
            <a:r>
              <a:rPr lang="de-DE" dirty="0" err="1"/>
              <a:t>alpha</a:t>
            </a:r>
            <a:r>
              <a:rPr lang="de-DE" dirty="0"/>
              <a:t> </a:t>
            </a:r>
            <a:r>
              <a:rPr lang="de-DE" dirty="0" err="1"/>
              <a:t>emission</a:t>
            </a:r>
            <a:r>
              <a:rPr lang="de-DE" dirty="0"/>
              <a:t>)</a:t>
            </a:r>
          </a:p>
          <a:p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backlighter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sample at least 3mm</a:t>
            </a:r>
          </a:p>
          <a:p>
            <a:r>
              <a:rPr lang="de-DE" dirty="0"/>
              <a:t>sample at </a:t>
            </a:r>
            <a:r>
              <a:rPr lang="de-DE" dirty="0" err="1"/>
              <a:t>most</a:t>
            </a:r>
            <a:r>
              <a:rPr lang="de-DE" dirty="0"/>
              <a:t> 1mm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6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66" y="900752"/>
            <a:ext cx="10992134" cy="5276211"/>
          </a:xfrm>
        </p:spPr>
        <p:txBody>
          <a:bodyPr>
            <a:normAutofit/>
          </a:bodyPr>
          <a:lstStyle/>
          <a:p>
            <a:r>
              <a:rPr lang="de-DE" dirty="0" err="1"/>
              <a:t>Dependence</a:t>
            </a:r>
            <a:r>
              <a:rPr lang="de-DE" dirty="0"/>
              <a:t> of sample </a:t>
            </a:r>
            <a:r>
              <a:rPr lang="de-DE" dirty="0" err="1"/>
              <a:t>length</a:t>
            </a:r>
            <a:r>
              <a:rPr lang="de-DE" dirty="0"/>
              <a:t> on Bragg </a:t>
            </a:r>
            <a:r>
              <a:rPr lang="de-DE" dirty="0" err="1"/>
              <a:t>angles</a:t>
            </a:r>
            <a:r>
              <a:rPr lang="de-DE" dirty="0"/>
              <a:t> (and </a:t>
            </a:r>
            <a:r>
              <a:rPr lang="de-DE" dirty="0" err="1"/>
              <a:t>influence</a:t>
            </a:r>
            <a:r>
              <a:rPr lang="de-DE" dirty="0"/>
              <a:t> of source </a:t>
            </a:r>
            <a:r>
              <a:rPr lang="de-DE" dirty="0" err="1"/>
              <a:t>size</a:t>
            </a:r>
            <a:r>
              <a:rPr lang="de-DE" dirty="0"/>
              <a:t> on sample </a:t>
            </a:r>
            <a:r>
              <a:rPr lang="de-DE" dirty="0" err="1"/>
              <a:t>length</a:t>
            </a:r>
            <a:r>
              <a:rPr lang="de-DE" dirty="0"/>
              <a:t>) </a:t>
            </a:r>
            <a:r>
              <a:rPr lang="de-DE" dirty="0" err="1"/>
              <a:t>as</a:t>
            </a:r>
            <a:r>
              <a:rPr lang="de-DE" dirty="0"/>
              <a:t> in von-Hamos </a:t>
            </a:r>
            <a:r>
              <a:rPr lang="de-DE" dirty="0" err="1"/>
              <a:t>geometry</a:t>
            </a:r>
            <a:endParaRPr lang="de-DE" dirty="0"/>
          </a:p>
          <a:p>
            <a:r>
              <a:rPr lang="de-DE" dirty="0" err="1"/>
              <a:t>Formulas</a:t>
            </a:r>
            <a:r>
              <a:rPr lang="de-DE" dirty="0"/>
              <a:t> </a:t>
            </a:r>
            <a:r>
              <a:rPr lang="de-DE" dirty="0" err="1"/>
              <a:t>concerning</a:t>
            </a:r>
            <a:r>
              <a:rPr lang="de-DE" dirty="0"/>
              <a:t> </a:t>
            </a:r>
            <a:r>
              <a:rPr lang="de-DE" dirty="0" err="1"/>
              <a:t>geometry</a:t>
            </a:r>
            <a:r>
              <a:rPr lang="de-DE" dirty="0"/>
              <a:t> different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spectral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on </a:t>
            </a:r>
            <a:r>
              <a:rPr lang="de-DE" dirty="0" err="1"/>
              <a:t>chip</a:t>
            </a:r>
            <a:r>
              <a:rPr lang="de-DE" dirty="0"/>
              <a:t> </a:t>
            </a:r>
            <a:r>
              <a:rPr lang="de-DE" dirty="0" err="1"/>
              <a:t>differnt</a:t>
            </a:r>
            <a:r>
              <a:rPr lang="de-DE" dirty="0"/>
              <a:t> (</a:t>
            </a:r>
            <a:r>
              <a:rPr lang="de-DE" dirty="0" err="1"/>
              <a:t>furthermore</a:t>
            </a:r>
            <a:r>
              <a:rPr lang="de-DE" dirty="0"/>
              <a:t> not </a:t>
            </a:r>
            <a:r>
              <a:rPr lang="de-DE" dirty="0" err="1"/>
              <a:t>necessarily</a:t>
            </a:r>
            <a:r>
              <a:rPr lang="de-DE" dirty="0"/>
              <a:t> </a:t>
            </a:r>
            <a:r>
              <a:rPr lang="de-DE" dirty="0" err="1"/>
              <a:t>symmetric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lengths</a:t>
            </a:r>
            <a:r>
              <a:rPr lang="de-DE" dirty="0"/>
              <a:t> on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sides</a:t>
            </a:r>
            <a:r>
              <a:rPr lang="de-DE" dirty="0"/>
              <a:t> of the </a:t>
            </a:r>
            <a:r>
              <a:rPr lang="de-DE" dirty="0" err="1"/>
              <a:t>crystal</a:t>
            </a:r>
            <a:r>
              <a:rPr lang="de-DE" dirty="0"/>
              <a:t>)</a:t>
            </a:r>
          </a:p>
          <a:p>
            <a:r>
              <a:rPr lang="de-DE" dirty="0"/>
              <a:t>Source </a:t>
            </a:r>
            <a:r>
              <a:rPr lang="de-DE" dirty="0" err="1"/>
              <a:t>broadening</a:t>
            </a:r>
            <a:r>
              <a:rPr lang="de-DE" dirty="0"/>
              <a:t> different -&gt; source </a:t>
            </a:r>
            <a:r>
              <a:rPr lang="de-DE" dirty="0" err="1"/>
              <a:t>size</a:t>
            </a:r>
            <a:r>
              <a:rPr lang="de-DE" dirty="0"/>
              <a:t> 1:1 on </a:t>
            </a:r>
            <a:r>
              <a:rPr lang="de-DE" dirty="0" err="1"/>
              <a:t>chip</a:t>
            </a:r>
            <a:endParaRPr 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01153" y="47830"/>
            <a:ext cx="11369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General </a:t>
            </a:r>
            <a:r>
              <a:rPr lang="de-DE" sz="3200" dirty="0" err="1"/>
              <a:t>thoughts</a:t>
            </a:r>
            <a:r>
              <a:rPr lang="de-DE" sz="3200" dirty="0"/>
              <a:t> </a:t>
            </a:r>
            <a:r>
              <a:rPr lang="de-DE" sz="3200" dirty="0" err="1"/>
              <a:t>concerning</a:t>
            </a:r>
            <a:r>
              <a:rPr lang="de-DE" sz="3200" dirty="0"/>
              <a:t> </a:t>
            </a:r>
            <a:r>
              <a:rPr lang="de-DE" sz="3200" dirty="0" err="1"/>
              <a:t>rotated</a:t>
            </a:r>
            <a:r>
              <a:rPr lang="de-DE" sz="3200" dirty="0"/>
              <a:t> </a:t>
            </a:r>
            <a:r>
              <a:rPr lang="de-DE" sz="3200" dirty="0" err="1"/>
              <a:t>camera</a:t>
            </a:r>
            <a:r>
              <a:rPr lang="de-DE" sz="3200" dirty="0"/>
              <a:t> (</a:t>
            </a:r>
            <a:r>
              <a:rPr lang="de-DE" sz="3200" dirty="0" err="1"/>
              <a:t>two</a:t>
            </a:r>
            <a:r>
              <a:rPr lang="de-DE" sz="3200" dirty="0"/>
              <a:t> </a:t>
            </a:r>
            <a:r>
              <a:rPr lang="de-DE" sz="3200" dirty="0" err="1"/>
              <a:t>crystal</a:t>
            </a:r>
            <a:r>
              <a:rPr lang="de-DE" sz="3200" dirty="0"/>
              <a:t> 2C) </a:t>
            </a:r>
            <a:r>
              <a:rPr lang="de-DE" sz="3200" dirty="0" err="1"/>
              <a:t>setup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4840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43300" y="4269903"/>
                <a:ext cx="466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3300" y="4269903"/>
                <a:ext cx="46660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954741" y="1089212"/>
            <a:ext cx="8138925" cy="3550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54741" y="1089212"/>
            <a:ext cx="3088753" cy="355002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543300" y="4639235"/>
            <a:ext cx="5816600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308682" y="1291795"/>
                <a:ext cx="3995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682" y="1291795"/>
                <a:ext cx="39959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/>
          <p:cNvSpPr/>
          <p:nvPr/>
        </p:nvSpPr>
        <p:spPr>
          <a:xfrm rot="5400000">
            <a:off x="1225795" y="1182053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rot="15423701">
            <a:off x="3565108" y="4306252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132457" y="4299720"/>
                <a:ext cx="461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457" y="4299720"/>
                <a:ext cx="4612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/>
          <p:cNvSpPr/>
          <p:nvPr/>
        </p:nvSpPr>
        <p:spPr>
          <a:xfrm rot="15423701">
            <a:off x="8090725" y="4306251"/>
            <a:ext cx="520118" cy="520117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824948" y="1089212"/>
            <a:ext cx="0" cy="34770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 rot="5400000">
                <a:off x="-574619" y="2550760"/>
                <a:ext cx="231800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de-DE" b="0" dirty="0"/>
              </a:p>
              <a:p>
                <a:r>
                  <a:rPr lang="de-DE" dirty="0"/>
                  <a:t>(H: </a:t>
                </a:r>
                <a:r>
                  <a:rPr lang="de-DE" dirty="0" err="1"/>
                  <a:t>spectrometer</a:t>
                </a:r>
                <a:r>
                  <a:rPr lang="de-DE" dirty="0"/>
                  <a:t> </a:t>
                </a:r>
                <a:r>
                  <a:rPr lang="de-DE" dirty="0" err="1"/>
                  <a:t>height</a:t>
                </a:r>
                <a:r>
                  <a:rPr lang="de-DE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-574619" y="2550760"/>
                <a:ext cx="2318007" cy="553998"/>
              </a:xfrm>
              <a:prstGeom prst="rect">
                <a:avLst/>
              </a:prstGeom>
              <a:blipFill>
                <a:blip r:embed="rId5"/>
                <a:stretch>
                  <a:fillRect l="-24176" t="-6316" b="-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398610" y="793650"/>
                <a:ext cx="4289379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610" y="793650"/>
                <a:ext cx="4289379" cy="5712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9030798" y="4001136"/>
                <a:ext cx="1012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DE" b="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0798" y="4001136"/>
                <a:ext cx="10120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V="1">
            <a:off x="4019841" y="3586519"/>
            <a:ext cx="48297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688546" y="3076379"/>
            <a:ext cx="125335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dirty="0" err="1"/>
              <a:t>crystal</a:t>
            </a:r>
            <a:r>
              <a:rPr lang="de-DE" dirty="0"/>
              <a:t> </a:t>
            </a:r>
            <a:r>
              <a:rPr lang="de-DE" dirty="0" err="1"/>
              <a:t>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41902" y="2871836"/>
                <a:ext cx="257769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902" y="2871836"/>
                <a:ext cx="2577693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01153" y="47830"/>
            <a:ext cx="4920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 err="1"/>
              <a:t>Calculation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Crystal </a:t>
            </a:r>
            <a:r>
              <a:rPr lang="de-DE" sz="3200" dirty="0" err="1"/>
              <a:t>Length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3349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2565</Words>
  <Application>Microsoft Office PowerPoint</Application>
  <PresentationFormat>Widescreen</PresentationFormat>
  <Paragraphs>333</Paragraphs>
  <Slides>30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Spectrometers for Continuum Emission around Al K-edge</vt:lpstr>
      <vt:lpstr>What we once agreed on</vt:lpstr>
      <vt:lpstr>ADP Spectrometer</vt:lpstr>
      <vt:lpstr>PowerPoint Presentation</vt:lpstr>
      <vt:lpstr>ADP Spectrometer</vt:lpstr>
      <vt:lpstr>PowerPoint Presentation</vt:lpstr>
      <vt:lpstr>Constraints ADP Spectrometer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Equations</vt:lpstr>
      <vt:lpstr>PowerPoint Presentation</vt:lpstr>
      <vt:lpstr>New Equation needed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Rotated 2C Spectrometer</vt:lpstr>
      <vt:lpstr>Rotated 2C Spectrometer</vt:lpstr>
      <vt:lpstr>Agreements on 11/28/22</vt:lpstr>
      <vt:lpstr>Still open questions</vt:lpstr>
      <vt:lpstr>PowerPoint Presentation</vt:lpstr>
      <vt:lpstr>Überlegungen zu Anordnung FSSR…</vt:lpstr>
    </vt:vector>
  </TitlesOfParts>
  <Company>GSI Helmholtzzentrum für Schwerionenforschung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we agreed on</dc:title>
  <dc:creator>Hesselbach, Philipp</dc:creator>
  <cp:lastModifiedBy>Butler, Carlos</cp:lastModifiedBy>
  <cp:revision>75</cp:revision>
  <dcterms:created xsi:type="dcterms:W3CDTF">2022-11-01T18:03:30Z</dcterms:created>
  <dcterms:modified xsi:type="dcterms:W3CDTF">2023-06-21T08:47:25Z</dcterms:modified>
</cp:coreProperties>
</file>