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  <p:sldId id="280" r:id="rId9"/>
    <p:sldId id="281" r:id="rId10"/>
    <p:sldId id="278" r:id="rId11"/>
    <p:sldId id="279" r:id="rId12"/>
    <p:sldId id="291" r:id="rId13"/>
    <p:sldId id="292" r:id="rId14"/>
    <p:sldId id="296" r:id="rId15"/>
    <p:sldId id="297" r:id="rId16"/>
    <p:sldId id="295" r:id="rId17"/>
    <p:sldId id="265" r:id="rId18"/>
    <p:sldId id="262" r:id="rId19"/>
    <p:sldId id="266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89" r:id="rId29"/>
    <p:sldId id="290" r:id="rId30"/>
    <p:sldId id="286" r:id="rId31"/>
    <p:sldId id="287" r:id="rId32"/>
    <p:sldId id="288" r:id="rId33"/>
    <p:sldId id="282" r:id="rId34"/>
    <p:sldId id="285" r:id="rId35"/>
    <p:sldId id="293" r:id="rId36"/>
    <p:sldId id="294" r:id="rId37"/>
    <p:sldId id="284" r:id="rId38"/>
    <p:sldId id="283" r:id="rId39"/>
    <p:sldId id="299" r:id="rId40"/>
    <p:sldId id="298" r:id="rId41"/>
    <p:sldId id="30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3" autoAdjust="0"/>
    <p:restoredTop sz="96020" autoAdjust="0"/>
  </p:normalViewPr>
  <p:slideViewPr>
    <p:cSldViewPr snapToGrid="0">
      <p:cViewPr varScale="1">
        <p:scale>
          <a:sx n="114" d="100"/>
          <a:sy n="114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7FA34-D2D7-4D16-B2E9-0302C1CD741A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A439A-BEEC-4CC3-A432-DDE3CB1A1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6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Check </a:t>
            </a:r>
            <a:r>
              <a:rPr lang="de-DE" dirty="0" err="1" smtClean="0"/>
              <a:t>if</a:t>
            </a:r>
            <a:r>
              <a:rPr lang="de-DE" dirty="0" smtClean="0"/>
              <a:t> PET 1st </a:t>
            </a:r>
            <a:r>
              <a:rPr lang="de-DE" dirty="0" err="1" smtClean="0"/>
              <a:t>order</a:t>
            </a:r>
            <a:r>
              <a:rPr lang="de-DE" dirty="0" smtClean="0"/>
              <a:t> FSSR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A439A-BEEC-4CC3-A432-DDE3CB1A131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2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1120-B6A8-4683-B370-DAC50A7C2F3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C281-7F5B-4CC0-A224-4DEE4E3C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7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1120-B6A8-4683-B370-DAC50A7C2F3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C281-7F5B-4CC0-A224-4DEE4E3C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1120-B6A8-4683-B370-DAC50A7C2F3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C281-7F5B-4CC0-A224-4DEE4E3C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1120-B6A8-4683-B370-DAC50A7C2F3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C281-7F5B-4CC0-A224-4DEE4E3C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7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1120-B6A8-4683-B370-DAC50A7C2F3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C281-7F5B-4CC0-A224-4DEE4E3C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1120-B6A8-4683-B370-DAC50A7C2F3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C281-7F5B-4CC0-A224-4DEE4E3C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2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1120-B6A8-4683-B370-DAC50A7C2F3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C281-7F5B-4CC0-A224-4DEE4E3C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1120-B6A8-4683-B370-DAC50A7C2F3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C281-7F5B-4CC0-A224-4DEE4E3C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1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1120-B6A8-4683-B370-DAC50A7C2F3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C281-7F5B-4CC0-A224-4DEE4E3C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1120-B6A8-4683-B370-DAC50A7C2F3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C281-7F5B-4CC0-A224-4DEE4E3C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A1120-B6A8-4683-B370-DAC50A7C2F3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FC281-7F5B-4CC0-A224-4DEE4E3C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9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1120-B6A8-4683-B370-DAC50A7C2F3E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FC281-7F5B-4CC0-A224-4DEE4E3C0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6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410.png"/><Relationship Id="rId2" Type="http://schemas.openxmlformats.org/officeDocument/2006/relationships/image" Target="../media/image10.png"/><Relationship Id="rId16" Type="http://schemas.openxmlformats.org/officeDocument/2006/relationships/image" Target="../media/image4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400.png"/><Relationship Id="rId5" Type="http://schemas.openxmlformats.org/officeDocument/2006/relationships/image" Target="../media/image13.png"/><Relationship Id="rId15" Type="http://schemas.openxmlformats.org/officeDocument/2006/relationships/image" Target="../media/image440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390.png"/><Relationship Id="rId14" Type="http://schemas.openxmlformats.org/officeDocument/2006/relationships/image" Target="../media/image4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13" Type="http://schemas.openxmlformats.org/officeDocument/2006/relationships/image" Target="../media/image490.png"/><Relationship Id="rId18" Type="http://schemas.openxmlformats.org/officeDocument/2006/relationships/image" Target="../media/image540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480.png"/><Relationship Id="rId17" Type="http://schemas.openxmlformats.org/officeDocument/2006/relationships/image" Target="../media/image530.png"/><Relationship Id="rId2" Type="http://schemas.openxmlformats.org/officeDocument/2006/relationships/image" Target="../media/image400.png"/><Relationship Id="rId16" Type="http://schemas.openxmlformats.org/officeDocument/2006/relationships/image" Target="../media/image5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470.png"/><Relationship Id="rId5" Type="http://schemas.openxmlformats.org/officeDocument/2006/relationships/image" Target="../media/image12.png"/><Relationship Id="rId15" Type="http://schemas.openxmlformats.org/officeDocument/2006/relationships/image" Target="../media/image510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14" Type="http://schemas.openxmlformats.org/officeDocument/2006/relationships/image" Target="../media/image5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550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11.png"/><Relationship Id="rId16" Type="http://schemas.openxmlformats.org/officeDocument/2006/relationships/image" Target="../media/image35.png"/><Relationship Id="rId20" Type="http://schemas.openxmlformats.org/officeDocument/2006/relationships/image" Target="../media/image5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10.png"/><Relationship Id="rId5" Type="http://schemas.openxmlformats.org/officeDocument/2006/relationships/image" Target="../media/image25.png"/><Relationship Id="rId15" Type="http://schemas.openxmlformats.org/officeDocument/2006/relationships/image" Target="../media/image570.png"/><Relationship Id="rId10" Type="http://schemas.openxmlformats.org/officeDocument/2006/relationships/image" Target="../media/image560.png"/><Relationship Id="rId19" Type="http://schemas.openxmlformats.org/officeDocument/2006/relationships/image" Target="../media/image580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101.png"/><Relationship Id="rId5" Type="http://schemas.openxmlformats.org/officeDocument/2006/relationships/image" Target="../media/image86.png"/><Relationship Id="rId10" Type="http://schemas.openxmlformats.org/officeDocument/2006/relationships/image" Target="../media/image100.png"/><Relationship Id="rId9" Type="http://schemas.openxmlformats.org/officeDocument/2006/relationships/image" Target="../media/image9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4.png"/><Relationship Id="rId7" Type="http://schemas.openxmlformats.org/officeDocument/2006/relationships/image" Target="../media/image88.png"/><Relationship Id="rId12" Type="http://schemas.openxmlformats.org/officeDocument/2006/relationships/image" Target="../media/image103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101.png"/><Relationship Id="rId5" Type="http://schemas.openxmlformats.org/officeDocument/2006/relationships/image" Target="../media/image86.png"/><Relationship Id="rId15" Type="http://schemas.openxmlformats.org/officeDocument/2006/relationships/image" Target="../media/image106.png"/><Relationship Id="rId10" Type="http://schemas.openxmlformats.org/officeDocument/2006/relationships/image" Target="../media/image102.png"/><Relationship Id="rId9" Type="http://schemas.openxmlformats.org/officeDocument/2006/relationships/image" Target="../media/image99.png"/><Relationship Id="rId14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99.png"/><Relationship Id="rId7" Type="http://schemas.openxmlformats.org/officeDocument/2006/relationships/image" Target="../media/image88.png"/><Relationship Id="rId12" Type="http://schemas.openxmlformats.org/officeDocument/2006/relationships/image" Target="../media/image110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109.png"/><Relationship Id="rId5" Type="http://schemas.openxmlformats.org/officeDocument/2006/relationships/image" Target="../media/image86.png"/><Relationship Id="rId10" Type="http://schemas.openxmlformats.org/officeDocument/2006/relationships/image" Target="../media/image108.png"/><Relationship Id="rId9" Type="http://schemas.openxmlformats.org/officeDocument/2006/relationships/image" Target="../media/image10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12.png"/><Relationship Id="rId7" Type="http://schemas.openxmlformats.org/officeDocument/2006/relationships/image" Target="../media/image88.png"/><Relationship Id="rId12" Type="http://schemas.openxmlformats.org/officeDocument/2006/relationships/image" Target="../media/image99.png"/><Relationship Id="rId2" Type="http://schemas.openxmlformats.org/officeDocument/2006/relationships/image" Target="../media/image83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110.png"/><Relationship Id="rId5" Type="http://schemas.openxmlformats.org/officeDocument/2006/relationships/image" Target="../media/image86.png"/><Relationship Id="rId15" Type="http://schemas.openxmlformats.org/officeDocument/2006/relationships/image" Target="../media/image114.png"/><Relationship Id="rId10" Type="http://schemas.openxmlformats.org/officeDocument/2006/relationships/image" Target="../media/image111.png"/><Relationship Id="rId9" Type="http://schemas.openxmlformats.org/officeDocument/2006/relationships/image" Target="../media/image107.png"/><Relationship Id="rId14" Type="http://schemas.openxmlformats.org/officeDocument/2006/relationships/image" Target="../media/image1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0.png"/><Relationship Id="rId2" Type="http://schemas.openxmlformats.org/officeDocument/2006/relationships/image" Target="../media/image102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1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10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43300" y="4269903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00" y="4269903"/>
                <a:ext cx="4666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954741" y="1089212"/>
            <a:ext cx="8138925" cy="355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54741" y="1089212"/>
            <a:ext cx="3088753" cy="35500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43300" y="4639235"/>
            <a:ext cx="5816600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08682" y="1291795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682" y="1291795"/>
                <a:ext cx="39959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rot="5400000">
            <a:off x="1225795" y="1182053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5423701">
            <a:off x="3565108" y="4306252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132457" y="4299720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457" y="4299720"/>
                <a:ext cx="4612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/>
          <p:cNvSpPr/>
          <p:nvPr/>
        </p:nvSpPr>
        <p:spPr>
          <a:xfrm rot="15423701">
            <a:off x="8090725" y="4306251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24948" y="1089212"/>
            <a:ext cx="0" cy="34770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5400000">
                <a:off x="-574619" y="2550760"/>
                <a:ext cx="23180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de-DE" b="0" dirty="0" smtClean="0"/>
              </a:p>
              <a:p>
                <a:r>
                  <a:rPr lang="de-DE" dirty="0" smtClean="0"/>
                  <a:t>(H: </a:t>
                </a:r>
                <a:r>
                  <a:rPr lang="de-DE" dirty="0" err="1" smtClean="0"/>
                  <a:t>spectrometer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height</a:t>
                </a:r>
                <a:r>
                  <a:rPr lang="de-DE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-574619" y="2550760"/>
                <a:ext cx="2318007" cy="553998"/>
              </a:xfrm>
              <a:prstGeom prst="rect">
                <a:avLst/>
              </a:prstGeom>
              <a:blipFill>
                <a:blip r:embed="rId5"/>
                <a:stretch>
                  <a:fillRect l="-24176" t="-6316" b="-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H="1">
            <a:off x="824948" y="5546101"/>
            <a:ext cx="82687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98065" y="5565979"/>
                <a:ext cx="227017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de-DE" dirty="0" smtClean="0"/>
                  <a:t/>
                </a:r>
                <a:br>
                  <a:rPr lang="de-DE" dirty="0" smtClean="0"/>
                </a:br>
                <a:r>
                  <a:rPr lang="de-DE" dirty="0" smtClean="0"/>
                  <a:t>(L: </a:t>
                </a:r>
                <a:r>
                  <a:rPr lang="de-DE" dirty="0" err="1" smtClean="0"/>
                  <a:t>spectrometer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length</a:t>
                </a:r>
                <a:r>
                  <a:rPr lang="de-DE" dirty="0" smtClean="0"/>
                  <a:t>)</a:t>
                </a:r>
                <a:br>
                  <a:rPr lang="de-DE" dirty="0" smtClean="0"/>
                </a:br>
                <a:r>
                  <a:rPr lang="de-DE" dirty="0" smtClean="0"/>
                  <a:t>(</a:t>
                </a:r>
                <a:r>
                  <a:rPr lang="de-DE" dirty="0" err="1" smtClean="0"/>
                  <a:t>defined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E1)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065" y="5565979"/>
                <a:ext cx="2270173" cy="830997"/>
              </a:xfrm>
              <a:prstGeom prst="rect">
                <a:avLst/>
              </a:prstGeom>
              <a:blipFill>
                <a:blip r:embed="rId6"/>
                <a:stretch>
                  <a:fillRect l="-6166" t="-57353" r="-5898" b="-18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98610" y="793650"/>
                <a:ext cx="4289379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arcsin</m:t>
                          </m:r>
                        </m:fName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arcsin</m:t>
                          </m:r>
                        </m:fName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610" y="793650"/>
                <a:ext cx="4289379" cy="5712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43423" y="82288"/>
                <a:ext cx="1012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23" y="82288"/>
                <a:ext cx="10120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V="1">
            <a:off x="4019841" y="3586519"/>
            <a:ext cx="48297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88546" y="3076379"/>
            <a:ext cx="12533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 smtClean="0"/>
              <a:t>crystal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41902" y="2871836"/>
                <a:ext cx="2577693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902" y="2871836"/>
                <a:ext cx="2577693" cy="714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821587" y="5695368"/>
                <a:ext cx="1217513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587" y="5695368"/>
                <a:ext cx="1217513" cy="5695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711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8867903"/>
                  </p:ext>
                </p:extLst>
              </p:nvPr>
            </p:nvGraphicFramePr>
            <p:xfrm>
              <a:off x="189671" y="76474"/>
              <a:ext cx="11818349" cy="620073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81074">
                      <a:extLst>
                        <a:ext uri="{9D8B030D-6E8A-4147-A177-3AD203B41FA5}">
                          <a16:colId xmlns:a16="http://schemas.microsoft.com/office/drawing/2014/main" val="1207594225"/>
                        </a:ext>
                      </a:extLst>
                    </a:gridCol>
                    <a:gridCol w="1610686">
                      <a:extLst>
                        <a:ext uri="{9D8B030D-6E8A-4147-A177-3AD203B41FA5}">
                          <a16:colId xmlns:a16="http://schemas.microsoft.com/office/drawing/2014/main" val="2865371128"/>
                        </a:ext>
                      </a:extLst>
                    </a:gridCol>
                    <a:gridCol w="1669409">
                      <a:extLst>
                        <a:ext uri="{9D8B030D-6E8A-4147-A177-3AD203B41FA5}">
                          <a16:colId xmlns:a16="http://schemas.microsoft.com/office/drawing/2014/main" val="4022595331"/>
                        </a:ext>
                      </a:extLst>
                    </a:gridCol>
                    <a:gridCol w="1744910">
                      <a:extLst>
                        <a:ext uri="{9D8B030D-6E8A-4147-A177-3AD203B41FA5}">
                          <a16:colId xmlns:a16="http://schemas.microsoft.com/office/drawing/2014/main" val="3450403329"/>
                        </a:ext>
                      </a:extLst>
                    </a:gridCol>
                    <a:gridCol w="1711355">
                      <a:extLst>
                        <a:ext uri="{9D8B030D-6E8A-4147-A177-3AD203B41FA5}">
                          <a16:colId xmlns:a16="http://schemas.microsoft.com/office/drawing/2014/main" val="3792004069"/>
                        </a:ext>
                      </a:extLst>
                    </a:gridCol>
                    <a:gridCol w="1694576">
                      <a:extLst>
                        <a:ext uri="{9D8B030D-6E8A-4147-A177-3AD203B41FA5}">
                          <a16:colId xmlns:a16="http://schemas.microsoft.com/office/drawing/2014/main" val="1614162843"/>
                        </a:ext>
                      </a:extLst>
                    </a:gridCol>
                    <a:gridCol w="1706339">
                      <a:extLst>
                        <a:ext uri="{9D8B030D-6E8A-4147-A177-3AD203B41FA5}">
                          <a16:colId xmlns:a16="http://schemas.microsoft.com/office/drawing/2014/main" val="2453338233"/>
                        </a:ext>
                      </a:extLst>
                    </a:gridCol>
                  </a:tblGrid>
                  <a:tr h="608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𝟏𝟔𝟓𝟎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de-DE" b="1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𝟏𝟓𝟎𝟎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Quartz</a:t>
                          </a:r>
                          <a:r>
                            <a:rPr lang="de-DE" baseline="0" dirty="0" smtClean="0"/>
                            <a:t> (1)</a:t>
                          </a:r>
                        </a:p>
                        <a:p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𝟔𝟐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𝟕𝟔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PET (1)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𝟓𝟗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𝟕𝟏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Mica</a:t>
                          </a:r>
                          <a:r>
                            <a:rPr lang="de-DE" baseline="0" dirty="0" smtClean="0"/>
                            <a:t> (2)</a:t>
                          </a:r>
                        </a:p>
                        <a:p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𝟒𝟗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Mica (1)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𝟐𝟐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KAP (2)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𝟑𝟖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KAP (1)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𝟏𝟖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919662"/>
                      </a:ext>
                    </a:extLst>
                  </a:tr>
                  <a:tr h="969633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Sample </a:t>
                          </a:r>
                          <a:r>
                            <a:rPr lang="de-DE" dirty="0" err="1" smtClean="0"/>
                            <a:t>length</a:t>
                          </a:r>
                          <a:r>
                            <a:rPr lang="de-DE" dirty="0" smtClean="0"/>
                            <a:t>/</a:t>
                          </a:r>
                          <a:br>
                            <a:rPr lang="de-DE" dirty="0" smtClean="0"/>
                          </a:br>
                          <a:r>
                            <a:rPr lang="de-DE" dirty="0" err="1" smtClean="0"/>
                            <a:t>distance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2.2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1.2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/>
                            <a:t>0.33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/>
                            <a:t>0.049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/>
                            <a:t>0.11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/>
                            <a:t>0.032</a:t>
                          </a:r>
                          <a:endParaRPr lang="en-US" b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056336"/>
                      </a:ext>
                    </a:extLst>
                  </a:tr>
                  <a:tr h="969633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eV </a:t>
                          </a:r>
                          <a:r>
                            <a:rPr lang="de-DE" dirty="0" err="1" smtClean="0"/>
                            <a:t>smearing</a:t>
                          </a:r>
                          <a:r>
                            <a:rPr lang="de-DE" dirty="0" smtClean="0"/>
                            <a:t>/</a:t>
                          </a:r>
                          <a:br>
                            <a:rPr lang="de-DE" dirty="0" smtClean="0"/>
                          </a:br>
                          <a:r>
                            <a:rPr lang="de-DE" dirty="0" smtClean="0"/>
                            <a:t>100um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source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0.30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0.33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0.48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1.36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1.89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6277536"/>
                      </a:ext>
                    </a:extLst>
                  </a:tr>
                  <a:tr h="969633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Space: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camera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housing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ion</a:t>
                          </a:r>
                          <a:r>
                            <a:rPr lang="de-DE" baseline="0" dirty="0" smtClean="0"/>
                            <a:t> beam in cm (</a:t>
                          </a:r>
                          <a:r>
                            <a:rPr lang="de-DE" baseline="0" dirty="0" err="1" smtClean="0"/>
                            <a:t>shielding</a:t>
                          </a:r>
                          <a:r>
                            <a:rPr lang="de-DE" baseline="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-1.34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0.060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5.38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18.9</a:t>
                          </a:r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13.4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20.9</a:t>
                          </a:r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86013"/>
                      </a:ext>
                    </a:extLst>
                  </a:tr>
                  <a:tr h="969633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Space: </a:t>
                          </a:r>
                          <a:r>
                            <a:rPr lang="de-DE" dirty="0" err="1" smtClean="0"/>
                            <a:t>crystal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beginning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to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ion</a:t>
                          </a:r>
                          <a:r>
                            <a:rPr lang="de-DE" dirty="0" smtClean="0"/>
                            <a:t> beam in cm (</a:t>
                          </a:r>
                          <a:r>
                            <a:rPr lang="de-DE" dirty="0" err="1" smtClean="0"/>
                            <a:t>magnet</a:t>
                          </a:r>
                          <a:r>
                            <a:rPr lang="de-DE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1.16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1.86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4.52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11.3</a:t>
                          </a:r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8.53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12.3</a:t>
                          </a:r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053886"/>
                      </a:ext>
                    </a:extLst>
                  </a:tr>
                  <a:tr h="969633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Comments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Contains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 Al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Contains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 Al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Not </a:t>
                          </a: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bendable</a:t>
                          </a:r>
                          <a:endParaRPr lang="de-DE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Not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bendable</a:t>
                          </a:r>
                          <a:endParaRPr lang="de-DE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3261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8867903"/>
                  </p:ext>
                </p:extLst>
              </p:nvPr>
            </p:nvGraphicFramePr>
            <p:xfrm>
              <a:off x="189671" y="76474"/>
              <a:ext cx="11818349" cy="620073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81074">
                      <a:extLst>
                        <a:ext uri="{9D8B030D-6E8A-4147-A177-3AD203B41FA5}">
                          <a16:colId xmlns:a16="http://schemas.microsoft.com/office/drawing/2014/main" val="1207594225"/>
                        </a:ext>
                      </a:extLst>
                    </a:gridCol>
                    <a:gridCol w="1610686">
                      <a:extLst>
                        <a:ext uri="{9D8B030D-6E8A-4147-A177-3AD203B41FA5}">
                          <a16:colId xmlns:a16="http://schemas.microsoft.com/office/drawing/2014/main" val="2865371128"/>
                        </a:ext>
                      </a:extLst>
                    </a:gridCol>
                    <a:gridCol w="1669409">
                      <a:extLst>
                        <a:ext uri="{9D8B030D-6E8A-4147-A177-3AD203B41FA5}">
                          <a16:colId xmlns:a16="http://schemas.microsoft.com/office/drawing/2014/main" val="4022595331"/>
                        </a:ext>
                      </a:extLst>
                    </a:gridCol>
                    <a:gridCol w="1744910">
                      <a:extLst>
                        <a:ext uri="{9D8B030D-6E8A-4147-A177-3AD203B41FA5}">
                          <a16:colId xmlns:a16="http://schemas.microsoft.com/office/drawing/2014/main" val="3450403329"/>
                        </a:ext>
                      </a:extLst>
                    </a:gridCol>
                    <a:gridCol w="1711355">
                      <a:extLst>
                        <a:ext uri="{9D8B030D-6E8A-4147-A177-3AD203B41FA5}">
                          <a16:colId xmlns:a16="http://schemas.microsoft.com/office/drawing/2014/main" val="3792004069"/>
                        </a:ext>
                      </a:extLst>
                    </a:gridCol>
                    <a:gridCol w="1694576">
                      <a:extLst>
                        <a:ext uri="{9D8B030D-6E8A-4147-A177-3AD203B41FA5}">
                          <a16:colId xmlns:a16="http://schemas.microsoft.com/office/drawing/2014/main" val="1614162843"/>
                        </a:ext>
                      </a:extLst>
                    </a:gridCol>
                    <a:gridCol w="1706339">
                      <a:extLst>
                        <a:ext uri="{9D8B030D-6E8A-4147-A177-3AD203B41FA5}">
                          <a16:colId xmlns:a16="http://schemas.microsoft.com/office/drawing/2014/main" val="2453338233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2" t="-3333" r="-603986" b="-5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924" t="-3333" r="-531439" b="-5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7445" t="-3333" r="-412044" b="-5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4965" t="-3333" r="-294755" b="-5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1815" t="-3333" r="-200000" b="-5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122" t="-3333" r="-102158" b="-58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2857" t="-3333" r="-1429" b="-5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919662"/>
                      </a:ext>
                    </a:extLst>
                  </a:tr>
                  <a:tr h="969633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Sample </a:t>
                          </a:r>
                          <a:r>
                            <a:rPr lang="de-DE" dirty="0" err="1" smtClean="0"/>
                            <a:t>length</a:t>
                          </a:r>
                          <a:r>
                            <a:rPr lang="de-DE" dirty="0" smtClean="0"/>
                            <a:t>/</a:t>
                          </a:r>
                          <a:br>
                            <a:rPr lang="de-DE" dirty="0" smtClean="0"/>
                          </a:br>
                          <a:r>
                            <a:rPr lang="de-DE" dirty="0" err="1" smtClean="0"/>
                            <a:t>distance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2.2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1.2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/>
                            <a:t>0.33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/>
                            <a:t>0.049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/>
                            <a:t>0.11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/>
                            <a:t>0.032</a:t>
                          </a:r>
                          <a:endParaRPr lang="en-US" b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056336"/>
                      </a:ext>
                    </a:extLst>
                  </a:tr>
                  <a:tr h="969633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eV </a:t>
                          </a:r>
                          <a:r>
                            <a:rPr lang="de-DE" dirty="0" err="1" smtClean="0"/>
                            <a:t>smearing</a:t>
                          </a:r>
                          <a:r>
                            <a:rPr lang="de-DE" dirty="0" smtClean="0"/>
                            <a:t>/</a:t>
                          </a:r>
                          <a:br>
                            <a:rPr lang="de-DE" dirty="0" smtClean="0"/>
                          </a:br>
                          <a:r>
                            <a:rPr lang="de-DE" dirty="0" smtClean="0"/>
                            <a:t>100um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source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0.30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0.33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0.48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1.36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0.81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1.89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6277536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Space: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camera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housing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ion</a:t>
                          </a:r>
                          <a:r>
                            <a:rPr lang="de-DE" baseline="0" dirty="0" smtClean="0"/>
                            <a:t> beam in cm (</a:t>
                          </a:r>
                          <a:r>
                            <a:rPr lang="de-DE" baseline="0" dirty="0" err="1" smtClean="0"/>
                            <a:t>shielding</a:t>
                          </a:r>
                          <a:r>
                            <a:rPr lang="de-DE" baseline="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-1.34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0.060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5.38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18.9</a:t>
                          </a:r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13.4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20.9</a:t>
                          </a:r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86013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Space: </a:t>
                          </a:r>
                          <a:r>
                            <a:rPr lang="de-DE" dirty="0" err="1" smtClean="0"/>
                            <a:t>crystal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beginning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to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ion</a:t>
                          </a:r>
                          <a:r>
                            <a:rPr lang="de-DE" dirty="0" smtClean="0"/>
                            <a:t> beam in cm (</a:t>
                          </a:r>
                          <a:r>
                            <a:rPr lang="de-DE" dirty="0" err="1" smtClean="0"/>
                            <a:t>magnet</a:t>
                          </a:r>
                          <a:r>
                            <a:rPr lang="de-DE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1.16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1.86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4.52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11.3</a:t>
                          </a:r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8.53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12.3</a:t>
                          </a:r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053886"/>
                      </a:ext>
                    </a:extLst>
                  </a:tr>
                  <a:tr h="969633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Comments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Contains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 Al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Contains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 Al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Not </a:t>
                          </a: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bendable</a:t>
                          </a:r>
                          <a:endParaRPr lang="de-DE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Not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bendable</a:t>
                          </a:r>
                          <a:endParaRPr lang="de-DE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32615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8902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7285580"/>
                  </p:ext>
                </p:extLst>
              </p:nvPr>
            </p:nvGraphicFramePr>
            <p:xfrm>
              <a:off x="0" y="199668"/>
              <a:ext cx="12063369" cy="55778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3099">
                      <a:extLst>
                        <a:ext uri="{9D8B030D-6E8A-4147-A177-3AD203B41FA5}">
                          <a16:colId xmlns:a16="http://schemas.microsoft.com/office/drawing/2014/main" val="3104568331"/>
                        </a:ext>
                      </a:extLst>
                    </a:gridCol>
                    <a:gridCol w="1601947">
                      <a:extLst>
                        <a:ext uri="{9D8B030D-6E8A-4147-A177-3AD203B41FA5}">
                          <a16:colId xmlns:a16="http://schemas.microsoft.com/office/drawing/2014/main" val="1103854405"/>
                        </a:ext>
                      </a:extLst>
                    </a:gridCol>
                    <a:gridCol w="1593908">
                      <a:extLst>
                        <a:ext uri="{9D8B030D-6E8A-4147-A177-3AD203B41FA5}">
                          <a16:colId xmlns:a16="http://schemas.microsoft.com/office/drawing/2014/main" val="2340434328"/>
                        </a:ext>
                      </a:extLst>
                    </a:gridCol>
                    <a:gridCol w="1686187">
                      <a:extLst>
                        <a:ext uri="{9D8B030D-6E8A-4147-A177-3AD203B41FA5}">
                          <a16:colId xmlns:a16="http://schemas.microsoft.com/office/drawing/2014/main" val="3367050130"/>
                        </a:ext>
                      </a:extLst>
                    </a:gridCol>
                    <a:gridCol w="1619076">
                      <a:extLst>
                        <a:ext uri="{9D8B030D-6E8A-4147-A177-3AD203B41FA5}">
                          <a16:colId xmlns:a16="http://schemas.microsoft.com/office/drawing/2014/main" val="4202807049"/>
                        </a:ext>
                      </a:extLst>
                    </a:gridCol>
                    <a:gridCol w="1686187">
                      <a:extLst>
                        <a:ext uri="{9D8B030D-6E8A-4147-A177-3AD203B41FA5}">
                          <a16:colId xmlns:a16="http://schemas.microsoft.com/office/drawing/2014/main" val="2051318013"/>
                        </a:ext>
                      </a:extLst>
                    </a:gridCol>
                    <a:gridCol w="1702965">
                      <a:extLst>
                        <a:ext uri="{9D8B030D-6E8A-4147-A177-3AD203B41FA5}">
                          <a16:colId xmlns:a16="http://schemas.microsoft.com/office/drawing/2014/main" val="2285428167"/>
                        </a:ext>
                      </a:extLst>
                    </a:gridCol>
                  </a:tblGrid>
                  <a:tr h="8686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𝟏𝟔𝟓𝟎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de-DE" b="1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𝟏𝟓𝟎𝟎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Quartz</a:t>
                          </a:r>
                          <a:r>
                            <a:rPr lang="de-DE" baseline="0" dirty="0" smtClean="0"/>
                            <a:t> (1)</a:t>
                          </a:r>
                        </a:p>
                        <a:p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2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𝟔𝟐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𝟕𝟔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PET (1)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2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𝟓𝟗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𝟕𝟏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Mica</a:t>
                          </a:r>
                          <a:r>
                            <a:rPr lang="de-DE" baseline="0" dirty="0" smtClean="0"/>
                            <a:t> (2)</a:t>
                          </a:r>
                        </a:p>
                        <a:p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2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𝟒𝟗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Mica (1)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baseline="0" dirty="0" smtClean="0"/>
                            <a:t> 2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𝟐𝟐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KAP (2)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2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𝟑𝟖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KAP (1)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2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𝟏𝟖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6310438"/>
                      </a:ext>
                    </a:extLst>
                  </a:tr>
                  <a:tr h="8686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Sample </a:t>
                          </a:r>
                          <a:r>
                            <a:rPr lang="de-DE" dirty="0" err="1" smtClean="0"/>
                            <a:t>length</a:t>
                          </a:r>
                          <a:r>
                            <a:rPr lang="de-DE" dirty="0" smtClean="0"/>
                            <a:t>/</a:t>
                          </a:r>
                          <a:br>
                            <a:rPr lang="de-DE" dirty="0" smtClean="0"/>
                          </a:br>
                          <a:r>
                            <a:rPr lang="de-DE" dirty="0" err="1" smtClean="0"/>
                            <a:t>distance</a:t>
                          </a:r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0.21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0.13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0.041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0.070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0.030</a:t>
                          </a: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9601062"/>
                      </a:ext>
                    </a:extLst>
                  </a:tr>
                  <a:tr h="8686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eV </a:t>
                          </a:r>
                          <a:r>
                            <a:rPr lang="de-DE" dirty="0" err="1" smtClean="0"/>
                            <a:t>smearing</a:t>
                          </a:r>
                          <a:r>
                            <a:rPr lang="de-DE" dirty="0" smtClean="0"/>
                            <a:t>/</a:t>
                          </a:r>
                          <a:br>
                            <a:rPr lang="de-DE" dirty="0" smtClean="0"/>
                          </a:br>
                          <a:r>
                            <a:rPr lang="de-DE" dirty="0" smtClean="0"/>
                            <a:t>100um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source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size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0.73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1.47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1.97</a:t>
                          </a:r>
                          <a:endParaRPr lang="en-US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6157047"/>
                      </a:ext>
                    </a:extLst>
                  </a:tr>
                  <a:tr h="868675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Space: </a:t>
                          </a: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ion</a:t>
                          </a:r>
                          <a:r>
                            <a:rPr lang="de-DE" dirty="0" smtClean="0"/>
                            <a:t> beam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water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connectors</a:t>
                          </a:r>
                          <a:r>
                            <a:rPr lang="de-DE" baseline="0" dirty="0" smtClean="0"/>
                            <a:t> in cm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-20.6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-19.9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-15.1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28.2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0.52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54.2</a:t>
                          </a: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7700945"/>
                      </a:ext>
                    </a:extLst>
                  </a:tr>
                  <a:tr h="868675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Comments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Magnet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space</a:t>
                          </a: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,</a:t>
                          </a:r>
                        </a:p>
                        <a:p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Shielding</a:t>
                          </a: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space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Magnet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space</a:t>
                          </a: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,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shielding</a:t>
                          </a: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space</a:t>
                          </a:r>
                          <a:endParaRPr lang="en-US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Magnet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space</a:t>
                          </a: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,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shielding</a:t>
                          </a: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space</a:t>
                          </a:r>
                          <a:endParaRPr lang="en-US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Contains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 Al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Magnet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, </a:t>
                          </a:r>
                          <a:r>
                            <a:rPr lang="de-DE" baseline="0" dirty="0" err="1" smtClean="0"/>
                            <a:t>shielding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latter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worse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than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before</a:t>
                          </a:r>
                          <a:r>
                            <a:rPr lang="de-DE" baseline="0" dirty="0" smtClean="0"/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Contains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 Al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Not </a:t>
                          </a: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bendable</a:t>
                          </a:r>
                          <a:endParaRPr lang="de-DE" b="0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Magnet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, </a:t>
                          </a:r>
                          <a:r>
                            <a:rPr lang="de-DE" baseline="0" dirty="0" err="1" smtClean="0"/>
                            <a:t>shielding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latter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worse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than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before</a:t>
                          </a:r>
                          <a:r>
                            <a:rPr lang="de-DE" baseline="0" dirty="0" smtClean="0"/>
                            <a:t>)</a:t>
                          </a:r>
                          <a:endParaRPr lang="de-DE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Not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bendable</a:t>
                          </a:r>
                          <a:endParaRPr lang="de-DE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Magnet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, </a:t>
                          </a:r>
                          <a:r>
                            <a:rPr lang="de-DE" baseline="0" dirty="0" err="1" smtClean="0"/>
                            <a:t>shielding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latter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worse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than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before</a:t>
                          </a:r>
                          <a:r>
                            <a:rPr lang="de-DE" baseline="0" dirty="0" smtClean="0"/>
                            <a:t>)</a:t>
                          </a:r>
                          <a:endParaRPr lang="de-DE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81854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7285580"/>
                  </p:ext>
                </p:extLst>
              </p:nvPr>
            </p:nvGraphicFramePr>
            <p:xfrm>
              <a:off x="0" y="199668"/>
              <a:ext cx="12063369" cy="55778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3099">
                      <a:extLst>
                        <a:ext uri="{9D8B030D-6E8A-4147-A177-3AD203B41FA5}">
                          <a16:colId xmlns:a16="http://schemas.microsoft.com/office/drawing/2014/main" val="3104568331"/>
                        </a:ext>
                      </a:extLst>
                    </a:gridCol>
                    <a:gridCol w="1601947">
                      <a:extLst>
                        <a:ext uri="{9D8B030D-6E8A-4147-A177-3AD203B41FA5}">
                          <a16:colId xmlns:a16="http://schemas.microsoft.com/office/drawing/2014/main" val="1103854405"/>
                        </a:ext>
                      </a:extLst>
                    </a:gridCol>
                    <a:gridCol w="1593908">
                      <a:extLst>
                        <a:ext uri="{9D8B030D-6E8A-4147-A177-3AD203B41FA5}">
                          <a16:colId xmlns:a16="http://schemas.microsoft.com/office/drawing/2014/main" val="2340434328"/>
                        </a:ext>
                      </a:extLst>
                    </a:gridCol>
                    <a:gridCol w="1686187">
                      <a:extLst>
                        <a:ext uri="{9D8B030D-6E8A-4147-A177-3AD203B41FA5}">
                          <a16:colId xmlns:a16="http://schemas.microsoft.com/office/drawing/2014/main" val="3367050130"/>
                        </a:ext>
                      </a:extLst>
                    </a:gridCol>
                    <a:gridCol w="1619076">
                      <a:extLst>
                        <a:ext uri="{9D8B030D-6E8A-4147-A177-3AD203B41FA5}">
                          <a16:colId xmlns:a16="http://schemas.microsoft.com/office/drawing/2014/main" val="4202807049"/>
                        </a:ext>
                      </a:extLst>
                    </a:gridCol>
                    <a:gridCol w="1686187">
                      <a:extLst>
                        <a:ext uri="{9D8B030D-6E8A-4147-A177-3AD203B41FA5}">
                          <a16:colId xmlns:a16="http://schemas.microsoft.com/office/drawing/2014/main" val="2051318013"/>
                        </a:ext>
                      </a:extLst>
                    </a:gridCol>
                    <a:gridCol w="1702965">
                      <a:extLst>
                        <a:ext uri="{9D8B030D-6E8A-4147-A177-3AD203B41FA5}">
                          <a16:colId xmlns:a16="http://schemas.microsoft.com/office/drawing/2014/main" val="2285428167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2" t="-2564" r="-457303" b="-37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122" t="-2564" r="-519011" b="-37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7023" t="-2564" r="-420992" b="-37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9928" t="-2564" r="-299638" b="-37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5714" t="-2564" r="-210902" b="-37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4440" t="-2564" r="-102527" b="-37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036" t="-2564" r="-1792" b="-37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6310438"/>
                      </a:ext>
                    </a:extLst>
                  </a:tr>
                  <a:tr h="8686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Sample </a:t>
                          </a:r>
                          <a:r>
                            <a:rPr lang="de-DE" dirty="0" err="1" smtClean="0"/>
                            <a:t>length</a:t>
                          </a:r>
                          <a:r>
                            <a:rPr lang="de-DE" dirty="0" smtClean="0"/>
                            <a:t>/</a:t>
                          </a:r>
                          <a:br>
                            <a:rPr lang="de-DE" dirty="0" smtClean="0"/>
                          </a:br>
                          <a:r>
                            <a:rPr lang="de-DE" dirty="0" err="1" smtClean="0"/>
                            <a:t>distance</a:t>
                          </a:r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0.25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0.21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0.13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0.041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0.070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0.030</a:t>
                          </a: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9601062"/>
                      </a:ext>
                    </a:extLst>
                  </a:tr>
                  <a:tr h="8686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eV </a:t>
                          </a:r>
                          <a:r>
                            <a:rPr lang="de-DE" dirty="0" err="1" smtClean="0"/>
                            <a:t>smearing</a:t>
                          </a:r>
                          <a:r>
                            <a:rPr lang="de-DE" dirty="0" smtClean="0"/>
                            <a:t>/</a:t>
                          </a:r>
                          <a:br>
                            <a:rPr lang="de-DE" dirty="0" smtClean="0"/>
                          </a:br>
                          <a:r>
                            <a:rPr lang="de-DE" dirty="0" smtClean="0"/>
                            <a:t>100um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source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size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0.62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0.64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0.73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1.47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0.98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1.97</a:t>
                          </a:r>
                          <a:endParaRPr lang="en-US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615704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Space: </a:t>
                          </a: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ion</a:t>
                          </a:r>
                          <a:r>
                            <a:rPr lang="de-DE" dirty="0" smtClean="0"/>
                            <a:t> beam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water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connectors</a:t>
                          </a:r>
                          <a:r>
                            <a:rPr lang="de-DE" baseline="0" dirty="0" smtClean="0"/>
                            <a:t> in cm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-20.6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-19.9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-15.1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28.2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0.52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54.2</a:t>
                          </a: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7700945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Comments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Magnet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space</a:t>
                          </a: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,</a:t>
                          </a:r>
                        </a:p>
                        <a:p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Shielding</a:t>
                          </a: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space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Magnet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space</a:t>
                          </a: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,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shielding</a:t>
                          </a: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space</a:t>
                          </a:r>
                          <a:endParaRPr lang="en-US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Magnet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space</a:t>
                          </a: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,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shielding</a:t>
                          </a: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space</a:t>
                          </a:r>
                          <a:endParaRPr lang="en-US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Contains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 Al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Magnet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, </a:t>
                          </a:r>
                          <a:r>
                            <a:rPr lang="de-DE" baseline="0" dirty="0" err="1" smtClean="0"/>
                            <a:t>shielding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latter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worse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than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before</a:t>
                          </a:r>
                          <a:r>
                            <a:rPr lang="de-DE" baseline="0" dirty="0" smtClean="0"/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Contains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 Al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Not </a:t>
                          </a: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bendable</a:t>
                          </a:r>
                          <a:endParaRPr lang="de-DE" b="0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Magnet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, </a:t>
                          </a:r>
                          <a:r>
                            <a:rPr lang="de-DE" baseline="0" dirty="0" err="1" smtClean="0"/>
                            <a:t>shielding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latter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worse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than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before</a:t>
                          </a:r>
                          <a:r>
                            <a:rPr lang="de-DE" baseline="0" dirty="0" smtClean="0"/>
                            <a:t>)</a:t>
                          </a:r>
                          <a:endParaRPr lang="de-DE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Not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bendable</a:t>
                          </a:r>
                          <a:endParaRPr lang="de-DE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Magnet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, </a:t>
                          </a:r>
                          <a:r>
                            <a:rPr lang="de-DE" baseline="0" dirty="0" err="1" smtClean="0"/>
                            <a:t>shielding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latter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worse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than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before</a:t>
                          </a:r>
                          <a:r>
                            <a:rPr lang="de-DE" baseline="0" dirty="0" smtClean="0"/>
                            <a:t>)</a:t>
                          </a:r>
                          <a:endParaRPr lang="de-DE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81854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139854" y="6319852"/>
            <a:ext cx="1003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Furthermore</a:t>
            </a:r>
            <a:r>
              <a:rPr lang="de-DE" dirty="0" smtClean="0"/>
              <a:t>,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ion</a:t>
            </a:r>
            <a:r>
              <a:rPr lang="de-DE" dirty="0" smtClean="0"/>
              <a:t> beam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hit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r>
              <a:rPr lang="de-DE" dirty="0" smtClean="0"/>
              <a:t> </a:t>
            </a:r>
            <a:r>
              <a:rPr lang="de-DE" dirty="0" err="1" smtClean="0"/>
              <a:t>housing</a:t>
            </a:r>
            <a:r>
              <a:rPr lang="de-DE" dirty="0" smtClean="0"/>
              <a:t> (not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water</a:t>
            </a:r>
            <a:r>
              <a:rPr lang="de-DE" dirty="0" smtClean="0"/>
              <a:t> </a:t>
            </a:r>
            <a:r>
              <a:rPr lang="de-DE" dirty="0" err="1" smtClean="0"/>
              <a:t>connectors</a:t>
            </a:r>
            <a:r>
              <a:rPr lang="de-DE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73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9022877"/>
                  </p:ext>
                </p:extLst>
              </p:nvPr>
            </p:nvGraphicFramePr>
            <p:xfrm>
              <a:off x="189671" y="76474"/>
              <a:ext cx="11818349" cy="620311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81074">
                      <a:extLst>
                        <a:ext uri="{9D8B030D-6E8A-4147-A177-3AD203B41FA5}">
                          <a16:colId xmlns:a16="http://schemas.microsoft.com/office/drawing/2014/main" val="1207594225"/>
                        </a:ext>
                      </a:extLst>
                    </a:gridCol>
                    <a:gridCol w="1610686">
                      <a:extLst>
                        <a:ext uri="{9D8B030D-6E8A-4147-A177-3AD203B41FA5}">
                          <a16:colId xmlns:a16="http://schemas.microsoft.com/office/drawing/2014/main" val="2865371128"/>
                        </a:ext>
                      </a:extLst>
                    </a:gridCol>
                    <a:gridCol w="1669409">
                      <a:extLst>
                        <a:ext uri="{9D8B030D-6E8A-4147-A177-3AD203B41FA5}">
                          <a16:colId xmlns:a16="http://schemas.microsoft.com/office/drawing/2014/main" val="4022595331"/>
                        </a:ext>
                      </a:extLst>
                    </a:gridCol>
                    <a:gridCol w="1744910">
                      <a:extLst>
                        <a:ext uri="{9D8B030D-6E8A-4147-A177-3AD203B41FA5}">
                          <a16:colId xmlns:a16="http://schemas.microsoft.com/office/drawing/2014/main" val="3450403329"/>
                        </a:ext>
                      </a:extLst>
                    </a:gridCol>
                    <a:gridCol w="1711355">
                      <a:extLst>
                        <a:ext uri="{9D8B030D-6E8A-4147-A177-3AD203B41FA5}">
                          <a16:colId xmlns:a16="http://schemas.microsoft.com/office/drawing/2014/main" val="3792004069"/>
                        </a:ext>
                      </a:extLst>
                    </a:gridCol>
                    <a:gridCol w="1694576">
                      <a:extLst>
                        <a:ext uri="{9D8B030D-6E8A-4147-A177-3AD203B41FA5}">
                          <a16:colId xmlns:a16="http://schemas.microsoft.com/office/drawing/2014/main" val="1614162843"/>
                        </a:ext>
                      </a:extLst>
                    </a:gridCol>
                    <a:gridCol w="1706339">
                      <a:extLst>
                        <a:ext uri="{9D8B030D-6E8A-4147-A177-3AD203B41FA5}">
                          <a16:colId xmlns:a16="http://schemas.microsoft.com/office/drawing/2014/main" val="2453338233"/>
                        </a:ext>
                      </a:extLst>
                    </a:gridCol>
                  </a:tblGrid>
                  <a:tr h="608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𝟏𝟔𝟎𝟎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de-DE" b="1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𝟏𝟓𝟓𝟎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Quartz</a:t>
                          </a:r>
                          <a:r>
                            <a:rPr lang="de-DE" baseline="0" dirty="0" smtClean="0"/>
                            <a:t> (1)</a:t>
                          </a:r>
                        </a:p>
                        <a:p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𝟔𝟓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𝟕𝟎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PET (1)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𝟔𝟐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𝟔𝟔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Mica</a:t>
                          </a:r>
                          <a:r>
                            <a:rPr lang="de-DE" baseline="0" dirty="0" smtClean="0"/>
                            <a:t> (2)</a:t>
                          </a:r>
                        </a:p>
                        <a:p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𝟓𝟏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𝟓𝟑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Mica (1)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KAP (2)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𝟑𝟓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KAP (1)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𝟏𝟕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919662"/>
                      </a:ext>
                    </a:extLst>
                  </a:tr>
                  <a:tr h="969633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Sample </a:t>
                          </a:r>
                          <a:r>
                            <a:rPr lang="de-DE" dirty="0" err="1" smtClean="0"/>
                            <a:t>length</a:t>
                          </a:r>
                          <a:r>
                            <a:rPr lang="de-DE" dirty="0" smtClean="0"/>
                            <a:t>/</a:t>
                          </a:r>
                          <a:br>
                            <a:rPr lang="de-DE" dirty="0" smtClean="0"/>
                          </a:br>
                          <a:r>
                            <a:rPr lang="de-DE" dirty="0" err="1" smtClean="0"/>
                            <a:t>distance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0.55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0.35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/>
                            <a:t>0.11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/>
                            <a:t>0.016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/>
                            <a:t>0.036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/>
                            <a:t>0.011</a:t>
                          </a:r>
                          <a:endParaRPr lang="en-US" b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056336"/>
                      </a:ext>
                    </a:extLst>
                  </a:tr>
                  <a:tr h="969633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eV </a:t>
                          </a:r>
                          <a:r>
                            <a:rPr lang="de-DE" dirty="0" err="1" smtClean="0"/>
                            <a:t>smearing</a:t>
                          </a:r>
                          <a:r>
                            <a:rPr lang="de-DE" dirty="0" smtClean="0"/>
                            <a:t>/</a:t>
                          </a:r>
                          <a:br>
                            <a:rPr lang="de-DE" dirty="0" smtClean="0"/>
                          </a:br>
                          <a:r>
                            <a:rPr lang="de-DE" dirty="0" smtClean="0"/>
                            <a:t>100um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source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0.084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0.097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0.15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0.44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0.26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0.61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6277536"/>
                      </a:ext>
                    </a:extLst>
                  </a:tr>
                  <a:tr h="119109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Space: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camera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housing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ion</a:t>
                          </a:r>
                          <a:r>
                            <a:rPr lang="de-DE" baseline="0" dirty="0" smtClean="0"/>
                            <a:t> beam in cm (</a:t>
                          </a:r>
                          <a:r>
                            <a:rPr lang="de-DE" baseline="0" dirty="0" err="1" smtClean="0"/>
                            <a:t>shielding</a:t>
                          </a:r>
                          <a:r>
                            <a:rPr lang="de-DE" baseline="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7.2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11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26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67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73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86013"/>
                      </a:ext>
                    </a:extLst>
                  </a:tr>
                  <a:tr h="969633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Space: </a:t>
                          </a:r>
                          <a:r>
                            <a:rPr lang="de-DE" dirty="0" err="1" smtClean="0"/>
                            <a:t>crystal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beginning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to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ion</a:t>
                          </a:r>
                          <a:r>
                            <a:rPr lang="de-DE" dirty="0" smtClean="0"/>
                            <a:t> beam in cm (</a:t>
                          </a:r>
                          <a:r>
                            <a:rPr lang="de-DE" dirty="0" err="1" smtClean="0"/>
                            <a:t>magnet</a:t>
                          </a:r>
                          <a:r>
                            <a:rPr lang="de-DE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5.4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7.3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053886"/>
                      </a:ext>
                    </a:extLst>
                  </a:tr>
                  <a:tr h="969633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Comments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Contains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 Al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Contains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 Al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Not </a:t>
                          </a: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bendable</a:t>
                          </a:r>
                          <a:endParaRPr lang="de-DE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Not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bendable</a:t>
                          </a:r>
                          <a:endParaRPr lang="de-DE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3261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9022877"/>
                  </p:ext>
                </p:extLst>
              </p:nvPr>
            </p:nvGraphicFramePr>
            <p:xfrm>
              <a:off x="189671" y="76474"/>
              <a:ext cx="11818349" cy="620311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81074">
                      <a:extLst>
                        <a:ext uri="{9D8B030D-6E8A-4147-A177-3AD203B41FA5}">
                          <a16:colId xmlns:a16="http://schemas.microsoft.com/office/drawing/2014/main" val="1207594225"/>
                        </a:ext>
                      </a:extLst>
                    </a:gridCol>
                    <a:gridCol w="1610686">
                      <a:extLst>
                        <a:ext uri="{9D8B030D-6E8A-4147-A177-3AD203B41FA5}">
                          <a16:colId xmlns:a16="http://schemas.microsoft.com/office/drawing/2014/main" val="2865371128"/>
                        </a:ext>
                      </a:extLst>
                    </a:gridCol>
                    <a:gridCol w="1669409">
                      <a:extLst>
                        <a:ext uri="{9D8B030D-6E8A-4147-A177-3AD203B41FA5}">
                          <a16:colId xmlns:a16="http://schemas.microsoft.com/office/drawing/2014/main" val="4022595331"/>
                        </a:ext>
                      </a:extLst>
                    </a:gridCol>
                    <a:gridCol w="1744910">
                      <a:extLst>
                        <a:ext uri="{9D8B030D-6E8A-4147-A177-3AD203B41FA5}">
                          <a16:colId xmlns:a16="http://schemas.microsoft.com/office/drawing/2014/main" val="3450403329"/>
                        </a:ext>
                      </a:extLst>
                    </a:gridCol>
                    <a:gridCol w="1711355">
                      <a:extLst>
                        <a:ext uri="{9D8B030D-6E8A-4147-A177-3AD203B41FA5}">
                          <a16:colId xmlns:a16="http://schemas.microsoft.com/office/drawing/2014/main" val="3792004069"/>
                        </a:ext>
                      </a:extLst>
                    </a:gridCol>
                    <a:gridCol w="1694576">
                      <a:extLst>
                        <a:ext uri="{9D8B030D-6E8A-4147-A177-3AD203B41FA5}">
                          <a16:colId xmlns:a16="http://schemas.microsoft.com/office/drawing/2014/main" val="1614162843"/>
                        </a:ext>
                      </a:extLst>
                    </a:gridCol>
                    <a:gridCol w="1706339">
                      <a:extLst>
                        <a:ext uri="{9D8B030D-6E8A-4147-A177-3AD203B41FA5}">
                          <a16:colId xmlns:a16="http://schemas.microsoft.com/office/drawing/2014/main" val="2453338233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2" t="-3333" r="-603986" b="-5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924" t="-3333" r="-531439" b="-5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7445" t="-3333" r="-412044" b="-5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4965" t="-3333" r="-294755" b="-5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1815" t="-3333" r="-200000" b="-5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122" t="-3333" r="-102158" b="-5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2857" t="-3333" r="-1429" b="-58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919662"/>
                      </a:ext>
                    </a:extLst>
                  </a:tr>
                  <a:tr h="969633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Sample </a:t>
                          </a:r>
                          <a:r>
                            <a:rPr lang="de-DE" dirty="0" err="1" smtClean="0"/>
                            <a:t>length</a:t>
                          </a:r>
                          <a:r>
                            <a:rPr lang="de-DE" dirty="0" smtClean="0"/>
                            <a:t>/</a:t>
                          </a:r>
                          <a:br>
                            <a:rPr lang="de-DE" dirty="0" smtClean="0"/>
                          </a:br>
                          <a:r>
                            <a:rPr lang="de-DE" dirty="0" err="1" smtClean="0"/>
                            <a:t>distance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0.55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0.35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/>
                            <a:t>0.11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/>
                            <a:t>0.016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/>
                            <a:t>0.036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/>
                            <a:t>0.011</a:t>
                          </a:r>
                          <a:endParaRPr lang="en-US" b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056336"/>
                      </a:ext>
                    </a:extLst>
                  </a:tr>
                  <a:tr h="969633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eV </a:t>
                          </a:r>
                          <a:r>
                            <a:rPr lang="de-DE" dirty="0" err="1" smtClean="0"/>
                            <a:t>smearing</a:t>
                          </a:r>
                          <a:r>
                            <a:rPr lang="de-DE" dirty="0" smtClean="0"/>
                            <a:t>/</a:t>
                          </a:r>
                          <a:br>
                            <a:rPr lang="de-DE" dirty="0" smtClean="0"/>
                          </a:br>
                          <a:r>
                            <a:rPr lang="de-DE" dirty="0" smtClean="0"/>
                            <a:t>100um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source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0.084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0.097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0.15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0.44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0.26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0.61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6277536"/>
                      </a:ext>
                    </a:extLst>
                  </a:tr>
                  <a:tr h="119109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Space: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camera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housing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ion</a:t>
                          </a:r>
                          <a:r>
                            <a:rPr lang="de-DE" baseline="0" dirty="0" smtClean="0"/>
                            <a:t> beam in cm (</a:t>
                          </a:r>
                          <a:r>
                            <a:rPr lang="de-DE" baseline="0" dirty="0" err="1" smtClean="0"/>
                            <a:t>shielding</a:t>
                          </a:r>
                          <a:r>
                            <a:rPr lang="de-DE" baseline="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7.2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11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26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67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50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73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86013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Space: </a:t>
                          </a:r>
                          <a:r>
                            <a:rPr lang="de-DE" dirty="0" err="1" smtClean="0"/>
                            <a:t>crystal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beginning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to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ion</a:t>
                          </a:r>
                          <a:r>
                            <a:rPr lang="de-DE" dirty="0" smtClean="0"/>
                            <a:t> beam in cm (</a:t>
                          </a:r>
                          <a:r>
                            <a:rPr lang="de-DE" dirty="0" err="1" smtClean="0"/>
                            <a:t>magnet</a:t>
                          </a:r>
                          <a:r>
                            <a:rPr lang="de-DE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5.4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7.3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35</a:t>
                          </a:r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27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38</a:t>
                          </a:r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053886"/>
                      </a:ext>
                    </a:extLst>
                  </a:tr>
                  <a:tr h="969633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Comments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Contains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 Al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Contains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 Al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Not </a:t>
                          </a: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bendable</a:t>
                          </a:r>
                          <a:endParaRPr lang="de-DE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Not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bendable</a:t>
                          </a:r>
                          <a:endParaRPr lang="de-DE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32615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9392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3915832"/>
                  </p:ext>
                </p:extLst>
              </p:nvPr>
            </p:nvGraphicFramePr>
            <p:xfrm>
              <a:off x="0" y="199668"/>
              <a:ext cx="12063369" cy="55778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3099">
                      <a:extLst>
                        <a:ext uri="{9D8B030D-6E8A-4147-A177-3AD203B41FA5}">
                          <a16:colId xmlns:a16="http://schemas.microsoft.com/office/drawing/2014/main" val="3104568331"/>
                        </a:ext>
                      </a:extLst>
                    </a:gridCol>
                    <a:gridCol w="1601947">
                      <a:extLst>
                        <a:ext uri="{9D8B030D-6E8A-4147-A177-3AD203B41FA5}">
                          <a16:colId xmlns:a16="http://schemas.microsoft.com/office/drawing/2014/main" val="1103854405"/>
                        </a:ext>
                      </a:extLst>
                    </a:gridCol>
                    <a:gridCol w="1593908">
                      <a:extLst>
                        <a:ext uri="{9D8B030D-6E8A-4147-A177-3AD203B41FA5}">
                          <a16:colId xmlns:a16="http://schemas.microsoft.com/office/drawing/2014/main" val="2340434328"/>
                        </a:ext>
                      </a:extLst>
                    </a:gridCol>
                    <a:gridCol w="1686187">
                      <a:extLst>
                        <a:ext uri="{9D8B030D-6E8A-4147-A177-3AD203B41FA5}">
                          <a16:colId xmlns:a16="http://schemas.microsoft.com/office/drawing/2014/main" val="3367050130"/>
                        </a:ext>
                      </a:extLst>
                    </a:gridCol>
                    <a:gridCol w="1619076">
                      <a:extLst>
                        <a:ext uri="{9D8B030D-6E8A-4147-A177-3AD203B41FA5}">
                          <a16:colId xmlns:a16="http://schemas.microsoft.com/office/drawing/2014/main" val="4202807049"/>
                        </a:ext>
                      </a:extLst>
                    </a:gridCol>
                    <a:gridCol w="1686187">
                      <a:extLst>
                        <a:ext uri="{9D8B030D-6E8A-4147-A177-3AD203B41FA5}">
                          <a16:colId xmlns:a16="http://schemas.microsoft.com/office/drawing/2014/main" val="2051318013"/>
                        </a:ext>
                      </a:extLst>
                    </a:gridCol>
                    <a:gridCol w="1702965">
                      <a:extLst>
                        <a:ext uri="{9D8B030D-6E8A-4147-A177-3AD203B41FA5}">
                          <a16:colId xmlns:a16="http://schemas.microsoft.com/office/drawing/2014/main" val="2285428167"/>
                        </a:ext>
                      </a:extLst>
                    </a:gridCol>
                  </a:tblGrid>
                  <a:tr h="8686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𝟏𝟔𝟎𝟎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de-DE" b="1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𝟏𝟓𝟓𝟎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Quartz</a:t>
                          </a:r>
                          <a:r>
                            <a:rPr lang="de-DE" baseline="0" dirty="0" smtClean="0"/>
                            <a:t> (1)</a:t>
                          </a:r>
                        </a:p>
                        <a:p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2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𝟔𝟓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𝟕𝟎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PET (1)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2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𝟔𝟐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𝟔𝟔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Mica</a:t>
                          </a:r>
                          <a:r>
                            <a:rPr lang="de-DE" baseline="0" dirty="0" smtClean="0"/>
                            <a:t> (2)</a:t>
                          </a:r>
                        </a:p>
                        <a:p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2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𝟓𝟏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𝟓𝟑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Mica (1)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baseline="0" dirty="0" smtClean="0"/>
                            <a:t> 2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KAP (2)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2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𝟑𝟓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KAP (1)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2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𝟏𝟕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6310438"/>
                      </a:ext>
                    </a:extLst>
                  </a:tr>
                  <a:tr h="8686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Sample </a:t>
                          </a:r>
                          <a:r>
                            <a:rPr lang="de-DE" dirty="0" err="1" smtClean="0"/>
                            <a:t>length</a:t>
                          </a:r>
                          <a:r>
                            <a:rPr lang="de-DE" dirty="0" smtClean="0"/>
                            <a:t>/</a:t>
                          </a:r>
                          <a:br>
                            <a:rPr lang="de-DE" dirty="0" smtClean="0"/>
                          </a:br>
                          <a:r>
                            <a:rPr lang="de-DE" dirty="0" err="1" smtClean="0"/>
                            <a:t>distance</a:t>
                          </a:r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0.078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0.066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0.041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0.014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0.023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0.0098</a:t>
                          </a: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9601062"/>
                      </a:ext>
                    </a:extLst>
                  </a:tr>
                  <a:tr h="8686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eV </a:t>
                          </a:r>
                          <a:r>
                            <a:rPr lang="de-DE" dirty="0" err="1" smtClean="0"/>
                            <a:t>smearing</a:t>
                          </a:r>
                          <a:r>
                            <a:rPr lang="de-DE" dirty="0" smtClean="0"/>
                            <a:t>/</a:t>
                          </a:r>
                          <a:br>
                            <a:rPr lang="de-DE" dirty="0" smtClean="0"/>
                          </a:br>
                          <a:r>
                            <a:rPr lang="de-DE" dirty="0" smtClean="0"/>
                            <a:t>100um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source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size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0.21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0.24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0.47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0.64</a:t>
                          </a:r>
                          <a:endParaRPr lang="en-US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6157047"/>
                      </a:ext>
                    </a:extLst>
                  </a:tr>
                  <a:tr h="868675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Space: </a:t>
                          </a: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ion</a:t>
                          </a:r>
                          <a:r>
                            <a:rPr lang="de-DE" dirty="0" smtClean="0"/>
                            <a:t> beam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water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connectors</a:t>
                          </a:r>
                          <a:r>
                            <a:rPr lang="de-DE" baseline="0" dirty="0" smtClean="0"/>
                            <a:t> in cm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-16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-14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140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chemeClr val="tx1"/>
                              </a:solidFill>
                            </a:rPr>
                            <a:t>52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223</a:t>
                          </a: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7700945"/>
                      </a:ext>
                    </a:extLst>
                  </a:tr>
                  <a:tr h="868675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Comments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Magnet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space</a:t>
                          </a: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,</a:t>
                          </a:r>
                        </a:p>
                        <a:p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Shielding</a:t>
                          </a: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space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Magnet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space</a:t>
                          </a: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,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shielding</a:t>
                          </a: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space</a:t>
                          </a:r>
                          <a:endParaRPr lang="en-US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Magnet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space</a:t>
                          </a: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,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shielding</a:t>
                          </a: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space</a:t>
                          </a:r>
                          <a:endParaRPr lang="en-US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Contains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 Al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Magnet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, </a:t>
                          </a:r>
                          <a:r>
                            <a:rPr lang="de-DE" baseline="0" dirty="0" err="1" smtClean="0"/>
                            <a:t>shielding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latter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worse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than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before</a:t>
                          </a:r>
                          <a:r>
                            <a:rPr lang="de-DE" baseline="0" dirty="0" smtClean="0"/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Contains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 Al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Not </a:t>
                          </a: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bendable</a:t>
                          </a:r>
                          <a:endParaRPr lang="de-DE" b="0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Magnet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, </a:t>
                          </a:r>
                          <a:r>
                            <a:rPr lang="de-DE" baseline="0" dirty="0" err="1" smtClean="0"/>
                            <a:t>shielding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latter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worse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than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before</a:t>
                          </a:r>
                          <a:r>
                            <a:rPr lang="de-DE" baseline="0" dirty="0" smtClean="0"/>
                            <a:t>)</a:t>
                          </a:r>
                          <a:endParaRPr lang="de-DE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Not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bendable</a:t>
                          </a:r>
                          <a:endParaRPr lang="de-DE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Magnet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, </a:t>
                          </a:r>
                          <a:r>
                            <a:rPr lang="de-DE" baseline="0" dirty="0" err="1" smtClean="0"/>
                            <a:t>shielding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latter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worse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than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before</a:t>
                          </a:r>
                          <a:r>
                            <a:rPr lang="de-DE" baseline="0" dirty="0" smtClean="0"/>
                            <a:t>)</a:t>
                          </a:r>
                          <a:endParaRPr lang="de-DE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81854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3915832"/>
                  </p:ext>
                </p:extLst>
              </p:nvPr>
            </p:nvGraphicFramePr>
            <p:xfrm>
              <a:off x="0" y="199668"/>
              <a:ext cx="12063369" cy="55778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73099">
                      <a:extLst>
                        <a:ext uri="{9D8B030D-6E8A-4147-A177-3AD203B41FA5}">
                          <a16:colId xmlns:a16="http://schemas.microsoft.com/office/drawing/2014/main" val="3104568331"/>
                        </a:ext>
                      </a:extLst>
                    </a:gridCol>
                    <a:gridCol w="1601947">
                      <a:extLst>
                        <a:ext uri="{9D8B030D-6E8A-4147-A177-3AD203B41FA5}">
                          <a16:colId xmlns:a16="http://schemas.microsoft.com/office/drawing/2014/main" val="1103854405"/>
                        </a:ext>
                      </a:extLst>
                    </a:gridCol>
                    <a:gridCol w="1593908">
                      <a:extLst>
                        <a:ext uri="{9D8B030D-6E8A-4147-A177-3AD203B41FA5}">
                          <a16:colId xmlns:a16="http://schemas.microsoft.com/office/drawing/2014/main" val="2340434328"/>
                        </a:ext>
                      </a:extLst>
                    </a:gridCol>
                    <a:gridCol w="1686187">
                      <a:extLst>
                        <a:ext uri="{9D8B030D-6E8A-4147-A177-3AD203B41FA5}">
                          <a16:colId xmlns:a16="http://schemas.microsoft.com/office/drawing/2014/main" val="3367050130"/>
                        </a:ext>
                      </a:extLst>
                    </a:gridCol>
                    <a:gridCol w="1619076">
                      <a:extLst>
                        <a:ext uri="{9D8B030D-6E8A-4147-A177-3AD203B41FA5}">
                          <a16:colId xmlns:a16="http://schemas.microsoft.com/office/drawing/2014/main" val="4202807049"/>
                        </a:ext>
                      </a:extLst>
                    </a:gridCol>
                    <a:gridCol w="1686187">
                      <a:extLst>
                        <a:ext uri="{9D8B030D-6E8A-4147-A177-3AD203B41FA5}">
                          <a16:colId xmlns:a16="http://schemas.microsoft.com/office/drawing/2014/main" val="2051318013"/>
                        </a:ext>
                      </a:extLst>
                    </a:gridCol>
                    <a:gridCol w="1702965">
                      <a:extLst>
                        <a:ext uri="{9D8B030D-6E8A-4147-A177-3AD203B41FA5}">
                          <a16:colId xmlns:a16="http://schemas.microsoft.com/office/drawing/2014/main" val="2285428167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2" t="-2564" r="-457303" b="-37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122" t="-2564" r="-519011" b="-37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37023" t="-2564" r="-420992" b="-37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9928" t="-2564" r="-299638" b="-37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5714" t="-2564" r="-210902" b="-37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14440" t="-2564" r="-102527" b="-37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0036" t="-2564" r="-1792" b="-37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6310438"/>
                      </a:ext>
                    </a:extLst>
                  </a:tr>
                  <a:tr h="8686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Sample </a:t>
                          </a:r>
                          <a:r>
                            <a:rPr lang="de-DE" dirty="0" err="1" smtClean="0"/>
                            <a:t>length</a:t>
                          </a:r>
                          <a:r>
                            <a:rPr lang="de-DE" dirty="0" smtClean="0"/>
                            <a:t>/</a:t>
                          </a:r>
                          <a:br>
                            <a:rPr lang="de-DE" dirty="0" smtClean="0"/>
                          </a:br>
                          <a:r>
                            <a:rPr lang="de-DE" dirty="0" err="1" smtClean="0"/>
                            <a:t>distance</a:t>
                          </a:r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0.078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0.066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0.041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0.014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0.023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0.0098</a:t>
                          </a: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9601062"/>
                      </a:ext>
                    </a:extLst>
                  </a:tr>
                  <a:tr h="8686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eV </a:t>
                          </a:r>
                          <a:r>
                            <a:rPr lang="de-DE" dirty="0" err="1" smtClean="0"/>
                            <a:t>smearing</a:t>
                          </a:r>
                          <a:r>
                            <a:rPr lang="de-DE" dirty="0" smtClean="0"/>
                            <a:t>/</a:t>
                          </a:r>
                          <a:br>
                            <a:rPr lang="de-DE" dirty="0" smtClean="0"/>
                          </a:br>
                          <a:r>
                            <a:rPr lang="de-DE" dirty="0" smtClean="0"/>
                            <a:t>100um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source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size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0.20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0.21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0.24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0.47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0.32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0.64</a:t>
                          </a:r>
                          <a:endParaRPr lang="en-US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615704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Space: </a:t>
                          </a: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ion</a:t>
                          </a:r>
                          <a:r>
                            <a:rPr lang="de-DE" dirty="0" smtClean="0"/>
                            <a:t> beam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water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connectors</a:t>
                          </a:r>
                          <a:r>
                            <a:rPr lang="de-DE" baseline="0" dirty="0" smtClean="0"/>
                            <a:t> in cm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-16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-14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140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chemeClr val="tx1"/>
                              </a:solidFill>
                            </a:rPr>
                            <a:t>52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223</a:t>
                          </a: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7700945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Comments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Magnet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space</a:t>
                          </a: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,</a:t>
                          </a:r>
                        </a:p>
                        <a:p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Shielding</a:t>
                          </a: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space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Magnet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space</a:t>
                          </a: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,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shielding</a:t>
                          </a: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space</a:t>
                          </a:r>
                          <a:endParaRPr lang="en-US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Magnet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space</a:t>
                          </a: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,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shielding</a:t>
                          </a: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space</a:t>
                          </a:r>
                          <a:endParaRPr lang="en-US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Contains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 Al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Magnet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, </a:t>
                          </a:r>
                          <a:r>
                            <a:rPr lang="de-DE" baseline="0" dirty="0" err="1" smtClean="0"/>
                            <a:t>shielding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latter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worse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than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before</a:t>
                          </a:r>
                          <a:r>
                            <a:rPr lang="de-DE" baseline="0" dirty="0" smtClean="0"/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Contains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 Al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Not </a:t>
                          </a: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bendable</a:t>
                          </a:r>
                          <a:endParaRPr lang="de-DE" b="0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Magnet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, </a:t>
                          </a:r>
                          <a:r>
                            <a:rPr lang="de-DE" baseline="0" dirty="0" err="1" smtClean="0"/>
                            <a:t>shielding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latter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worse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than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before</a:t>
                          </a:r>
                          <a:r>
                            <a:rPr lang="de-DE" baseline="0" dirty="0" smtClean="0"/>
                            <a:t>)</a:t>
                          </a:r>
                          <a:endParaRPr lang="de-DE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Not </a:t>
                          </a:r>
                          <a:r>
                            <a:rPr lang="de-DE" dirty="0" err="1" smtClean="0">
                              <a:solidFill>
                                <a:srgbClr val="C00000"/>
                              </a:solidFill>
                            </a:rPr>
                            <a:t>bendable</a:t>
                          </a:r>
                          <a:endParaRPr lang="de-DE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Magnet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, </a:t>
                          </a:r>
                          <a:r>
                            <a:rPr lang="de-DE" baseline="0" dirty="0" err="1" smtClean="0"/>
                            <a:t>shielding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latter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worse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than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before</a:t>
                          </a:r>
                          <a:r>
                            <a:rPr lang="de-DE" baseline="0" dirty="0" smtClean="0"/>
                            <a:t>)</a:t>
                          </a:r>
                          <a:endParaRPr lang="de-DE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81854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139854" y="6319852"/>
            <a:ext cx="10035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Furthermore</a:t>
            </a:r>
            <a:r>
              <a:rPr lang="de-DE" dirty="0" smtClean="0"/>
              <a:t>,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sure</a:t>
            </a:r>
            <a:r>
              <a:rPr lang="de-DE" dirty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ion</a:t>
            </a:r>
            <a:r>
              <a:rPr lang="de-DE" dirty="0" smtClean="0"/>
              <a:t> beam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hit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r>
              <a:rPr lang="de-DE" dirty="0" smtClean="0"/>
              <a:t> </a:t>
            </a:r>
            <a:r>
              <a:rPr lang="de-DE" dirty="0" err="1" smtClean="0"/>
              <a:t>housing</a:t>
            </a:r>
            <a:r>
              <a:rPr lang="de-DE" dirty="0" smtClean="0"/>
              <a:t> (not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water</a:t>
            </a:r>
            <a:r>
              <a:rPr lang="de-DE" dirty="0" smtClean="0"/>
              <a:t> </a:t>
            </a:r>
            <a:r>
              <a:rPr lang="de-DE" dirty="0" err="1" smtClean="0"/>
              <a:t>connectors</a:t>
            </a:r>
            <a:r>
              <a:rPr lang="de-DE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57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note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flat </a:t>
            </a:r>
            <a:r>
              <a:rPr lang="de-DE" dirty="0" err="1" smtClean="0"/>
              <a:t>crystals</a:t>
            </a:r>
            <a:r>
              <a:rPr lang="de-DE" dirty="0" smtClean="0"/>
              <a:t> a </a:t>
            </a:r>
            <a:r>
              <a:rPr lang="de-DE" dirty="0" err="1" smtClean="0"/>
              <a:t>further</a:t>
            </a:r>
            <a:r>
              <a:rPr lang="de-DE" dirty="0" smtClean="0"/>
              <a:t> </a:t>
            </a:r>
            <a:r>
              <a:rPr lang="de-DE" dirty="0" err="1" smtClean="0"/>
              <a:t>criterion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whether</a:t>
            </a:r>
            <a:r>
              <a:rPr lang="de-DE" dirty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„</a:t>
            </a:r>
            <a:r>
              <a:rPr lang="de-DE" dirty="0" err="1" smtClean="0"/>
              <a:t>imaging</a:t>
            </a:r>
            <a:r>
              <a:rPr lang="de-DE" dirty="0" smtClean="0"/>
              <a:t>“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de-DE" dirty="0" smtClean="0"/>
                  <a:t>condition: </a:t>
                </a:r>
                <a:r>
                  <a:rPr lang="de-DE" dirty="0" err="1" smtClean="0"/>
                  <a:t>magnificitaion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sample </a:t>
                </a:r>
                <a:r>
                  <a:rPr lang="de-DE" dirty="0" err="1" smtClean="0"/>
                  <a:t>less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than</a:t>
                </a:r>
                <a:r>
                  <a:rPr lang="de-DE" dirty="0" smtClean="0"/>
                  <a:t> 10 such </a:t>
                </a:r>
                <a:r>
                  <a:rPr lang="de-DE" dirty="0" err="1" smtClean="0"/>
                  <a:t>that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source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100 um </a:t>
                </a:r>
                <a:r>
                  <a:rPr lang="de-DE" dirty="0" err="1" smtClean="0"/>
                  <a:t>smaller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than</a:t>
                </a:r>
                <a:r>
                  <a:rPr lang="de-DE" dirty="0" smtClean="0"/>
                  <a:t> 1mm on </a:t>
                </a:r>
                <a:r>
                  <a:rPr lang="de-DE" dirty="0" err="1" smtClean="0"/>
                  <a:t>chip</a:t>
                </a:r>
                <a:r>
                  <a:rPr lang="de-DE" dirty="0" smtClean="0"/>
                  <a:t>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 smtClean="0"/>
                  <a:t>Smallest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magnification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possible</a:t>
                </a:r>
                <a:r>
                  <a:rPr lang="de-DE" dirty="0" smtClean="0"/>
                  <a:t> (Geo2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1mm sample </a:t>
                </a:r>
                <a:r>
                  <a:rPr lang="de-DE" dirty="0" err="1" smtClean="0"/>
                  <a:t>length</a:t>
                </a:r>
                <a:r>
                  <a:rPr lang="de-DE" dirty="0" smtClean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den>
                      </m:f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:r>
                  <a:rPr lang="de-DE" dirty="0" smtClean="0"/>
                  <a:t>Note: In </a:t>
                </a:r>
                <a:r>
                  <a:rPr lang="de-DE" dirty="0" err="1" smtClean="0"/>
                  <a:t>this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case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imaging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rather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only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distinction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between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transmitted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spectrum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source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spectrum</a:t>
                </a:r>
                <a:r>
                  <a:rPr lang="de-DE" dirty="0"/>
                  <a:t>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only</a:t>
                </a:r>
                <a:r>
                  <a:rPr lang="de-DE" dirty="0" smtClean="0"/>
                  <a:t> 7 </a:t>
                </a:r>
                <a:r>
                  <a:rPr lang="de-DE" dirty="0" err="1" smtClean="0"/>
                  <a:t>spatial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points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detector</a:t>
                </a:r>
                <a:r>
                  <a:rPr lang="de-DE" dirty="0" smtClean="0"/>
                  <a:t>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 smtClean="0"/>
                  <a:t>If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imaging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possible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one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could</a:t>
                </a:r>
                <a:r>
                  <a:rPr lang="de-DE" dirty="0" smtClean="0"/>
                  <a:t> still/must </a:t>
                </a:r>
                <a:r>
                  <a:rPr lang="de-DE" dirty="0" err="1" smtClean="0"/>
                  <a:t>use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two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crystals</a:t>
                </a:r>
                <a:r>
                  <a:rPr lang="de-DE" dirty="0" smtClean="0"/>
                  <a:t>.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59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433952"/>
                  </p:ext>
                </p:extLst>
              </p:nvPr>
            </p:nvGraphicFramePr>
            <p:xfrm>
              <a:off x="0" y="199668"/>
              <a:ext cx="12063370" cy="29717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04276">
                      <a:extLst>
                        <a:ext uri="{9D8B030D-6E8A-4147-A177-3AD203B41FA5}">
                          <a16:colId xmlns:a16="http://schemas.microsoft.com/office/drawing/2014/main" val="3104568331"/>
                        </a:ext>
                      </a:extLst>
                    </a:gridCol>
                    <a:gridCol w="1403778">
                      <a:extLst>
                        <a:ext uri="{9D8B030D-6E8A-4147-A177-3AD203B41FA5}">
                          <a16:colId xmlns:a16="http://schemas.microsoft.com/office/drawing/2014/main" val="1103854405"/>
                        </a:ext>
                      </a:extLst>
                    </a:gridCol>
                    <a:gridCol w="1396734">
                      <a:extLst>
                        <a:ext uri="{9D8B030D-6E8A-4147-A177-3AD203B41FA5}">
                          <a16:colId xmlns:a16="http://schemas.microsoft.com/office/drawing/2014/main" val="2340434328"/>
                        </a:ext>
                      </a:extLst>
                    </a:gridCol>
                    <a:gridCol w="1477597">
                      <a:extLst>
                        <a:ext uri="{9D8B030D-6E8A-4147-A177-3AD203B41FA5}">
                          <a16:colId xmlns:a16="http://schemas.microsoft.com/office/drawing/2014/main" val="3367050130"/>
                        </a:ext>
                      </a:extLst>
                    </a:gridCol>
                    <a:gridCol w="1418788">
                      <a:extLst>
                        <a:ext uri="{9D8B030D-6E8A-4147-A177-3AD203B41FA5}">
                          <a16:colId xmlns:a16="http://schemas.microsoft.com/office/drawing/2014/main" val="4202807049"/>
                        </a:ext>
                      </a:extLst>
                    </a:gridCol>
                    <a:gridCol w="1477597">
                      <a:extLst>
                        <a:ext uri="{9D8B030D-6E8A-4147-A177-3AD203B41FA5}">
                          <a16:colId xmlns:a16="http://schemas.microsoft.com/office/drawing/2014/main" val="2051318013"/>
                        </a:ext>
                      </a:extLst>
                    </a:gridCol>
                    <a:gridCol w="1492300">
                      <a:extLst>
                        <a:ext uri="{9D8B030D-6E8A-4147-A177-3AD203B41FA5}">
                          <a16:colId xmlns:a16="http://schemas.microsoft.com/office/drawing/2014/main" val="2285428167"/>
                        </a:ext>
                      </a:extLst>
                    </a:gridCol>
                    <a:gridCol w="1492300">
                      <a:extLst>
                        <a:ext uri="{9D8B030D-6E8A-4147-A177-3AD203B41FA5}">
                          <a16:colId xmlns:a16="http://schemas.microsoft.com/office/drawing/2014/main" val="3691502241"/>
                        </a:ext>
                      </a:extLst>
                    </a:gridCol>
                  </a:tblGrid>
                  <a:tr h="8686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𝟏𝟔𝟎𝟎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de-DE" b="1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𝟏𝟓𝟓𝟎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Quartz</a:t>
                          </a:r>
                          <a:r>
                            <a:rPr lang="de-DE" baseline="0" dirty="0" smtClean="0"/>
                            <a:t> (1)</a:t>
                          </a:r>
                        </a:p>
                        <a:p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PET (1)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2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Mica</a:t>
                          </a:r>
                          <a:r>
                            <a:rPr lang="de-DE" baseline="0" dirty="0" smtClean="0"/>
                            <a:t> (2)</a:t>
                          </a:r>
                        </a:p>
                        <a:p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Mica (1)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baseline="0" dirty="0" smtClean="0"/>
                            <a:t>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KAP (2)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2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KAP (1)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ADP (1)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6310438"/>
                      </a:ext>
                    </a:extLst>
                  </a:tr>
                  <a:tr h="8686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Min. </a:t>
                          </a:r>
                          <a:r>
                            <a:rPr lang="de-DE" dirty="0" err="1" smtClean="0"/>
                            <a:t>Magnification</a:t>
                          </a:r>
                          <a:r>
                            <a:rPr lang="de-DE" dirty="0" smtClean="0"/>
                            <a:t> (</a:t>
                          </a:r>
                          <a:r>
                            <a:rPr lang="de-DE" dirty="0" err="1" smtClean="0"/>
                            <a:t>for</a:t>
                          </a:r>
                          <a:r>
                            <a:rPr lang="de-DE" dirty="0" smtClean="0"/>
                            <a:t> sample_len2</a:t>
                          </a:r>
                          <a:r>
                            <a:rPr lang="de-DE" baseline="0" dirty="0" smtClean="0"/>
                            <a:t> = 1mm (in </a:t>
                          </a:r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2)</a:t>
                          </a:r>
                          <a:r>
                            <a:rPr lang="de-DE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25.4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24.7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21.8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10.9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16.2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8.1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20.3</a:t>
                          </a: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9601062"/>
                      </a:ext>
                    </a:extLst>
                  </a:tr>
                  <a:tr h="8686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at </a:t>
                          </a: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(in mm)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chemeClr val="tx1"/>
                              </a:solidFill>
                            </a:rPr>
                            <a:t>12.9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chemeClr val="tx1"/>
                              </a:solidFill>
                            </a:rPr>
                            <a:t>15.1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24.1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72.8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42.9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101</a:t>
                          </a:r>
                          <a:endParaRPr lang="en-US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28.6</a:t>
                          </a:r>
                          <a:endParaRPr lang="en-US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61570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433952"/>
                  </p:ext>
                </p:extLst>
              </p:nvPr>
            </p:nvGraphicFramePr>
            <p:xfrm>
              <a:off x="0" y="199668"/>
              <a:ext cx="12063370" cy="29717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904276">
                      <a:extLst>
                        <a:ext uri="{9D8B030D-6E8A-4147-A177-3AD203B41FA5}">
                          <a16:colId xmlns:a16="http://schemas.microsoft.com/office/drawing/2014/main" val="3104568331"/>
                        </a:ext>
                      </a:extLst>
                    </a:gridCol>
                    <a:gridCol w="1403778">
                      <a:extLst>
                        <a:ext uri="{9D8B030D-6E8A-4147-A177-3AD203B41FA5}">
                          <a16:colId xmlns:a16="http://schemas.microsoft.com/office/drawing/2014/main" val="1103854405"/>
                        </a:ext>
                      </a:extLst>
                    </a:gridCol>
                    <a:gridCol w="1396734">
                      <a:extLst>
                        <a:ext uri="{9D8B030D-6E8A-4147-A177-3AD203B41FA5}">
                          <a16:colId xmlns:a16="http://schemas.microsoft.com/office/drawing/2014/main" val="2340434328"/>
                        </a:ext>
                      </a:extLst>
                    </a:gridCol>
                    <a:gridCol w="1477597">
                      <a:extLst>
                        <a:ext uri="{9D8B030D-6E8A-4147-A177-3AD203B41FA5}">
                          <a16:colId xmlns:a16="http://schemas.microsoft.com/office/drawing/2014/main" val="3367050130"/>
                        </a:ext>
                      </a:extLst>
                    </a:gridCol>
                    <a:gridCol w="1418788">
                      <a:extLst>
                        <a:ext uri="{9D8B030D-6E8A-4147-A177-3AD203B41FA5}">
                          <a16:colId xmlns:a16="http://schemas.microsoft.com/office/drawing/2014/main" val="4202807049"/>
                        </a:ext>
                      </a:extLst>
                    </a:gridCol>
                    <a:gridCol w="1477597">
                      <a:extLst>
                        <a:ext uri="{9D8B030D-6E8A-4147-A177-3AD203B41FA5}">
                          <a16:colId xmlns:a16="http://schemas.microsoft.com/office/drawing/2014/main" val="2051318013"/>
                        </a:ext>
                      </a:extLst>
                    </a:gridCol>
                    <a:gridCol w="1492300">
                      <a:extLst>
                        <a:ext uri="{9D8B030D-6E8A-4147-A177-3AD203B41FA5}">
                          <a16:colId xmlns:a16="http://schemas.microsoft.com/office/drawing/2014/main" val="2285428167"/>
                        </a:ext>
                      </a:extLst>
                    </a:gridCol>
                    <a:gridCol w="1492300">
                      <a:extLst>
                        <a:ext uri="{9D8B030D-6E8A-4147-A177-3AD203B41FA5}">
                          <a16:colId xmlns:a16="http://schemas.microsoft.com/office/drawing/2014/main" val="369150224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41" t="-3333" r="-535897" b="-22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Quartz</a:t>
                          </a:r>
                          <a:r>
                            <a:rPr lang="de-DE" baseline="0" dirty="0" smtClean="0"/>
                            <a:t> (1)</a:t>
                          </a:r>
                        </a:p>
                        <a:p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smtClean="0"/>
                            <a:t>2</a:t>
                          </a:r>
                          <a:endParaRPr lang="de-DE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PET (1)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2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Mica</a:t>
                          </a:r>
                          <a:r>
                            <a:rPr lang="de-DE" baseline="0" dirty="0" smtClean="0"/>
                            <a:t> (2)</a:t>
                          </a:r>
                        </a:p>
                        <a:p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smtClean="0"/>
                            <a:t>2</a:t>
                          </a:r>
                          <a:endParaRPr lang="de-DE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Mica (1)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smtClean="0"/>
                            <a:t>2</a:t>
                          </a:r>
                          <a:endParaRPr lang="de-DE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KAP (2)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2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KAP (1)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smtClean="0"/>
                            <a:t>2</a:t>
                          </a:r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ADP (1)</a:t>
                          </a:r>
                        </a:p>
                        <a:p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2</a:t>
                          </a:r>
                          <a:endParaRPr lang="de-DE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6310438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Min. </a:t>
                          </a:r>
                          <a:r>
                            <a:rPr lang="de-DE" dirty="0" err="1" smtClean="0"/>
                            <a:t>Magnification</a:t>
                          </a:r>
                          <a:r>
                            <a:rPr lang="de-DE" dirty="0" smtClean="0"/>
                            <a:t> (</a:t>
                          </a:r>
                          <a:r>
                            <a:rPr lang="de-DE" dirty="0" err="1" smtClean="0"/>
                            <a:t>for</a:t>
                          </a:r>
                          <a:r>
                            <a:rPr lang="de-DE" dirty="0" smtClean="0"/>
                            <a:t> sample_len2</a:t>
                          </a:r>
                          <a:r>
                            <a:rPr lang="de-DE" baseline="0" dirty="0" smtClean="0"/>
                            <a:t> = 1mm (in </a:t>
                          </a:r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2)</a:t>
                          </a:r>
                          <a:r>
                            <a:rPr lang="de-DE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25.4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24.7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21.8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10.9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16.2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8.1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20.3</a:t>
                          </a: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9601062"/>
                      </a:ext>
                    </a:extLst>
                  </a:tr>
                  <a:tr h="8686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at </a:t>
                          </a: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(in mm)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chemeClr val="tx1"/>
                              </a:solidFill>
                            </a:rPr>
                            <a:t>12.9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chemeClr val="tx1"/>
                              </a:solidFill>
                            </a:rPr>
                            <a:t>15.1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24.1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72.8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42.9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101</a:t>
                          </a:r>
                          <a:endParaRPr lang="en-US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>
                              <a:solidFill>
                                <a:srgbClr val="C00000"/>
                              </a:solidFill>
                            </a:rPr>
                            <a:t>28.6</a:t>
                          </a:r>
                          <a:endParaRPr lang="en-US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61570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412124" y="3876541"/>
            <a:ext cx="314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einzelner flacher Kristall ist raus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24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105442"/>
                  </p:ext>
                </p:extLst>
              </p:nvPr>
            </p:nvGraphicFramePr>
            <p:xfrm>
              <a:off x="0" y="199668"/>
              <a:ext cx="12063369" cy="526097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25014">
                      <a:extLst>
                        <a:ext uri="{9D8B030D-6E8A-4147-A177-3AD203B41FA5}">
                          <a16:colId xmlns:a16="http://schemas.microsoft.com/office/drawing/2014/main" val="3104568331"/>
                        </a:ext>
                      </a:extLst>
                    </a:gridCol>
                    <a:gridCol w="1650032">
                      <a:extLst>
                        <a:ext uri="{9D8B030D-6E8A-4147-A177-3AD203B41FA5}">
                          <a16:colId xmlns:a16="http://schemas.microsoft.com/office/drawing/2014/main" val="1103854405"/>
                        </a:ext>
                      </a:extLst>
                    </a:gridCol>
                    <a:gridCol w="1593908">
                      <a:extLst>
                        <a:ext uri="{9D8B030D-6E8A-4147-A177-3AD203B41FA5}">
                          <a16:colId xmlns:a16="http://schemas.microsoft.com/office/drawing/2014/main" val="2340434328"/>
                        </a:ext>
                      </a:extLst>
                    </a:gridCol>
                    <a:gridCol w="1686187">
                      <a:extLst>
                        <a:ext uri="{9D8B030D-6E8A-4147-A177-3AD203B41FA5}">
                          <a16:colId xmlns:a16="http://schemas.microsoft.com/office/drawing/2014/main" val="3367050130"/>
                        </a:ext>
                      </a:extLst>
                    </a:gridCol>
                    <a:gridCol w="1619076">
                      <a:extLst>
                        <a:ext uri="{9D8B030D-6E8A-4147-A177-3AD203B41FA5}">
                          <a16:colId xmlns:a16="http://schemas.microsoft.com/office/drawing/2014/main" val="4202807049"/>
                        </a:ext>
                      </a:extLst>
                    </a:gridCol>
                    <a:gridCol w="1686187">
                      <a:extLst>
                        <a:ext uri="{9D8B030D-6E8A-4147-A177-3AD203B41FA5}">
                          <a16:colId xmlns:a16="http://schemas.microsoft.com/office/drawing/2014/main" val="2051318013"/>
                        </a:ext>
                      </a:extLst>
                    </a:gridCol>
                    <a:gridCol w="1702965">
                      <a:extLst>
                        <a:ext uri="{9D8B030D-6E8A-4147-A177-3AD203B41FA5}">
                          <a16:colId xmlns:a16="http://schemas.microsoft.com/office/drawing/2014/main" val="2285428167"/>
                        </a:ext>
                      </a:extLst>
                    </a:gridCol>
                  </a:tblGrid>
                  <a:tr h="688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𝟏𝟔𝟎𝟎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de-DE" b="1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𝟏𝟓𝟓𝟎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Quartz</a:t>
                          </a:r>
                          <a:r>
                            <a:rPr lang="de-DE" baseline="0" dirty="0" smtClean="0"/>
                            <a:t> (1)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PET (1)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Mica</a:t>
                          </a:r>
                          <a:r>
                            <a:rPr lang="de-DE" baseline="0" dirty="0" smtClean="0"/>
                            <a:t> (2)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Mica (1)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KAP (2)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KAP (1)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6310438"/>
                      </a:ext>
                    </a:extLst>
                  </a:tr>
                  <a:tr h="8686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Von Hamos/</a:t>
                          </a:r>
                          <a:r>
                            <a:rPr lang="de-DE" dirty="0" err="1" smtClean="0"/>
                            <a:t>toric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allow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something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inbetween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1 </a:t>
                          </a:r>
                          <a:r>
                            <a:rPr lang="de-DE" baseline="0" dirty="0" err="1" smtClean="0"/>
                            <a:t>and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2 + </a:t>
                          </a:r>
                          <a:r>
                            <a:rPr lang="de-DE" baseline="0" dirty="0" err="1" smtClean="0"/>
                            <a:t>allow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rotate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camera</a:t>
                          </a:r>
                          <a:r>
                            <a:rPr lang="de-DE" baseline="0" dirty="0" smtClean="0"/>
                            <a:t> at </a:t>
                          </a:r>
                          <a:r>
                            <a:rPr lang="de-DE" baseline="0" dirty="0" err="1" smtClean="0"/>
                            <a:t>various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angles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smtClean="0">
                              <a:solidFill>
                                <a:srgbClr val="C00000"/>
                              </a:solidFill>
                            </a:rPr>
                            <a:t>?!</a:t>
                          </a:r>
                          <a:r>
                            <a:rPr lang="de-DE" baseline="0" dirty="0" smtClean="0"/>
                            <a:t>)</a:t>
                          </a:r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Too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little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for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other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diagnostics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left</a:t>
                          </a:r>
                          <a:r>
                            <a:rPr lang="de-DE" baseline="0" dirty="0" smtClean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9601062"/>
                      </a:ext>
                    </a:extLst>
                  </a:tr>
                  <a:tr h="86867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Flat (</a:t>
                          </a:r>
                          <a:r>
                            <a:rPr lang="de-DE" dirty="0" err="1" smtClean="0"/>
                            <a:t>allow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for</a:t>
                          </a:r>
                          <a:r>
                            <a:rPr lang="de-DE" baseline="0" dirty="0" smtClean="0"/>
                            <a:t> different </a:t>
                          </a:r>
                          <a:r>
                            <a:rPr lang="de-DE" baseline="0" dirty="0" err="1" smtClean="0"/>
                            <a:t>distances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crystal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camera</a:t>
                          </a:r>
                          <a:r>
                            <a:rPr lang="de-DE" baseline="0" dirty="0" smtClean="0"/>
                            <a:t>)</a:t>
                          </a:r>
                          <a:r>
                            <a:rPr lang="de-DE" dirty="0" smtClean="0"/>
                            <a:t> 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No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imaging</a:t>
                          </a:r>
                          <a:r>
                            <a:rPr lang="de-DE" dirty="0" smtClean="0"/>
                            <a:t> -&gt; </a:t>
                          </a:r>
                          <a:r>
                            <a:rPr lang="de-DE" dirty="0" err="1" smtClean="0"/>
                            <a:t>two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crystals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necessary</a:t>
                          </a:r>
                          <a:r>
                            <a:rPr lang="de-DE" dirty="0" smtClean="0"/>
                            <a:t> –&gt;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rotate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cam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by</a:t>
                          </a:r>
                          <a:r>
                            <a:rPr lang="de-DE" baseline="0" dirty="0" smtClean="0"/>
                            <a:t> 90 </a:t>
                          </a:r>
                          <a:r>
                            <a:rPr lang="de-DE" baseline="0" dirty="0" err="1" smtClean="0"/>
                            <a:t>deg</a:t>
                          </a:r>
                          <a:r>
                            <a:rPr lang="de-DE" baseline="0" dirty="0" smtClean="0"/>
                            <a:t>. -&gt; </a:t>
                          </a:r>
                          <a:r>
                            <a:rPr lang="de-DE" baseline="0" dirty="0" err="1" smtClean="0"/>
                            <a:t>smaller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spec</a:t>
                          </a:r>
                          <a:r>
                            <a:rPr lang="de-DE" baseline="0" dirty="0" smtClean="0"/>
                            <a:t>. -&gt; </a:t>
                          </a:r>
                          <a:r>
                            <a:rPr lang="de-DE" baseline="0" dirty="0" err="1" smtClean="0"/>
                            <a:t>no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endParaRPr lang="de-DE" baseline="0" dirty="0" smtClean="0"/>
                        </a:p>
                        <a:p>
                          <a:endParaRPr lang="de-DE" baseline="0" dirty="0" smtClean="0"/>
                        </a:p>
                        <a:p>
                          <a:r>
                            <a:rPr lang="de-DE" baseline="0" dirty="0" err="1" smtClean="0"/>
                            <a:t>Addtl</a:t>
                          </a:r>
                          <a:r>
                            <a:rPr lang="de-DE" baseline="0" dirty="0" smtClean="0"/>
                            <a:t>. </a:t>
                          </a:r>
                          <a:r>
                            <a:rPr lang="de-DE" baseline="0" dirty="0" err="1" smtClean="0"/>
                            <a:t>no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for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other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diagn</a:t>
                          </a:r>
                          <a:r>
                            <a:rPr lang="de-DE" baseline="0" dirty="0" smtClean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61570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4105442"/>
                  </p:ext>
                </p:extLst>
              </p:nvPr>
            </p:nvGraphicFramePr>
            <p:xfrm>
              <a:off x="0" y="199668"/>
              <a:ext cx="12063369" cy="526097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125014">
                      <a:extLst>
                        <a:ext uri="{9D8B030D-6E8A-4147-A177-3AD203B41FA5}">
                          <a16:colId xmlns:a16="http://schemas.microsoft.com/office/drawing/2014/main" val="3104568331"/>
                        </a:ext>
                      </a:extLst>
                    </a:gridCol>
                    <a:gridCol w="1650032">
                      <a:extLst>
                        <a:ext uri="{9D8B030D-6E8A-4147-A177-3AD203B41FA5}">
                          <a16:colId xmlns:a16="http://schemas.microsoft.com/office/drawing/2014/main" val="1103854405"/>
                        </a:ext>
                      </a:extLst>
                    </a:gridCol>
                    <a:gridCol w="1593908">
                      <a:extLst>
                        <a:ext uri="{9D8B030D-6E8A-4147-A177-3AD203B41FA5}">
                          <a16:colId xmlns:a16="http://schemas.microsoft.com/office/drawing/2014/main" val="2340434328"/>
                        </a:ext>
                      </a:extLst>
                    </a:gridCol>
                    <a:gridCol w="1686187">
                      <a:extLst>
                        <a:ext uri="{9D8B030D-6E8A-4147-A177-3AD203B41FA5}">
                          <a16:colId xmlns:a16="http://schemas.microsoft.com/office/drawing/2014/main" val="3367050130"/>
                        </a:ext>
                      </a:extLst>
                    </a:gridCol>
                    <a:gridCol w="1619076">
                      <a:extLst>
                        <a:ext uri="{9D8B030D-6E8A-4147-A177-3AD203B41FA5}">
                          <a16:colId xmlns:a16="http://schemas.microsoft.com/office/drawing/2014/main" val="4202807049"/>
                        </a:ext>
                      </a:extLst>
                    </a:gridCol>
                    <a:gridCol w="1686187">
                      <a:extLst>
                        <a:ext uri="{9D8B030D-6E8A-4147-A177-3AD203B41FA5}">
                          <a16:colId xmlns:a16="http://schemas.microsoft.com/office/drawing/2014/main" val="2051318013"/>
                        </a:ext>
                      </a:extLst>
                    </a:gridCol>
                    <a:gridCol w="1702965">
                      <a:extLst>
                        <a:ext uri="{9D8B030D-6E8A-4147-A177-3AD203B41FA5}">
                          <a16:colId xmlns:a16="http://schemas.microsoft.com/office/drawing/2014/main" val="2285428167"/>
                        </a:ext>
                      </a:extLst>
                    </a:gridCol>
                  </a:tblGrid>
                  <a:tr h="688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3" t="-4425" r="-468481" b="-6787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Quartz</a:t>
                          </a:r>
                          <a:r>
                            <a:rPr lang="de-DE" baseline="0" dirty="0" smtClean="0"/>
                            <a:t> (1</a:t>
                          </a:r>
                          <a:r>
                            <a:rPr lang="de-DE" baseline="0" dirty="0" smtClean="0"/>
                            <a:t>)</a:t>
                          </a:r>
                          <a:endParaRPr lang="de-DE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PET (1)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Mica</a:t>
                          </a:r>
                          <a:r>
                            <a:rPr lang="de-DE" baseline="0" dirty="0" smtClean="0"/>
                            <a:t> (2</a:t>
                          </a:r>
                          <a:r>
                            <a:rPr lang="de-DE" baseline="0" dirty="0" smtClean="0"/>
                            <a:t>)</a:t>
                          </a:r>
                          <a:endParaRPr lang="de-DE" baseline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Mica (1</a:t>
                          </a:r>
                          <a:r>
                            <a:rPr lang="de-DE" dirty="0" smtClean="0"/>
                            <a:t>)</a:t>
                          </a:r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KAP (2)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KAP (1</a:t>
                          </a:r>
                          <a:r>
                            <a:rPr lang="de-DE" dirty="0" smtClean="0"/>
                            <a:t>)</a:t>
                          </a:r>
                          <a:endParaRPr lang="de-DE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6310438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Von Hamos/</a:t>
                          </a:r>
                          <a:r>
                            <a:rPr lang="de-DE" dirty="0" err="1" smtClean="0"/>
                            <a:t>toric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allow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something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inbetween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1 </a:t>
                          </a:r>
                          <a:r>
                            <a:rPr lang="de-DE" baseline="0" dirty="0" err="1" smtClean="0"/>
                            <a:t>and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2 + </a:t>
                          </a:r>
                          <a:r>
                            <a:rPr lang="de-DE" baseline="0" dirty="0" err="1" smtClean="0"/>
                            <a:t>allow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rotate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camera</a:t>
                          </a:r>
                          <a:r>
                            <a:rPr lang="de-DE" baseline="0" dirty="0" smtClean="0"/>
                            <a:t> at </a:t>
                          </a:r>
                          <a:r>
                            <a:rPr lang="de-DE" baseline="0" dirty="0" err="1" smtClean="0"/>
                            <a:t>various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angles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smtClean="0">
                              <a:solidFill>
                                <a:srgbClr val="C00000"/>
                              </a:solidFill>
                            </a:rPr>
                            <a:t>?!</a:t>
                          </a:r>
                          <a:r>
                            <a:rPr lang="de-DE" baseline="0" dirty="0" smtClean="0"/>
                            <a:t>)</a:t>
                          </a:r>
                          <a:endParaRPr lang="de-DE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Too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little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for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other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diagnostics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left</a:t>
                          </a:r>
                          <a:r>
                            <a:rPr lang="de-DE" baseline="0" dirty="0" smtClean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9601062"/>
                      </a:ext>
                    </a:extLst>
                  </a:tr>
                  <a:tr h="28346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smtClean="0"/>
                            <a:t>Flat (</a:t>
                          </a:r>
                          <a:r>
                            <a:rPr lang="de-DE" dirty="0" err="1" smtClean="0"/>
                            <a:t>allow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for</a:t>
                          </a:r>
                          <a:r>
                            <a:rPr lang="de-DE" baseline="0" dirty="0" smtClean="0"/>
                            <a:t> different </a:t>
                          </a:r>
                          <a:r>
                            <a:rPr lang="de-DE" baseline="0" dirty="0" err="1" smtClean="0"/>
                            <a:t>distances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crystal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camera</a:t>
                          </a:r>
                          <a:r>
                            <a:rPr lang="de-DE" baseline="0" dirty="0" smtClean="0"/>
                            <a:t>)</a:t>
                          </a:r>
                          <a:r>
                            <a:rPr lang="de-DE" dirty="0" smtClean="0"/>
                            <a:t> 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No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imaging</a:t>
                          </a:r>
                          <a:r>
                            <a:rPr lang="de-DE" dirty="0" smtClean="0"/>
                            <a:t> -&gt; </a:t>
                          </a:r>
                          <a:r>
                            <a:rPr lang="de-DE" dirty="0" err="1" smtClean="0"/>
                            <a:t>two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crystals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necessary</a:t>
                          </a:r>
                          <a:r>
                            <a:rPr lang="de-DE" dirty="0" smtClean="0"/>
                            <a:t> –&gt;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rotate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cam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by</a:t>
                          </a:r>
                          <a:r>
                            <a:rPr lang="de-DE" baseline="0" dirty="0" smtClean="0"/>
                            <a:t> 90 </a:t>
                          </a:r>
                          <a:r>
                            <a:rPr lang="de-DE" baseline="0" dirty="0" err="1" smtClean="0"/>
                            <a:t>deg</a:t>
                          </a:r>
                          <a:r>
                            <a:rPr lang="de-DE" baseline="0" dirty="0" smtClean="0"/>
                            <a:t>. -&gt; </a:t>
                          </a:r>
                          <a:r>
                            <a:rPr lang="de-DE" baseline="0" dirty="0" err="1" smtClean="0"/>
                            <a:t>smaller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spec</a:t>
                          </a:r>
                          <a:r>
                            <a:rPr lang="de-DE" baseline="0" dirty="0" smtClean="0"/>
                            <a:t>. -&gt; </a:t>
                          </a:r>
                          <a:r>
                            <a:rPr lang="de-DE" baseline="0" dirty="0" err="1" smtClean="0"/>
                            <a:t>no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endParaRPr lang="de-DE" baseline="0" dirty="0" smtClean="0"/>
                        </a:p>
                        <a:p>
                          <a:endParaRPr lang="de-DE" baseline="0" dirty="0" smtClean="0"/>
                        </a:p>
                        <a:p>
                          <a:r>
                            <a:rPr lang="de-DE" baseline="0" dirty="0" err="1" smtClean="0"/>
                            <a:t>Addtl</a:t>
                          </a:r>
                          <a:r>
                            <a:rPr lang="de-DE" baseline="0" dirty="0" smtClean="0"/>
                            <a:t>. </a:t>
                          </a:r>
                          <a:r>
                            <a:rPr lang="de-DE" baseline="0" dirty="0" err="1" smtClean="0"/>
                            <a:t>no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space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for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other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diagn</a:t>
                          </a:r>
                          <a:r>
                            <a:rPr lang="de-DE" baseline="0" dirty="0" smtClean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61570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242630" y="5460643"/>
            <a:ext cx="11578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Rotating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r>
              <a:rPr lang="de-DE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at </a:t>
            </a:r>
            <a:r>
              <a:rPr lang="de-DE" dirty="0" err="1" smtClean="0"/>
              <a:t>fixed</a:t>
            </a:r>
            <a:r>
              <a:rPr lang="de-DE" dirty="0" smtClean="0"/>
              <a:t> </a:t>
            </a:r>
            <a:r>
              <a:rPr lang="de-DE" dirty="0" err="1" smtClean="0"/>
              <a:t>position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spectral</a:t>
            </a:r>
            <a:r>
              <a:rPr lang="de-DE" dirty="0" smtClean="0"/>
              <a:t> </a:t>
            </a:r>
            <a:r>
              <a:rPr lang="de-DE" dirty="0" err="1" smtClean="0"/>
              <a:t>broadening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projection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way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spectrum</a:t>
            </a:r>
            <a:r>
              <a:rPr lang="de-DE" dirty="0" smtClean="0"/>
              <a:t> </a:t>
            </a:r>
            <a:r>
              <a:rPr lang="de-DE" dirty="0" err="1" smtClean="0"/>
              <a:t>projection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camera</a:t>
            </a:r>
            <a:r>
              <a:rPr lang="de-DE" dirty="0" smtClean="0"/>
              <a:t> </a:t>
            </a:r>
            <a:r>
              <a:rPr lang="de-DE" dirty="0" err="1" smtClean="0"/>
              <a:t>chip</a:t>
            </a:r>
            <a:r>
              <a:rPr lang="de-DE" dirty="0" smtClean="0"/>
              <a:t> parallel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backlighter</a:t>
            </a:r>
            <a:r>
              <a:rPr lang="de-DE" dirty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(</a:t>
            </a:r>
            <a:r>
              <a:rPr lang="de-DE" dirty="0" err="1" smtClean="0"/>
              <a:t>theta</a:t>
            </a:r>
            <a:r>
              <a:rPr lang="de-DE" dirty="0" smtClean="0"/>
              <a:t> &lt;45 </a:t>
            </a:r>
            <a:r>
              <a:rPr lang="de-DE" dirty="0" err="1" smtClean="0"/>
              <a:t>deg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spectrometer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increased</a:t>
            </a:r>
            <a:r>
              <a:rPr lang="de-DE" dirty="0" smtClean="0"/>
              <a:t>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65977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885" y="99264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smtClean="0"/>
              <a:t>General </a:t>
            </a:r>
            <a:r>
              <a:rPr lang="de-DE" dirty="0" err="1" smtClean="0"/>
              <a:t>ideas</a:t>
            </a:r>
            <a:r>
              <a:rPr lang="de-DE" dirty="0" smtClean="0"/>
              <a:t>:</a:t>
            </a:r>
          </a:p>
          <a:p>
            <a:r>
              <a:rPr lang="de-DE" dirty="0" err="1" smtClean="0"/>
              <a:t>rotate</a:t>
            </a:r>
            <a:r>
              <a:rPr lang="de-DE" dirty="0" smtClean="0"/>
              <a:t> </a:t>
            </a:r>
            <a:r>
              <a:rPr lang="de-DE" dirty="0" err="1" smtClean="0"/>
              <a:t>backlighter</a:t>
            </a:r>
            <a:r>
              <a:rPr lang="de-DE" dirty="0" smtClean="0"/>
              <a:t> such </a:t>
            </a:r>
            <a:r>
              <a:rPr lang="de-DE" dirty="0" err="1" smtClean="0"/>
              <a:t>that</a:t>
            </a:r>
            <a:r>
              <a:rPr lang="de-DE" dirty="0" smtClean="0"/>
              <a:t> not </a:t>
            </a:r>
            <a:r>
              <a:rPr lang="de-DE" dirty="0" err="1" smtClean="0"/>
              <a:t>magnified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magnified</a:t>
            </a:r>
            <a:r>
              <a:rPr lang="de-DE" dirty="0" smtClean="0"/>
              <a:t>) on </a:t>
            </a:r>
            <a:r>
              <a:rPr lang="de-DE" dirty="0" err="1" smtClean="0"/>
              <a:t>detector</a:t>
            </a:r>
            <a:r>
              <a:rPr lang="de-DE" dirty="0" smtClean="0"/>
              <a:t> (</a:t>
            </a:r>
            <a:r>
              <a:rPr lang="de-DE" dirty="0" err="1" smtClean="0"/>
              <a:t>concerning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keep</a:t>
            </a:r>
            <a:r>
              <a:rPr lang="de-DE" dirty="0" smtClean="0"/>
              <a:t> </a:t>
            </a:r>
            <a:r>
              <a:rPr lang="de-DE" dirty="0" err="1" smtClean="0"/>
              <a:t>projection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laser</a:t>
            </a:r>
            <a:r>
              <a:rPr lang="de-DE" dirty="0" smtClean="0"/>
              <a:t> on </a:t>
            </a:r>
            <a:r>
              <a:rPr lang="de-DE" dirty="0" err="1" smtClean="0"/>
              <a:t>backlighter</a:t>
            </a:r>
            <a:r>
              <a:rPr lang="de-DE" dirty="0" smtClean="0"/>
              <a:t> in </a:t>
            </a:r>
            <a:r>
              <a:rPr lang="de-DE" dirty="0" err="1" smtClean="0"/>
              <a:t>mind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save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out </a:t>
            </a:r>
            <a:r>
              <a:rPr lang="de-DE" dirty="0" err="1" smtClean="0"/>
              <a:t>of</a:t>
            </a:r>
            <a:r>
              <a:rPr lang="de-DE" dirty="0" smtClean="0"/>
              <a:t> plane (i.e. </a:t>
            </a:r>
            <a:r>
              <a:rPr lang="de-DE" dirty="0" err="1" smtClean="0"/>
              <a:t>giving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resolution</a:t>
            </a:r>
            <a:r>
              <a:rPr lang="de-DE" dirty="0" smtClean="0"/>
              <a:t> </a:t>
            </a:r>
            <a:r>
              <a:rPr lang="de-DE" dirty="0" err="1" smtClean="0"/>
              <a:t>perpendicular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ion</a:t>
            </a:r>
            <a:r>
              <a:rPr lang="de-DE" dirty="0" smtClean="0"/>
              <a:t> beam </a:t>
            </a:r>
            <a:r>
              <a:rPr lang="de-DE" dirty="0" err="1" smtClean="0"/>
              <a:t>axis</a:t>
            </a:r>
            <a:r>
              <a:rPr lang="de-DE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Each adaption should be tested for each geometry, i.e.,</a:t>
            </a:r>
          </a:p>
          <a:p>
            <a:pPr marL="0" indent="0">
              <a:buNone/>
            </a:pPr>
            <a:r>
              <a:rPr lang="de-DE" dirty="0" err="1" smtClean="0"/>
              <a:t>geo</a:t>
            </a:r>
            <a:r>
              <a:rPr lang="de-DE" dirty="0" smtClean="0"/>
              <a:t> 1 out </a:t>
            </a:r>
            <a:r>
              <a:rPr lang="de-DE" dirty="0" err="1" smtClean="0"/>
              <a:t>of</a:t>
            </a:r>
            <a:r>
              <a:rPr lang="de-DE" dirty="0" smtClean="0"/>
              <a:t> plane, </a:t>
            </a:r>
            <a:r>
              <a:rPr lang="de-DE" dirty="0" err="1" smtClean="0"/>
              <a:t>geo</a:t>
            </a:r>
            <a:r>
              <a:rPr lang="de-DE" dirty="0" smtClean="0"/>
              <a:t> 2 out </a:t>
            </a:r>
            <a:r>
              <a:rPr lang="de-DE" dirty="0" err="1" smtClean="0"/>
              <a:t>of</a:t>
            </a:r>
            <a:r>
              <a:rPr lang="de-DE" dirty="0" smtClean="0"/>
              <a:t> plane, </a:t>
            </a:r>
            <a:r>
              <a:rPr lang="de-DE" dirty="0" err="1" smtClean="0"/>
              <a:t>geo</a:t>
            </a:r>
            <a:r>
              <a:rPr lang="de-DE" dirty="0" smtClean="0"/>
              <a:t> 1 </a:t>
            </a:r>
            <a:r>
              <a:rPr lang="de-DE" dirty="0" err="1" smtClean="0"/>
              <a:t>roated</a:t>
            </a:r>
            <a:r>
              <a:rPr lang="de-DE" dirty="0" smtClean="0"/>
              <a:t> </a:t>
            </a:r>
            <a:r>
              <a:rPr lang="de-DE" dirty="0" err="1" smtClean="0"/>
              <a:t>backlighter</a:t>
            </a:r>
            <a:r>
              <a:rPr lang="de-DE" dirty="0" smtClean="0"/>
              <a:t>, </a:t>
            </a:r>
            <a:r>
              <a:rPr lang="de-DE" dirty="0" err="1" smtClean="0"/>
              <a:t>geo</a:t>
            </a:r>
            <a:r>
              <a:rPr lang="de-DE" dirty="0" smtClean="0"/>
              <a:t> 2 </a:t>
            </a:r>
            <a:r>
              <a:rPr lang="de-DE" dirty="0" err="1" smtClean="0"/>
              <a:t>rotated</a:t>
            </a:r>
            <a:r>
              <a:rPr lang="de-DE" dirty="0" smtClean="0"/>
              <a:t> </a:t>
            </a:r>
            <a:r>
              <a:rPr lang="de-DE" dirty="0" err="1" smtClean="0"/>
              <a:t>backlighter</a:t>
            </a:r>
            <a:r>
              <a:rPr lang="de-DE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Paul </a:t>
            </a:r>
            <a:r>
              <a:rPr lang="en-US" dirty="0"/>
              <a:t>and I </a:t>
            </a:r>
            <a:r>
              <a:rPr lang="en-US" dirty="0" smtClean="0"/>
              <a:t>only discussed geometry 2 out of plane and geometry 1 rotated </a:t>
            </a:r>
            <a:r>
              <a:rPr lang="en-US" dirty="0" err="1" smtClean="0"/>
              <a:t>backlighter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052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34000" y="4403253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403253"/>
                <a:ext cx="4666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745441" y="1222562"/>
            <a:ext cx="8138925" cy="355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45441" y="1222562"/>
            <a:ext cx="3088753" cy="35500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99382" y="1425145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82" y="1425145"/>
                <a:ext cx="39959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rot="5400000">
            <a:off x="3016495" y="1315403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5423701">
            <a:off x="5355808" y="4439602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3423" y="82288"/>
            <a:ext cx="313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 smtClean="0"/>
              <a:t>Geometry</a:t>
            </a:r>
            <a:r>
              <a:rPr lang="de-DE" b="0" dirty="0" smtClean="0"/>
              <a:t> 1 </a:t>
            </a:r>
            <a:r>
              <a:rPr lang="de-DE" b="0" dirty="0" err="1" smtClean="0"/>
              <a:t>rotated</a:t>
            </a:r>
            <a:r>
              <a:rPr lang="de-DE" b="0" dirty="0" smtClean="0"/>
              <a:t> </a:t>
            </a:r>
            <a:r>
              <a:rPr lang="de-DE" b="0" dirty="0" err="1" smtClean="0"/>
              <a:t>backlighter</a:t>
            </a:r>
            <a:endParaRPr lang="de-DE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923157" y="4433070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157" y="4433070"/>
                <a:ext cx="4612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 rot="15423701">
            <a:off x="9881425" y="4439601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410201" y="2394129"/>
            <a:ext cx="0" cy="1864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>
            <a:off x="5284345" y="158220"/>
            <a:ext cx="247650" cy="84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43350" y="4783352"/>
            <a:ext cx="77247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52519" y="36609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ions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676900" y="2394129"/>
            <a:ext cx="9525" cy="18645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5400000">
            <a:off x="5532114" y="3195028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sample </a:t>
            </a:r>
            <a:r>
              <a:rPr lang="de-DE" dirty="0" err="1" smtClean="0"/>
              <a:t>length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 rot="5400000">
                <a:off x="4271273" y="4617736"/>
                <a:ext cx="3427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71273" y="4617736"/>
                <a:ext cx="3427990" cy="369332"/>
              </a:xfrm>
              <a:prstGeom prst="rect">
                <a:avLst/>
              </a:prstGeom>
              <a:blipFill>
                <a:blip r:embed="rId5"/>
                <a:stretch>
                  <a:fillRect l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>
            <a:off x="2085975" y="1220152"/>
            <a:ext cx="61245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99433" y="1240132"/>
            <a:ext cx="0" cy="11539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/>
          <p:cNvSpPr/>
          <p:nvPr/>
        </p:nvSpPr>
        <p:spPr>
          <a:xfrm rot="3411516">
            <a:off x="3298589" y="1124041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305973" y="1166776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73" y="1166776"/>
                <a:ext cx="4612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Down Arrow 50"/>
          <p:cNvSpPr/>
          <p:nvPr/>
        </p:nvSpPr>
        <p:spPr>
          <a:xfrm rot="16200000">
            <a:off x="439372" y="1024445"/>
            <a:ext cx="247650" cy="84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24007" y="9798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laser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5441" y="1083126"/>
            <a:ext cx="2653992" cy="116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71184" y="747171"/>
                <a:ext cx="46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84" y="747171"/>
                <a:ext cx="464101" cy="276999"/>
              </a:xfrm>
              <a:prstGeom prst="rect">
                <a:avLst/>
              </a:prstGeom>
              <a:blipFill>
                <a:blip r:embed="rId7"/>
                <a:stretch>
                  <a:fillRect l="-11688" r="-1168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 rot="5400000">
                <a:off x="1644013" y="1558578"/>
                <a:ext cx="93352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𝑠𝑜𝑢𝑟𝑐𝑒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644013" y="1558578"/>
                <a:ext cx="933524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 flipH="1">
            <a:off x="2542784" y="1220152"/>
            <a:ext cx="202657" cy="38965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562038" y="1596720"/>
            <a:ext cx="2848163" cy="327350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12442" y="4270149"/>
            <a:ext cx="0" cy="60007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rot="5400000">
                <a:off x="4237103" y="4514993"/>
                <a:ext cx="1697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sample length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37103" y="4514993"/>
                <a:ext cx="1697644" cy="369332"/>
              </a:xfrm>
              <a:prstGeom prst="rect">
                <a:avLst/>
              </a:prstGeom>
              <a:blipFill>
                <a:blip r:embed="rId9"/>
                <a:stretch>
                  <a:fillRect l="-24590" r="-8197" b="-2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8842" y="5871785"/>
                <a:ext cx="276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solidFill>
                      <a:srgbClr val="C00000"/>
                    </a:solidFill>
                  </a:rPr>
                  <a:t>(also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some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crystal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length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)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42" y="5871785"/>
                <a:ext cx="2762103" cy="369332"/>
              </a:xfrm>
              <a:prstGeom prst="rect">
                <a:avLst/>
              </a:prstGeom>
              <a:blipFill>
                <a:blip r:embed="rId10"/>
                <a:stretch>
                  <a:fillRect l="-1987" t="-8197" r="-11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2745441" y="885670"/>
            <a:ext cx="0" cy="19138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513119" y="1266371"/>
                <a:ext cx="370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119" y="1266371"/>
                <a:ext cx="37003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/>
          <p:cNvSpPr/>
          <p:nvPr/>
        </p:nvSpPr>
        <p:spPr>
          <a:xfrm rot="9899727">
            <a:off x="2446710" y="1041535"/>
            <a:ext cx="520118" cy="520117"/>
          </a:xfrm>
          <a:prstGeom prst="arc">
            <a:avLst>
              <a:gd name="adj1" fmla="val 16200000"/>
              <a:gd name="adj2" fmla="val 187932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20423451">
            <a:off x="2513049" y="1697133"/>
            <a:ext cx="520118" cy="520117"/>
          </a:xfrm>
          <a:prstGeom prst="arc">
            <a:avLst>
              <a:gd name="adj1" fmla="val 15904994"/>
              <a:gd name="adj2" fmla="val 174400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500883" y="1732942"/>
            <a:ext cx="212972" cy="112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886009" y="2804393"/>
                <a:ext cx="1085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90°−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009" y="2804393"/>
                <a:ext cx="108536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461733" y="191258"/>
                <a:ext cx="3654783" cy="682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</a:rPr>
                            <m:t>sample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</a:rPr>
                            <m:t>length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90°+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90°−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733" y="191258"/>
                <a:ext cx="3654783" cy="6829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 rot="4829077">
            <a:off x="2091219" y="1352807"/>
            <a:ext cx="520118" cy="520117"/>
          </a:xfrm>
          <a:prstGeom prst="arc">
            <a:avLst>
              <a:gd name="adj1" fmla="val 15904994"/>
              <a:gd name="adj2" fmla="val 174400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endCxn id="49" idx="0"/>
          </p:cNvCxnSpPr>
          <p:nvPr/>
        </p:nvCxnSpPr>
        <p:spPr>
          <a:xfrm flipH="1">
            <a:off x="1860594" y="1578741"/>
            <a:ext cx="728753" cy="818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113819" y="2397002"/>
                <a:ext cx="1493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90°+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819" y="2397002"/>
                <a:ext cx="149355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355322" y="912203"/>
                <a:ext cx="3626570" cy="682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</a:rPr>
                            <m:t>sample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</a:rPr>
                            <m:t>length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322" y="912203"/>
                <a:ext cx="3626570" cy="6829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507125" y="1857282"/>
                <a:ext cx="5294193" cy="1654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C00000"/>
                    </a:solidFill>
                  </a:rPr>
                  <a:t>If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source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size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proportional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to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laser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spot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size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,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we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need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to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take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oblique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incidence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on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backlighter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into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account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de-D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𝑠𝑖𝑧</m:t>
                    </m:r>
                    <m:sSup>
                      <m:sSupPr>
                        <m:ctrlP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𝑠𝑜𝑢𝑟𝑐𝑒</m:t>
                        </m:r>
                        <m: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𝑠𝑖𝑧𝑒</m:t>
                        </m:r>
                      </m:num>
                      <m:den>
                        <m:func>
                          <m:funcPr>
                            <m:ctrlPr>
                              <a:rPr lang="de-DE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de-D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e-D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length</m:t>
                      </m:r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𝑠𝑜𝑢𝑟𝑐𝑒</m:t>
                      </m:r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125" y="1857282"/>
                <a:ext cx="5294193" cy="1654620"/>
              </a:xfrm>
              <a:prstGeom prst="rect">
                <a:avLst/>
              </a:prstGeom>
              <a:blipFill>
                <a:blip r:embed="rId16"/>
                <a:stretch>
                  <a:fillRect l="-921" t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214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513119" y="1266371"/>
                <a:ext cx="3700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119" y="1266371"/>
                <a:ext cx="37003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34000" y="4403253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403253"/>
                <a:ext cx="4666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745441" y="1222562"/>
            <a:ext cx="8138925" cy="355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45441" y="1222562"/>
            <a:ext cx="3088753" cy="35500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99382" y="1425145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82" y="1425145"/>
                <a:ext cx="39959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rot="5400000">
            <a:off x="3016495" y="1315403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5423701">
            <a:off x="5355808" y="4439602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3423" y="82288"/>
            <a:ext cx="313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 smtClean="0"/>
              <a:t>Geometry</a:t>
            </a:r>
            <a:r>
              <a:rPr lang="de-DE" b="0" dirty="0" smtClean="0"/>
              <a:t> 1 </a:t>
            </a:r>
            <a:r>
              <a:rPr lang="de-DE" b="0" dirty="0" err="1" smtClean="0"/>
              <a:t>rotated</a:t>
            </a:r>
            <a:r>
              <a:rPr lang="de-DE" b="0" dirty="0" smtClean="0"/>
              <a:t> </a:t>
            </a:r>
            <a:r>
              <a:rPr lang="de-DE" b="0" dirty="0" err="1" smtClean="0"/>
              <a:t>backlighter</a:t>
            </a:r>
            <a:endParaRPr lang="de-DE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923157" y="4433070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157" y="4433070"/>
                <a:ext cx="4612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 rot="15423701">
            <a:off x="9881425" y="4439601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410201" y="2394129"/>
            <a:ext cx="0" cy="1864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>
            <a:off x="5284345" y="158220"/>
            <a:ext cx="247650" cy="84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43350" y="4783352"/>
            <a:ext cx="77247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52519" y="36609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ions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085975" y="1220152"/>
            <a:ext cx="61245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99433" y="1240132"/>
            <a:ext cx="0" cy="11539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/>
          <p:cNvSpPr/>
          <p:nvPr/>
        </p:nvSpPr>
        <p:spPr>
          <a:xfrm rot="3411516">
            <a:off x="3298589" y="1124041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305973" y="1166776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73" y="1166776"/>
                <a:ext cx="4612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Down Arrow 50"/>
          <p:cNvSpPr/>
          <p:nvPr/>
        </p:nvSpPr>
        <p:spPr>
          <a:xfrm rot="16200000">
            <a:off x="439372" y="1024445"/>
            <a:ext cx="247650" cy="84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24007" y="9798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laser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5441" y="1083126"/>
            <a:ext cx="2653992" cy="116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71184" y="747171"/>
                <a:ext cx="46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84" y="747171"/>
                <a:ext cx="464101" cy="276999"/>
              </a:xfrm>
              <a:prstGeom prst="rect">
                <a:avLst/>
              </a:prstGeom>
              <a:blipFill>
                <a:blip r:embed="rId7"/>
                <a:stretch>
                  <a:fillRect l="-11688" r="-1168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 rot="5400000">
                <a:off x="1685557" y="1628540"/>
                <a:ext cx="93352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𝑠𝑜𝑢𝑟𝑐𝑒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685557" y="1628540"/>
                <a:ext cx="933524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 flipH="1">
            <a:off x="2495373" y="1220152"/>
            <a:ext cx="250069" cy="48081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8842" y="5871785"/>
                <a:ext cx="276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solidFill>
                      <a:srgbClr val="C00000"/>
                    </a:solidFill>
                  </a:rPr>
                  <a:t>(also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some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crystal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length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)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42" y="5871785"/>
                <a:ext cx="2762103" cy="369332"/>
              </a:xfrm>
              <a:prstGeom prst="rect">
                <a:avLst/>
              </a:prstGeom>
              <a:blipFill>
                <a:blip r:embed="rId10"/>
                <a:stretch>
                  <a:fillRect l="-1987" t="-8197" r="-11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>
            <a:off x="2745441" y="885670"/>
            <a:ext cx="0" cy="19138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 rot="9899727">
            <a:off x="2446710" y="1041535"/>
            <a:ext cx="520118" cy="520117"/>
          </a:xfrm>
          <a:prstGeom prst="arc">
            <a:avLst>
              <a:gd name="adj1" fmla="val 16200000"/>
              <a:gd name="adj2" fmla="val 187932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rot="4829077">
            <a:off x="2077423" y="1415500"/>
            <a:ext cx="520118" cy="520117"/>
          </a:xfrm>
          <a:prstGeom prst="arc">
            <a:avLst>
              <a:gd name="adj1" fmla="val 15904994"/>
              <a:gd name="adj2" fmla="val 174400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>
            <a:endCxn id="49" idx="0"/>
          </p:cNvCxnSpPr>
          <p:nvPr/>
        </p:nvCxnSpPr>
        <p:spPr>
          <a:xfrm flipH="1">
            <a:off x="2272381" y="1685956"/>
            <a:ext cx="256993" cy="1362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528267" y="3048951"/>
                <a:ext cx="1488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90°+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267" y="3048951"/>
                <a:ext cx="148822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>
            <a:off x="1383376" y="1217743"/>
            <a:ext cx="8132099" cy="35470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589469" y="4433070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469" y="4433070"/>
                <a:ext cx="46128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c 53"/>
          <p:cNvSpPr/>
          <p:nvPr/>
        </p:nvSpPr>
        <p:spPr>
          <a:xfrm rot="15423701">
            <a:off x="8547737" y="4439601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383376" y="1012915"/>
            <a:ext cx="136206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913308" y="633004"/>
                <a:ext cx="487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308" y="633004"/>
                <a:ext cx="4875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1769896" y="1164476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96" y="1164476"/>
                <a:ext cx="46128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/>
          <p:cNvSpPr/>
          <p:nvPr/>
        </p:nvSpPr>
        <p:spPr>
          <a:xfrm rot="2165080">
            <a:off x="1661968" y="1165086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1144229" y="1635640"/>
            <a:ext cx="1330159" cy="1020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Arc 59"/>
          <p:cNvSpPr/>
          <p:nvPr/>
        </p:nvSpPr>
        <p:spPr>
          <a:xfrm rot="20107633">
            <a:off x="2251375" y="1575070"/>
            <a:ext cx="520118" cy="520117"/>
          </a:xfrm>
          <a:prstGeom prst="arc">
            <a:avLst>
              <a:gd name="adj1" fmla="val 15418556"/>
              <a:gd name="adj2" fmla="val 1804030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86956" y="2627379"/>
                <a:ext cx="1488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90°−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6" y="2627379"/>
                <a:ext cx="148822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461733" y="191258"/>
                <a:ext cx="3532890" cy="682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a:rPr lang="de-DE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90°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733" y="191258"/>
                <a:ext cx="3532890" cy="6829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8535696" y="935415"/>
                <a:ext cx="3247556" cy="682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⇔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b="0" i="0" dirty="0" smtClean="0">
                              <a:solidFill>
                                <a:srgbClr val="C00000"/>
                              </a:solidFill>
                            </a:rPr>
                            <m:t>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C00000"/>
                              </a:solidFill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696" y="935415"/>
                <a:ext cx="3247556" cy="6829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507125" y="1857282"/>
                <a:ext cx="5294193" cy="1654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C00000"/>
                    </a:solidFill>
                  </a:rPr>
                  <a:t>If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source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size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proportional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to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laser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spot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size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,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we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need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to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take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oblique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incidence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on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backlighter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into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account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de-D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𝑠𝑖𝑧</m:t>
                    </m:r>
                    <m:sSup>
                      <m:sSupPr>
                        <m:ctrlP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𝑠𝑜𝑢𝑟𝑐𝑒</m:t>
                        </m:r>
                        <m: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𝑠𝑖𝑧𝑒</m:t>
                        </m:r>
                      </m:num>
                      <m:den>
                        <m:func>
                          <m:funcPr>
                            <m:ctrlPr>
                              <a:rPr lang="de-DE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source</m:t>
                      </m:r>
                      <m:r>
                        <a:rPr lang="de-D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size</m:t>
                      </m:r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b="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125" y="1857282"/>
                <a:ext cx="5294193" cy="1654620"/>
              </a:xfrm>
              <a:prstGeom prst="rect">
                <a:avLst/>
              </a:prstGeom>
              <a:blipFill>
                <a:blip r:embed="rId18"/>
                <a:stretch>
                  <a:fillRect l="-921" t="-2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7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34000" y="4403253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403253"/>
                <a:ext cx="4666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745441" y="1222562"/>
            <a:ext cx="8138925" cy="355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45441" y="1222562"/>
            <a:ext cx="3088753" cy="35500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99382" y="1425145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82" y="1425145"/>
                <a:ext cx="39959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rot="5400000">
            <a:off x="3016495" y="1315403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5423701">
            <a:off x="5355808" y="4439602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3423" y="82288"/>
            <a:ext cx="12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 smtClean="0"/>
              <a:t>Geometry</a:t>
            </a:r>
            <a:r>
              <a:rPr lang="de-DE" b="0" dirty="0" smtClean="0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923157" y="4433070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157" y="4433070"/>
                <a:ext cx="4612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 rot="15423701">
            <a:off x="9881425" y="4439601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410201" y="2394129"/>
            <a:ext cx="0" cy="1864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>
            <a:off x="5284345" y="158220"/>
            <a:ext cx="247650" cy="84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43350" y="4783352"/>
            <a:ext cx="77247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52519" y="36609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ions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676900" y="2394129"/>
            <a:ext cx="9525" cy="18645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5400000">
            <a:off x="5532114" y="3195028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sample </a:t>
            </a:r>
            <a:r>
              <a:rPr lang="de-DE" dirty="0" err="1" smtClean="0"/>
              <a:t>length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 rot="5400000">
                <a:off x="4271273" y="4617736"/>
                <a:ext cx="3427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71273" y="4617736"/>
                <a:ext cx="3427990" cy="369332"/>
              </a:xfrm>
              <a:prstGeom prst="rect">
                <a:avLst/>
              </a:prstGeom>
              <a:blipFill>
                <a:blip r:embed="rId5"/>
                <a:stretch>
                  <a:fillRect l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>
            <a:off x="2085975" y="1220152"/>
            <a:ext cx="61245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99433" y="1240132"/>
            <a:ext cx="0" cy="11539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/>
          <p:cNvSpPr/>
          <p:nvPr/>
        </p:nvSpPr>
        <p:spPr>
          <a:xfrm rot="3411516">
            <a:off x="3298589" y="1124041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305973" y="1166776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73" y="1166776"/>
                <a:ext cx="4612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Down Arrow 50"/>
          <p:cNvSpPr/>
          <p:nvPr/>
        </p:nvSpPr>
        <p:spPr>
          <a:xfrm rot="16200000">
            <a:off x="439372" y="1024445"/>
            <a:ext cx="247650" cy="84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24007" y="9798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laser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5441" y="1083126"/>
            <a:ext cx="2653992" cy="116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71184" y="747171"/>
                <a:ext cx="46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84" y="747171"/>
                <a:ext cx="464101" cy="276999"/>
              </a:xfrm>
              <a:prstGeom prst="rect">
                <a:avLst/>
              </a:prstGeom>
              <a:blipFill>
                <a:blip r:embed="rId7"/>
                <a:stretch>
                  <a:fillRect l="-11688" r="-1168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54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4609662" y="25930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745441" y="1222562"/>
            <a:ext cx="8138925" cy="355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45441" y="1222562"/>
            <a:ext cx="3088753" cy="35500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99382" y="1425145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82" y="1425145"/>
                <a:ext cx="39959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rot="5400000">
            <a:off x="3016495" y="1315403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3423" y="82288"/>
            <a:ext cx="313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 smtClean="0"/>
              <a:t>Geometry</a:t>
            </a:r>
            <a:r>
              <a:rPr lang="de-DE" b="0" dirty="0" smtClean="0"/>
              <a:t> 2 </a:t>
            </a:r>
            <a:r>
              <a:rPr lang="de-DE" b="0" dirty="0" err="1" smtClean="0"/>
              <a:t>rotated</a:t>
            </a:r>
            <a:r>
              <a:rPr lang="de-DE" b="0" dirty="0" smtClean="0"/>
              <a:t> </a:t>
            </a:r>
            <a:r>
              <a:rPr lang="de-DE" b="0" dirty="0" err="1" smtClean="0"/>
              <a:t>backlighter</a:t>
            </a:r>
            <a:endParaRPr lang="de-DE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923157" y="4433070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157" y="4433070"/>
                <a:ext cx="4612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 rot="15423701">
            <a:off x="9881425" y="4439601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560068" y="2317681"/>
            <a:ext cx="738124" cy="9681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 rot="2092830">
            <a:off x="5573414" y="1348260"/>
            <a:ext cx="247650" cy="84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43350" y="4783352"/>
            <a:ext cx="77247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8194339">
            <a:off x="5689119" y="166448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ions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743450" y="2449532"/>
            <a:ext cx="787127" cy="10338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own Arrow 50"/>
          <p:cNvSpPr/>
          <p:nvPr/>
        </p:nvSpPr>
        <p:spPr>
          <a:xfrm rot="18312600">
            <a:off x="2264696" y="536718"/>
            <a:ext cx="247650" cy="84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 rot="2200361">
            <a:off x="2276536" y="43484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laser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669139" y="428034"/>
            <a:ext cx="5942246" cy="43268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 rot="15423701">
            <a:off x="4659598" y="2656647"/>
            <a:ext cx="373629" cy="373628"/>
          </a:xfrm>
          <a:prstGeom prst="arc">
            <a:avLst>
              <a:gd name="adj1" fmla="val 12950458"/>
              <a:gd name="adj2" fmla="val 201512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14449211">
            <a:off x="4956902" y="2137730"/>
            <a:ext cx="520118" cy="520117"/>
          </a:xfrm>
          <a:prstGeom prst="arc">
            <a:avLst>
              <a:gd name="adj1" fmla="val 14459251"/>
              <a:gd name="adj2" fmla="val 207128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rot="20689944">
            <a:off x="4257912" y="2927763"/>
            <a:ext cx="520118" cy="520117"/>
          </a:xfrm>
          <a:prstGeom prst="arc">
            <a:avLst>
              <a:gd name="adj1" fmla="val 14459251"/>
              <a:gd name="adj2" fmla="val 207128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30695" y="289962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695" y="2899620"/>
                <a:ext cx="197746" cy="276999"/>
              </a:xfrm>
              <a:prstGeom prst="rect">
                <a:avLst/>
              </a:prstGeom>
              <a:blipFill>
                <a:blip r:embed="rId5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989014" y="222154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014" y="2221540"/>
                <a:ext cx="197746" cy="276999"/>
              </a:xfrm>
              <a:prstGeom prst="rect">
                <a:avLst/>
              </a:prstGeom>
              <a:blipFill>
                <a:blip r:embed="rId6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2781484" y="641678"/>
                <a:ext cx="93352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𝑠𝑜𝑢𝑟𝑐𝑒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84" y="641678"/>
                <a:ext cx="93352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 flipV="1">
            <a:off x="2288543" y="1247165"/>
            <a:ext cx="468071" cy="42113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76275" y="5524500"/>
                <a:ext cx="3383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equally on crystal and detector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5" y="5524500"/>
                <a:ext cx="3383106" cy="369332"/>
              </a:xfrm>
              <a:prstGeom prst="rect">
                <a:avLst/>
              </a:prstGeom>
              <a:blipFill>
                <a:blip r:embed="rId8"/>
                <a:stretch>
                  <a:fillRect t="-8197" r="-10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1294420" y="1211598"/>
            <a:ext cx="8163905" cy="3560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491666" y="4433070"/>
                <a:ext cx="461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666" y="4433070"/>
                <a:ext cx="46128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/>
          <p:cNvSpPr/>
          <p:nvPr/>
        </p:nvSpPr>
        <p:spPr>
          <a:xfrm rot="15423701">
            <a:off x="8449934" y="4439601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747274" y="1213400"/>
            <a:ext cx="77247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294420" y="1144899"/>
            <a:ext cx="1451021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309674" y="183883"/>
                <a:ext cx="6146426" cy="899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𝑠𝑖𝑧</m:t>
                          </m:r>
                          <m:sSup>
                            <m:sSupPr>
                              <m:ctrlP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⁡(90°+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+(</m:t>
                          </m:r>
                          <m:acc>
                            <m:accPr>
                              <m:chr m:val="̃"/>
                              <m:ctrlP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func>
                            <m:funcPr>
                              <m:ctrlP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de-DE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de-DE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de-DE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674" y="183883"/>
                <a:ext cx="6146426" cy="8994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334000" y="4403253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403253"/>
                <a:ext cx="46660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/>
          <p:cNvSpPr/>
          <p:nvPr/>
        </p:nvSpPr>
        <p:spPr>
          <a:xfrm rot="15423701">
            <a:off x="5355808" y="4439602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916776" y="4438793"/>
                <a:ext cx="425436" cy="40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776" y="4438793"/>
                <a:ext cx="425436" cy="403124"/>
              </a:xfrm>
              <a:prstGeom prst="rect">
                <a:avLst/>
              </a:prstGeom>
              <a:blipFill>
                <a:blip r:embed="rId12"/>
                <a:stretch>
                  <a:fillRect l="-5797" t="-1515" r="-23188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/>
          <p:cNvSpPr/>
          <p:nvPr/>
        </p:nvSpPr>
        <p:spPr>
          <a:xfrm rot="15423701">
            <a:off x="6973397" y="4455563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560749" y="4789705"/>
                <a:ext cx="1455270" cy="613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749" y="4789705"/>
                <a:ext cx="1455270" cy="61324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84036" y="4930989"/>
                <a:ext cx="2900330" cy="60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50" dirty="0" smtClean="0"/>
                  <a:t>(</a:t>
                </a:r>
                <a:r>
                  <a:rPr lang="de-DE" sz="1050" dirty="0" err="1" smtClean="0"/>
                  <a:t>from</a:t>
                </a:r>
                <a:r>
                  <a:rPr lang="de-DE" sz="1050" dirty="0" smtClean="0"/>
                  <a:t> </a:t>
                </a:r>
                <a:r>
                  <a:rPr lang="de-DE" sz="1050" dirty="0" err="1" smtClean="0"/>
                  <a:t>suitable</a:t>
                </a:r>
                <a:r>
                  <a:rPr lang="de-DE" sz="1050" dirty="0" smtClean="0"/>
                  <a:t> „Vierecken“):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:360°=90°+</m:t>
                      </m:r>
                      <m:d>
                        <m:d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180°−</m:t>
                          </m:r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180°−</m:t>
                          </m:r>
                          <m:acc>
                            <m:accPr>
                              <m:chr m:val="̃"/>
                              <m:ctrlPr>
                                <a:rPr lang="de-DE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05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  <m:oMath xmlns:m="http://schemas.openxmlformats.org/officeDocument/2006/math"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𝐼𝐼</m:t>
                      </m:r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:360°=90°+</m:t>
                      </m:r>
                      <m:acc>
                        <m:accPr>
                          <m:chr m:val="̃"/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180°−</m:t>
                          </m:r>
                          <m:sSub>
                            <m:sSubPr>
                              <m:ctrlPr>
                                <a:rPr lang="de-DE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5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180°−</m:t>
                          </m:r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de-DE" sz="1050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036" y="4930989"/>
                <a:ext cx="2900330" cy="60330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c 59"/>
          <p:cNvSpPr/>
          <p:nvPr/>
        </p:nvSpPr>
        <p:spPr>
          <a:xfrm rot="12121063">
            <a:off x="2282292" y="1065981"/>
            <a:ext cx="636258" cy="527357"/>
          </a:xfrm>
          <a:prstGeom prst="arc">
            <a:avLst>
              <a:gd name="adj1" fmla="val 1678408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5699" y="2332354"/>
                <a:ext cx="1310808" cy="346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90°−</m:t>
                      </m:r>
                      <m:acc>
                        <m:accPr>
                          <m:chr m:val="̃"/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99" y="2332354"/>
                <a:ext cx="1310808" cy="346762"/>
              </a:xfrm>
              <a:prstGeom prst="rect">
                <a:avLst/>
              </a:prstGeom>
              <a:blipFill>
                <a:blip r:embed="rId15"/>
                <a:stretch>
                  <a:fillRect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861572" y="818013"/>
                <a:ext cx="425436" cy="40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72" y="818013"/>
                <a:ext cx="425436" cy="403124"/>
              </a:xfrm>
              <a:prstGeom prst="rect">
                <a:avLst/>
              </a:prstGeom>
              <a:blipFill>
                <a:blip r:embed="rId16"/>
                <a:stretch>
                  <a:fillRect l="-4286" t="-1515" r="-22857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c 62"/>
          <p:cNvSpPr/>
          <p:nvPr/>
        </p:nvSpPr>
        <p:spPr>
          <a:xfrm rot="15423701">
            <a:off x="1918193" y="834783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74646" y="1164476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46" y="1164476"/>
                <a:ext cx="46128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c 64"/>
          <p:cNvSpPr/>
          <p:nvPr/>
        </p:nvSpPr>
        <p:spPr>
          <a:xfrm rot="2165080">
            <a:off x="1566718" y="1165086"/>
            <a:ext cx="520118" cy="520117"/>
          </a:xfrm>
          <a:prstGeom prst="arc">
            <a:avLst>
              <a:gd name="adj1" fmla="val 16200000"/>
              <a:gd name="adj2" fmla="val 210884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02461" y="844021"/>
                <a:ext cx="487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1" y="844021"/>
                <a:ext cx="4875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c 53"/>
          <p:cNvSpPr/>
          <p:nvPr/>
        </p:nvSpPr>
        <p:spPr>
          <a:xfrm rot="9446940">
            <a:off x="2579962" y="1077868"/>
            <a:ext cx="373629" cy="373628"/>
          </a:xfrm>
          <a:prstGeom prst="arc">
            <a:avLst>
              <a:gd name="adj1" fmla="val 12950458"/>
              <a:gd name="adj2" fmla="val 201512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279759" y="1343292"/>
            <a:ext cx="531787" cy="1011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92610" y="2312607"/>
                <a:ext cx="988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90°+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610" y="2312607"/>
                <a:ext cx="98879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>
            <a:endCxn id="12" idx="0"/>
          </p:cNvCxnSpPr>
          <p:nvPr/>
        </p:nvCxnSpPr>
        <p:spPr>
          <a:xfrm flipH="1">
            <a:off x="1131103" y="1352918"/>
            <a:ext cx="1341721" cy="9794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670848" y="1447495"/>
                <a:ext cx="5294193" cy="1875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>
                    <a:solidFill>
                      <a:srgbClr val="C00000"/>
                    </a:solidFill>
                  </a:rPr>
                  <a:t>If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source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size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proportional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to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laser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spot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size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,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we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need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to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take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oblique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incidence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on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backlighter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into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account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: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𝑠𝑜𝑢𝑟𝑐𝑒</m:t>
                    </m:r>
                    <m:r>
                      <a:rPr lang="de-D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𝑠𝑖𝑧</m:t>
                    </m:r>
                    <m:sSup>
                      <m:sSupPr>
                        <m:ctrlP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de-D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𝑠𝑜𝑢𝑟𝑐𝑒</m:t>
                        </m:r>
                        <m: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𝑠𝑖𝑧𝑒</m:t>
                        </m:r>
                      </m:num>
                      <m:den>
                        <m:func>
                          <m:funcPr>
                            <m:ctrlPr>
                              <a:rPr lang="de-DE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source</m:t>
                      </m:r>
                      <m:r>
                        <a:rPr lang="de-D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size</m:t>
                      </m:r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de-DE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de-DE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DE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de-DE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b="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848" y="1447495"/>
                <a:ext cx="5294193" cy="1875770"/>
              </a:xfrm>
              <a:prstGeom prst="rect">
                <a:avLst/>
              </a:prstGeom>
              <a:blipFill>
                <a:blip r:embed="rId20"/>
                <a:stretch>
                  <a:fillRect l="-921" t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572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77" y="259095"/>
            <a:ext cx="10515600" cy="3192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smtClean="0"/>
              <a:t>All in all, </a:t>
            </a:r>
            <a:r>
              <a:rPr lang="de-DE" dirty="0" err="1" smtClean="0"/>
              <a:t>rotating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backlighter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seem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reliably</a:t>
            </a:r>
            <a:r>
              <a:rPr lang="de-DE" dirty="0" smtClean="0"/>
              <a:t> </a:t>
            </a:r>
            <a:r>
              <a:rPr lang="de-DE" dirty="0" err="1" smtClean="0"/>
              <a:t>decrease</a:t>
            </a:r>
            <a:r>
              <a:rPr lang="de-DE" dirty="0" smtClean="0"/>
              <a:t> </a:t>
            </a:r>
            <a:r>
              <a:rPr lang="de-DE" dirty="0" err="1" smtClean="0"/>
              <a:t>delta</a:t>
            </a:r>
            <a:r>
              <a:rPr lang="de-DE" dirty="0" smtClean="0"/>
              <a:t> 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613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idea</a:t>
            </a:r>
            <a:r>
              <a:rPr lang="de-DE" dirty="0" smtClean="0"/>
              <a:t>: FSSR-1D </a:t>
            </a:r>
            <a:r>
              <a:rPr lang="de-DE" dirty="0" err="1" smtClean="0"/>
              <a:t>spectrometer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de-DE" dirty="0" smtClean="0"/>
                  <a:t>The </a:t>
                </a:r>
                <a:r>
                  <a:rPr lang="de-DE" dirty="0" err="1" smtClean="0"/>
                  <a:t>spectrometer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such </a:t>
                </a:r>
                <a:r>
                  <a:rPr lang="de-DE" dirty="0" err="1" smtClean="0"/>
                  <a:t>that</a:t>
                </a:r>
                <a:r>
                  <a:rPr lang="de-DE" dirty="0"/>
                  <a:t> </a:t>
                </a:r>
                <a:r>
                  <a:rPr lang="de-DE" dirty="0" smtClean="0"/>
                  <a:t>a </a:t>
                </a:r>
                <a:r>
                  <a:rPr lang="de-DE" dirty="0" err="1" smtClean="0"/>
                  <a:t>symmetric</a:t>
                </a:r>
                <a:r>
                  <a:rPr lang="de-DE" dirty="0" smtClean="0"/>
                  <a:t> pair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points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Rowland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circle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fulfills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Bragg </a:t>
                </a:r>
                <a:r>
                  <a:rPr lang="de-DE" dirty="0" err="1" smtClean="0"/>
                  <a:t>condition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one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only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one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wavelength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whole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crystal</a:t>
                </a:r>
                <a:r>
                  <a:rPr lang="de-DE" dirty="0" smtClean="0"/>
                  <a:t>.</a:t>
                </a:r>
              </a:p>
              <a:p>
                <a:r>
                  <a:rPr lang="de-DE" dirty="0" err="1" smtClean="0"/>
                  <a:t>Therefore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calculating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dispersion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crystal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it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easiest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consider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beam </a:t>
                </a:r>
                <a:r>
                  <a:rPr lang="de-DE" dirty="0" err="1" smtClean="0"/>
                  <a:t>paths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through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crystal</a:t>
                </a:r>
                <a:r>
                  <a:rPr lang="de-DE" dirty="0" smtClean="0"/>
                  <a:t> pole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each</a:t>
                </a:r>
                <a:r>
                  <a:rPr lang="de-DE" dirty="0" smtClean="0"/>
                  <a:t> pair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symmetric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points</a:t>
                </a:r>
                <a:r>
                  <a:rPr lang="de-DE" dirty="0" smtClean="0"/>
                  <a:t>.</a:t>
                </a:r>
              </a:p>
              <a:p>
                <a:r>
                  <a:rPr lang="de-DE" dirty="0" err="1" smtClean="0"/>
                  <a:t>For</a:t>
                </a:r>
                <a:r>
                  <a:rPr lang="de-DE" dirty="0" smtClean="0"/>
                  <a:t> non-</a:t>
                </a:r>
                <a:r>
                  <a:rPr lang="de-DE" dirty="0" err="1" smtClean="0"/>
                  <a:t>dispersive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direction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following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relations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need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fulfilled</a:t>
                </a:r>
                <a:r>
                  <a:rPr lang="de-DE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de-DE" dirty="0" err="1" smtClean="0"/>
                  <a:t>We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that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these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imaging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equations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only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exactly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fulfilled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central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wavelength</a:t>
                </a:r>
                <a:r>
                  <a:rPr lang="de-DE" dirty="0" smtClean="0"/>
                  <a:t> but not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others</a:t>
                </a:r>
                <a:r>
                  <a:rPr lang="de-DE" dirty="0" smtClean="0"/>
                  <a:t> → </a:t>
                </a:r>
                <a:r>
                  <a:rPr lang="de-DE" dirty="0" err="1" smtClean="0"/>
                  <a:t>decrease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spatial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resolution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94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2693" y="228599"/>
            <a:ext cx="6400800" cy="64008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c 4"/>
          <p:cNvSpPr/>
          <p:nvPr/>
        </p:nvSpPr>
        <p:spPr>
          <a:xfrm rot="8100000">
            <a:off x="-2487706" y="-6172201"/>
            <a:ext cx="12801600" cy="12801600"/>
          </a:xfrm>
          <a:prstGeom prst="arc">
            <a:avLst>
              <a:gd name="adj1" fmla="val 16983040"/>
              <a:gd name="adj2" fmla="val 2067168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H="1">
            <a:off x="3913092" y="228599"/>
            <a:ext cx="1" cy="3200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ross 7"/>
          <p:cNvSpPr/>
          <p:nvPr/>
        </p:nvSpPr>
        <p:spPr>
          <a:xfrm rot="2809695">
            <a:off x="3739157" y="3250094"/>
            <a:ext cx="347870" cy="357809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170874" y="324433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(0,0)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04329" y="145946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R/2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78896" y="6444733"/>
            <a:ext cx="2561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crystal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curv</a:t>
            </a:r>
            <a:r>
              <a:rPr lang="de-DE" dirty="0" smtClean="0"/>
              <a:t>. </a:t>
            </a:r>
            <a:r>
              <a:rPr lang="de-DE" dirty="0" err="1" smtClean="0"/>
              <a:t>radius</a:t>
            </a:r>
            <a:r>
              <a:rPr lang="de-DE" dirty="0" smtClean="0"/>
              <a:t> R</a:t>
            </a:r>
            <a:endParaRPr lang="en-US" dirty="0"/>
          </a:p>
        </p:txBody>
      </p:sp>
      <p:cxnSp>
        <p:nvCxnSpPr>
          <p:cNvPr id="14" name="Straight Connector 13"/>
          <p:cNvCxnSpPr>
            <a:stCxn id="4" idx="4"/>
          </p:cNvCxnSpPr>
          <p:nvPr/>
        </p:nvCxnSpPr>
        <p:spPr>
          <a:xfrm flipV="1">
            <a:off x="3913093" y="1918252"/>
            <a:ext cx="2815698" cy="4711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-120000">
            <a:off x="6342977" y="1617196"/>
            <a:ext cx="753958" cy="602111"/>
          </a:xfrm>
          <a:prstGeom prst="line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13093" y="1644132"/>
            <a:ext cx="2413326" cy="4985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921856" y="2185988"/>
            <a:ext cx="3185357" cy="444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917277" y="1604222"/>
                <a:ext cx="4310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detector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as transformed coordinate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277" y="1604222"/>
                <a:ext cx="4310860" cy="369332"/>
              </a:xfrm>
              <a:prstGeom prst="rect">
                <a:avLst/>
              </a:prstGeom>
              <a:blipFill>
                <a:blip r:embed="rId2"/>
                <a:stretch>
                  <a:fillRect l="-1273" t="-8197" r="-5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298191" y="2321734"/>
                <a:ext cx="462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191" y="2321734"/>
                <a:ext cx="46262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43423" y="82288"/>
                <a:ext cx="16024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=1650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de-D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=1500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𝑒𝑉</m:t>
                      </m:r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23" y="82288"/>
                <a:ext cx="160249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839688" y="3121438"/>
                <a:ext cx="2185535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tan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688" y="3121438"/>
                <a:ext cx="2185535" cy="609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797698" y="204577"/>
                <a:ext cx="1749005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698" y="204577"/>
                <a:ext cx="1749005" cy="818366"/>
              </a:xfrm>
              <a:prstGeom prst="rect">
                <a:avLst/>
              </a:prstGeom>
              <a:blipFill>
                <a:blip r:embed="rId6"/>
                <a:stretch>
                  <a:fillRect b="-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 flipV="1">
            <a:off x="6729813" y="1809047"/>
            <a:ext cx="59451" cy="108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734160" y="1585949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160" y="1585949"/>
                <a:ext cx="181139" cy="276999"/>
              </a:xfrm>
              <a:prstGeom prst="rect">
                <a:avLst/>
              </a:prstGeom>
              <a:blipFill>
                <a:blip r:embed="rId7"/>
                <a:stretch>
                  <a:fillRect l="-34483" r="-3103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ross 37"/>
          <p:cNvSpPr/>
          <p:nvPr/>
        </p:nvSpPr>
        <p:spPr>
          <a:xfrm rot="2809695">
            <a:off x="6564378" y="1754446"/>
            <a:ext cx="347870" cy="357809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913677" y="1798668"/>
                <a:ext cx="75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677" y="1798668"/>
                <a:ext cx="752129" cy="276999"/>
              </a:xfrm>
              <a:prstGeom prst="rect">
                <a:avLst/>
              </a:prstGeom>
              <a:blipFill>
                <a:blip r:embed="rId8"/>
                <a:stretch>
                  <a:fillRect l="-10569" t="-2222" r="-1138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000778" y="1899247"/>
                <a:ext cx="4557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778" y="1899247"/>
                <a:ext cx="45576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7363011" y="1945413"/>
                <a:ext cx="1807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untransformed)</a:t>
                </a:r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011" y="1945413"/>
                <a:ext cx="1807803" cy="276999"/>
              </a:xfrm>
              <a:prstGeom prst="rect">
                <a:avLst/>
              </a:prstGeom>
              <a:blipFill>
                <a:blip r:embed="rId10"/>
                <a:stretch>
                  <a:fillRect l="-8108" t="-28261" r="-777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257090" y="4025369"/>
            <a:ext cx="4752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>
                <a:solidFill>
                  <a:srgbClr val="C00000"/>
                </a:solidFill>
              </a:rPr>
              <a:t>Attention!</a:t>
            </a:r>
            <a:br>
              <a:rPr lang="de-DE" b="1" dirty="0" smtClean="0">
                <a:solidFill>
                  <a:srgbClr val="C00000"/>
                </a:solidFill>
              </a:rPr>
            </a:br>
            <a:r>
              <a:rPr lang="de-DE" b="1" dirty="0" err="1" smtClean="0">
                <a:solidFill>
                  <a:srgbClr val="C00000"/>
                </a:solidFill>
              </a:rPr>
              <a:t>Only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approximation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as</a:t>
            </a:r>
            <a:r>
              <a:rPr lang="de-DE" b="1" dirty="0" smtClean="0">
                <a:solidFill>
                  <a:srgbClr val="C00000"/>
                </a:solidFill>
              </a:rPr>
              <a:t> „Ankunftspunkt“ on </a:t>
            </a:r>
            <a:r>
              <a:rPr lang="de-DE" b="1" dirty="0" err="1" smtClean="0">
                <a:solidFill>
                  <a:srgbClr val="C00000"/>
                </a:solidFill>
              </a:rPr>
              <a:t>Rowland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circle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is</a:t>
            </a:r>
            <a:r>
              <a:rPr lang="de-DE" b="1" dirty="0" smtClean="0">
                <a:solidFill>
                  <a:srgbClr val="C00000"/>
                </a:solidFill>
              </a:rPr>
              <a:t> same </a:t>
            </a:r>
            <a:r>
              <a:rPr lang="de-DE" b="1" dirty="0" err="1" smtClean="0">
                <a:solidFill>
                  <a:srgbClr val="C00000"/>
                </a:solidFill>
              </a:rPr>
              <a:t>for</a:t>
            </a:r>
            <a:r>
              <a:rPr lang="de-DE" b="1" dirty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one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wavelength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for</a:t>
            </a:r>
            <a:r>
              <a:rPr lang="de-DE" b="1" dirty="0" smtClean="0">
                <a:solidFill>
                  <a:srgbClr val="C00000"/>
                </a:solidFill>
              </a:rPr>
              <a:t> all refl. </a:t>
            </a:r>
            <a:r>
              <a:rPr lang="de-DE" b="1" dirty="0" err="1" smtClean="0">
                <a:solidFill>
                  <a:srgbClr val="C00000"/>
                </a:solidFill>
              </a:rPr>
              <a:t>points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from</a:t>
            </a:r>
            <a:r>
              <a:rPr lang="de-DE" b="1" dirty="0" smtClean="0">
                <a:solidFill>
                  <a:srgbClr val="C00000"/>
                </a:solidFill>
              </a:rPr>
              <a:t> </a:t>
            </a:r>
            <a:r>
              <a:rPr lang="de-DE" b="1" dirty="0" err="1" smtClean="0">
                <a:solidFill>
                  <a:srgbClr val="C00000"/>
                </a:solidFill>
              </a:rPr>
              <a:t>crystal</a:t>
            </a:r>
            <a:r>
              <a:rPr lang="de-DE" b="1" dirty="0" smtClean="0">
                <a:solidFill>
                  <a:srgbClr val="C00000"/>
                </a:solidFill>
              </a:rPr>
              <a:t>, </a:t>
            </a:r>
            <a:r>
              <a:rPr lang="en-US" b="1" dirty="0" smtClean="0">
                <a:solidFill>
                  <a:srgbClr val="C00000"/>
                </a:solidFill>
              </a:rPr>
              <a:t>but chip is not bent like Rowland circle</a:t>
            </a:r>
            <a:endParaRPr lang="de-DE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386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1475"/>
                <a:ext cx="10515600" cy="580548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de-DE" dirty="0" smtClean="0"/>
                  <a:t>Calculate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point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center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wavelength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Rowland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circle</a:t>
                </a:r>
                <a:r>
                  <a:rPr lang="de-DE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num>
                                    <m:den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func>
                        </m:e>
                      </m:d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later</a:t>
                </a:r>
                <a:r>
                  <a:rPr lang="de-DE" dirty="0" smtClean="0"/>
                  <a:t> on, </a:t>
                </a:r>
                <a:r>
                  <a:rPr lang="de-DE" dirty="0" err="1" smtClean="0"/>
                  <a:t>we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note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that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this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also </a:t>
                </a:r>
                <a:r>
                  <a:rPr lang="de-DE" dirty="0" err="1" smtClean="0"/>
                  <a:t>be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generalized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intersection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point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other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wavelengths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rowland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circle</a:t>
                </a:r>
                <a:endParaRPr lang="de-D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1475"/>
                <a:ext cx="10515600" cy="5805488"/>
              </a:xfrm>
              <a:blipFill>
                <a:blip r:embed="rId2"/>
                <a:stretch>
                  <a:fillRect l="-1043" t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605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7443"/>
                <a:ext cx="10515600" cy="57595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 smtClean="0"/>
                  <a:t>Calculate linear </a:t>
                </a:r>
                <a:r>
                  <a:rPr lang="de-DE" dirty="0" err="1"/>
                  <a:t>function</a:t>
                </a:r>
                <a:r>
                  <a:rPr lang="de-DE" dirty="0"/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and perpendicular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de-DE" dirty="0" err="1" smtClean="0"/>
                  <a:t>It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(90°−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/>
                  <a:t> from orthogonality.</a:t>
                </a:r>
              </a:p>
              <a:p>
                <a:pPr marL="0" indent="0">
                  <a:buNone/>
                </a:pPr>
                <a:r>
                  <a:rPr lang="de-DE" dirty="0" err="1" smtClean="0"/>
                  <a:t>Furthermore</a:t>
                </a:r>
                <a:r>
                  <a:rPr lang="de-DE" dirty="0" smtClean="0"/>
                  <a:t>, </a:t>
                </a:r>
                <a:r>
                  <a:rPr lang="de-DE" dirty="0" err="1" smtClean="0"/>
                  <a:t>it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is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from the theorem of Thales (</a:t>
                </a:r>
                <a:r>
                  <a:rPr lang="en-US" dirty="0" err="1" smtClean="0"/>
                  <a:t>Jeder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Umfangswinkel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über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einen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Kreisdurchmesser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ist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ein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rechter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Winkel</a:t>
                </a:r>
                <a:r>
                  <a:rPr lang="en-US" dirty="0" smtClean="0"/>
                  <a:t>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90°−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7443"/>
                <a:ext cx="10515600" cy="5759520"/>
              </a:xfrm>
              <a:blipFill>
                <a:blip r:embed="rId2"/>
                <a:stretch>
                  <a:fillRect l="-1217" t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658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7200"/>
                <a:ext cx="10515600" cy="5719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dirty="0" smtClean="0"/>
                  <a:t>Transform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7200"/>
                <a:ext cx="10515600" cy="5719763"/>
              </a:xfrm>
              <a:blipFill>
                <a:blip r:embed="rId2"/>
                <a:stretch>
                  <a:fillRect l="-1217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flipV="1">
            <a:off x="1400175" y="1838325"/>
            <a:ext cx="2200275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00175" y="4057650"/>
            <a:ext cx="3886200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186112" y="1447800"/>
            <a:ext cx="1421275" cy="1306920"/>
          </a:xfrm>
          <a:prstGeom prst="line">
            <a:avLst/>
          </a:prstGeom>
          <a:ln w="222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404720" y="4019549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720" y="4019549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/>
          <p:cNvSpPr/>
          <p:nvPr/>
        </p:nvSpPr>
        <p:spPr>
          <a:xfrm>
            <a:off x="1400175" y="3509962"/>
            <a:ext cx="702739" cy="1019175"/>
          </a:xfrm>
          <a:prstGeom prst="arc">
            <a:avLst>
              <a:gd name="adj1" fmla="val 1742921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610180" y="3650217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180" y="3650217"/>
                <a:ext cx="4666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3600450" y="1838325"/>
            <a:ext cx="0" cy="648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00450" y="2486799"/>
            <a:ext cx="715573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505142" y="1916594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142" y="1916594"/>
                <a:ext cx="4666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/>
          <p:cNvSpPr/>
          <p:nvPr/>
        </p:nvSpPr>
        <p:spPr>
          <a:xfrm rot="5780591">
            <a:off x="3284798" y="1551934"/>
            <a:ext cx="702739" cy="1019175"/>
          </a:xfrm>
          <a:prstGeom prst="arc">
            <a:avLst>
              <a:gd name="adj1" fmla="val 1742921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513888" y="4135845"/>
                <a:ext cx="2653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888" y="4135845"/>
                <a:ext cx="265394" cy="276999"/>
              </a:xfrm>
              <a:prstGeom prst="rect">
                <a:avLst/>
              </a:prstGeom>
              <a:blipFill>
                <a:blip r:embed="rId6"/>
                <a:stretch>
                  <a:fillRect l="-13636" r="-4545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>
            <a:endCxn id="35" idx="0"/>
          </p:cNvCxnSpPr>
          <p:nvPr/>
        </p:nvCxnSpPr>
        <p:spPr>
          <a:xfrm>
            <a:off x="3600450" y="2430483"/>
            <a:ext cx="0" cy="17053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400174" y="2486799"/>
            <a:ext cx="2915849" cy="1570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316023" y="2496324"/>
            <a:ext cx="0" cy="16617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204169" y="4140546"/>
                <a:ext cx="2894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69" y="4140546"/>
                <a:ext cx="289438" cy="276999"/>
              </a:xfrm>
              <a:prstGeom prst="rect">
                <a:avLst/>
              </a:prstGeom>
              <a:blipFill>
                <a:blip r:embed="rId7"/>
                <a:stretch>
                  <a:fillRect l="-12766" r="-1063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515415" y="2139134"/>
                <a:ext cx="1307602" cy="523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415" y="2139134"/>
                <a:ext cx="1307602" cy="5235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V="1">
            <a:off x="3603549" y="1724583"/>
            <a:ext cx="59451" cy="1084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607896" y="150148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896" y="1501485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3333" r="-2666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ross 47"/>
          <p:cNvSpPr/>
          <p:nvPr/>
        </p:nvSpPr>
        <p:spPr>
          <a:xfrm rot="2809695">
            <a:off x="3438114" y="1669982"/>
            <a:ext cx="347870" cy="357809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87413" y="1714204"/>
                <a:ext cx="7521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413" y="1714204"/>
                <a:ext cx="752129" cy="276999"/>
              </a:xfrm>
              <a:prstGeom prst="rect">
                <a:avLst/>
              </a:prstGeom>
              <a:blipFill>
                <a:blip r:embed="rId10"/>
                <a:stretch>
                  <a:fillRect l="-10484" t="-2174" r="-1048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 51"/>
          <p:cNvSpPr/>
          <p:nvPr/>
        </p:nvSpPr>
        <p:spPr>
          <a:xfrm>
            <a:off x="1847750" y="3524546"/>
            <a:ext cx="702739" cy="1019175"/>
          </a:xfrm>
          <a:prstGeom prst="arc">
            <a:avLst>
              <a:gd name="adj1" fmla="val 1742921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057755" y="3664801"/>
                <a:ext cx="433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755" y="3664801"/>
                <a:ext cx="4339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479024" y="883669"/>
                <a:ext cx="5482591" cy="3164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Intersection </a:t>
                </a:r>
                <a:r>
                  <a:rPr lang="de-DE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point</a:t>
                </a:r>
                <a:r>
                  <a:rPr lang="de-DE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de-DE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a:rPr lang="de-DE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>
                          <a:latin typeface="Cambria Math" panose="02040503050406030204" pitchFamily="18" charset="0"/>
                        </a:rPr>
                        <m:t>tan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90°−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de-DE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(90° −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i="1" dirty="0" smtClean="0"/>
              </a:p>
              <a:p>
                <a:endParaRPr lang="de-DE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(90° 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de-DE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024" y="883669"/>
                <a:ext cx="5482591" cy="3164456"/>
              </a:xfrm>
              <a:prstGeom prst="rect">
                <a:avLst/>
              </a:prstGeom>
              <a:blipFill>
                <a:blip r:embed="rId12"/>
                <a:stretch>
                  <a:fillRect l="-1001" t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352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/>
          <p:cNvSpPr txBox="1"/>
          <p:nvPr/>
        </p:nvSpPr>
        <p:spPr>
          <a:xfrm>
            <a:off x="1658637" y="266279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6225"/>
            <a:ext cx="10515600" cy="5900738"/>
          </a:xfrm>
        </p:spPr>
        <p:txBody>
          <a:bodyPr/>
          <a:lstStyle/>
          <a:p>
            <a:pPr marL="0" indent="0">
              <a:buNone/>
            </a:pPr>
            <a:r>
              <a:rPr lang="de-DE" dirty="0" err="1" smtClean="0"/>
              <a:t>Finally</a:t>
            </a:r>
            <a:r>
              <a:rPr lang="de-DE" dirty="0" smtClean="0"/>
              <a:t>, </a:t>
            </a: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/>
              <a:t>us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FSSR-1d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161026" y="994432"/>
            <a:ext cx="5063468" cy="5063468"/>
            <a:chOff x="-2487706" y="-6172201"/>
            <a:chExt cx="12801600" cy="12801600"/>
          </a:xfrm>
        </p:grpSpPr>
        <p:grpSp>
          <p:nvGrpSpPr>
            <p:cNvPr id="27" name="Group 26"/>
            <p:cNvGrpSpPr/>
            <p:nvPr/>
          </p:nvGrpSpPr>
          <p:grpSpPr>
            <a:xfrm>
              <a:off x="712693" y="228599"/>
              <a:ext cx="6400800" cy="6400800"/>
              <a:chOff x="712693" y="228599"/>
              <a:chExt cx="6400800" cy="64008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12693" y="228599"/>
                <a:ext cx="6400800" cy="64008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Cross 5"/>
              <p:cNvSpPr/>
              <p:nvPr/>
            </p:nvSpPr>
            <p:spPr>
              <a:xfrm rot="2809695">
                <a:off x="3739157" y="3250094"/>
                <a:ext cx="347870" cy="357809"/>
              </a:xfrm>
              <a:prstGeom prst="plus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170874" y="3244332"/>
                <a:ext cx="617477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(0,0)</a:t>
                </a:r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4" idx="4"/>
              </p:cNvCxnSpPr>
              <p:nvPr/>
            </p:nvCxnSpPr>
            <p:spPr>
              <a:xfrm flipV="1">
                <a:off x="3913093" y="1918252"/>
                <a:ext cx="2815698" cy="47111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-120000">
                <a:off x="6342977" y="1617196"/>
                <a:ext cx="753958" cy="602111"/>
              </a:xfrm>
              <a:prstGeom prst="line">
                <a:avLst/>
              </a:prstGeom>
              <a:ln w="2222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Arc 25"/>
            <p:cNvSpPr/>
            <p:nvPr/>
          </p:nvSpPr>
          <p:spPr>
            <a:xfrm rot="8100000">
              <a:off x="-2487706" y="-6172201"/>
              <a:ext cx="12801600" cy="12801600"/>
            </a:xfrm>
            <a:prstGeom prst="arc">
              <a:avLst>
                <a:gd name="adj1" fmla="val 16983040"/>
                <a:gd name="adj2" fmla="val 2067168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/>
          <p:cNvCxnSpPr/>
          <p:nvPr/>
        </p:nvCxnSpPr>
        <p:spPr>
          <a:xfrm>
            <a:off x="930275" y="1441450"/>
            <a:ext cx="2352675" cy="457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282950" y="4300380"/>
            <a:ext cx="1673193" cy="171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30275" y="1441450"/>
            <a:ext cx="3172293" cy="457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102568" y="4086057"/>
            <a:ext cx="544744" cy="1933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4" idx="4"/>
          </p:cNvCxnSpPr>
          <p:nvPr/>
        </p:nvCxnSpPr>
        <p:spPr>
          <a:xfrm>
            <a:off x="930275" y="1441450"/>
            <a:ext cx="2762485" cy="461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/>
          <p:cNvSpPr/>
          <p:nvPr/>
        </p:nvSpPr>
        <p:spPr>
          <a:xfrm rot="14245616">
            <a:off x="3257076" y="5358373"/>
            <a:ext cx="702739" cy="1019175"/>
          </a:xfrm>
          <a:prstGeom prst="arc">
            <a:avLst>
              <a:gd name="adj1" fmla="val 1688177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07938" y="5688568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938" y="5688568"/>
                <a:ext cx="4666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930275" y="6057900"/>
            <a:ext cx="2744265" cy="0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52726" y="2486025"/>
            <a:ext cx="0" cy="3524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725613" y="2863850"/>
            <a:ext cx="198437" cy="11747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3628843" y="2182144"/>
                <a:ext cx="4321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length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1=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843" y="2182144"/>
                <a:ext cx="4321952" cy="276999"/>
              </a:xfrm>
              <a:prstGeom prst="rect">
                <a:avLst/>
              </a:prstGeom>
              <a:blipFill>
                <a:blip r:embed="rId3"/>
                <a:stretch>
                  <a:fillRect l="-1410" t="-2222" r="-84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3656929" y="2534233"/>
                <a:ext cx="807073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e-D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sample</m:t>
                      </m:r>
                      <m:r>
                        <m:rPr>
                          <m:nor/>
                        </m:rPr>
                        <a:rPr lang="de-D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de-D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length</m:t>
                      </m:r>
                      <m:r>
                        <m:rPr>
                          <m:nor/>
                        </m:rPr>
                        <a:rPr lang="de-D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r>
                  <a:rPr lang="de-DE" b="0" i="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de-DE" b="0" i="0" dirty="0" smtClean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de-DE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de-DE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  <m:r>
                          <a:rPr lang="de-DE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de-DE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de-DE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de-D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de-DE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</m:e>
                    </m:d>
                    <m:r>
                      <a:rPr lang="de-D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de-D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(taking the absolute value should not be necessary if alpha1 and alpha2 not mixed up)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929" y="2534233"/>
                <a:ext cx="8070736" cy="830997"/>
              </a:xfrm>
              <a:prstGeom prst="rect">
                <a:avLst/>
              </a:prstGeom>
              <a:blipFill>
                <a:blip r:embed="rId4"/>
                <a:stretch>
                  <a:fillRect l="-1813" t="-735" r="-83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/>
          <p:cNvCxnSpPr/>
          <p:nvPr/>
        </p:nvCxnSpPr>
        <p:spPr>
          <a:xfrm flipV="1">
            <a:off x="930275" y="1441450"/>
            <a:ext cx="0" cy="4616450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 rot="16200000">
                <a:off x="94469" y="4176859"/>
                <a:ext cx="1169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)⋅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4469" y="4176859"/>
                <a:ext cx="1169936" cy="276999"/>
              </a:xfrm>
              <a:prstGeom prst="rect">
                <a:avLst/>
              </a:prstGeom>
              <a:blipFill>
                <a:blip r:embed="rId5"/>
                <a:stretch>
                  <a:fillRect l="-4444" t="-1563" r="-35556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725613" y="6101963"/>
                <a:ext cx="11996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613" y="6101963"/>
                <a:ext cx="1199624" cy="276999"/>
              </a:xfrm>
              <a:prstGeom prst="rect">
                <a:avLst/>
              </a:prstGeom>
              <a:blipFill>
                <a:blip r:embed="rId6"/>
                <a:stretch>
                  <a:fillRect l="-2538" r="-152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 rot="3540517">
                <a:off x="2248885" y="3671542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40517">
                <a:off x="2248885" y="3671542"/>
                <a:ext cx="4731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/>
          <p:nvPr/>
        </p:nvCxnSpPr>
        <p:spPr>
          <a:xfrm flipV="1">
            <a:off x="2698115" y="1441450"/>
            <a:ext cx="0" cy="2534920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930274" y="1441450"/>
            <a:ext cx="1767841" cy="0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Arc 74"/>
          <p:cNvSpPr/>
          <p:nvPr/>
        </p:nvSpPr>
        <p:spPr>
          <a:xfrm rot="3446486">
            <a:off x="640747" y="1125099"/>
            <a:ext cx="702739" cy="1019175"/>
          </a:xfrm>
          <a:prstGeom prst="arc">
            <a:avLst>
              <a:gd name="adj1" fmla="val 1688177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/>
          <p:cNvSpPr/>
          <p:nvPr/>
        </p:nvSpPr>
        <p:spPr>
          <a:xfrm rot="3446486">
            <a:off x="1014366" y="1101136"/>
            <a:ext cx="610722" cy="1224554"/>
          </a:xfrm>
          <a:prstGeom prst="arc">
            <a:avLst>
              <a:gd name="adj1" fmla="val 16653422"/>
              <a:gd name="adj2" fmla="val 15603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1120081" y="1444075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81" y="1444075"/>
                <a:ext cx="292772" cy="276999"/>
              </a:xfrm>
              <a:prstGeom prst="rect">
                <a:avLst/>
              </a:prstGeom>
              <a:blipFill>
                <a:blip r:embed="rId8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1427276" y="1496186"/>
                <a:ext cx="29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276" y="1496186"/>
                <a:ext cx="298095" cy="276999"/>
              </a:xfrm>
              <a:prstGeom prst="rect">
                <a:avLst/>
              </a:prstGeom>
              <a:blipFill>
                <a:blip r:embed="rId9"/>
                <a:stretch>
                  <a:fillRect l="-12245" r="-81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Arc 78"/>
          <p:cNvSpPr/>
          <p:nvPr/>
        </p:nvSpPr>
        <p:spPr>
          <a:xfrm rot="17353609">
            <a:off x="1726236" y="2849449"/>
            <a:ext cx="150719" cy="152429"/>
          </a:xfrm>
          <a:prstGeom prst="arc">
            <a:avLst>
              <a:gd name="adj1" fmla="val 13018453"/>
              <a:gd name="adj2" fmla="val 191263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725371" y="1496186"/>
            <a:ext cx="713495" cy="1619428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343349" y="1815589"/>
                <a:ext cx="64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𝑑𝑖𝑠𝑡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9" y="1815589"/>
                <a:ext cx="6487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/>
          <p:cNvCxnSpPr/>
          <p:nvPr/>
        </p:nvCxnSpPr>
        <p:spPr>
          <a:xfrm>
            <a:off x="930274" y="3408716"/>
            <a:ext cx="7224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961945" y="3108600"/>
                <a:ext cx="648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𝑑𝑖𝑠𝑡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45" y="3108600"/>
                <a:ext cx="6487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930274" y="1096683"/>
                <a:ext cx="182511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274" y="1096683"/>
                <a:ext cx="1825115" cy="289182"/>
              </a:xfrm>
              <a:prstGeom prst="rect">
                <a:avLst/>
              </a:prstGeom>
              <a:blipFill>
                <a:blip r:embed="rId12"/>
                <a:stretch>
                  <a:fillRect l="-1338" r="-1003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Cross 88"/>
          <p:cNvSpPr/>
          <p:nvPr/>
        </p:nvSpPr>
        <p:spPr>
          <a:xfrm rot="6960000">
            <a:off x="2640028" y="3942050"/>
            <a:ext cx="137594" cy="141526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Cross 89"/>
          <p:cNvSpPr/>
          <p:nvPr/>
        </p:nvSpPr>
        <p:spPr>
          <a:xfrm rot="2809695">
            <a:off x="2409039" y="4376371"/>
            <a:ext cx="137594" cy="141526"/>
          </a:xfrm>
          <a:prstGeom prst="plus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135026" y="4229698"/>
                <a:ext cx="139380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26" y="4229698"/>
                <a:ext cx="1393805" cy="381515"/>
              </a:xfrm>
              <a:prstGeom prst="rect">
                <a:avLst/>
              </a:prstGeom>
              <a:blipFill>
                <a:blip r:embed="rId13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2684197" y="3737876"/>
                <a:ext cx="139380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197" y="3737876"/>
                <a:ext cx="1393805" cy="381515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/>
          <p:cNvCxnSpPr>
            <a:endCxn id="57" idx="1"/>
          </p:cNvCxnSpPr>
          <p:nvPr/>
        </p:nvCxnSpPr>
        <p:spPr>
          <a:xfrm flipV="1">
            <a:off x="1696743" y="2320644"/>
            <a:ext cx="1932100" cy="1754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endCxn id="58" idx="1"/>
          </p:cNvCxnSpPr>
          <p:nvPr/>
        </p:nvCxnSpPr>
        <p:spPr>
          <a:xfrm>
            <a:off x="1996246" y="2860916"/>
            <a:ext cx="1660683" cy="8881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 rot="5400000">
                <a:off x="1754074" y="2267837"/>
                <a:ext cx="2468304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754074" y="2267837"/>
                <a:ext cx="2468304" cy="289182"/>
              </a:xfrm>
              <a:prstGeom prst="rect">
                <a:avLst/>
              </a:prstGeom>
              <a:blipFill>
                <a:blip r:embed="rId15"/>
                <a:stretch>
                  <a:fillRect l="-29167" t="-1728" b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6057984" y="3946151"/>
                <a:ext cx="5843046" cy="2099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de-DE" dirty="0" smtClean="0"/>
                  <a:t>(in Skizze beispielhaft für i=2)</a:t>
                </a:r>
                <a:br>
                  <a:rPr lang="de-DE" dirty="0" smtClean="0"/>
                </a:br>
                <a:r>
                  <a:rPr lang="de-DE" dirty="0" smtClean="0"/>
                  <a:t>Note </a:t>
                </a:r>
                <a:r>
                  <a:rPr lang="de-DE" dirty="0" err="1" smtClean="0"/>
                  <a:t>that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therefore</a:t>
                </a:r>
                <a:r>
                  <a:rPr lang="de-DE" dirty="0" smtClean="0"/>
                  <a:t> sample_length1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sample_length2 </a:t>
                </a:r>
                <a:r>
                  <a:rPr lang="de-DE" dirty="0" err="1" smtClean="0"/>
                  <a:t>are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independent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R </a:t>
                </a:r>
              </a:p>
              <a:p>
                <a:endParaRPr lang="de-DE" dirty="0"/>
              </a:p>
              <a:p>
                <a:r>
                  <a:rPr lang="de-DE" dirty="0" smtClean="0">
                    <a:solidFill>
                      <a:srgbClr val="FFC000"/>
                    </a:solidFill>
                  </a:rPr>
                  <a:t>Be </a:t>
                </a:r>
                <a:r>
                  <a:rPr lang="de-DE" dirty="0" err="1" smtClean="0">
                    <a:solidFill>
                      <a:srgbClr val="FFC000"/>
                    </a:solidFill>
                  </a:rPr>
                  <a:t>careful</a:t>
                </a:r>
                <a:r>
                  <a:rPr lang="de-DE" dirty="0" smtClean="0">
                    <a:solidFill>
                      <a:srgbClr val="FFC000"/>
                    </a:solidFill>
                  </a:rPr>
                  <a:t>, </a:t>
                </a:r>
                <a:r>
                  <a:rPr lang="de-DE" dirty="0" err="1" smtClean="0">
                    <a:solidFill>
                      <a:srgbClr val="FFC000"/>
                    </a:solidFill>
                  </a:rPr>
                  <a:t>for</a:t>
                </a:r>
                <a:r>
                  <a:rPr lang="de-DE" dirty="0" smtClean="0">
                    <a:solidFill>
                      <a:srgbClr val="FFC000"/>
                    </a:solidFill>
                  </a:rPr>
                  <a:t> negative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dirty="0" smtClean="0">
                    <a:solidFill>
                      <a:srgbClr val="FFC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FFC000"/>
                    </a:solidFill>
                  </a:rPr>
                  <a:t>strange</a:t>
                </a:r>
                <a:r>
                  <a:rPr lang="de-DE" dirty="0" smtClean="0">
                    <a:solidFill>
                      <a:srgbClr val="FFC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FFC000"/>
                    </a:solidFill>
                  </a:rPr>
                  <a:t>things</a:t>
                </a:r>
                <a:r>
                  <a:rPr lang="de-DE" dirty="0" smtClean="0">
                    <a:solidFill>
                      <a:srgbClr val="FFC000"/>
                    </a:solidFill>
                  </a:rPr>
                  <a:t> happen </a:t>
                </a:r>
                <a:r>
                  <a:rPr lang="de-DE" dirty="0" err="1" smtClean="0">
                    <a:solidFill>
                      <a:srgbClr val="FFC000"/>
                    </a:solidFill>
                  </a:rPr>
                  <a:t>for</a:t>
                </a:r>
                <a:r>
                  <a:rPr lang="de-DE" dirty="0" smtClean="0">
                    <a:solidFill>
                      <a:srgbClr val="FFC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84" y="3946151"/>
                <a:ext cx="5843046" cy="2099677"/>
              </a:xfrm>
              <a:prstGeom prst="rect">
                <a:avLst/>
              </a:prstGeom>
              <a:blipFill>
                <a:blip r:embed="rId16"/>
                <a:stretch>
                  <a:fillRect l="-939" b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071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161026" y="994432"/>
            <a:ext cx="5063468" cy="5063468"/>
            <a:chOff x="-2487706" y="-6172201"/>
            <a:chExt cx="12801600" cy="12801600"/>
          </a:xfrm>
        </p:grpSpPr>
        <p:grpSp>
          <p:nvGrpSpPr>
            <p:cNvPr id="27" name="Group 26"/>
            <p:cNvGrpSpPr/>
            <p:nvPr/>
          </p:nvGrpSpPr>
          <p:grpSpPr>
            <a:xfrm>
              <a:off x="712693" y="228599"/>
              <a:ext cx="6400800" cy="6400800"/>
              <a:chOff x="712693" y="228599"/>
              <a:chExt cx="6400800" cy="64008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12693" y="228599"/>
                <a:ext cx="6400800" cy="64008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4" idx="4"/>
              </p:cNvCxnSpPr>
              <p:nvPr/>
            </p:nvCxnSpPr>
            <p:spPr>
              <a:xfrm flipV="1">
                <a:off x="3913093" y="1918252"/>
                <a:ext cx="2815698" cy="47111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-120000">
                <a:off x="6342977" y="1617196"/>
                <a:ext cx="753958" cy="602111"/>
              </a:xfrm>
              <a:prstGeom prst="line">
                <a:avLst/>
              </a:prstGeom>
              <a:ln w="2222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Arc 25"/>
            <p:cNvSpPr/>
            <p:nvPr/>
          </p:nvSpPr>
          <p:spPr>
            <a:xfrm rot="8100000">
              <a:off x="-2487706" y="-6172201"/>
              <a:ext cx="12801600" cy="12801600"/>
            </a:xfrm>
            <a:prstGeom prst="arc">
              <a:avLst>
                <a:gd name="adj1" fmla="val 16983040"/>
                <a:gd name="adj2" fmla="val 2067168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/>
          <p:cNvCxnSpPr>
            <a:endCxn id="4" idx="4"/>
          </p:cNvCxnSpPr>
          <p:nvPr/>
        </p:nvCxnSpPr>
        <p:spPr>
          <a:xfrm>
            <a:off x="930275" y="1441450"/>
            <a:ext cx="2762485" cy="461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/>
          <p:cNvSpPr/>
          <p:nvPr/>
        </p:nvSpPr>
        <p:spPr>
          <a:xfrm rot="14245616">
            <a:off x="3257076" y="5358373"/>
            <a:ext cx="702739" cy="1019175"/>
          </a:xfrm>
          <a:prstGeom prst="arc">
            <a:avLst>
              <a:gd name="adj1" fmla="val 1688177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07938" y="5688568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938" y="5688568"/>
                <a:ext cx="4666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930275" y="6057900"/>
            <a:ext cx="2744265" cy="0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930275" y="1441450"/>
            <a:ext cx="0" cy="4616450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 rot="16200000">
                <a:off x="94469" y="4176859"/>
                <a:ext cx="1169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)⋅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4469" y="4176859"/>
                <a:ext cx="1169936" cy="276999"/>
              </a:xfrm>
              <a:prstGeom prst="rect">
                <a:avLst/>
              </a:prstGeom>
              <a:blipFill>
                <a:blip r:embed="rId5"/>
                <a:stretch>
                  <a:fillRect l="-4444" t="-1563" r="-35556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725613" y="6101963"/>
                <a:ext cx="11996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613" y="6101963"/>
                <a:ext cx="1199624" cy="276999"/>
              </a:xfrm>
              <a:prstGeom prst="rect">
                <a:avLst/>
              </a:prstGeom>
              <a:blipFill>
                <a:blip r:embed="rId6"/>
                <a:stretch>
                  <a:fillRect l="-2538" r="-152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 rot="3540517">
                <a:off x="2248885" y="3671542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40517">
                <a:off x="2248885" y="3671542"/>
                <a:ext cx="4731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/>
          <p:nvPr/>
        </p:nvCxnSpPr>
        <p:spPr>
          <a:xfrm>
            <a:off x="930274" y="1441450"/>
            <a:ext cx="1767841" cy="0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2217117">
            <a:off x="4766678" y="2098015"/>
            <a:ext cx="1459970" cy="23261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2160000">
            <a:off x="4596388" y="4044883"/>
            <a:ext cx="495274" cy="13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2220000">
            <a:off x="5993216" y="1327537"/>
            <a:ext cx="225262" cy="83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962400" y="1224631"/>
            <a:ext cx="1822134" cy="24104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944562" y="1955389"/>
            <a:ext cx="305196" cy="235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377047" y="1878652"/>
                <a:ext cx="726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47" y="1878652"/>
                <a:ext cx="7260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143640" y="1749513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offset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 rot="17912334">
                <a:off x="3954730" y="4686196"/>
                <a:ext cx="3936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12334">
                <a:off x="3954730" y="4686196"/>
                <a:ext cx="39367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930274" y="3760207"/>
            <a:ext cx="3254046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84540" y="1068761"/>
                <a:ext cx="392081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Distance </a:t>
                </a:r>
                <a:r>
                  <a:rPr lang="de-DE" dirty="0" err="1" smtClean="0"/>
                  <a:t>camera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housing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ion</a:t>
                </a:r>
                <a:r>
                  <a:rPr lang="de-DE" dirty="0" smtClean="0"/>
                  <a:t> beam:</a:t>
                </a:r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540" y="1068761"/>
                <a:ext cx="3920817" cy="923330"/>
              </a:xfrm>
              <a:prstGeom prst="rect">
                <a:avLst/>
              </a:prstGeom>
              <a:blipFill>
                <a:blip r:embed="rId10"/>
                <a:stretch>
                  <a:fillRect l="-1400" t="-3289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00980" y="0"/>
            <a:ext cx="12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 smtClean="0"/>
              <a:t>Geometry</a:t>
            </a:r>
            <a:r>
              <a:rPr lang="de-DE" b="0" dirty="0" smtClean="0"/>
              <a:t> 1</a:t>
            </a:r>
          </a:p>
        </p:txBody>
      </p:sp>
      <p:sp>
        <p:nvSpPr>
          <p:cNvPr id="50" name="Down Arrow 49"/>
          <p:cNvSpPr/>
          <p:nvPr/>
        </p:nvSpPr>
        <p:spPr>
          <a:xfrm>
            <a:off x="1113413" y="492436"/>
            <a:ext cx="247650" cy="84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361063" y="64343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869135" y="4048647"/>
                <a:ext cx="6457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35" y="4048647"/>
                <a:ext cx="6457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>
            <a:off x="4018610" y="3954254"/>
            <a:ext cx="1161571" cy="8463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536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161026" y="994432"/>
            <a:ext cx="5063468" cy="5063468"/>
            <a:chOff x="-2487706" y="-6172201"/>
            <a:chExt cx="12801600" cy="12801600"/>
          </a:xfrm>
        </p:grpSpPr>
        <p:grpSp>
          <p:nvGrpSpPr>
            <p:cNvPr id="27" name="Group 26"/>
            <p:cNvGrpSpPr/>
            <p:nvPr/>
          </p:nvGrpSpPr>
          <p:grpSpPr>
            <a:xfrm>
              <a:off x="712693" y="228599"/>
              <a:ext cx="6400800" cy="6400800"/>
              <a:chOff x="712693" y="228599"/>
              <a:chExt cx="6400800" cy="64008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12693" y="228599"/>
                <a:ext cx="6400800" cy="64008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4" idx="4"/>
              </p:cNvCxnSpPr>
              <p:nvPr/>
            </p:nvCxnSpPr>
            <p:spPr>
              <a:xfrm flipV="1">
                <a:off x="3913093" y="1918252"/>
                <a:ext cx="2815698" cy="47111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-120000">
                <a:off x="6342977" y="1617196"/>
                <a:ext cx="753958" cy="602111"/>
              </a:xfrm>
              <a:prstGeom prst="line">
                <a:avLst/>
              </a:prstGeom>
              <a:ln w="2222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Arc 25"/>
            <p:cNvSpPr/>
            <p:nvPr/>
          </p:nvSpPr>
          <p:spPr>
            <a:xfrm rot="8100000">
              <a:off x="-2487706" y="-6172201"/>
              <a:ext cx="12801600" cy="12801600"/>
            </a:xfrm>
            <a:prstGeom prst="arc">
              <a:avLst>
                <a:gd name="adj1" fmla="val 16983040"/>
                <a:gd name="adj2" fmla="val 2067168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/>
          <p:cNvCxnSpPr>
            <a:endCxn id="4" idx="4"/>
          </p:cNvCxnSpPr>
          <p:nvPr/>
        </p:nvCxnSpPr>
        <p:spPr>
          <a:xfrm>
            <a:off x="930275" y="1441450"/>
            <a:ext cx="2762485" cy="461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/>
          <p:cNvSpPr/>
          <p:nvPr/>
        </p:nvSpPr>
        <p:spPr>
          <a:xfrm rot="14245616">
            <a:off x="3257076" y="5358373"/>
            <a:ext cx="702739" cy="1019175"/>
          </a:xfrm>
          <a:prstGeom prst="arc">
            <a:avLst>
              <a:gd name="adj1" fmla="val 1688177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07938" y="5688568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938" y="5688568"/>
                <a:ext cx="4666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930275" y="6057900"/>
            <a:ext cx="2744265" cy="0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930275" y="1441450"/>
            <a:ext cx="0" cy="4616450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 rot="16200000">
                <a:off x="94469" y="4176859"/>
                <a:ext cx="1169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)⋅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4469" y="4176859"/>
                <a:ext cx="1169936" cy="276999"/>
              </a:xfrm>
              <a:prstGeom prst="rect">
                <a:avLst/>
              </a:prstGeom>
              <a:blipFill>
                <a:blip r:embed="rId5"/>
                <a:stretch>
                  <a:fillRect l="-4444" t="-1563" r="-35556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725613" y="6101963"/>
                <a:ext cx="11996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613" y="6101963"/>
                <a:ext cx="1199624" cy="276999"/>
              </a:xfrm>
              <a:prstGeom prst="rect">
                <a:avLst/>
              </a:prstGeom>
              <a:blipFill>
                <a:blip r:embed="rId6"/>
                <a:stretch>
                  <a:fillRect l="-2538" r="-152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 rot="3540517">
                <a:off x="2248885" y="3671542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40517">
                <a:off x="2248885" y="3671542"/>
                <a:ext cx="4731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/>
          <p:nvPr/>
        </p:nvCxnSpPr>
        <p:spPr>
          <a:xfrm>
            <a:off x="930274" y="1441450"/>
            <a:ext cx="1767841" cy="0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 rot="2217117">
            <a:off x="4766678" y="2098015"/>
            <a:ext cx="1459970" cy="23261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2160000">
            <a:off x="4596388" y="4044883"/>
            <a:ext cx="495274" cy="13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2220000">
            <a:off x="5993216" y="1327537"/>
            <a:ext cx="225262" cy="83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962400" y="1224631"/>
            <a:ext cx="1822134" cy="24104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944562" y="1955389"/>
            <a:ext cx="305196" cy="235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377047" y="1878652"/>
                <a:ext cx="726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47" y="1878652"/>
                <a:ext cx="7260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143640" y="1749513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offset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 rot="17912334">
                <a:off x="3954730" y="4686196"/>
                <a:ext cx="3936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12334">
                <a:off x="3954730" y="4686196"/>
                <a:ext cx="39367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091101" y="1064297"/>
                <a:ext cx="3444982" cy="498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Approximated </a:t>
                </a:r>
                <a:r>
                  <a:rPr lang="de-DE" dirty="0" err="1" smtClean="0"/>
                  <a:t>crystal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size</a:t>
                </a:r>
                <a:r>
                  <a:rPr lang="de-DE" dirty="0"/>
                  <a:t> </a:t>
                </a:r>
                <a:r>
                  <a:rPr lang="de-DE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perp</m:t>
                        </m:r>
                      </m:num>
                      <m:den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101" y="1064297"/>
                <a:ext cx="3444982" cy="498663"/>
              </a:xfrm>
              <a:prstGeom prst="rect">
                <a:avLst/>
              </a:prstGeom>
              <a:blipFill>
                <a:blip r:embed="rId10"/>
                <a:stretch>
                  <a:fillRect l="-1416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100980" y="0"/>
            <a:ext cx="12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 smtClean="0"/>
              <a:t>Geometry</a:t>
            </a:r>
            <a:r>
              <a:rPr lang="de-DE" b="0" dirty="0" smtClean="0"/>
              <a:t> 1</a:t>
            </a:r>
          </a:p>
        </p:txBody>
      </p:sp>
      <p:sp>
        <p:nvSpPr>
          <p:cNvPr id="50" name="Down Arrow 49"/>
          <p:cNvSpPr/>
          <p:nvPr/>
        </p:nvSpPr>
        <p:spPr>
          <a:xfrm>
            <a:off x="1113413" y="492436"/>
            <a:ext cx="247650" cy="84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361063" y="643430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3869135" y="4048647"/>
                <a:ext cx="64579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135" y="4048647"/>
                <a:ext cx="6457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/>
          <p:cNvCxnSpPr/>
          <p:nvPr/>
        </p:nvCxnSpPr>
        <p:spPr>
          <a:xfrm>
            <a:off x="4018610" y="3954254"/>
            <a:ext cx="1161571" cy="8463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30275" y="1441450"/>
            <a:ext cx="2444876" cy="4757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30275" y="1441450"/>
            <a:ext cx="3172293" cy="457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30045" y="6205747"/>
                <a:ext cx="4371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de-D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erp</m:t>
                      </m:r>
                      <m:r>
                        <m:rPr>
                          <m:nor/>
                        </m:rPr>
                        <a:rPr lang="de-DE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de-DE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de-DE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  <m:r>
                            <a:rPr lang="de-DE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de-DE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de-DE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d>
                      <m:r>
                        <a:rPr lang="de-DE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045" y="6205747"/>
                <a:ext cx="4371518" cy="276999"/>
              </a:xfrm>
              <a:prstGeom prst="rect">
                <a:avLst/>
              </a:prstGeom>
              <a:blipFill>
                <a:blip r:embed="rId12"/>
                <a:stretch>
                  <a:fillRect l="-837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c 34"/>
          <p:cNvSpPr/>
          <p:nvPr/>
        </p:nvSpPr>
        <p:spPr>
          <a:xfrm rot="3446486">
            <a:off x="640747" y="1125099"/>
            <a:ext cx="702739" cy="1019175"/>
          </a:xfrm>
          <a:prstGeom prst="arc">
            <a:avLst>
              <a:gd name="adj1" fmla="val 1688177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 rot="3446486">
            <a:off x="1014366" y="1101136"/>
            <a:ext cx="610722" cy="1224554"/>
          </a:xfrm>
          <a:prstGeom prst="arc">
            <a:avLst>
              <a:gd name="adj1" fmla="val 16653422"/>
              <a:gd name="adj2" fmla="val 15603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120081" y="1444075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81" y="1444075"/>
                <a:ext cx="292772" cy="276999"/>
              </a:xfrm>
              <a:prstGeom prst="rect">
                <a:avLst/>
              </a:prstGeom>
              <a:blipFill>
                <a:blip r:embed="rId13"/>
                <a:stretch>
                  <a:fillRect l="-12500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27276" y="1496186"/>
                <a:ext cx="2980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276" y="1496186"/>
                <a:ext cx="298095" cy="276999"/>
              </a:xfrm>
              <a:prstGeom prst="rect">
                <a:avLst/>
              </a:prstGeom>
              <a:blipFill>
                <a:blip r:embed="rId14"/>
                <a:stretch>
                  <a:fillRect l="-12245" r="-81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 flipV="1">
            <a:off x="3375151" y="5895666"/>
            <a:ext cx="641194" cy="3196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30274" y="5648918"/>
            <a:ext cx="2355091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101563" y="2521752"/>
                <a:ext cx="3434520" cy="893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Distance </a:t>
                </a:r>
                <a:r>
                  <a:rPr lang="de-DE" dirty="0" err="1" smtClean="0"/>
                  <a:t>crystal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ion</a:t>
                </a:r>
                <a:r>
                  <a:rPr lang="de-DE" dirty="0" smtClean="0"/>
                  <a:t> beam: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crystal</m:t>
                          </m:r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size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563" y="2521752"/>
                <a:ext cx="3434520" cy="893450"/>
              </a:xfrm>
              <a:prstGeom prst="rect">
                <a:avLst/>
              </a:prstGeom>
              <a:blipFill>
                <a:blip r:embed="rId15"/>
                <a:stretch>
                  <a:fillRect l="-1599"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02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34000" y="4403253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403253"/>
                <a:ext cx="4666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745441" y="1222562"/>
            <a:ext cx="8138925" cy="355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45441" y="1222562"/>
            <a:ext cx="3088753" cy="35500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99382" y="1425145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82" y="1425145"/>
                <a:ext cx="39959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rot="5400000">
            <a:off x="3016495" y="1315403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5423701">
            <a:off x="5355808" y="4439602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3423" y="82288"/>
            <a:ext cx="12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 smtClean="0"/>
              <a:t>Geometry</a:t>
            </a:r>
            <a:r>
              <a:rPr lang="de-DE" b="0" dirty="0" smtClean="0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923157" y="4433070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157" y="4433070"/>
                <a:ext cx="4612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 rot="15423701">
            <a:off x="9881425" y="4439601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410201" y="2394129"/>
            <a:ext cx="0" cy="1864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>
            <a:off x="5284345" y="158220"/>
            <a:ext cx="247650" cy="84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43350" y="4783352"/>
            <a:ext cx="77247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52519" y="36609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ions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676900" y="2394129"/>
            <a:ext cx="9525" cy="18645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5400000">
            <a:off x="5532114" y="3195028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sample </a:t>
            </a:r>
            <a:r>
              <a:rPr lang="de-DE" dirty="0" err="1" smtClean="0"/>
              <a:t>length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 rot="5400000">
                <a:off x="4271273" y="4617736"/>
                <a:ext cx="3427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71273" y="4617736"/>
                <a:ext cx="3427990" cy="369332"/>
              </a:xfrm>
              <a:prstGeom prst="rect">
                <a:avLst/>
              </a:prstGeom>
              <a:blipFill>
                <a:blip r:embed="rId5"/>
                <a:stretch>
                  <a:fillRect l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>
            <a:off x="2085975" y="1220152"/>
            <a:ext cx="61245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99433" y="1240132"/>
            <a:ext cx="0" cy="11539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/>
          <p:cNvSpPr/>
          <p:nvPr/>
        </p:nvSpPr>
        <p:spPr>
          <a:xfrm rot="3411516">
            <a:off x="3298589" y="1124041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305973" y="1166776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73" y="1166776"/>
                <a:ext cx="4612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Down Arrow 50"/>
          <p:cNvSpPr/>
          <p:nvPr/>
        </p:nvSpPr>
        <p:spPr>
          <a:xfrm rot="16200000">
            <a:off x="439372" y="1024445"/>
            <a:ext cx="247650" cy="84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24007" y="9798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laser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5441" y="1083126"/>
            <a:ext cx="2653992" cy="116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71184" y="747171"/>
                <a:ext cx="46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84" y="747171"/>
                <a:ext cx="464101" cy="276999"/>
              </a:xfrm>
              <a:prstGeom prst="rect">
                <a:avLst/>
              </a:prstGeom>
              <a:blipFill>
                <a:blip r:embed="rId7"/>
                <a:stretch>
                  <a:fillRect l="-11688" r="-1168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 rot="5400000">
                <a:off x="2016490" y="1252212"/>
                <a:ext cx="93352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𝑠𝑜𝑢𝑟𝑐𝑒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016490" y="1252212"/>
                <a:ext cx="933524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2745441" y="1220152"/>
            <a:ext cx="0" cy="60007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63928" y="1828760"/>
            <a:ext cx="2646273" cy="30414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12442" y="4270149"/>
            <a:ext cx="0" cy="60007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rot="5400000">
                <a:off x="3589117" y="4442934"/>
                <a:ext cx="293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sample length = source size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589117" y="4442934"/>
                <a:ext cx="2939394" cy="369332"/>
              </a:xfrm>
              <a:prstGeom prst="rect">
                <a:avLst/>
              </a:prstGeom>
              <a:blipFill>
                <a:blip r:embed="rId9"/>
                <a:stretch>
                  <a:fillRect l="-26667" r="-10000" b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8842" y="5871785"/>
                <a:ext cx="276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solidFill>
                      <a:srgbClr val="C00000"/>
                    </a:solidFill>
                  </a:rPr>
                  <a:t>(also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some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crystal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length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)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42" y="5871785"/>
                <a:ext cx="2762103" cy="369332"/>
              </a:xfrm>
              <a:prstGeom prst="rect">
                <a:avLst/>
              </a:prstGeom>
              <a:blipFill>
                <a:blip r:embed="rId10"/>
                <a:stretch>
                  <a:fillRect l="-1987" t="-8197" r="-11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168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73871" y="994432"/>
            <a:ext cx="5950623" cy="5063468"/>
            <a:chOff x="-4730637" y="-6172201"/>
            <a:chExt cx="15044531" cy="12801600"/>
          </a:xfrm>
        </p:grpSpPr>
        <p:grpSp>
          <p:nvGrpSpPr>
            <p:cNvPr id="27" name="Group 26"/>
            <p:cNvGrpSpPr/>
            <p:nvPr/>
          </p:nvGrpSpPr>
          <p:grpSpPr>
            <a:xfrm>
              <a:off x="-4730637" y="-5153475"/>
              <a:ext cx="11844130" cy="11782874"/>
              <a:chOff x="-4730637" y="-5153475"/>
              <a:chExt cx="11844130" cy="1178287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12693" y="228599"/>
                <a:ext cx="6400800" cy="64008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Cross 5"/>
              <p:cNvSpPr/>
              <p:nvPr/>
            </p:nvSpPr>
            <p:spPr>
              <a:xfrm rot="2809695">
                <a:off x="-3194648" y="-5158445"/>
                <a:ext cx="347869" cy="357810"/>
              </a:xfrm>
              <a:prstGeom prst="plus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-4730637" y="-4733045"/>
                <a:ext cx="617477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(0,0)</a:t>
                </a:r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4" idx="4"/>
              </p:cNvCxnSpPr>
              <p:nvPr/>
            </p:nvCxnSpPr>
            <p:spPr>
              <a:xfrm flipV="1">
                <a:off x="3913093" y="1918252"/>
                <a:ext cx="2815698" cy="47111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-120000">
                <a:off x="6342977" y="1617196"/>
                <a:ext cx="753958" cy="602111"/>
              </a:xfrm>
              <a:prstGeom prst="line">
                <a:avLst/>
              </a:prstGeom>
              <a:ln w="2222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Arc 25"/>
            <p:cNvSpPr/>
            <p:nvPr/>
          </p:nvSpPr>
          <p:spPr>
            <a:xfrm rot="8100000">
              <a:off x="-2487706" y="-6172201"/>
              <a:ext cx="12801600" cy="12801600"/>
            </a:xfrm>
            <a:prstGeom prst="arc">
              <a:avLst>
                <a:gd name="adj1" fmla="val 16983040"/>
                <a:gd name="adj2" fmla="val 2067168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/>
          <p:cNvCxnSpPr>
            <a:endCxn id="4" idx="4"/>
          </p:cNvCxnSpPr>
          <p:nvPr/>
        </p:nvCxnSpPr>
        <p:spPr>
          <a:xfrm>
            <a:off x="930275" y="1441450"/>
            <a:ext cx="2762485" cy="461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/>
          <p:cNvSpPr/>
          <p:nvPr/>
        </p:nvSpPr>
        <p:spPr>
          <a:xfrm rot="14245616">
            <a:off x="3257076" y="5358373"/>
            <a:ext cx="702739" cy="1019175"/>
          </a:xfrm>
          <a:prstGeom prst="arc">
            <a:avLst>
              <a:gd name="adj1" fmla="val 1688177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07938" y="5688568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938" y="5688568"/>
                <a:ext cx="4666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930275" y="6057900"/>
            <a:ext cx="2744265" cy="0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930275" y="1441450"/>
            <a:ext cx="0" cy="4616450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 rot="16200000">
                <a:off x="94469" y="4176859"/>
                <a:ext cx="1169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)⋅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4469" y="4176859"/>
                <a:ext cx="1169936" cy="276999"/>
              </a:xfrm>
              <a:prstGeom prst="rect">
                <a:avLst/>
              </a:prstGeom>
              <a:blipFill>
                <a:blip r:embed="rId5"/>
                <a:stretch>
                  <a:fillRect l="-4444" t="-1563" r="-35556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725613" y="6101963"/>
                <a:ext cx="11996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613" y="6101963"/>
                <a:ext cx="1199624" cy="276999"/>
              </a:xfrm>
              <a:prstGeom prst="rect">
                <a:avLst/>
              </a:prstGeom>
              <a:blipFill>
                <a:blip r:embed="rId6"/>
                <a:stretch>
                  <a:fillRect l="-2538" r="-152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 rot="3540517">
                <a:off x="2248885" y="3671542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40517">
                <a:off x="2248885" y="3671542"/>
                <a:ext cx="4731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/>
          <p:nvPr/>
        </p:nvCxnSpPr>
        <p:spPr>
          <a:xfrm>
            <a:off x="930274" y="1441450"/>
            <a:ext cx="1767841" cy="0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0980" y="0"/>
            <a:ext cx="12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 smtClean="0"/>
              <a:t>Geometry</a:t>
            </a:r>
            <a:r>
              <a:rPr lang="de-DE" b="0" dirty="0" smtClean="0"/>
              <a:t> 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58637" y="266279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1725613" y="2863850"/>
            <a:ext cx="198437" cy="11747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 rot="17353609">
            <a:off x="1726236" y="2849449"/>
            <a:ext cx="150719" cy="152429"/>
          </a:xfrm>
          <a:prstGeom prst="arc">
            <a:avLst>
              <a:gd name="adj1" fmla="val 13018453"/>
              <a:gd name="adj2" fmla="val 191263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 rot="3780000">
            <a:off x="2303067" y="2201455"/>
            <a:ext cx="247650" cy="84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039930" y="214618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ions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rot="2217117">
            <a:off x="4766678" y="2098015"/>
            <a:ext cx="1459970" cy="23261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2160000">
            <a:off x="4596388" y="4044883"/>
            <a:ext cx="495274" cy="13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2220000">
            <a:off x="5993216" y="1327537"/>
            <a:ext cx="225262" cy="83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962400" y="1224631"/>
            <a:ext cx="1822134" cy="24104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847887" y="482107"/>
            <a:ext cx="4572196" cy="24192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944562" y="1955389"/>
            <a:ext cx="305196" cy="235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377047" y="1878652"/>
                <a:ext cx="726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47" y="1878652"/>
                <a:ext cx="7260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/>
          <p:nvPr/>
        </p:nvCxnSpPr>
        <p:spPr>
          <a:xfrm flipV="1">
            <a:off x="6249758" y="595086"/>
            <a:ext cx="0" cy="734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43640" y="1749513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offset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rot="20097474">
                <a:off x="3315258" y="991593"/>
                <a:ext cx="2469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𝑖𝑜𝑛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(90°−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97474">
                <a:off x="3315258" y="991593"/>
                <a:ext cx="24699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446050" y="968137"/>
                <a:ext cx="2377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𝑐𝑜𝑛𝑛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050" y="968137"/>
                <a:ext cx="2377639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305911" y="3425173"/>
                <a:ext cx="5752665" cy="3213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Choose </a:t>
                </a:r>
                <a:r>
                  <a:rPr lang="de-DE" dirty="0" err="1" smtClean="0"/>
                  <a:t>point</a:t>
                </a:r>
                <a:r>
                  <a:rPr lang="de-DE" dirty="0" smtClean="0"/>
                  <a:t> </a:t>
                </a:r>
                <a:r>
                  <a:rPr lang="de-DE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de-DE" dirty="0"/>
                  <a:t>)</a:t>
                </a:r>
                <a:endParaRPr lang="en-US" dirty="0"/>
              </a:p>
              <a:p>
                <a:r>
                  <a:rPr lang="de-DE" dirty="0" smtClean="0"/>
                  <a:t>in </a:t>
                </a:r>
                <a:r>
                  <a:rPr lang="de-DE" dirty="0" err="1" smtClean="0"/>
                  <a:t>chip</a:t>
                </a:r>
                <a:r>
                  <a:rPr lang="de-DE" dirty="0" smtClean="0"/>
                  <a:t> plane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calculate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 smtClean="0"/>
                  <a:t>.</a:t>
                </a:r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offset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de-D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offset</m:t>
                          </m:r>
                        </m:e>
                      </m:func>
                    </m:oMath>
                  </m:oMathPara>
                </a14:m>
                <a:endParaRPr lang="de-DE" dirty="0" smtClean="0"/>
              </a:p>
              <a:p>
                <a:endParaRPr lang="de-DE" dirty="0"/>
              </a:p>
              <a:p>
                <a:r>
                  <a:rPr lang="de-DE" dirty="0" smtClean="0"/>
                  <a:t>Insert: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de-D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de-DE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</a:rPr>
                        <m:t>offset</m:t>
                      </m:r>
                    </m:oMath>
                  </m:oMathPara>
                </a14:m>
                <a:endParaRPr lang="de-DE" dirty="0" smtClean="0"/>
              </a:p>
              <a:p>
                <a:endParaRPr lang="de-DE" dirty="0"/>
              </a:p>
              <a:p>
                <a:r>
                  <a:rPr lang="de-DE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911" y="3425173"/>
                <a:ext cx="5752665" cy="3213316"/>
              </a:xfrm>
              <a:prstGeom prst="rect">
                <a:avLst/>
              </a:prstGeom>
              <a:blipFill>
                <a:blip r:embed="rId11"/>
                <a:stretch>
                  <a:fillRect l="-847" t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H="1">
            <a:off x="3788124" y="928559"/>
            <a:ext cx="2774641" cy="36289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ross 31"/>
          <p:cNvSpPr/>
          <p:nvPr/>
        </p:nvSpPr>
        <p:spPr>
          <a:xfrm rot="2700000">
            <a:off x="4168352" y="3673967"/>
            <a:ext cx="332811" cy="334810"/>
          </a:xfrm>
          <a:prstGeom prst="plus">
            <a:avLst>
              <a:gd name="adj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381764" y="3635055"/>
                <a:ext cx="934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de-DE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764" y="3635055"/>
                <a:ext cx="934112" cy="369332"/>
              </a:xfrm>
              <a:prstGeom prst="rect">
                <a:avLst/>
              </a:prstGeom>
              <a:blipFill>
                <a:blip r:embed="rId12"/>
                <a:stretch>
                  <a:fillRect l="-588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 rot="17912334">
                <a:off x="3954730" y="4686196"/>
                <a:ext cx="3936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12334">
                <a:off x="3954730" y="4686196"/>
                <a:ext cx="39367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059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273871" y="994432"/>
            <a:ext cx="5950623" cy="5063468"/>
            <a:chOff x="-4730637" y="-6172201"/>
            <a:chExt cx="15044531" cy="12801600"/>
          </a:xfrm>
        </p:grpSpPr>
        <p:grpSp>
          <p:nvGrpSpPr>
            <p:cNvPr id="27" name="Group 26"/>
            <p:cNvGrpSpPr/>
            <p:nvPr/>
          </p:nvGrpSpPr>
          <p:grpSpPr>
            <a:xfrm>
              <a:off x="-4730637" y="-5153475"/>
              <a:ext cx="11844130" cy="11782874"/>
              <a:chOff x="-4730637" y="-5153475"/>
              <a:chExt cx="11844130" cy="1178287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712693" y="228599"/>
                <a:ext cx="6400800" cy="6400800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Cross 5"/>
              <p:cNvSpPr/>
              <p:nvPr/>
            </p:nvSpPr>
            <p:spPr>
              <a:xfrm rot="2809695">
                <a:off x="-3194648" y="-5158445"/>
                <a:ext cx="347869" cy="357810"/>
              </a:xfrm>
              <a:prstGeom prst="plus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-4730637" y="-4733045"/>
                <a:ext cx="617477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(0,0)</a:t>
                </a:r>
                <a:endParaRPr lang="en-US" dirty="0"/>
              </a:p>
            </p:txBody>
          </p:sp>
          <p:cxnSp>
            <p:nvCxnSpPr>
              <p:cNvPr id="10" name="Straight Connector 9"/>
              <p:cNvCxnSpPr>
                <a:stCxn id="4" idx="4"/>
              </p:cNvCxnSpPr>
              <p:nvPr/>
            </p:nvCxnSpPr>
            <p:spPr>
              <a:xfrm flipV="1">
                <a:off x="3913093" y="1918252"/>
                <a:ext cx="2815698" cy="471114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-120000">
                <a:off x="6342977" y="1617196"/>
                <a:ext cx="753958" cy="602111"/>
              </a:xfrm>
              <a:prstGeom prst="line">
                <a:avLst/>
              </a:prstGeom>
              <a:ln w="2222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Arc 25"/>
            <p:cNvSpPr/>
            <p:nvPr/>
          </p:nvSpPr>
          <p:spPr>
            <a:xfrm rot="8100000">
              <a:off x="-2487706" y="-6172201"/>
              <a:ext cx="12801600" cy="12801600"/>
            </a:xfrm>
            <a:prstGeom prst="arc">
              <a:avLst>
                <a:gd name="adj1" fmla="val 16983040"/>
                <a:gd name="adj2" fmla="val 2067168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/>
          <p:cNvCxnSpPr>
            <a:endCxn id="4" idx="4"/>
          </p:cNvCxnSpPr>
          <p:nvPr/>
        </p:nvCxnSpPr>
        <p:spPr>
          <a:xfrm>
            <a:off x="930275" y="1441450"/>
            <a:ext cx="2762485" cy="4616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c 44"/>
          <p:cNvSpPr/>
          <p:nvPr/>
        </p:nvSpPr>
        <p:spPr>
          <a:xfrm rot="14245616">
            <a:off x="3257076" y="5358373"/>
            <a:ext cx="702739" cy="1019175"/>
          </a:xfrm>
          <a:prstGeom prst="arc">
            <a:avLst>
              <a:gd name="adj1" fmla="val 1688177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07938" y="5688568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938" y="5688568"/>
                <a:ext cx="4666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/>
          <p:cNvCxnSpPr/>
          <p:nvPr/>
        </p:nvCxnSpPr>
        <p:spPr>
          <a:xfrm>
            <a:off x="930275" y="6057900"/>
            <a:ext cx="2744265" cy="0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930275" y="1441450"/>
            <a:ext cx="0" cy="4616450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 rot="16200000">
                <a:off x="94469" y="4176859"/>
                <a:ext cx="1169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)⋅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4469" y="4176859"/>
                <a:ext cx="1169936" cy="276999"/>
              </a:xfrm>
              <a:prstGeom prst="rect">
                <a:avLst/>
              </a:prstGeom>
              <a:blipFill>
                <a:blip r:embed="rId5"/>
                <a:stretch>
                  <a:fillRect l="-4444" t="-1563" r="-35556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725613" y="6101963"/>
                <a:ext cx="11996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613" y="6101963"/>
                <a:ext cx="1199624" cy="276999"/>
              </a:xfrm>
              <a:prstGeom prst="rect">
                <a:avLst/>
              </a:prstGeom>
              <a:blipFill>
                <a:blip r:embed="rId6"/>
                <a:stretch>
                  <a:fillRect l="-2538" r="-152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 rot="3540517">
                <a:off x="2248885" y="3671542"/>
                <a:ext cx="4731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40517">
                <a:off x="2248885" y="3671542"/>
                <a:ext cx="47314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/>
          <p:nvPr/>
        </p:nvCxnSpPr>
        <p:spPr>
          <a:xfrm>
            <a:off x="930274" y="1441450"/>
            <a:ext cx="1767841" cy="0"/>
          </a:xfrm>
          <a:prstGeom prst="line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0980" y="0"/>
            <a:ext cx="12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 smtClean="0"/>
              <a:t>Geometry</a:t>
            </a:r>
            <a:r>
              <a:rPr lang="de-DE" b="0" dirty="0" smtClean="0"/>
              <a:t> 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58637" y="266279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1725613" y="2863850"/>
            <a:ext cx="198437" cy="11747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/>
          <p:cNvSpPr/>
          <p:nvPr/>
        </p:nvSpPr>
        <p:spPr>
          <a:xfrm rot="17353609">
            <a:off x="1726236" y="2849449"/>
            <a:ext cx="150719" cy="152429"/>
          </a:xfrm>
          <a:prstGeom prst="arc">
            <a:avLst>
              <a:gd name="adj1" fmla="val 13018453"/>
              <a:gd name="adj2" fmla="val 1912639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 rot="3780000">
            <a:off x="2303067" y="2201455"/>
            <a:ext cx="247650" cy="84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2039930" y="214618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ions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 rot="2217117">
            <a:off x="4766678" y="2098015"/>
            <a:ext cx="1459970" cy="232611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2160000">
            <a:off x="4596388" y="4044883"/>
            <a:ext cx="495274" cy="133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2220000">
            <a:off x="5993216" y="1327537"/>
            <a:ext cx="225262" cy="834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/>
          <p:nvPr/>
        </p:nvCxnSpPr>
        <p:spPr>
          <a:xfrm flipV="1">
            <a:off x="3962400" y="1224631"/>
            <a:ext cx="1822134" cy="24104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847887" y="482107"/>
            <a:ext cx="4572196" cy="24192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5944562" y="1955389"/>
            <a:ext cx="305196" cy="235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4377047" y="1878652"/>
                <a:ext cx="726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047" y="1878652"/>
                <a:ext cx="7260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/>
          <p:cNvCxnSpPr/>
          <p:nvPr/>
        </p:nvCxnSpPr>
        <p:spPr>
          <a:xfrm flipV="1">
            <a:off x="6249758" y="595086"/>
            <a:ext cx="0" cy="7342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43640" y="1749513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offset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 rot="20097474">
                <a:off x="3315258" y="991593"/>
                <a:ext cx="2469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𝑖𝑜𝑛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(90°−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97474">
                <a:off x="3315258" y="991593"/>
                <a:ext cx="24699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143640" y="852107"/>
                <a:ext cx="4967992" cy="1261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𝑐𝑜𝑛𝑛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de-D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de-DE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m:rPr>
                          <m:sty m:val="p"/>
                        </m:rPr>
                        <a:rPr lang="de-DE">
                          <a:latin typeface="Cambria Math" panose="02040503050406030204" pitchFamily="18" charset="0"/>
                        </a:rPr>
                        <m:t>offset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640" y="852107"/>
                <a:ext cx="4967992" cy="12616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H="1">
            <a:off x="3788124" y="928559"/>
            <a:ext cx="2774641" cy="36289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ross 31"/>
          <p:cNvSpPr/>
          <p:nvPr/>
        </p:nvSpPr>
        <p:spPr>
          <a:xfrm rot="2700000">
            <a:off x="4168352" y="3673967"/>
            <a:ext cx="332811" cy="334810"/>
          </a:xfrm>
          <a:prstGeom prst="plus">
            <a:avLst>
              <a:gd name="adj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3381764" y="3635055"/>
                <a:ext cx="934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de-DE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764" y="3635055"/>
                <a:ext cx="934112" cy="369332"/>
              </a:xfrm>
              <a:prstGeom prst="rect">
                <a:avLst/>
              </a:prstGeom>
              <a:blipFill>
                <a:blip r:embed="rId11"/>
                <a:stretch>
                  <a:fillRect l="-588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/>
              <p:cNvSpPr/>
              <p:nvPr/>
            </p:nvSpPr>
            <p:spPr>
              <a:xfrm rot="17912334">
                <a:off x="3954730" y="4686196"/>
                <a:ext cx="3936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Rectangle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12334">
                <a:off x="3954730" y="4686196"/>
                <a:ext cx="39367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/>
          <p:cNvCxnSpPr/>
          <p:nvPr/>
        </p:nvCxnSpPr>
        <p:spPr>
          <a:xfrm>
            <a:off x="6249758" y="184666"/>
            <a:ext cx="0" cy="60557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48238" y="6313487"/>
                <a:ext cx="6145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38" y="6313487"/>
                <a:ext cx="61452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14502" y="2625740"/>
                <a:ext cx="5124033" cy="1193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dirty="0" smtClean="0"/>
                  <a:t> where camera extends </a:t>
                </a:r>
                <a:r>
                  <a:rPr lang="en-US" dirty="0" err="1" smtClean="0"/>
                  <a:t>furtherst</a:t>
                </a:r>
                <a:r>
                  <a:rPr lang="en-US" dirty="0" smtClean="0"/>
                  <a:t> to ion beam:</a:t>
                </a:r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𝑐𝑎𝑚</m:t>
                                  </m:r>
                                </m:sub>
                              </m:sSub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offset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502" y="2625740"/>
                <a:ext cx="5124033" cy="1193981"/>
              </a:xfrm>
              <a:prstGeom prst="rect">
                <a:avLst/>
              </a:prstGeom>
              <a:blipFill>
                <a:blip r:embed="rId14"/>
                <a:stretch>
                  <a:fillRect l="-1071" t="-3061" r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633626" y="4154094"/>
                <a:ext cx="6558374" cy="18219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Clearance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𝑖𝑜𝑛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𝑐𝑜𝑛𝑛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(90°−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𝑐𝑎𝑚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offset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𝑐𝑎𝑚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offset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de-D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de-DE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m:rPr>
                          <m:sty m:val="p"/>
                        </m:rPr>
                        <a:rPr lang="de-DE">
                          <a:latin typeface="Cambria Math" panose="02040503050406030204" pitchFamily="18" charset="0"/>
                        </a:rPr>
                        <m:t>offset</m:t>
                      </m:r>
                    </m:oMath>
                  </m:oMathPara>
                </a14:m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626" y="4154094"/>
                <a:ext cx="6558374" cy="1821974"/>
              </a:xfrm>
              <a:prstGeom prst="rect">
                <a:avLst/>
              </a:prstGeom>
              <a:blipFill>
                <a:blip r:embed="rId15"/>
                <a:stretch>
                  <a:fillRect l="-743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038435" y="297441"/>
                <a:ext cx="35299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dirty="0" err="1" smtClean="0"/>
                  <a:t>clearance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𝑖𝑜𝑛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𝑐𝑜𝑛𝑛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435" y="297441"/>
                <a:ext cx="3529941" cy="369332"/>
              </a:xfrm>
              <a:prstGeom prst="rect">
                <a:avLst/>
              </a:prstGeom>
              <a:blipFill>
                <a:blip r:embed="rId16"/>
                <a:stretch>
                  <a:fillRect l="-155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6456364" y="1083365"/>
            <a:ext cx="640175" cy="92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3" idx="1"/>
          </p:cNvCxnSpPr>
          <p:nvPr/>
        </p:nvCxnSpPr>
        <p:spPr>
          <a:xfrm flipV="1">
            <a:off x="6321588" y="482107"/>
            <a:ext cx="716847" cy="321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6061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1257" y="2277837"/>
                <a:ext cx="8737600" cy="22221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𝑖𝑜𝑛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𝑐𝑜𝑛𝑛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de-D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de-D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de-D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de-D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de-D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>
                          <a:latin typeface="Cambria Math" panose="02040503050406030204" pitchFamily="18" charset="0"/>
                        </a:rPr>
                        <m:t>offset</m:t>
                      </m:r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𝑐𝑎𝑚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𝑐𝑎𝑚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offset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" y="2277837"/>
                <a:ext cx="8737600" cy="22221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925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0769161"/>
                  </p:ext>
                </p:extLst>
              </p:nvPr>
            </p:nvGraphicFramePr>
            <p:xfrm>
              <a:off x="73410" y="110030"/>
              <a:ext cx="11956403" cy="56894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382854">
                      <a:extLst>
                        <a:ext uri="{9D8B030D-6E8A-4147-A177-3AD203B41FA5}">
                          <a16:colId xmlns:a16="http://schemas.microsoft.com/office/drawing/2014/main" val="1207594225"/>
                        </a:ext>
                      </a:extLst>
                    </a:gridCol>
                    <a:gridCol w="2869035">
                      <a:extLst>
                        <a:ext uri="{9D8B030D-6E8A-4147-A177-3AD203B41FA5}">
                          <a16:colId xmlns:a16="http://schemas.microsoft.com/office/drawing/2014/main" val="2865371128"/>
                        </a:ext>
                      </a:extLst>
                    </a:gridCol>
                    <a:gridCol w="2835479">
                      <a:extLst>
                        <a:ext uri="{9D8B030D-6E8A-4147-A177-3AD203B41FA5}">
                          <a16:colId xmlns:a16="http://schemas.microsoft.com/office/drawing/2014/main" val="4022595331"/>
                        </a:ext>
                      </a:extLst>
                    </a:gridCol>
                    <a:gridCol w="2869035">
                      <a:extLst>
                        <a:ext uri="{9D8B030D-6E8A-4147-A177-3AD203B41FA5}">
                          <a16:colId xmlns:a16="http://schemas.microsoft.com/office/drawing/2014/main" val="3450403329"/>
                        </a:ext>
                      </a:extLst>
                    </a:gridCol>
                  </a:tblGrid>
                  <a:tr h="12322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𝟏𝟔𝟓𝟎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de-DE" b="1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𝟏𝟓𝟎𝟎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Quartz</a:t>
                          </a:r>
                          <a:r>
                            <a:rPr lang="de-DE" baseline="0" dirty="0" smtClean="0"/>
                            <a:t> (1)</a:t>
                          </a:r>
                        </a:p>
                        <a:p>
                          <a:r>
                            <a:rPr lang="de-DE" baseline="0" dirty="0" smtClean="0"/>
                            <a:t>FSSR </a:t>
                          </a:r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𝟔𝟐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𝟕𝟔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𝟏𝟗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PET (1)</a:t>
                          </a:r>
                        </a:p>
                        <a:p>
                          <a:r>
                            <a:rPr lang="de-DE" dirty="0" smtClean="0"/>
                            <a:t>FSSR </a:t>
                          </a:r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𝟓𝟗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𝟕𝟏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</a:rPr>
                                  <m:t>𝟐𝟏𝐦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Mica</a:t>
                          </a:r>
                          <a:r>
                            <a:rPr lang="de-DE" baseline="0" dirty="0" smtClean="0"/>
                            <a:t> (2)</a:t>
                          </a:r>
                        </a:p>
                        <a:p>
                          <a:r>
                            <a:rPr lang="de-DE" baseline="0" dirty="0" smtClean="0"/>
                            <a:t>FSSR </a:t>
                          </a:r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𝟒𝟗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</a:rPr>
                                  <m:t>𝟒𝟒𝐦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919662"/>
                      </a:ext>
                    </a:extLst>
                  </a:tr>
                  <a:tr h="629821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Sample </a:t>
                          </a:r>
                          <a:r>
                            <a:rPr lang="de-DE" dirty="0" err="1" smtClean="0"/>
                            <a:t>length</a:t>
                          </a:r>
                          <a:r>
                            <a:rPr lang="de-DE" dirty="0" smtClean="0"/>
                            <a:t>/</a:t>
                          </a:r>
                          <a:br>
                            <a:rPr lang="de-DE" dirty="0" smtClean="0"/>
                          </a:b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(</a:t>
                          </a:r>
                          <a:r>
                            <a:rPr lang="de-DE" dirty="0" err="1" smtClean="0"/>
                            <a:t>independent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of</a:t>
                          </a:r>
                          <a:r>
                            <a:rPr lang="de-DE" baseline="0" dirty="0" smtClean="0"/>
                            <a:t> R</a:t>
                          </a:r>
                          <a:r>
                            <a:rPr lang="de-DE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11.0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2.21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/>
                            <a:t>0.127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056336"/>
                      </a:ext>
                    </a:extLst>
                  </a:tr>
                  <a:tr h="629821"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Necessary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chip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size</a:t>
                          </a:r>
                          <a:r>
                            <a:rPr lang="de-DE" dirty="0" smtClean="0"/>
                            <a:t> (</a:t>
                          </a:r>
                          <a:r>
                            <a:rPr lang="de-DE" dirty="0" err="1" smtClean="0"/>
                            <a:t>for</a:t>
                          </a:r>
                          <a:r>
                            <a:rPr lang="de-DE" dirty="0" smtClean="0"/>
                            <a:t> R = 0.15m), </a:t>
                          </a:r>
                          <a:r>
                            <a:rPr lang="de-DE" dirty="0" err="1" smtClean="0"/>
                            <a:t>scales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linearly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with</a:t>
                          </a:r>
                          <a:r>
                            <a:rPr lang="de-DE" baseline="0" dirty="0" smtClean="0"/>
                            <a:t> 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Ca. 35 mm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Ca. 27 mm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Ca. 13 mm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6277536"/>
                      </a:ext>
                    </a:extLst>
                  </a:tr>
                  <a:tr h="77212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Space:</a:t>
                          </a:r>
                          <a:r>
                            <a:rPr lang="de-DE" baseline="0" dirty="0" smtClean="0"/>
                            <a:t> Horizontal </a:t>
                          </a:r>
                          <a:r>
                            <a:rPr lang="de-DE" baseline="0" dirty="0" err="1" smtClean="0"/>
                            <a:t>distance</a:t>
                          </a:r>
                          <a:r>
                            <a:rPr lang="de-DE" baseline="0" dirty="0" smtClean="0"/>
                            <a:t> TCC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camera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shielding</a:t>
                          </a:r>
                          <a:r>
                            <a:rPr lang="de-DE" baseline="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7.03 cm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10.0 cm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29.9 cm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86013"/>
                      </a:ext>
                    </a:extLst>
                  </a:tr>
                  <a:tr h="77212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Crystal </a:t>
                          </a:r>
                          <a:r>
                            <a:rPr lang="de-DE" dirty="0" err="1" smtClean="0"/>
                            <a:t>size</a:t>
                          </a:r>
                          <a:r>
                            <a:rPr lang="de-DE" dirty="0" smtClean="0"/>
                            <a:t> !APPROXIMATIONS </a:t>
                          </a:r>
                          <a:r>
                            <a:rPr lang="de-DE" dirty="0" err="1" smtClean="0"/>
                            <a:t>for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small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crystals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used</a:t>
                          </a:r>
                          <a:r>
                            <a:rPr lang="de-DE" dirty="0" smtClean="0"/>
                            <a:t>!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14.2 cm (?!)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8.57 cm (?!)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2.57 cm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5744527"/>
                      </a:ext>
                    </a:extLst>
                  </a:tr>
                  <a:tr h="77212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Space:</a:t>
                          </a:r>
                          <a:r>
                            <a:rPr lang="de-DE" baseline="0" dirty="0" smtClean="0"/>
                            <a:t> Horizontal </a:t>
                          </a:r>
                          <a:r>
                            <a:rPr lang="de-DE" baseline="0" dirty="0" err="1" smtClean="0"/>
                            <a:t>distance</a:t>
                          </a:r>
                          <a:r>
                            <a:rPr lang="de-DE" baseline="0" dirty="0" smtClean="0"/>
                            <a:t> TCC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crystal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magnet</a:t>
                          </a:r>
                          <a:r>
                            <a:rPr lang="de-DE" baseline="0" dirty="0" smtClean="0"/>
                            <a:t>) APPROXIMATED!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de-DE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−0.389</m:t>
                              </m:r>
                            </m:oMath>
                          </a14:m>
                          <a:r>
                            <a:rPr lang="en-US" b="0" dirty="0" smtClean="0">
                              <a:solidFill>
                                <a:srgbClr val="C00000"/>
                              </a:solidFill>
                            </a:rPr>
                            <a:t> cm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de-DE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4.55</m:t>
                              </m:r>
                            </m:oMath>
                          </a14:m>
                          <a:r>
                            <a:rPr lang="en-US" b="0" dirty="0" smtClean="0">
                              <a:solidFill>
                                <a:srgbClr val="C00000"/>
                              </a:solidFill>
                            </a:rPr>
                            <a:t> cm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25.4 cm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053886"/>
                      </a:ext>
                    </a:extLst>
                  </a:tr>
                  <a:tr h="629821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Comments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Contains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 Al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3261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0769161"/>
                  </p:ext>
                </p:extLst>
              </p:nvPr>
            </p:nvGraphicFramePr>
            <p:xfrm>
              <a:off x="73410" y="110030"/>
              <a:ext cx="11956403" cy="56894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382854">
                      <a:extLst>
                        <a:ext uri="{9D8B030D-6E8A-4147-A177-3AD203B41FA5}">
                          <a16:colId xmlns:a16="http://schemas.microsoft.com/office/drawing/2014/main" val="1207594225"/>
                        </a:ext>
                      </a:extLst>
                    </a:gridCol>
                    <a:gridCol w="2869035">
                      <a:extLst>
                        <a:ext uri="{9D8B030D-6E8A-4147-A177-3AD203B41FA5}">
                          <a16:colId xmlns:a16="http://schemas.microsoft.com/office/drawing/2014/main" val="2865371128"/>
                        </a:ext>
                      </a:extLst>
                    </a:gridCol>
                    <a:gridCol w="2835479">
                      <a:extLst>
                        <a:ext uri="{9D8B030D-6E8A-4147-A177-3AD203B41FA5}">
                          <a16:colId xmlns:a16="http://schemas.microsoft.com/office/drawing/2014/main" val="4022595331"/>
                        </a:ext>
                      </a:extLst>
                    </a:gridCol>
                    <a:gridCol w="2869035">
                      <a:extLst>
                        <a:ext uri="{9D8B030D-6E8A-4147-A177-3AD203B41FA5}">
                          <a16:colId xmlns:a16="http://schemas.microsoft.com/office/drawing/2014/main" val="3450403329"/>
                        </a:ext>
                      </a:extLst>
                    </a:gridCol>
                  </a:tblGrid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0" t="-2083" r="-254234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8047" t="-2083" r="-199575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0860" t="-2083" r="-102151" b="-29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6773" t="-2083" r="-849" b="-2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91966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Sample </a:t>
                          </a:r>
                          <a:r>
                            <a:rPr lang="de-DE" dirty="0" err="1" smtClean="0"/>
                            <a:t>length</a:t>
                          </a:r>
                          <a:r>
                            <a:rPr lang="de-DE" dirty="0" smtClean="0"/>
                            <a:t>/</a:t>
                          </a:r>
                          <a:br>
                            <a:rPr lang="de-DE" dirty="0" smtClean="0"/>
                          </a:b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(</a:t>
                          </a:r>
                          <a:r>
                            <a:rPr lang="de-DE" dirty="0" err="1" smtClean="0"/>
                            <a:t>independent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of</a:t>
                          </a:r>
                          <a:r>
                            <a:rPr lang="de-DE" baseline="0" dirty="0" smtClean="0"/>
                            <a:t> R</a:t>
                          </a:r>
                          <a:r>
                            <a:rPr lang="de-DE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11.0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2.21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/>
                            <a:t>0.127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05633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Necessary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chip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size</a:t>
                          </a:r>
                          <a:r>
                            <a:rPr lang="de-DE" dirty="0" smtClean="0"/>
                            <a:t> (</a:t>
                          </a:r>
                          <a:r>
                            <a:rPr lang="de-DE" dirty="0" err="1" smtClean="0"/>
                            <a:t>for</a:t>
                          </a:r>
                          <a:r>
                            <a:rPr lang="de-DE" dirty="0" smtClean="0"/>
                            <a:t> R = 0.15m), </a:t>
                          </a:r>
                          <a:r>
                            <a:rPr lang="de-DE" dirty="0" err="1" smtClean="0"/>
                            <a:t>scales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linearly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with</a:t>
                          </a:r>
                          <a:r>
                            <a:rPr lang="de-DE" baseline="0" dirty="0" smtClean="0"/>
                            <a:t> 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Ca. 35 mm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Ca. 27 mm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Ca. 13 mm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6277536"/>
                      </a:ext>
                    </a:extLst>
                  </a:tr>
                  <a:tr h="77212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Space:</a:t>
                          </a:r>
                          <a:r>
                            <a:rPr lang="de-DE" baseline="0" dirty="0" smtClean="0"/>
                            <a:t> Horizontal </a:t>
                          </a:r>
                          <a:r>
                            <a:rPr lang="de-DE" baseline="0" dirty="0" err="1" smtClean="0"/>
                            <a:t>distance</a:t>
                          </a:r>
                          <a:r>
                            <a:rPr lang="de-DE" baseline="0" dirty="0" smtClean="0"/>
                            <a:t> TCC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camera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shielding</a:t>
                          </a:r>
                          <a:r>
                            <a:rPr lang="de-DE" baseline="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7.03 cm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10.0 cm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29.9 cm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86013"/>
                      </a:ext>
                    </a:extLst>
                  </a:tr>
                  <a:tr h="77212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Crystal </a:t>
                          </a:r>
                          <a:r>
                            <a:rPr lang="de-DE" dirty="0" err="1" smtClean="0"/>
                            <a:t>size</a:t>
                          </a:r>
                          <a:r>
                            <a:rPr lang="de-DE" dirty="0" smtClean="0"/>
                            <a:t> !APPROXIMATIONS </a:t>
                          </a:r>
                          <a:r>
                            <a:rPr lang="de-DE" dirty="0" err="1" smtClean="0"/>
                            <a:t>for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small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crystals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used</a:t>
                          </a:r>
                          <a:r>
                            <a:rPr lang="de-DE" dirty="0" smtClean="0"/>
                            <a:t>!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8047" t="-458268" r="-199575" b="-182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0860" t="-458268" r="-102151" b="-182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6773" t="-458268" r="-849" b="-182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744527"/>
                      </a:ext>
                    </a:extLst>
                  </a:tr>
                  <a:tr h="77212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Space:</a:t>
                          </a:r>
                          <a:r>
                            <a:rPr lang="de-DE" baseline="0" dirty="0" smtClean="0"/>
                            <a:t> Horizontal </a:t>
                          </a:r>
                          <a:r>
                            <a:rPr lang="de-DE" baseline="0" dirty="0" err="1" smtClean="0"/>
                            <a:t>distance</a:t>
                          </a:r>
                          <a:r>
                            <a:rPr lang="de-DE" baseline="0" dirty="0" smtClean="0"/>
                            <a:t> TCC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crystal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magnet</a:t>
                          </a:r>
                          <a:r>
                            <a:rPr lang="de-DE" baseline="0" dirty="0" smtClean="0"/>
                            <a:t>) APPROXIMATED!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8047" t="-558268" r="-199575" b="-82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0860" t="-558268" r="-102151" b="-82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6773" t="-558268" r="-849" b="-82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053886"/>
                      </a:ext>
                    </a:extLst>
                  </a:tr>
                  <a:tr h="629821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Comments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Contains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 Al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32615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58636" y="5919704"/>
                <a:ext cx="60416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mica</a:t>
                </a:r>
                <a:r>
                  <a:rPr lang="de-DE" dirty="0"/>
                  <a:t> (1) FSSR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would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negative (</a:t>
                </a:r>
                <a:r>
                  <a:rPr lang="de-DE" dirty="0" err="1"/>
                  <a:t>does</a:t>
                </a:r>
                <a:r>
                  <a:rPr lang="de-DE" dirty="0"/>
                  <a:t> not </a:t>
                </a:r>
                <a:r>
                  <a:rPr lang="de-DE" dirty="0" err="1"/>
                  <a:t>work</a:t>
                </a:r>
                <a:r>
                  <a:rPr lang="de-DE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 smtClean="0"/>
                  <a:t>no</a:t>
                </a:r>
                <a:r>
                  <a:rPr lang="de-DE" dirty="0" smtClean="0"/>
                  <a:t> KAP FSSR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KAP not </a:t>
                </a:r>
                <a:r>
                  <a:rPr lang="de-DE" dirty="0" err="1" smtClean="0"/>
                  <a:t>bendable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would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smtClean="0"/>
                  <a:t>negative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36" y="5919704"/>
                <a:ext cx="6041654" cy="646331"/>
              </a:xfrm>
              <a:prstGeom prst="rect">
                <a:avLst/>
              </a:prstGeom>
              <a:blipFill>
                <a:blip r:embed="rId3"/>
                <a:stretch>
                  <a:fillRect l="-70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291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8694977"/>
                  </p:ext>
                </p:extLst>
              </p:nvPr>
            </p:nvGraphicFramePr>
            <p:xfrm>
              <a:off x="81799" y="222233"/>
              <a:ext cx="11830568" cy="50698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181518">
                      <a:extLst>
                        <a:ext uri="{9D8B030D-6E8A-4147-A177-3AD203B41FA5}">
                          <a16:colId xmlns:a16="http://schemas.microsoft.com/office/drawing/2014/main" val="1207594225"/>
                        </a:ext>
                      </a:extLst>
                    </a:gridCol>
                    <a:gridCol w="2869035">
                      <a:extLst>
                        <a:ext uri="{9D8B030D-6E8A-4147-A177-3AD203B41FA5}">
                          <a16:colId xmlns:a16="http://schemas.microsoft.com/office/drawing/2014/main" val="3482605038"/>
                        </a:ext>
                      </a:extLst>
                    </a:gridCol>
                    <a:gridCol w="2845136">
                      <a:extLst>
                        <a:ext uri="{9D8B030D-6E8A-4147-A177-3AD203B41FA5}">
                          <a16:colId xmlns:a16="http://schemas.microsoft.com/office/drawing/2014/main" val="3538119163"/>
                        </a:ext>
                      </a:extLst>
                    </a:gridCol>
                    <a:gridCol w="2934879">
                      <a:extLst>
                        <a:ext uri="{9D8B030D-6E8A-4147-A177-3AD203B41FA5}">
                          <a16:colId xmlns:a16="http://schemas.microsoft.com/office/drawing/2014/main" val="2772093935"/>
                        </a:ext>
                      </a:extLst>
                    </a:gridCol>
                  </a:tblGrid>
                  <a:tr h="415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𝟏𝟔𝟓𝟎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de-DE" b="1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𝟏𝟓𝟎𝟎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Quartz</a:t>
                          </a:r>
                          <a:r>
                            <a:rPr lang="de-DE" baseline="0" dirty="0" smtClean="0"/>
                            <a:t> (1)</a:t>
                          </a:r>
                        </a:p>
                        <a:p>
                          <a:r>
                            <a:rPr lang="de-DE" baseline="0" dirty="0" smtClean="0"/>
                            <a:t>FSSR </a:t>
                          </a:r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2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𝟔𝟐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𝟕𝟔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𝟏𝟗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PET (1)</a:t>
                          </a:r>
                        </a:p>
                        <a:p>
                          <a:r>
                            <a:rPr lang="de-DE" dirty="0" smtClean="0"/>
                            <a:t>FSSR </a:t>
                          </a:r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2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𝟓𝟗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𝟕𝟏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</a:rPr>
                                  <m:t>𝟐𝟏𝐦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Mica</a:t>
                          </a:r>
                          <a:r>
                            <a:rPr lang="de-DE" baseline="0" dirty="0" smtClean="0"/>
                            <a:t> (2)</a:t>
                          </a:r>
                        </a:p>
                        <a:p>
                          <a:r>
                            <a:rPr lang="de-DE" baseline="0" dirty="0" smtClean="0"/>
                            <a:t>FSSR </a:t>
                          </a:r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2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𝟒𝟗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 smtClean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</a:rPr>
                                  <m:t>𝟒𝟒𝐦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919662"/>
                      </a:ext>
                    </a:extLst>
                  </a:tr>
                  <a:tr h="629821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Sample </a:t>
                          </a:r>
                          <a:r>
                            <a:rPr lang="de-DE" dirty="0" err="1" smtClean="0"/>
                            <a:t>length</a:t>
                          </a:r>
                          <a:r>
                            <a:rPr lang="de-DE" dirty="0" smtClean="0"/>
                            <a:t>/</a:t>
                          </a:r>
                          <a:br>
                            <a:rPr lang="de-DE" dirty="0" smtClean="0"/>
                          </a:b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(</a:t>
                          </a:r>
                          <a:r>
                            <a:rPr lang="de-DE" dirty="0" err="1" smtClean="0"/>
                            <a:t>independent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of</a:t>
                          </a:r>
                          <a:r>
                            <a:rPr lang="de-DE" baseline="0" dirty="0" smtClean="0"/>
                            <a:t> R</a:t>
                          </a:r>
                          <a:r>
                            <a:rPr lang="de-DE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0.705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/>
                            <a:t>0.370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/>
                            <a:t>0.0464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056336"/>
                      </a:ext>
                    </a:extLst>
                  </a:tr>
                  <a:tr h="629821"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Necessary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chip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size</a:t>
                          </a:r>
                          <a:r>
                            <a:rPr lang="de-DE" dirty="0" smtClean="0"/>
                            <a:t> (</a:t>
                          </a:r>
                          <a:r>
                            <a:rPr lang="de-DE" dirty="0" err="1" smtClean="0"/>
                            <a:t>for</a:t>
                          </a:r>
                          <a:r>
                            <a:rPr lang="de-DE" dirty="0" smtClean="0"/>
                            <a:t> R = 0.15m), </a:t>
                          </a:r>
                          <a:r>
                            <a:rPr lang="de-DE" dirty="0" err="1" smtClean="0"/>
                            <a:t>scales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linearly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with</a:t>
                          </a:r>
                          <a:r>
                            <a:rPr lang="de-DE" baseline="0" dirty="0" smtClean="0"/>
                            <a:t> 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Ca. 35 mm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Ca. 27 mm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Ca. 13 mm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6277536"/>
                      </a:ext>
                    </a:extLst>
                  </a:tr>
                  <a:tr h="77212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Crystal </a:t>
                          </a:r>
                          <a:r>
                            <a:rPr lang="de-DE" dirty="0" err="1" smtClean="0"/>
                            <a:t>size</a:t>
                          </a:r>
                          <a:r>
                            <a:rPr lang="de-DE" dirty="0" smtClean="0"/>
                            <a:t> !APPROXIMATIONS </a:t>
                          </a:r>
                          <a:r>
                            <a:rPr lang="de-DE" dirty="0" err="1" smtClean="0"/>
                            <a:t>for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small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crystals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used</a:t>
                          </a:r>
                          <a:r>
                            <a:rPr lang="de-DE" dirty="0" smtClean="0"/>
                            <a:t>!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14.2 cm (?!)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8.57 cm (?!)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2.57 cm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5744527"/>
                      </a:ext>
                    </a:extLst>
                  </a:tr>
                  <a:tr h="77212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Space: </a:t>
                          </a: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ion</a:t>
                          </a:r>
                          <a:r>
                            <a:rPr lang="de-DE" dirty="0" smtClean="0"/>
                            <a:t> beam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water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connectors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chip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perp</a:t>
                          </a:r>
                          <a:r>
                            <a:rPr lang="de-DE" baseline="0" dirty="0" smtClean="0"/>
                            <a:t>.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X-</a:t>
                          </a:r>
                          <a:r>
                            <a:rPr lang="de-DE" baseline="0" dirty="0" err="1" smtClean="0"/>
                            <a:t>rays</a:t>
                          </a:r>
                          <a:r>
                            <a:rPr lang="de-DE" baseline="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-8.87</a:t>
                          </a:r>
                          <a:r>
                            <a:rPr lang="de-DE" b="0" baseline="0" dirty="0" smtClean="0">
                              <a:solidFill>
                                <a:srgbClr val="C00000"/>
                              </a:solidFill>
                            </a:rPr>
                            <a:t> cm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-2.92 cm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41.6 cm</a:t>
                          </a:r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053886"/>
                      </a:ext>
                    </a:extLst>
                  </a:tr>
                  <a:tr h="629821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Comments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Space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magnet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shielding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Space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magnet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shielding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Space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magnet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shielding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de-DE" b="0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Contains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 Al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3261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8694977"/>
                  </p:ext>
                </p:extLst>
              </p:nvPr>
            </p:nvGraphicFramePr>
            <p:xfrm>
              <a:off x="81799" y="222233"/>
              <a:ext cx="11830568" cy="506980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181518">
                      <a:extLst>
                        <a:ext uri="{9D8B030D-6E8A-4147-A177-3AD203B41FA5}">
                          <a16:colId xmlns:a16="http://schemas.microsoft.com/office/drawing/2014/main" val="1207594225"/>
                        </a:ext>
                      </a:extLst>
                    </a:gridCol>
                    <a:gridCol w="2869035">
                      <a:extLst>
                        <a:ext uri="{9D8B030D-6E8A-4147-A177-3AD203B41FA5}">
                          <a16:colId xmlns:a16="http://schemas.microsoft.com/office/drawing/2014/main" val="3482605038"/>
                        </a:ext>
                      </a:extLst>
                    </a:gridCol>
                    <a:gridCol w="2845136">
                      <a:extLst>
                        <a:ext uri="{9D8B030D-6E8A-4147-A177-3AD203B41FA5}">
                          <a16:colId xmlns:a16="http://schemas.microsoft.com/office/drawing/2014/main" val="3538119163"/>
                        </a:ext>
                      </a:extLst>
                    </a:gridCol>
                    <a:gridCol w="2934879">
                      <a:extLst>
                        <a:ext uri="{9D8B030D-6E8A-4147-A177-3AD203B41FA5}">
                          <a16:colId xmlns:a16="http://schemas.microsoft.com/office/drawing/2014/main" val="2772093935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" t="-2564" r="-272797" b="-33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040" t="-2564" r="-202335" b="-33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2848" t="-2564" r="-104069" b="-3348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112" t="-2564" r="-830" b="-3348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91966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Sample </a:t>
                          </a:r>
                          <a:r>
                            <a:rPr lang="de-DE" dirty="0" err="1" smtClean="0"/>
                            <a:t>length</a:t>
                          </a:r>
                          <a:r>
                            <a:rPr lang="de-DE" dirty="0" smtClean="0"/>
                            <a:t>/</a:t>
                          </a:r>
                          <a:br>
                            <a:rPr lang="de-DE" dirty="0" smtClean="0"/>
                          </a:b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(</a:t>
                          </a:r>
                          <a:r>
                            <a:rPr lang="de-DE" dirty="0" err="1" smtClean="0"/>
                            <a:t>independent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of</a:t>
                          </a:r>
                          <a:r>
                            <a:rPr lang="de-DE" baseline="0" dirty="0" smtClean="0"/>
                            <a:t> R</a:t>
                          </a:r>
                          <a:r>
                            <a:rPr lang="de-DE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0.705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/>
                            <a:t>0.370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/>
                            <a:t>0.0464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05633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Necessary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chip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size</a:t>
                          </a:r>
                          <a:r>
                            <a:rPr lang="de-DE" dirty="0" smtClean="0"/>
                            <a:t> (</a:t>
                          </a:r>
                          <a:r>
                            <a:rPr lang="de-DE" dirty="0" err="1" smtClean="0"/>
                            <a:t>for</a:t>
                          </a:r>
                          <a:r>
                            <a:rPr lang="de-DE" dirty="0" smtClean="0"/>
                            <a:t> R = 0.15m), </a:t>
                          </a:r>
                          <a:r>
                            <a:rPr lang="de-DE" dirty="0" err="1" smtClean="0"/>
                            <a:t>scales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linearly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with</a:t>
                          </a:r>
                          <a:r>
                            <a:rPr lang="de-DE" baseline="0" dirty="0" smtClean="0"/>
                            <a:t> 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Ca. 35 mm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Ca. 27 mm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Ca. 13 mm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6277536"/>
                      </a:ext>
                    </a:extLst>
                  </a:tr>
                  <a:tr h="77212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Crystal </a:t>
                          </a:r>
                          <a:r>
                            <a:rPr lang="de-DE" dirty="0" err="1" smtClean="0"/>
                            <a:t>size</a:t>
                          </a:r>
                          <a:r>
                            <a:rPr lang="de-DE" dirty="0" smtClean="0"/>
                            <a:t> !APPROXIMATIONS </a:t>
                          </a:r>
                          <a:r>
                            <a:rPr lang="de-DE" dirty="0" err="1" smtClean="0"/>
                            <a:t>for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small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crystals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used</a:t>
                          </a:r>
                          <a:r>
                            <a:rPr lang="de-DE" dirty="0" smtClean="0"/>
                            <a:t>!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040" t="-323622" r="-202335" b="-248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2848" t="-323622" r="-104069" b="-248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112" t="-323622" r="-830" b="-2480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74452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Space: </a:t>
                          </a: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ion</a:t>
                          </a:r>
                          <a:r>
                            <a:rPr lang="de-DE" dirty="0" smtClean="0"/>
                            <a:t> beam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water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connectors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chip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perp</a:t>
                          </a:r>
                          <a:r>
                            <a:rPr lang="de-DE" baseline="0" dirty="0" smtClean="0"/>
                            <a:t>.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X-</a:t>
                          </a:r>
                          <a:r>
                            <a:rPr lang="de-DE" baseline="0" dirty="0" err="1" smtClean="0"/>
                            <a:t>rays</a:t>
                          </a:r>
                          <a:r>
                            <a:rPr lang="de-DE" baseline="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-8.87</a:t>
                          </a:r>
                          <a:r>
                            <a:rPr lang="de-DE" b="0" baseline="0" dirty="0" smtClean="0">
                              <a:solidFill>
                                <a:srgbClr val="C00000"/>
                              </a:solidFill>
                            </a:rPr>
                            <a:t> cm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-2.92 cm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41.6 cm</a:t>
                          </a:r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05388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Comments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Space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magnet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shielding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Space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magnet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shielding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Space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magnet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shielding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de-DE" b="0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Contains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 Al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32615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636" y="5919704"/>
                <a:ext cx="60416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no</a:t>
                </a:r>
                <a:r>
                  <a:rPr lang="de-DE" dirty="0"/>
                  <a:t> </a:t>
                </a:r>
                <a:r>
                  <a:rPr lang="de-DE" dirty="0" err="1"/>
                  <a:t>mica</a:t>
                </a:r>
                <a:r>
                  <a:rPr lang="de-DE" dirty="0"/>
                  <a:t> (1) FSSR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would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negative (</a:t>
                </a:r>
                <a:r>
                  <a:rPr lang="de-DE" dirty="0" err="1"/>
                  <a:t>does</a:t>
                </a:r>
                <a:r>
                  <a:rPr lang="de-DE" dirty="0"/>
                  <a:t> not </a:t>
                </a:r>
                <a:r>
                  <a:rPr lang="de-DE" dirty="0" err="1"/>
                  <a:t>work</a:t>
                </a:r>
                <a:r>
                  <a:rPr lang="de-DE" dirty="0" smtClean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 smtClean="0"/>
                  <a:t>no</a:t>
                </a:r>
                <a:r>
                  <a:rPr lang="de-DE" dirty="0" smtClean="0"/>
                  <a:t> KAP FSSR </a:t>
                </a:r>
                <a:r>
                  <a:rPr lang="de-DE" dirty="0" err="1" smtClean="0"/>
                  <a:t>as</a:t>
                </a:r>
                <a:r>
                  <a:rPr lang="de-DE" dirty="0" smtClean="0"/>
                  <a:t> KAP not </a:t>
                </a:r>
                <a:r>
                  <a:rPr lang="de-DE" dirty="0" err="1" smtClean="0"/>
                  <a:t>bendable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would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smtClean="0"/>
                  <a:t>negative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36" y="5919704"/>
                <a:ext cx="6041654" cy="646331"/>
              </a:xfrm>
              <a:prstGeom prst="rect">
                <a:avLst/>
              </a:prstGeom>
              <a:blipFill>
                <a:blip r:embed="rId3"/>
                <a:stretch>
                  <a:fillRect l="-70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630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5523269"/>
                  </p:ext>
                </p:extLst>
              </p:nvPr>
            </p:nvGraphicFramePr>
            <p:xfrm>
              <a:off x="73410" y="110030"/>
              <a:ext cx="11956403" cy="54585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382854">
                      <a:extLst>
                        <a:ext uri="{9D8B030D-6E8A-4147-A177-3AD203B41FA5}">
                          <a16:colId xmlns:a16="http://schemas.microsoft.com/office/drawing/2014/main" val="1207594225"/>
                        </a:ext>
                      </a:extLst>
                    </a:gridCol>
                    <a:gridCol w="2869035">
                      <a:extLst>
                        <a:ext uri="{9D8B030D-6E8A-4147-A177-3AD203B41FA5}">
                          <a16:colId xmlns:a16="http://schemas.microsoft.com/office/drawing/2014/main" val="2865371128"/>
                        </a:ext>
                      </a:extLst>
                    </a:gridCol>
                    <a:gridCol w="2835479">
                      <a:extLst>
                        <a:ext uri="{9D8B030D-6E8A-4147-A177-3AD203B41FA5}">
                          <a16:colId xmlns:a16="http://schemas.microsoft.com/office/drawing/2014/main" val="4022595331"/>
                        </a:ext>
                      </a:extLst>
                    </a:gridCol>
                    <a:gridCol w="2869035">
                      <a:extLst>
                        <a:ext uri="{9D8B030D-6E8A-4147-A177-3AD203B41FA5}">
                          <a16:colId xmlns:a16="http://schemas.microsoft.com/office/drawing/2014/main" val="3450403329"/>
                        </a:ext>
                      </a:extLst>
                    </a:gridCol>
                  </a:tblGrid>
                  <a:tr h="12322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𝟏𝟔𝟎𝟎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de-DE" b="1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𝟏𝟓𝟓𝟎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Quartz</a:t>
                          </a:r>
                          <a:r>
                            <a:rPr lang="de-DE" baseline="0" dirty="0" smtClean="0"/>
                            <a:t> (1)</a:t>
                          </a:r>
                        </a:p>
                        <a:p>
                          <a:r>
                            <a:rPr lang="de-DE" baseline="0" dirty="0" smtClean="0"/>
                            <a:t>FSSR </a:t>
                          </a:r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1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𝟏𝟗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PET (1)</a:t>
                          </a:r>
                        </a:p>
                        <a:p>
                          <a:r>
                            <a:rPr lang="de-DE" dirty="0" smtClean="0"/>
                            <a:t>FSSR </a:t>
                          </a:r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</a:rPr>
                                  <m:t>𝟐𝟐𝐦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Mica</a:t>
                          </a:r>
                          <a:r>
                            <a:rPr lang="de-DE" baseline="0" dirty="0" smtClean="0"/>
                            <a:t> (2)</a:t>
                          </a:r>
                        </a:p>
                        <a:p>
                          <a:r>
                            <a:rPr lang="de-DE" baseline="0" dirty="0" smtClean="0"/>
                            <a:t>FSSR </a:t>
                          </a:r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</a:rPr>
                                  <m:t>𝟒𝟔𝐦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919662"/>
                      </a:ext>
                    </a:extLst>
                  </a:tr>
                  <a:tr h="629821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Sample </a:t>
                          </a:r>
                          <a:r>
                            <a:rPr lang="de-DE" dirty="0" err="1" smtClean="0"/>
                            <a:t>length</a:t>
                          </a:r>
                          <a:r>
                            <a:rPr lang="de-DE" dirty="0" smtClean="0"/>
                            <a:t>/</a:t>
                          </a:r>
                          <a:br>
                            <a:rPr lang="de-DE" dirty="0" smtClean="0"/>
                          </a:b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(</a:t>
                          </a:r>
                          <a:r>
                            <a:rPr lang="de-DE" dirty="0" err="1" smtClean="0"/>
                            <a:t>independent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of</a:t>
                          </a:r>
                          <a:r>
                            <a:rPr lang="de-DE" baseline="0" dirty="0" smtClean="0"/>
                            <a:t> R</a:t>
                          </a:r>
                          <a:r>
                            <a:rPr lang="de-DE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1.40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0.59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/>
                            <a:t>0.040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056336"/>
                      </a:ext>
                    </a:extLst>
                  </a:tr>
                  <a:tr h="629821"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Necessary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chip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size</a:t>
                          </a:r>
                          <a:r>
                            <a:rPr lang="de-DE" dirty="0" smtClean="0"/>
                            <a:t> (</a:t>
                          </a:r>
                          <a:r>
                            <a:rPr lang="de-DE" dirty="0" err="1" smtClean="0"/>
                            <a:t>for</a:t>
                          </a:r>
                          <a:r>
                            <a:rPr lang="de-DE" dirty="0" smtClean="0"/>
                            <a:t> R = 0.15m), </a:t>
                          </a:r>
                          <a:r>
                            <a:rPr lang="de-DE" dirty="0" err="1" smtClean="0"/>
                            <a:t>scales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linearly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with</a:t>
                          </a:r>
                          <a:r>
                            <a:rPr lang="de-DE" baseline="0" dirty="0" smtClean="0"/>
                            <a:t> 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Ca. 11 mm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Ca. 9 mm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Ca. 4.5 mm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6277536"/>
                      </a:ext>
                    </a:extLst>
                  </a:tr>
                  <a:tr h="77212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Space:</a:t>
                          </a:r>
                          <a:r>
                            <a:rPr lang="de-DE" baseline="0" dirty="0" smtClean="0"/>
                            <a:t> Horizontal </a:t>
                          </a:r>
                          <a:r>
                            <a:rPr lang="de-DE" baseline="0" dirty="0" err="1" smtClean="0"/>
                            <a:t>distance</a:t>
                          </a:r>
                          <a:r>
                            <a:rPr lang="de-DE" baseline="0" dirty="0" smtClean="0"/>
                            <a:t> TCC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camera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shielding</a:t>
                          </a:r>
                          <a:r>
                            <a:rPr lang="de-DE" baseline="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8.0 cm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10.7 cm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31.0 cm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86013"/>
                      </a:ext>
                    </a:extLst>
                  </a:tr>
                  <a:tr h="77212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Crystal </a:t>
                          </a:r>
                          <a:r>
                            <a:rPr lang="de-DE" dirty="0" err="1" smtClean="0"/>
                            <a:t>size</a:t>
                          </a:r>
                          <a:r>
                            <a:rPr lang="de-DE" dirty="0" smtClean="0"/>
                            <a:t> !APPROXIMATIONS </a:t>
                          </a:r>
                          <a:r>
                            <a:rPr lang="de-DE" dirty="0" err="1" smtClean="0"/>
                            <a:t>for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small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crystals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used</a:t>
                          </a:r>
                          <a:r>
                            <a:rPr lang="de-DE" dirty="0" smtClean="0"/>
                            <a:t>!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∼4.07</m:t>
                              </m:r>
                            </m:oMath>
                          </a14:m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 cm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2.64 cm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0.84</m:t>
                              </m:r>
                            </m:oMath>
                          </a14:m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 cm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5744527"/>
                      </a:ext>
                    </a:extLst>
                  </a:tr>
                  <a:tr h="77212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Space:</a:t>
                          </a:r>
                          <a:r>
                            <a:rPr lang="de-DE" baseline="0" dirty="0" smtClean="0"/>
                            <a:t> Horizontal </a:t>
                          </a:r>
                          <a:r>
                            <a:rPr lang="de-DE" baseline="0" dirty="0" err="1" smtClean="0"/>
                            <a:t>distance</a:t>
                          </a:r>
                          <a:r>
                            <a:rPr lang="de-DE" baseline="0" dirty="0" smtClean="0"/>
                            <a:t> TCC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crystal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magnet</a:t>
                          </a:r>
                          <a:r>
                            <a:rPr lang="de-DE" baseline="0" dirty="0" smtClean="0"/>
                            <a:t>) APPROXIMATED!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de-DE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5.3</m:t>
                              </m:r>
                            </m:oMath>
                          </a14:m>
                          <a:r>
                            <a:rPr lang="en-US" b="0" dirty="0" smtClean="0">
                              <a:solidFill>
                                <a:srgbClr val="C00000"/>
                              </a:solidFill>
                            </a:rPr>
                            <a:t> cm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de-DE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8.1</m:t>
                              </m:r>
                            </m:oMath>
                          </a14:m>
                          <a:r>
                            <a:rPr lang="en-US" b="0" dirty="0" smtClean="0">
                              <a:solidFill>
                                <a:srgbClr val="C00000"/>
                              </a:solidFill>
                            </a:rPr>
                            <a:t> cm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27.3 cm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053886"/>
                      </a:ext>
                    </a:extLst>
                  </a:tr>
                  <a:tr h="629821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Comments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Contains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 Al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3261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5523269"/>
                  </p:ext>
                </p:extLst>
              </p:nvPr>
            </p:nvGraphicFramePr>
            <p:xfrm>
              <a:off x="73410" y="110030"/>
              <a:ext cx="11956403" cy="545857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382854">
                      <a:extLst>
                        <a:ext uri="{9D8B030D-6E8A-4147-A177-3AD203B41FA5}">
                          <a16:colId xmlns:a16="http://schemas.microsoft.com/office/drawing/2014/main" val="1207594225"/>
                        </a:ext>
                      </a:extLst>
                    </a:gridCol>
                    <a:gridCol w="2869035">
                      <a:extLst>
                        <a:ext uri="{9D8B030D-6E8A-4147-A177-3AD203B41FA5}">
                          <a16:colId xmlns:a16="http://schemas.microsoft.com/office/drawing/2014/main" val="2865371128"/>
                        </a:ext>
                      </a:extLst>
                    </a:gridCol>
                    <a:gridCol w="2835479">
                      <a:extLst>
                        <a:ext uri="{9D8B030D-6E8A-4147-A177-3AD203B41FA5}">
                          <a16:colId xmlns:a16="http://schemas.microsoft.com/office/drawing/2014/main" val="4022595331"/>
                        </a:ext>
                      </a:extLst>
                    </a:gridCol>
                    <a:gridCol w="2869035">
                      <a:extLst>
                        <a:ext uri="{9D8B030D-6E8A-4147-A177-3AD203B41FA5}">
                          <a16:colId xmlns:a16="http://schemas.microsoft.com/office/drawing/2014/main" val="3450403329"/>
                        </a:ext>
                      </a:extLst>
                    </a:gridCol>
                  </a:tblGrid>
                  <a:tr h="12322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0" t="-2475" r="-254234" b="-3445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8047" t="-2475" r="-199575" b="-3445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0860" t="-2475" r="-102151" b="-3445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6773" t="-2475" r="-849" b="-3445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91966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Sample </a:t>
                          </a:r>
                          <a:r>
                            <a:rPr lang="de-DE" dirty="0" err="1" smtClean="0"/>
                            <a:t>length</a:t>
                          </a:r>
                          <a:r>
                            <a:rPr lang="de-DE" dirty="0" smtClean="0"/>
                            <a:t>/</a:t>
                          </a:r>
                          <a:br>
                            <a:rPr lang="de-DE" dirty="0" smtClean="0"/>
                          </a:b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(</a:t>
                          </a:r>
                          <a:r>
                            <a:rPr lang="de-DE" dirty="0" err="1" smtClean="0"/>
                            <a:t>independent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of</a:t>
                          </a:r>
                          <a:r>
                            <a:rPr lang="de-DE" baseline="0" dirty="0" smtClean="0"/>
                            <a:t> R</a:t>
                          </a:r>
                          <a:r>
                            <a:rPr lang="de-DE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1.40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0.59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/>
                            <a:t>0.040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05633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Necessary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chip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size</a:t>
                          </a:r>
                          <a:r>
                            <a:rPr lang="de-DE" dirty="0" smtClean="0"/>
                            <a:t> (</a:t>
                          </a:r>
                          <a:r>
                            <a:rPr lang="de-DE" dirty="0" err="1" smtClean="0"/>
                            <a:t>for</a:t>
                          </a:r>
                          <a:r>
                            <a:rPr lang="de-DE" dirty="0" smtClean="0"/>
                            <a:t> R = 0.15m), </a:t>
                          </a:r>
                          <a:r>
                            <a:rPr lang="de-DE" dirty="0" err="1" smtClean="0"/>
                            <a:t>scales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linearly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with</a:t>
                          </a:r>
                          <a:r>
                            <a:rPr lang="de-DE" baseline="0" dirty="0" smtClean="0"/>
                            <a:t> 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Ca. </a:t>
                          </a: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11 </a:t>
                          </a: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mm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Ca. </a:t>
                          </a: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9 </a:t>
                          </a: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mm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Ca. </a:t>
                          </a: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4.5 </a:t>
                          </a: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mm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6277536"/>
                      </a:ext>
                    </a:extLst>
                  </a:tr>
                  <a:tr h="77212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Space:</a:t>
                          </a:r>
                          <a:r>
                            <a:rPr lang="de-DE" baseline="0" dirty="0" smtClean="0"/>
                            <a:t> Horizontal </a:t>
                          </a:r>
                          <a:r>
                            <a:rPr lang="de-DE" baseline="0" dirty="0" err="1" smtClean="0"/>
                            <a:t>distance</a:t>
                          </a:r>
                          <a:r>
                            <a:rPr lang="de-DE" baseline="0" dirty="0" smtClean="0"/>
                            <a:t> TCC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camera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shielding</a:t>
                          </a:r>
                          <a:r>
                            <a:rPr lang="de-DE" baseline="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8.0 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cm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10.7 </a:t>
                          </a: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cm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31.0 </a:t>
                          </a: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cm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86013"/>
                      </a:ext>
                    </a:extLst>
                  </a:tr>
                  <a:tr h="77212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Crystal </a:t>
                          </a:r>
                          <a:r>
                            <a:rPr lang="de-DE" dirty="0" err="1" smtClean="0"/>
                            <a:t>size</a:t>
                          </a:r>
                          <a:r>
                            <a:rPr lang="de-DE" dirty="0" smtClean="0"/>
                            <a:t> !APPROXIMATIONS </a:t>
                          </a:r>
                          <a:r>
                            <a:rPr lang="de-DE" dirty="0" err="1" smtClean="0"/>
                            <a:t>for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small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crystals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used</a:t>
                          </a:r>
                          <a:r>
                            <a:rPr lang="de-DE" dirty="0" smtClean="0"/>
                            <a:t>!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8047" t="-428346" r="-199575" b="-182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0860" t="-428346" r="-102151" b="-182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6773" t="-428346" r="-849" b="-182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744527"/>
                      </a:ext>
                    </a:extLst>
                  </a:tr>
                  <a:tr h="77212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Space:</a:t>
                          </a:r>
                          <a:r>
                            <a:rPr lang="de-DE" baseline="0" dirty="0" smtClean="0"/>
                            <a:t> Horizontal </a:t>
                          </a:r>
                          <a:r>
                            <a:rPr lang="de-DE" baseline="0" dirty="0" err="1" smtClean="0"/>
                            <a:t>distance</a:t>
                          </a:r>
                          <a:r>
                            <a:rPr lang="de-DE" baseline="0" dirty="0" smtClean="0"/>
                            <a:t> TCC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crystal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magnet</a:t>
                          </a:r>
                          <a:r>
                            <a:rPr lang="de-DE" baseline="0" dirty="0" smtClean="0"/>
                            <a:t>) APPROXIMATED!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8047" t="-528346" r="-199575" b="-82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0860" t="-528346" r="-102151" b="-82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6773" t="-528346" r="-849" b="-82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7053886"/>
                      </a:ext>
                    </a:extLst>
                  </a:tr>
                  <a:tr h="629821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Comments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Contains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 Al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32615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70152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1778128"/>
                  </p:ext>
                </p:extLst>
              </p:nvPr>
            </p:nvGraphicFramePr>
            <p:xfrm>
              <a:off x="81799" y="222233"/>
              <a:ext cx="11830568" cy="479548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181518">
                      <a:extLst>
                        <a:ext uri="{9D8B030D-6E8A-4147-A177-3AD203B41FA5}">
                          <a16:colId xmlns:a16="http://schemas.microsoft.com/office/drawing/2014/main" val="1207594225"/>
                        </a:ext>
                      </a:extLst>
                    </a:gridCol>
                    <a:gridCol w="2869035">
                      <a:extLst>
                        <a:ext uri="{9D8B030D-6E8A-4147-A177-3AD203B41FA5}">
                          <a16:colId xmlns:a16="http://schemas.microsoft.com/office/drawing/2014/main" val="3482605038"/>
                        </a:ext>
                      </a:extLst>
                    </a:gridCol>
                    <a:gridCol w="2845136">
                      <a:extLst>
                        <a:ext uri="{9D8B030D-6E8A-4147-A177-3AD203B41FA5}">
                          <a16:colId xmlns:a16="http://schemas.microsoft.com/office/drawing/2014/main" val="3538119163"/>
                        </a:ext>
                      </a:extLst>
                    </a:gridCol>
                    <a:gridCol w="2934879">
                      <a:extLst>
                        <a:ext uri="{9D8B030D-6E8A-4147-A177-3AD203B41FA5}">
                          <a16:colId xmlns:a16="http://schemas.microsoft.com/office/drawing/2014/main" val="2772093935"/>
                        </a:ext>
                      </a:extLst>
                    </a:gridCol>
                  </a:tblGrid>
                  <a:tr h="41576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𝟏𝟔𝟎𝟎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de-DE" b="1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𝟏𝟓𝟓𝟎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Quartz</a:t>
                          </a:r>
                          <a:r>
                            <a:rPr lang="de-DE" baseline="0" dirty="0" smtClean="0"/>
                            <a:t> (1)</a:t>
                          </a:r>
                        </a:p>
                        <a:p>
                          <a:r>
                            <a:rPr lang="de-DE" baseline="0" dirty="0" smtClean="0"/>
                            <a:t>FSSR </a:t>
                          </a:r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2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𝟏𝟗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PET (1)</a:t>
                          </a:r>
                        </a:p>
                        <a:p>
                          <a:r>
                            <a:rPr lang="de-DE" dirty="0" smtClean="0"/>
                            <a:t>FSSR </a:t>
                          </a:r>
                          <a:r>
                            <a:rPr lang="de-DE" dirty="0" err="1" smtClean="0"/>
                            <a:t>Geo</a:t>
                          </a:r>
                          <a:r>
                            <a:rPr lang="de-DE" dirty="0" smtClean="0"/>
                            <a:t> 2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</a:rPr>
                                  <m:t>𝟐𝟐𝐦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Mica</a:t>
                          </a:r>
                          <a:r>
                            <a:rPr lang="de-DE" baseline="0" dirty="0" smtClean="0"/>
                            <a:t> (2)</a:t>
                          </a:r>
                        </a:p>
                        <a:p>
                          <a:r>
                            <a:rPr lang="de-DE" baseline="0" dirty="0" smtClean="0"/>
                            <a:t>FSSR </a:t>
                          </a:r>
                          <a:r>
                            <a:rPr lang="de-DE" baseline="0" dirty="0" err="1" smtClean="0"/>
                            <a:t>Geo</a:t>
                          </a:r>
                          <a:r>
                            <a:rPr lang="de-DE" baseline="0" dirty="0" smtClean="0"/>
                            <a:t> 2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</a:rPr>
                                  <m:t>𝟒𝟔𝐦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  <m:r>
                                  <a:rPr lang="de-DE" b="1" i="0" smtClean="0">
                                    <a:latin typeface="Cambria Math" panose="02040503050406030204" pitchFamily="18" charset="0"/>
                                  </a:rPr>
                                  <m:t>𝐦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919662"/>
                      </a:ext>
                    </a:extLst>
                  </a:tr>
                  <a:tr h="629821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Sample </a:t>
                          </a:r>
                          <a:r>
                            <a:rPr lang="de-DE" dirty="0" err="1" smtClean="0"/>
                            <a:t>length</a:t>
                          </a:r>
                          <a:r>
                            <a:rPr lang="de-DE" dirty="0" smtClean="0"/>
                            <a:t>/</a:t>
                          </a:r>
                          <a:br>
                            <a:rPr lang="de-DE" dirty="0" smtClean="0"/>
                          </a:b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(</a:t>
                          </a:r>
                          <a:r>
                            <a:rPr lang="de-DE" dirty="0" err="1" smtClean="0"/>
                            <a:t>independent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of</a:t>
                          </a:r>
                          <a:r>
                            <a:rPr lang="de-DE" baseline="0" dirty="0" smtClean="0"/>
                            <a:t> R</a:t>
                          </a:r>
                          <a:r>
                            <a:rPr lang="de-DE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0.19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0.11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/>
                            <a:t>0.015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056336"/>
                      </a:ext>
                    </a:extLst>
                  </a:tr>
                  <a:tr h="629821"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Necessary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chip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size</a:t>
                          </a:r>
                          <a:r>
                            <a:rPr lang="de-DE" dirty="0" smtClean="0"/>
                            <a:t> (</a:t>
                          </a:r>
                          <a:r>
                            <a:rPr lang="de-DE" dirty="0" err="1" smtClean="0"/>
                            <a:t>for</a:t>
                          </a:r>
                          <a:r>
                            <a:rPr lang="de-DE" dirty="0" smtClean="0"/>
                            <a:t> R = 0.15m), </a:t>
                          </a:r>
                          <a:r>
                            <a:rPr lang="de-DE" dirty="0" err="1" smtClean="0"/>
                            <a:t>scales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linearly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with</a:t>
                          </a:r>
                          <a:r>
                            <a:rPr lang="de-DE" baseline="0" dirty="0" smtClean="0"/>
                            <a:t> 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Ca. 11 mm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Ca. 9 mm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Ca. 4.5 mm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6277536"/>
                      </a:ext>
                    </a:extLst>
                  </a:tr>
                  <a:tr h="77212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Crystal </a:t>
                          </a:r>
                          <a:r>
                            <a:rPr lang="de-DE" dirty="0" err="1" smtClean="0"/>
                            <a:t>size</a:t>
                          </a:r>
                          <a:r>
                            <a:rPr lang="de-DE" dirty="0" smtClean="0"/>
                            <a:t> !APPROXIMATIONS </a:t>
                          </a:r>
                          <a:r>
                            <a:rPr lang="de-DE" dirty="0" err="1" smtClean="0"/>
                            <a:t>for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small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crystals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used</a:t>
                          </a:r>
                          <a:r>
                            <a:rPr lang="de-DE" dirty="0" smtClean="0"/>
                            <a:t>!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∼4.07</m:t>
                              </m:r>
                            </m:oMath>
                          </a14:m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 cm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</m:oMath>
                          </a14:m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2.64 cm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de-DE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0.84</m:t>
                              </m:r>
                            </m:oMath>
                          </a14:m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 cm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5744527"/>
                      </a:ext>
                    </a:extLst>
                  </a:tr>
                  <a:tr h="77212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Space: </a:t>
                          </a: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ion</a:t>
                          </a:r>
                          <a:r>
                            <a:rPr lang="de-DE" dirty="0" smtClean="0"/>
                            <a:t> beam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water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connectors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chip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perp</a:t>
                          </a:r>
                          <a:r>
                            <a:rPr lang="de-DE" baseline="0" dirty="0" smtClean="0"/>
                            <a:t>.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X-</a:t>
                          </a:r>
                          <a:r>
                            <a:rPr lang="de-DE" baseline="0" dirty="0" err="1" smtClean="0"/>
                            <a:t>rays</a:t>
                          </a:r>
                          <a:r>
                            <a:rPr lang="de-DE" baseline="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-7.1</a:t>
                          </a:r>
                          <a:r>
                            <a:rPr lang="de-DE" b="0" baseline="0" dirty="0" smtClean="0">
                              <a:solidFill>
                                <a:srgbClr val="C00000"/>
                              </a:solidFill>
                            </a:rPr>
                            <a:t> cm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-1.44 cm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44.0 cm</a:t>
                          </a:r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053886"/>
                      </a:ext>
                    </a:extLst>
                  </a:tr>
                  <a:tr h="629821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Comments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Space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magnet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shielding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Space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magnet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shielding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Space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magnet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shielding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de-DE" b="0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Contains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 Al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3261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1778128"/>
                  </p:ext>
                </p:extLst>
              </p:nvPr>
            </p:nvGraphicFramePr>
            <p:xfrm>
              <a:off x="81799" y="222233"/>
              <a:ext cx="11830568" cy="479548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181518">
                      <a:extLst>
                        <a:ext uri="{9D8B030D-6E8A-4147-A177-3AD203B41FA5}">
                          <a16:colId xmlns:a16="http://schemas.microsoft.com/office/drawing/2014/main" val="1207594225"/>
                        </a:ext>
                      </a:extLst>
                    </a:gridCol>
                    <a:gridCol w="2869035">
                      <a:extLst>
                        <a:ext uri="{9D8B030D-6E8A-4147-A177-3AD203B41FA5}">
                          <a16:colId xmlns:a16="http://schemas.microsoft.com/office/drawing/2014/main" val="3482605038"/>
                        </a:ext>
                      </a:extLst>
                    </a:gridCol>
                    <a:gridCol w="2845136">
                      <a:extLst>
                        <a:ext uri="{9D8B030D-6E8A-4147-A177-3AD203B41FA5}">
                          <a16:colId xmlns:a16="http://schemas.microsoft.com/office/drawing/2014/main" val="3538119163"/>
                        </a:ext>
                      </a:extLst>
                    </a:gridCol>
                    <a:gridCol w="2934879">
                      <a:extLst>
                        <a:ext uri="{9D8B030D-6E8A-4147-A177-3AD203B41FA5}">
                          <a16:colId xmlns:a16="http://schemas.microsoft.com/office/drawing/2014/main" val="2772093935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2" t="-3333" r="-272797" b="-43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040" t="-3333" r="-202335" b="-43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2848" t="-3333" r="-104069" b="-43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112" t="-3333" r="-830" b="-435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91966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Sample </a:t>
                          </a:r>
                          <a:r>
                            <a:rPr lang="de-DE" dirty="0" err="1" smtClean="0"/>
                            <a:t>length</a:t>
                          </a:r>
                          <a:r>
                            <a:rPr lang="de-DE" dirty="0" smtClean="0"/>
                            <a:t>/</a:t>
                          </a:r>
                          <a:br>
                            <a:rPr lang="de-DE" dirty="0" smtClean="0"/>
                          </a:b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(</a:t>
                          </a:r>
                          <a:r>
                            <a:rPr lang="de-DE" dirty="0" err="1" smtClean="0"/>
                            <a:t>independent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of</a:t>
                          </a:r>
                          <a:r>
                            <a:rPr lang="de-DE" baseline="0" dirty="0" smtClean="0"/>
                            <a:t> R</a:t>
                          </a:r>
                          <a:r>
                            <a:rPr lang="de-DE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0.19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0.11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/>
                            <a:t>0.015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05633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Necessary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chip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size</a:t>
                          </a:r>
                          <a:r>
                            <a:rPr lang="de-DE" dirty="0" smtClean="0"/>
                            <a:t> (</a:t>
                          </a:r>
                          <a:r>
                            <a:rPr lang="de-DE" dirty="0" err="1" smtClean="0"/>
                            <a:t>for</a:t>
                          </a:r>
                          <a:r>
                            <a:rPr lang="de-DE" dirty="0" smtClean="0"/>
                            <a:t> R = 0.15m), </a:t>
                          </a:r>
                          <a:r>
                            <a:rPr lang="de-DE" dirty="0" err="1" smtClean="0"/>
                            <a:t>scales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linearly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with</a:t>
                          </a:r>
                          <a:r>
                            <a:rPr lang="de-DE" baseline="0" dirty="0" smtClean="0"/>
                            <a:t> 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Ca. </a:t>
                          </a: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11 </a:t>
                          </a: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mm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Ca. </a:t>
                          </a: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9 </a:t>
                          </a: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mm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Ca. </a:t>
                          </a: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4.5 </a:t>
                          </a: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mm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6277536"/>
                      </a:ext>
                    </a:extLst>
                  </a:tr>
                  <a:tr h="772129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Crystal </a:t>
                          </a:r>
                          <a:r>
                            <a:rPr lang="de-DE" dirty="0" err="1" smtClean="0"/>
                            <a:t>size</a:t>
                          </a:r>
                          <a:r>
                            <a:rPr lang="de-DE" dirty="0" smtClean="0"/>
                            <a:t> !APPROXIMATIONS </a:t>
                          </a:r>
                          <a:r>
                            <a:rPr lang="de-DE" dirty="0" err="1" smtClean="0"/>
                            <a:t>for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small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crystals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used</a:t>
                          </a:r>
                          <a:r>
                            <a:rPr lang="de-DE" dirty="0" smtClean="0"/>
                            <a:t>!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1040" t="-290476" r="-202335" b="-25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2848" t="-290476" r="-104069" b="-250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3112" t="-290476" r="-830" b="-2507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74452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Space: </a:t>
                          </a:r>
                          <a:r>
                            <a:rPr lang="de-DE" dirty="0" err="1" smtClean="0"/>
                            <a:t>Distance</a:t>
                          </a:r>
                          <a:r>
                            <a:rPr lang="de-DE" dirty="0" smtClean="0"/>
                            <a:t> </a:t>
                          </a:r>
                          <a:r>
                            <a:rPr lang="de-DE" dirty="0" err="1" smtClean="0"/>
                            <a:t>ion</a:t>
                          </a:r>
                          <a:r>
                            <a:rPr lang="de-DE" dirty="0" smtClean="0"/>
                            <a:t> beam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water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connectors</a:t>
                          </a:r>
                          <a:r>
                            <a:rPr lang="de-DE" baseline="0" dirty="0" smtClean="0"/>
                            <a:t> (</a:t>
                          </a:r>
                          <a:r>
                            <a:rPr lang="de-DE" baseline="0" dirty="0" err="1" smtClean="0"/>
                            <a:t>chip</a:t>
                          </a:r>
                          <a:r>
                            <a:rPr lang="de-DE" baseline="0" dirty="0" smtClean="0"/>
                            <a:t> </a:t>
                          </a:r>
                          <a:r>
                            <a:rPr lang="de-DE" baseline="0" dirty="0" err="1" smtClean="0"/>
                            <a:t>perp</a:t>
                          </a:r>
                          <a:r>
                            <a:rPr lang="de-DE" baseline="0" dirty="0" smtClean="0"/>
                            <a:t>. </a:t>
                          </a:r>
                          <a:r>
                            <a:rPr lang="de-DE" baseline="0" dirty="0" err="1" smtClean="0"/>
                            <a:t>to</a:t>
                          </a:r>
                          <a:r>
                            <a:rPr lang="de-DE" baseline="0" dirty="0" smtClean="0"/>
                            <a:t> X-</a:t>
                          </a:r>
                          <a:r>
                            <a:rPr lang="de-DE" baseline="0" dirty="0" err="1" smtClean="0"/>
                            <a:t>rays</a:t>
                          </a:r>
                          <a:r>
                            <a:rPr lang="de-DE" baseline="0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-7.1</a:t>
                          </a:r>
                          <a:r>
                            <a:rPr lang="de-DE" b="0" baseline="0" dirty="0" smtClean="0">
                              <a:solidFill>
                                <a:srgbClr val="C00000"/>
                              </a:solidFill>
                            </a:rPr>
                            <a:t> </a:t>
                          </a:r>
                          <a:r>
                            <a:rPr lang="de-DE" b="0" baseline="0" dirty="0" smtClean="0">
                              <a:solidFill>
                                <a:srgbClr val="C00000"/>
                              </a:solidFill>
                            </a:rPr>
                            <a:t>cm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-1.44 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cm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44.0 </a:t>
                          </a: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cm</a:t>
                          </a:r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05388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Comments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Space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magnet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shielding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Space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magnet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shielding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en-US" b="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smtClean="0">
                              <a:solidFill>
                                <a:schemeClr val="tx1"/>
                              </a:solidFill>
                            </a:rPr>
                            <a:t>Space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for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magnet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de-DE" b="0" baseline="0" dirty="0" err="1" smtClean="0">
                              <a:solidFill>
                                <a:schemeClr val="tx1"/>
                              </a:solidFill>
                            </a:rPr>
                            <a:t>shielding</a:t>
                          </a:r>
                          <a:r>
                            <a:rPr lang="de-DE" b="0" baseline="0" dirty="0" smtClean="0">
                              <a:solidFill>
                                <a:schemeClr val="tx1"/>
                              </a:solidFill>
                            </a:rPr>
                            <a:t>?</a:t>
                          </a:r>
                          <a:endParaRPr lang="de-DE" b="0" dirty="0" smtClean="0">
                            <a:solidFill>
                              <a:srgbClr val="C00000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 err="1" smtClean="0">
                              <a:solidFill>
                                <a:srgbClr val="C00000"/>
                              </a:solidFill>
                            </a:rPr>
                            <a:t>Contains</a:t>
                          </a:r>
                          <a:r>
                            <a:rPr lang="de-DE" b="0" dirty="0" smtClean="0">
                              <a:solidFill>
                                <a:srgbClr val="C00000"/>
                              </a:solidFill>
                            </a:rPr>
                            <a:t> Al</a:t>
                          </a:r>
                          <a:endParaRPr lang="en-US" b="0" dirty="0" smtClean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32615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553792" y="5499279"/>
            <a:ext cx="9670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Mica (2) still </a:t>
            </a:r>
            <a:r>
              <a:rPr lang="de-DE" dirty="0" err="1" smtClean="0"/>
              <a:t>seems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Quartz</a:t>
            </a:r>
            <a:r>
              <a:rPr lang="de-DE" dirty="0" smtClean="0"/>
              <a:t> (1) </a:t>
            </a:r>
            <a:r>
              <a:rPr lang="de-DE" dirty="0" err="1" smtClean="0"/>
              <a:t>and</a:t>
            </a:r>
            <a:r>
              <a:rPr lang="de-DE" dirty="0" smtClean="0"/>
              <a:t> PET (1) </a:t>
            </a:r>
            <a:r>
              <a:rPr lang="de-DE" dirty="0" err="1" smtClean="0"/>
              <a:t>with</a:t>
            </a:r>
            <a:r>
              <a:rPr lang="de-DE" dirty="0" smtClean="0"/>
              <a:t> larger </a:t>
            </a:r>
            <a:r>
              <a:rPr lang="de-DE" dirty="0" err="1" smtClean="0"/>
              <a:t>radii</a:t>
            </a:r>
            <a:r>
              <a:rPr lang="de-DE" dirty="0" smtClean="0"/>
              <a:t>?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crystal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still </a:t>
            </a:r>
            <a:r>
              <a:rPr lang="de-DE" dirty="0" err="1" smtClean="0"/>
              <a:t>fine</a:t>
            </a:r>
            <a:r>
              <a:rPr lang="de-DE" dirty="0" smtClean="0"/>
              <a:t>?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spherical</a:t>
            </a:r>
            <a:r>
              <a:rPr lang="de-DE" dirty="0" smtClean="0"/>
              <a:t> PET?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46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76800" y="5374803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374803"/>
                <a:ext cx="4666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288241" y="2194112"/>
            <a:ext cx="4596053" cy="357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8241" y="2194112"/>
            <a:ext cx="3088753" cy="35500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269492" y="5756353"/>
            <a:ext cx="2398602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5423701">
            <a:off x="4898608" y="5411152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238153" y="5378710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153" y="5378710"/>
                <a:ext cx="4612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/>
          <p:cNvSpPr/>
          <p:nvPr/>
        </p:nvSpPr>
        <p:spPr>
          <a:xfrm rot="15423701">
            <a:off x="6196421" y="5385241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6792790" y="2194112"/>
            <a:ext cx="4596053" cy="357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364543" y="2209020"/>
            <a:ext cx="3088753" cy="35500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453296" y="2096764"/>
            <a:ext cx="2935548" cy="11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own Arrow 1"/>
          <p:cNvSpPr/>
          <p:nvPr/>
        </p:nvSpPr>
        <p:spPr>
          <a:xfrm>
            <a:off x="2803917" y="804069"/>
            <a:ext cx="495300" cy="118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6200000">
            <a:off x="794051" y="1642269"/>
            <a:ext cx="495300" cy="1181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4948" y="161583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laser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99217" y="102528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ions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88241" y="1985169"/>
            <a:ext cx="0" cy="5414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053808" y="2621822"/>
            <a:ext cx="0" cy="5414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17782" y="230843"/>
            <a:ext cx="3869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Spectrometer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Spatial</a:t>
            </a:r>
            <a:r>
              <a:rPr lang="de-DE" dirty="0" smtClean="0"/>
              <a:t> </a:t>
            </a:r>
            <a:r>
              <a:rPr lang="de-DE" dirty="0" err="1" smtClean="0"/>
              <a:t>resolution</a:t>
            </a:r>
            <a:r>
              <a:rPr lang="de-DE" dirty="0" smtClean="0"/>
              <a:t> </a:t>
            </a:r>
            <a:r>
              <a:rPr lang="de-DE" dirty="0" err="1" smtClean="0"/>
              <a:t>desired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High </a:t>
            </a:r>
            <a:r>
              <a:rPr lang="de-DE" dirty="0" err="1" smtClean="0"/>
              <a:t>intensity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chip</a:t>
            </a:r>
            <a:r>
              <a:rPr lang="de-DE" dirty="0"/>
              <a:t> (27mm)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smtClean="0"/>
              <a:t>1500eV- 1650eV </a:t>
            </a:r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 smtClean="0"/>
              <a:t>range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&lt;1eV </a:t>
            </a:r>
            <a:r>
              <a:rPr lang="de-DE" dirty="0" err="1" smtClean="0"/>
              <a:t>resolution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74987" y="2365913"/>
            <a:ext cx="3343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at least 3 mm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backlighter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not larger </a:t>
            </a:r>
            <a:r>
              <a:rPr lang="de-DE" dirty="0" err="1" smtClean="0"/>
              <a:t>than</a:t>
            </a:r>
            <a:r>
              <a:rPr lang="de-DE" dirty="0" smtClean="0"/>
              <a:t>  1 mm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67780" y="1511366"/>
            <a:ext cx="12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Backlighter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09951" y="153359"/>
            <a:ext cx="2074874" cy="237321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space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for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shielding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754401" y="3557632"/>
            <a:ext cx="2074874" cy="2373213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space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for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magnet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4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6"/>
            <a:ext cx="10515600" cy="4867274"/>
          </a:xfrm>
        </p:spPr>
        <p:txBody>
          <a:bodyPr>
            <a:normAutofit fontScale="77500" lnSpcReduction="20000"/>
          </a:bodyPr>
          <a:lstStyle/>
          <a:p>
            <a:r>
              <a:rPr lang="de-DE" dirty="0" err="1" smtClean="0"/>
              <a:t>Did</a:t>
            </a:r>
            <a:r>
              <a:rPr lang="de-DE" dirty="0" smtClean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FSSR </a:t>
            </a:r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/>
              <a:t>decreased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backlighter</a:t>
            </a:r>
            <a:r>
              <a:rPr lang="de-DE" dirty="0"/>
              <a:t>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?</a:t>
            </a:r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limit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crystal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FSSR)?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detector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oriented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FSSR): </a:t>
            </a:r>
            <a:r>
              <a:rPr lang="de-DE" dirty="0" err="1" smtClean="0"/>
              <a:t>perp</a:t>
            </a:r>
            <a:r>
              <a:rPr lang="de-DE" dirty="0" smtClean="0"/>
              <a:t>. </a:t>
            </a:r>
            <a:r>
              <a:rPr lang="de-DE" dirty="0" err="1" smtClean="0"/>
              <a:t>to</a:t>
            </a:r>
            <a:r>
              <a:rPr lang="de-DE" dirty="0" smtClean="0"/>
              <a:t> X-</a:t>
            </a:r>
            <a:r>
              <a:rPr lang="de-DE" dirty="0" err="1" smtClean="0"/>
              <a:t>rays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tangent</a:t>
            </a:r>
            <a:r>
              <a:rPr lang="de-DE" dirty="0" smtClean="0"/>
              <a:t>.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Rowland</a:t>
            </a:r>
            <a:r>
              <a:rPr lang="de-DE" dirty="0" smtClean="0"/>
              <a:t> </a:t>
            </a:r>
            <a:r>
              <a:rPr lang="de-DE" dirty="0" err="1" smtClean="0"/>
              <a:t>circle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backlighter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sample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in </a:t>
            </a:r>
            <a:r>
              <a:rPr lang="de-DE" dirty="0" err="1" smtClean="0"/>
              <a:t>imaging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FSSR </a:t>
            </a:r>
            <a:r>
              <a:rPr lang="de-DE" dirty="0" err="1" smtClean="0"/>
              <a:t>and</a:t>
            </a:r>
            <a:r>
              <a:rPr lang="de-DE" dirty="0" smtClean="0"/>
              <a:t> von Hamos)?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strongly</a:t>
            </a:r>
            <a:r>
              <a:rPr lang="de-DE" dirty="0" smtClean="0"/>
              <a:t> </a:t>
            </a:r>
            <a:r>
              <a:rPr lang="de-DE" dirty="0" err="1" smtClean="0"/>
              <a:t>decreases</a:t>
            </a:r>
            <a:r>
              <a:rPr lang="de-DE" dirty="0" smtClean="0"/>
              <a:t> </a:t>
            </a:r>
            <a:r>
              <a:rPr lang="de-DE" dirty="0" err="1" smtClean="0"/>
              <a:t>imaging</a:t>
            </a:r>
            <a:r>
              <a:rPr lang="de-DE" dirty="0" smtClean="0"/>
              <a:t> </a:t>
            </a:r>
            <a:r>
              <a:rPr lang="de-DE" dirty="0" err="1" smtClean="0"/>
              <a:t>cap</a:t>
            </a:r>
            <a:r>
              <a:rPr lang="de-DE" dirty="0" smtClean="0"/>
              <a:t>. </a:t>
            </a:r>
            <a:r>
              <a:rPr lang="de-DE" dirty="0" err="1" smtClean="0"/>
              <a:t>of</a:t>
            </a:r>
            <a:r>
              <a:rPr lang="de-DE" dirty="0" smtClean="0"/>
              <a:t> FSSR </a:t>
            </a:r>
            <a:r>
              <a:rPr lang="de-DE" dirty="0" err="1" smtClean="0"/>
              <a:t>away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optimized</a:t>
            </a:r>
            <a:r>
              <a:rPr lang="de-DE" dirty="0" smtClean="0"/>
              <a:t> </a:t>
            </a:r>
            <a:r>
              <a:rPr lang="de-DE" dirty="0" err="1" smtClean="0"/>
              <a:t>wavelength</a:t>
            </a:r>
            <a:r>
              <a:rPr lang="de-DE" dirty="0" smtClean="0"/>
              <a:t>?</a:t>
            </a:r>
          </a:p>
          <a:p>
            <a:r>
              <a:rPr lang="de-DE" dirty="0" smtClean="0"/>
              <a:t>Mica </a:t>
            </a:r>
            <a:r>
              <a:rPr lang="de-DE" dirty="0"/>
              <a:t>2nd </a:t>
            </a:r>
            <a:r>
              <a:rPr lang="de-DE" dirty="0" err="1"/>
              <a:t>order</a:t>
            </a:r>
            <a:r>
              <a:rPr lang="de-DE" dirty="0"/>
              <a:t> FSSR</a:t>
            </a:r>
            <a:r>
              <a:rPr lang="de-DE" dirty="0" smtClean="0"/>
              <a:t>?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bad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absorption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Al in </a:t>
            </a:r>
            <a:r>
              <a:rPr lang="de-DE" dirty="0" err="1" smtClean="0"/>
              <a:t>mica</a:t>
            </a:r>
            <a:r>
              <a:rPr lang="de-DE" dirty="0" smtClean="0"/>
              <a:t>?</a:t>
            </a:r>
          </a:p>
          <a:p>
            <a:r>
              <a:rPr lang="de-DE" dirty="0" smtClean="0"/>
              <a:t>KAP 2nd </a:t>
            </a:r>
            <a:r>
              <a:rPr lang="de-DE" dirty="0" err="1" smtClean="0"/>
              <a:t>order</a:t>
            </a:r>
            <a:r>
              <a:rPr lang="de-DE" dirty="0" smtClean="0"/>
              <a:t> flat (</a:t>
            </a:r>
            <a:r>
              <a:rPr lang="de-DE" dirty="0" err="1" smtClean="0"/>
              <a:t>Geo</a:t>
            </a:r>
            <a:r>
              <a:rPr lang="de-DE" dirty="0" smtClean="0"/>
              <a:t> 1) ?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efficient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generally</a:t>
            </a:r>
            <a:r>
              <a:rPr lang="de-DE" dirty="0" smtClean="0"/>
              <a:t> </a:t>
            </a:r>
            <a:r>
              <a:rPr lang="de-DE" dirty="0" err="1" smtClean="0"/>
              <a:t>manufacturable</a:t>
            </a:r>
            <a:r>
              <a:rPr lang="de-DE" dirty="0" smtClean="0"/>
              <a:t>: </a:t>
            </a:r>
            <a:r>
              <a:rPr lang="de-DE" dirty="0" err="1" smtClean="0"/>
              <a:t>spherical</a:t>
            </a:r>
            <a:r>
              <a:rPr lang="de-DE" dirty="0" smtClean="0"/>
              <a:t> PET </a:t>
            </a:r>
            <a:r>
              <a:rPr lang="de-DE" dirty="0" err="1" smtClean="0"/>
              <a:t>with</a:t>
            </a:r>
            <a:r>
              <a:rPr lang="de-DE" dirty="0" smtClean="0"/>
              <a:t> 9cm </a:t>
            </a:r>
            <a:r>
              <a:rPr lang="de-DE" dirty="0" err="1" smtClean="0"/>
              <a:t>crystal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? </a:t>
            </a:r>
            <a:r>
              <a:rPr lang="de-DE" dirty="0" err="1" smtClean="0"/>
              <a:t>Is</a:t>
            </a:r>
            <a:r>
              <a:rPr lang="de-DE" dirty="0" smtClean="0"/>
              <a:t> PET robust </a:t>
            </a:r>
            <a:r>
              <a:rPr lang="de-DE" dirty="0" err="1" smtClean="0"/>
              <a:t>enough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ion</a:t>
            </a:r>
            <a:r>
              <a:rPr lang="de-DE" dirty="0" smtClean="0"/>
              <a:t> beam </a:t>
            </a:r>
            <a:r>
              <a:rPr lang="de-DE" dirty="0" err="1" smtClean="0"/>
              <a:t>exp</a:t>
            </a:r>
            <a:r>
              <a:rPr lang="de-DE" dirty="0" smtClean="0"/>
              <a:t>?</a:t>
            </a:r>
          </a:p>
          <a:p>
            <a:r>
              <a:rPr lang="de-DE" dirty="0" smtClean="0"/>
              <a:t>EDDT?</a:t>
            </a:r>
          </a:p>
          <a:p>
            <a:r>
              <a:rPr lang="de-DE" dirty="0" err="1" smtClean="0"/>
              <a:t>Intensities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resolution</a:t>
            </a:r>
            <a:r>
              <a:rPr lang="de-DE" dirty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crystals</a:t>
            </a:r>
            <a:r>
              <a:rPr lang="de-DE" dirty="0" smtClean="0"/>
              <a:t>? </a:t>
            </a:r>
            <a:r>
              <a:rPr lang="de-DE" dirty="0" err="1" smtClean="0"/>
              <a:t>int</a:t>
            </a:r>
            <a:r>
              <a:rPr lang="de-DE" dirty="0" smtClean="0"/>
              <a:t>: </a:t>
            </a:r>
            <a:r>
              <a:rPr lang="de-DE" dirty="0" err="1" smtClean="0"/>
              <a:t>quartz</a:t>
            </a:r>
            <a:r>
              <a:rPr lang="de-DE" dirty="0" smtClean="0"/>
              <a:t> &lt; EDDT &lt; PET. </a:t>
            </a:r>
            <a:r>
              <a:rPr lang="de-DE" dirty="0" err="1" smtClean="0"/>
              <a:t>res</a:t>
            </a:r>
            <a:r>
              <a:rPr lang="de-DE" dirty="0" smtClean="0"/>
              <a:t>: </a:t>
            </a:r>
            <a:r>
              <a:rPr lang="de-DE" dirty="0" err="1" smtClean="0"/>
              <a:t>quartz</a:t>
            </a:r>
            <a:r>
              <a:rPr lang="de-DE" dirty="0" smtClean="0"/>
              <a:t>&gt;EDDT,PET</a:t>
            </a:r>
          </a:p>
          <a:p>
            <a:r>
              <a:rPr lang="de-DE" dirty="0" err="1" smtClean="0"/>
              <a:t>Spectral</a:t>
            </a:r>
            <a:r>
              <a:rPr lang="de-DE" dirty="0" smtClean="0"/>
              <a:t>/</a:t>
            </a:r>
            <a:r>
              <a:rPr lang="de-DE" dirty="0" err="1" smtClean="0"/>
              <a:t>spatial</a:t>
            </a:r>
            <a:r>
              <a:rPr lang="de-DE" dirty="0" smtClean="0"/>
              <a:t> </a:t>
            </a:r>
            <a:r>
              <a:rPr lang="de-DE" dirty="0" err="1" smtClean="0"/>
              <a:t>resolution</a:t>
            </a:r>
            <a:r>
              <a:rPr lang="de-DE" dirty="0" smtClean="0"/>
              <a:t>: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recommend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ray</a:t>
            </a:r>
            <a:r>
              <a:rPr lang="de-DE" dirty="0" smtClean="0"/>
              <a:t> </a:t>
            </a:r>
            <a:r>
              <a:rPr lang="de-DE" dirty="0" err="1" smtClean="0"/>
              <a:t>tracing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?</a:t>
            </a:r>
          </a:p>
          <a:p>
            <a:pPr marL="0" indent="0">
              <a:buNone/>
            </a:pP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88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 geometries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7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 rot="5400000">
                <a:off x="2016490" y="1252212"/>
                <a:ext cx="93352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𝑠𝑜𝑢𝑟𝑐𝑒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016490" y="1252212"/>
                <a:ext cx="93352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34000" y="4403253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403253"/>
                <a:ext cx="4666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745441" y="1222562"/>
            <a:ext cx="8138925" cy="355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45441" y="1222562"/>
            <a:ext cx="3088753" cy="35500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99382" y="1425145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82" y="1425145"/>
                <a:ext cx="39959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rot="5400000">
            <a:off x="3016495" y="1315403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5423701">
            <a:off x="5355808" y="4439602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3423" y="82288"/>
            <a:ext cx="12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 smtClean="0"/>
              <a:t>Geometry</a:t>
            </a:r>
            <a:r>
              <a:rPr lang="de-DE" b="0" dirty="0" smtClean="0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923157" y="4433070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157" y="4433070"/>
                <a:ext cx="4612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 rot="15423701">
            <a:off x="9881425" y="4439601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2745441" y="1220152"/>
            <a:ext cx="0" cy="60007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410201" y="2394129"/>
            <a:ext cx="0" cy="1864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>
            <a:off x="5284345" y="158220"/>
            <a:ext cx="247650" cy="84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43350" y="4783352"/>
            <a:ext cx="77247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52519" y="36609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ions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983598" y="1220152"/>
            <a:ext cx="722695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own Arrow 50"/>
          <p:cNvSpPr/>
          <p:nvPr/>
        </p:nvSpPr>
        <p:spPr>
          <a:xfrm rot="16200000">
            <a:off x="439372" y="1024445"/>
            <a:ext cx="247650" cy="84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24007" y="9798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laser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383376" y="1217743"/>
            <a:ext cx="8132099" cy="35470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589469" y="4433070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469" y="4433070"/>
                <a:ext cx="4612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/>
          <p:cNvSpPr/>
          <p:nvPr/>
        </p:nvSpPr>
        <p:spPr>
          <a:xfrm rot="15423701">
            <a:off x="8547737" y="4439601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1383376" y="1012915"/>
            <a:ext cx="136206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149361" y="321441"/>
                <a:ext cx="1950021" cy="658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361" y="321441"/>
                <a:ext cx="1950021" cy="6581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76275" y="5524500"/>
                <a:ext cx="3383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equally on crystal and detector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5" y="5524500"/>
                <a:ext cx="3383106" cy="369332"/>
              </a:xfrm>
              <a:prstGeom prst="rect">
                <a:avLst/>
              </a:prstGeom>
              <a:blipFill>
                <a:blip r:embed="rId8"/>
                <a:stretch>
                  <a:fillRect t="-8197" r="-10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769896" y="1164476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896" y="1164476"/>
                <a:ext cx="46128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Arc 67"/>
          <p:cNvSpPr/>
          <p:nvPr/>
        </p:nvSpPr>
        <p:spPr>
          <a:xfrm rot="2165080">
            <a:off x="1661968" y="1165086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21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66674"/>
            <a:ext cx="6315270" cy="6791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77050" y="1804473"/>
                <a:ext cx="4243085" cy="2551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func>
                    </m:oMath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=1600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=7.749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−10 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de-DE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=1550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𝑒𝑉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=7.999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−10 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 smtClean="0"/>
              </a:p>
              <a:p>
                <a:endParaRPr lang="de-D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7.749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7.999</m:t>
                              </m:r>
                            </m:den>
                          </m:f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=14.4°</m:t>
                      </m:r>
                    </m:oMath>
                  </m:oMathPara>
                </a14:m>
                <a:endParaRPr lang="en-US" dirty="0" smtClean="0"/>
              </a:p>
              <a:p>
                <a:endParaRPr lang="de-DE" dirty="0"/>
              </a:p>
              <a:p>
                <a:r>
                  <a:rPr lang="de-DE" dirty="0" smtClean="0"/>
                  <a:t>Breite des Spektrums in z.B. 10cm Abstand: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14.4°</m:t>
                          </m:r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⋅10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=2.6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050" y="1804473"/>
                <a:ext cx="4243085" cy="2551724"/>
              </a:xfrm>
              <a:prstGeom prst="rect">
                <a:avLst/>
              </a:prstGeom>
              <a:blipFill>
                <a:blip r:embed="rId3"/>
                <a:stretch>
                  <a:fillRect l="-1149" r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943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052153" y="3081403"/>
            <a:ext cx="2448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958593" y="276225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Laser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052153" y="3131582"/>
            <a:ext cx="2179529" cy="820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 rot="1564054">
            <a:off x="9225419" y="3839227"/>
            <a:ext cx="180209" cy="325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7120044" y="3131582"/>
            <a:ext cx="1322498" cy="26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438762" y="3420189"/>
            <a:ext cx="814192" cy="51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064679" y="3165395"/>
            <a:ext cx="814192" cy="51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78871" y="3697825"/>
            <a:ext cx="1322498" cy="268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16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34000" y="4403253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403253"/>
                <a:ext cx="4666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745441" y="1222562"/>
            <a:ext cx="8138925" cy="355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45441" y="1222562"/>
            <a:ext cx="3088753" cy="35500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99382" y="1425145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82" y="1425145"/>
                <a:ext cx="39959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rot="5400000">
            <a:off x="3016495" y="1315403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5423701">
            <a:off x="5355808" y="4439602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3423" y="82288"/>
            <a:ext cx="12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 smtClean="0"/>
              <a:t>Geometry</a:t>
            </a:r>
            <a:r>
              <a:rPr lang="de-DE" b="0" dirty="0" smtClean="0"/>
              <a:t>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923157" y="4433070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157" y="4433070"/>
                <a:ext cx="4612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 rot="15423701">
            <a:off x="9881425" y="4439601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560068" y="2317681"/>
            <a:ext cx="738124" cy="9681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 rot="2092830">
            <a:off x="5573414" y="1348260"/>
            <a:ext cx="247650" cy="84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43350" y="4783352"/>
            <a:ext cx="77247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8194339">
            <a:off x="5689119" y="166448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ions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743450" y="2449532"/>
            <a:ext cx="787127" cy="10338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55425" y="2751637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sample </a:t>
            </a:r>
            <a:r>
              <a:rPr lang="de-DE" dirty="0" err="1" smtClean="0"/>
              <a:t>length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799663" y="2555075"/>
                <a:ext cx="2064668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tan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663" y="2555075"/>
                <a:ext cx="2064668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Down Arrow 50"/>
          <p:cNvSpPr/>
          <p:nvPr/>
        </p:nvSpPr>
        <p:spPr>
          <a:xfrm rot="18312600">
            <a:off x="2264696" y="536718"/>
            <a:ext cx="247650" cy="84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 rot="2200361">
            <a:off x="2276536" y="43484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laser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207412" y="1806447"/>
            <a:ext cx="2087163" cy="17462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 rot="2258750">
                <a:off x="2603790" y="2416576"/>
                <a:ext cx="46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8750">
                <a:off x="2603790" y="2416576"/>
                <a:ext cx="464101" cy="276999"/>
              </a:xfrm>
              <a:prstGeom prst="rect">
                <a:avLst/>
              </a:prstGeom>
              <a:blipFill>
                <a:blip r:embed="rId6"/>
                <a:stretch>
                  <a:fillRect l="-10112" t="-4762" r="-6742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>
          <a:xfrm flipH="1" flipV="1">
            <a:off x="2803146" y="1253755"/>
            <a:ext cx="2125985" cy="15480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 rot="15423701">
            <a:off x="4659598" y="2656647"/>
            <a:ext cx="373629" cy="373628"/>
          </a:xfrm>
          <a:prstGeom prst="arc">
            <a:avLst>
              <a:gd name="adj1" fmla="val 12950458"/>
              <a:gd name="adj2" fmla="val 201512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09662" y="25930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</a:t>
            </a:r>
            <a:endParaRPr lang="en-US" dirty="0"/>
          </a:p>
        </p:txBody>
      </p:sp>
      <p:sp>
        <p:nvSpPr>
          <p:cNvPr id="42" name="Arc 41"/>
          <p:cNvSpPr/>
          <p:nvPr/>
        </p:nvSpPr>
        <p:spPr>
          <a:xfrm rot="14449211">
            <a:off x="4956902" y="2137730"/>
            <a:ext cx="520118" cy="520117"/>
          </a:xfrm>
          <a:prstGeom prst="arc">
            <a:avLst>
              <a:gd name="adj1" fmla="val 14459251"/>
              <a:gd name="adj2" fmla="val 207128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rot="20689944">
            <a:off x="4257912" y="2927763"/>
            <a:ext cx="520118" cy="520117"/>
          </a:xfrm>
          <a:prstGeom prst="arc">
            <a:avLst>
              <a:gd name="adj1" fmla="val 14459251"/>
              <a:gd name="adj2" fmla="val 207128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30695" y="289962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695" y="2899620"/>
                <a:ext cx="197746" cy="276999"/>
              </a:xfrm>
              <a:prstGeom prst="rect">
                <a:avLst/>
              </a:prstGeom>
              <a:blipFill>
                <a:blip r:embed="rId7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989014" y="222154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014" y="2221540"/>
                <a:ext cx="197746" cy="276999"/>
              </a:xfrm>
              <a:prstGeom prst="rect">
                <a:avLst/>
              </a:prstGeom>
              <a:blipFill>
                <a:blip r:embed="rId8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 flipV="1">
            <a:off x="2390275" y="1211598"/>
            <a:ext cx="375237" cy="4779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263285" y="3536340"/>
                <a:ext cx="293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sample length = source size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285" y="3536340"/>
                <a:ext cx="2939394" cy="369332"/>
              </a:xfrm>
              <a:prstGeom prst="rect">
                <a:avLst/>
              </a:prstGeom>
              <a:blipFill>
                <a:blip r:embed="rId9"/>
                <a:stretch>
                  <a:fillRect t="-8197" r="-103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8842" y="5871785"/>
                <a:ext cx="276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>
                    <a:solidFill>
                      <a:srgbClr val="C00000"/>
                    </a:solidFill>
                  </a:rPr>
                  <a:t>(also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some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crystal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 smtClean="0">
                    <a:solidFill>
                      <a:srgbClr val="C00000"/>
                    </a:solidFill>
                  </a:rPr>
                  <a:t>length</a:t>
                </a:r>
                <a:r>
                  <a:rPr lang="de-DE" dirty="0" smtClean="0">
                    <a:solidFill>
                      <a:srgbClr val="C00000"/>
                    </a:solidFill>
                  </a:rPr>
                  <a:t>)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42" y="5871785"/>
                <a:ext cx="2762103" cy="369332"/>
              </a:xfrm>
              <a:prstGeom prst="rect">
                <a:avLst/>
              </a:prstGeom>
              <a:blipFill>
                <a:blip r:embed="rId10"/>
                <a:stretch>
                  <a:fillRect l="-1987" t="-8197" r="-11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2370059" y="1659931"/>
            <a:ext cx="2700253" cy="31035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181696" y="3286980"/>
            <a:ext cx="375237" cy="4779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2781484" y="641678"/>
                <a:ext cx="93352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𝑠𝑜𝑢𝑟𝑐𝑒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84" y="641678"/>
                <a:ext cx="933524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25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745441" y="1222562"/>
            <a:ext cx="8138925" cy="355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45441" y="1222562"/>
            <a:ext cx="3088753" cy="35500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99382" y="1425145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82" y="1425145"/>
                <a:ext cx="39959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rot="5400000">
            <a:off x="3016495" y="1315403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3423" y="82288"/>
            <a:ext cx="12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 smtClean="0"/>
              <a:t>Geometry</a:t>
            </a:r>
            <a:r>
              <a:rPr lang="de-DE" b="0" dirty="0" smtClean="0"/>
              <a:t>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923157" y="4433070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157" y="4433070"/>
                <a:ext cx="4612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 rot="15423701">
            <a:off x="9881425" y="4439601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560068" y="2317681"/>
            <a:ext cx="738124" cy="9681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 rot="2092830">
            <a:off x="5573414" y="1348260"/>
            <a:ext cx="247650" cy="84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43350" y="4783352"/>
            <a:ext cx="77247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8194339">
            <a:off x="5689119" y="166448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ions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743450" y="2449532"/>
            <a:ext cx="787127" cy="10338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355425" y="2751637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sample </a:t>
            </a:r>
            <a:r>
              <a:rPr lang="de-DE" dirty="0" err="1" smtClean="0"/>
              <a:t>length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799663" y="2555075"/>
                <a:ext cx="2064668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tan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663" y="2555075"/>
                <a:ext cx="2064668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Down Arrow 50"/>
          <p:cNvSpPr/>
          <p:nvPr/>
        </p:nvSpPr>
        <p:spPr>
          <a:xfrm rot="18312600">
            <a:off x="2264696" y="536718"/>
            <a:ext cx="247650" cy="84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 rot="2200361">
            <a:off x="2276536" y="43484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laser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669139" y="428034"/>
            <a:ext cx="5942246" cy="432681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 rot="15423701">
            <a:off x="4659598" y="2656647"/>
            <a:ext cx="373629" cy="373628"/>
          </a:xfrm>
          <a:prstGeom prst="arc">
            <a:avLst>
              <a:gd name="adj1" fmla="val 12950458"/>
              <a:gd name="adj2" fmla="val 201512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09662" y="2593029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</a:t>
            </a:r>
            <a:endParaRPr lang="en-US" dirty="0"/>
          </a:p>
        </p:txBody>
      </p:sp>
      <p:sp>
        <p:nvSpPr>
          <p:cNvPr id="42" name="Arc 41"/>
          <p:cNvSpPr/>
          <p:nvPr/>
        </p:nvSpPr>
        <p:spPr>
          <a:xfrm rot="14449211">
            <a:off x="4956902" y="2137730"/>
            <a:ext cx="520118" cy="520117"/>
          </a:xfrm>
          <a:prstGeom prst="arc">
            <a:avLst>
              <a:gd name="adj1" fmla="val 14459251"/>
              <a:gd name="adj2" fmla="val 207128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 rot="20689944">
            <a:off x="4257912" y="2927763"/>
            <a:ext cx="520118" cy="520117"/>
          </a:xfrm>
          <a:prstGeom prst="arc">
            <a:avLst>
              <a:gd name="adj1" fmla="val 14459251"/>
              <a:gd name="adj2" fmla="val 2071286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430695" y="289962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695" y="2899620"/>
                <a:ext cx="197746" cy="276999"/>
              </a:xfrm>
              <a:prstGeom prst="rect">
                <a:avLst/>
              </a:prstGeom>
              <a:blipFill>
                <a:blip r:embed="rId5"/>
                <a:stretch>
                  <a:fillRect l="-18750" r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989014" y="2221540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014" y="2221540"/>
                <a:ext cx="197746" cy="276999"/>
              </a:xfrm>
              <a:prstGeom prst="rect">
                <a:avLst/>
              </a:prstGeom>
              <a:blipFill>
                <a:blip r:embed="rId6"/>
                <a:stretch>
                  <a:fillRect l="-1818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2781484" y="641678"/>
                <a:ext cx="93352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𝑠𝑜𝑢𝑟𝑐𝑒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484" y="641678"/>
                <a:ext cx="93352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 flipV="1">
            <a:off x="2390275" y="1211598"/>
            <a:ext cx="375237" cy="47798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76275" y="5524500"/>
                <a:ext cx="3383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de-DE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equally on crystal and detector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5" y="5524500"/>
                <a:ext cx="3383106" cy="369332"/>
              </a:xfrm>
              <a:prstGeom prst="rect">
                <a:avLst/>
              </a:prstGeom>
              <a:blipFill>
                <a:blip r:embed="rId8"/>
                <a:stretch>
                  <a:fillRect t="-8197" r="-10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/>
          <p:cNvCxnSpPr/>
          <p:nvPr/>
        </p:nvCxnSpPr>
        <p:spPr>
          <a:xfrm>
            <a:off x="1294420" y="1211598"/>
            <a:ext cx="8163905" cy="3560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8491666" y="4433070"/>
                <a:ext cx="461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666" y="4433070"/>
                <a:ext cx="46128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 40"/>
          <p:cNvSpPr/>
          <p:nvPr/>
        </p:nvSpPr>
        <p:spPr>
          <a:xfrm rot="15423701">
            <a:off x="8449934" y="4439601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747274" y="1213400"/>
            <a:ext cx="77247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294420" y="1144899"/>
            <a:ext cx="1451021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309674" y="183883"/>
                <a:ext cx="5249899" cy="883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𝑠𝑜𝑢𝑟𝑐𝑒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⁡(90°+(</m:t>
                          </m:r>
                          <m:acc>
                            <m:accPr>
                              <m:chr m:val="̃"/>
                              <m:ctrlP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de-DE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func>
                            <m:funcPr>
                              <m:ctrlPr>
                                <a:rPr lang="de-DE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de-DE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674" y="183883"/>
                <a:ext cx="5249899" cy="8834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334000" y="4403253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403253"/>
                <a:ext cx="46660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/>
          <p:cNvSpPr/>
          <p:nvPr/>
        </p:nvSpPr>
        <p:spPr>
          <a:xfrm rot="15423701">
            <a:off x="5355808" y="4439602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916776" y="4438793"/>
                <a:ext cx="425436" cy="40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776" y="4438793"/>
                <a:ext cx="425436" cy="403124"/>
              </a:xfrm>
              <a:prstGeom prst="rect">
                <a:avLst/>
              </a:prstGeom>
              <a:blipFill>
                <a:blip r:embed="rId12"/>
                <a:stretch>
                  <a:fillRect l="-5797" t="-1515" r="-23188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/>
          <p:cNvSpPr/>
          <p:nvPr/>
        </p:nvSpPr>
        <p:spPr>
          <a:xfrm rot="15423701">
            <a:off x="6973397" y="4455563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560749" y="4789705"/>
                <a:ext cx="1455270" cy="613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749" y="4789705"/>
                <a:ext cx="1455270" cy="61324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984036" y="4930989"/>
                <a:ext cx="2900330" cy="60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50" dirty="0" smtClean="0"/>
                  <a:t>(</a:t>
                </a:r>
                <a:r>
                  <a:rPr lang="de-DE" sz="1050" dirty="0" err="1" smtClean="0"/>
                  <a:t>from</a:t>
                </a:r>
                <a:r>
                  <a:rPr lang="de-DE" sz="1050" dirty="0" smtClean="0"/>
                  <a:t> </a:t>
                </a:r>
                <a:r>
                  <a:rPr lang="de-DE" sz="1050" dirty="0" err="1" smtClean="0"/>
                  <a:t>suitable</a:t>
                </a:r>
                <a:r>
                  <a:rPr lang="de-DE" sz="1050" dirty="0" smtClean="0"/>
                  <a:t> „Vierecken“):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:360°=90°+</m:t>
                      </m:r>
                      <m:d>
                        <m:d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180°−</m:t>
                          </m:r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180°−</m:t>
                          </m:r>
                          <m:acc>
                            <m:accPr>
                              <m:chr m:val="̃"/>
                              <m:ctrlPr>
                                <a:rPr lang="de-DE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05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  <m:oMath xmlns:m="http://schemas.openxmlformats.org/officeDocument/2006/math"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𝐼𝐼</m:t>
                      </m:r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:360°=90°+</m:t>
                      </m:r>
                      <m:acc>
                        <m:accPr>
                          <m:chr m:val="̃"/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180°−</m:t>
                          </m:r>
                          <m:sSub>
                            <m:sSubPr>
                              <m:ctrlPr>
                                <a:rPr lang="de-DE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05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DE" sz="105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de-DE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180°−</m:t>
                          </m:r>
                          <m:r>
                            <a:rPr lang="de-DE" sz="105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de-DE" sz="1050" b="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036" y="4930989"/>
                <a:ext cx="2900330" cy="60330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c 59"/>
          <p:cNvSpPr/>
          <p:nvPr/>
        </p:nvSpPr>
        <p:spPr>
          <a:xfrm rot="12121063">
            <a:off x="2130815" y="1090785"/>
            <a:ext cx="636258" cy="527357"/>
          </a:xfrm>
          <a:prstGeom prst="arc">
            <a:avLst>
              <a:gd name="adj1" fmla="val 15301184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062427" y="1214867"/>
                <a:ext cx="679480" cy="267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90°−</m:t>
                      </m:r>
                      <m:acc>
                        <m:accPr>
                          <m:chr m:val="̃"/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427" y="1214867"/>
                <a:ext cx="679480" cy="267253"/>
              </a:xfrm>
              <a:prstGeom prst="rect">
                <a:avLst/>
              </a:prstGeom>
              <a:blipFill>
                <a:blip r:embed="rId15"/>
                <a:stretch>
                  <a:fillRect t="-4545" r="-15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1861572" y="818013"/>
                <a:ext cx="425436" cy="40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72" y="818013"/>
                <a:ext cx="425436" cy="403124"/>
              </a:xfrm>
              <a:prstGeom prst="rect">
                <a:avLst/>
              </a:prstGeom>
              <a:blipFill>
                <a:blip r:embed="rId16"/>
                <a:stretch>
                  <a:fillRect l="-4286" t="-1515" r="-22857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c 62"/>
          <p:cNvSpPr/>
          <p:nvPr/>
        </p:nvSpPr>
        <p:spPr>
          <a:xfrm rot="15423701">
            <a:off x="1918193" y="834783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1674646" y="1164476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646" y="1164476"/>
                <a:ext cx="46128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c 64"/>
          <p:cNvSpPr/>
          <p:nvPr/>
        </p:nvSpPr>
        <p:spPr>
          <a:xfrm rot="2165080">
            <a:off x="1566718" y="1165086"/>
            <a:ext cx="520118" cy="520117"/>
          </a:xfrm>
          <a:prstGeom prst="arc">
            <a:avLst>
              <a:gd name="adj1" fmla="val 16200000"/>
              <a:gd name="adj2" fmla="val 210884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402461" y="844021"/>
                <a:ext cx="487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1" y="844021"/>
                <a:ext cx="48756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11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589252"/>
            <a:ext cx="10515600" cy="56054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conditions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spectrometer</a:t>
            </a:r>
            <a:r>
              <a:rPr lang="de-DE" dirty="0"/>
              <a:t>:</a:t>
            </a:r>
          </a:p>
          <a:p>
            <a:r>
              <a:rPr lang="de-DE" dirty="0" err="1"/>
              <a:t>use</a:t>
            </a:r>
            <a:r>
              <a:rPr lang="de-DE" dirty="0"/>
              <a:t> GE </a:t>
            </a:r>
            <a:r>
              <a:rPr lang="de-DE" dirty="0" err="1"/>
              <a:t>cams</a:t>
            </a:r>
            <a:r>
              <a:rPr lang="de-DE" dirty="0"/>
              <a:t> -&gt; 27 mm </a:t>
            </a:r>
            <a:r>
              <a:rPr lang="de-DE" dirty="0" err="1"/>
              <a:t>detector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-&gt; </a:t>
            </a:r>
            <a:r>
              <a:rPr lang="de-DE" dirty="0" smtClean="0"/>
              <a:t>13.5 </a:t>
            </a:r>
            <a:r>
              <a:rPr lang="de-DE" dirty="0"/>
              <a:t>mm </a:t>
            </a:r>
            <a:r>
              <a:rPr lang="de-DE" dirty="0" err="1"/>
              <a:t>crystal</a:t>
            </a:r>
            <a:r>
              <a:rPr lang="de-DE" dirty="0"/>
              <a:t> </a:t>
            </a:r>
            <a:r>
              <a:rPr lang="de-DE" dirty="0" err="1"/>
              <a:t>length</a:t>
            </a:r>
            <a:endParaRPr lang="de-DE" dirty="0"/>
          </a:p>
          <a:p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determines</a:t>
            </a:r>
            <a:r>
              <a:rPr lang="de-DE" dirty="0"/>
              <a:t>, in </a:t>
            </a:r>
            <a:r>
              <a:rPr lang="de-DE" dirty="0" err="1"/>
              <a:t>dependence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lattice</a:t>
            </a:r>
            <a:r>
              <a:rPr lang="de-DE" dirty="0"/>
              <a:t> </a:t>
            </a:r>
            <a:r>
              <a:rPr lang="de-DE" dirty="0" err="1" smtClean="0"/>
              <a:t>constant</a:t>
            </a:r>
            <a:r>
              <a:rPr lang="de-DE" dirty="0"/>
              <a:t>: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height</a:t>
            </a:r>
            <a:r>
              <a:rPr lang="de-DE" dirty="0" smtClean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 smtClean="0"/>
              <a:t>length</a:t>
            </a:r>
            <a:r>
              <a:rPr lang="de-DE" dirty="0" smtClean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spectrometer</a:t>
            </a:r>
            <a:endParaRPr lang="de-DE" dirty="0"/>
          </a:p>
          <a:p>
            <a:r>
              <a:rPr lang="de-DE" dirty="0"/>
              <a:t>27mm on </a:t>
            </a:r>
            <a:r>
              <a:rPr lang="de-DE" dirty="0" err="1"/>
              <a:t>detector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150 eV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1eV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 smtClean="0"/>
              <a:t>desired</a:t>
            </a:r>
            <a:endParaRPr lang="de-DE" dirty="0" smtClean="0"/>
          </a:p>
          <a:p>
            <a:r>
              <a:rPr lang="de-DE" dirty="0" smtClean="0"/>
              <a:t>von Hamos </a:t>
            </a:r>
            <a:r>
              <a:rPr lang="de-DE" dirty="0" err="1" smtClean="0"/>
              <a:t>would</a:t>
            </a:r>
            <a:r>
              <a:rPr lang="de-DE" dirty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beneficial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signal</a:t>
            </a:r>
            <a:r>
              <a:rPr lang="de-DE" dirty="0" smtClean="0"/>
              <a:t> </a:t>
            </a:r>
            <a:r>
              <a:rPr lang="de-DE" dirty="0" err="1" smtClean="0"/>
              <a:t>strength</a:t>
            </a:r>
            <a:r>
              <a:rPr lang="de-DE" dirty="0" smtClean="0"/>
              <a:t>, </a:t>
            </a:r>
            <a:r>
              <a:rPr lang="de-DE" dirty="0" err="1" smtClean="0"/>
              <a:t>spatial</a:t>
            </a:r>
            <a:r>
              <a:rPr lang="de-DE" dirty="0" smtClean="0"/>
              <a:t> </a:t>
            </a:r>
            <a:r>
              <a:rPr lang="de-DE" dirty="0" err="1" smtClean="0"/>
              <a:t>imaging</a:t>
            </a: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assembly</a:t>
            </a:r>
            <a:r>
              <a:rPr lang="de-DE" dirty="0" smtClean="0"/>
              <a:t>:</a:t>
            </a:r>
          </a:p>
          <a:p>
            <a:r>
              <a:rPr lang="de-DE" dirty="0" smtClean="0"/>
              <a:t>sample </a:t>
            </a:r>
            <a:r>
              <a:rPr lang="de-DE" dirty="0" err="1" smtClean="0"/>
              <a:t>length</a:t>
            </a:r>
            <a:r>
              <a:rPr lang="de-DE" dirty="0" smtClean="0"/>
              <a:t> not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1mm</a:t>
            </a:r>
          </a:p>
          <a:p>
            <a:r>
              <a:rPr lang="de-DE" dirty="0" err="1" smtClean="0"/>
              <a:t>distance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backlighter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sample not </a:t>
            </a:r>
            <a:r>
              <a:rPr lang="de-DE" dirty="0" err="1" smtClean="0"/>
              <a:t>less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3mm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/>
              <a:t>Space:</a:t>
            </a:r>
          </a:p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shielding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endParaRPr lang="de-DE" dirty="0" smtClean="0"/>
          </a:p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magnet</a:t>
            </a:r>
            <a:r>
              <a:rPr lang="de-DE" dirty="0" smtClean="0"/>
              <a:t> in front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spectrometer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32992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4904653" y="558538"/>
            <a:ext cx="7175730" cy="100692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43300" y="4746153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00" y="4746153"/>
                <a:ext cx="4666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954741" y="1565462"/>
            <a:ext cx="4596053" cy="357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54741" y="1565462"/>
            <a:ext cx="3088753" cy="35500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35992" y="5127703"/>
            <a:ext cx="2398602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5423701">
            <a:off x="3565108" y="4782502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04653" y="4750060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53" y="4750060"/>
                <a:ext cx="4612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/>
          <p:cNvSpPr/>
          <p:nvPr/>
        </p:nvSpPr>
        <p:spPr>
          <a:xfrm rot="15423701">
            <a:off x="4862921" y="4756591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24948" y="1565462"/>
            <a:ext cx="0" cy="34770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824948" y="6022351"/>
            <a:ext cx="47258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548476" y="6230782"/>
                <a:ext cx="14614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lang="de-DE" dirty="0" smtClean="0"/>
                  <a:t/>
                </a:r>
                <a:br>
                  <a:rPr lang="de-DE" dirty="0" smtClean="0"/>
                </a:br>
                <a:r>
                  <a:rPr lang="de-DE" dirty="0" smtClean="0"/>
                  <a:t>(</a:t>
                </a:r>
                <a:r>
                  <a:rPr lang="de-DE" dirty="0" err="1" smtClean="0"/>
                  <a:t>defined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E1)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476" y="6230782"/>
                <a:ext cx="1461426" cy="553998"/>
              </a:xfrm>
              <a:prstGeom prst="rect">
                <a:avLst/>
              </a:prstGeom>
              <a:blipFill>
                <a:blip r:embed="rId4"/>
                <a:stretch>
                  <a:fillRect l="-9583" t="-85714" r="-9583" b="-7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43423" y="82288"/>
            <a:ext cx="9379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 smtClean="0"/>
              <a:t>Some</a:t>
            </a:r>
            <a:r>
              <a:rPr lang="de-DE" b="0" dirty="0" smtClean="0"/>
              <a:t> </a:t>
            </a:r>
            <a:r>
              <a:rPr lang="de-DE" b="0" dirty="0" err="1" smtClean="0"/>
              <a:t>distance</a:t>
            </a:r>
            <a:r>
              <a:rPr lang="de-DE" b="0" dirty="0" smtClean="0"/>
              <a:t> </a:t>
            </a:r>
            <a:r>
              <a:rPr lang="de-DE" b="0" dirty="0" err="1" smtClean="0"/>
              <a:t>calculations</a:t>
            </a:r>
            <a:r>
              <a:rPr lang="de-DE" b="0" dirty="0" smtClean="0"/>
              <a:t> (</a:t>
            </a:r>
            <a:r>
              <a:rPr lang="de-DE" b="0" dirty="0" err="1" smtClean="0"/>
              <a:t>directly</a:t>
            </a:r>
            <a:r>
              <a:rPr lang="de-DE" b="0" dirty="0" smtClean="0"/>
              <a:t> </a:t>
            </a:r>
            <a:r>
              <a:rPr lang="de-DE" b="0" dirty="0" err="1" smtClean="0"/>
              <a:t>usable</a:t>
            </a:r>
            <a:r>
              <a:rPr lang="de-DE" b="0" dirty="0" smtClean="0"/>
              <a:t> </a:t>
            </a:r>
            <a:r>
              <a:rPr lang="de-DE" b="0" dirty="0" err="1" smtClean="0"/>
              <a:t>for</a:t>
            </a:r>
            <a:r>
              <a:rPr lang="de-DE" b="0" dirty="0" smtClean="0"/>
              <a:t> </a:t>
            </a:r>
            <a:r>
              <a:rPr lang="de-DE" b="0" dirty="0" err="1" smtClean="0"/>
              <a:t>geo</a:t>
            </a:r>
            <a:r>
              <a:rPr lang="de-DE" b="0" dirty="0" smtClean="0"/>
              <a:t> 1</a:t>
            </a:r>
            <a:r>
              <a:rPr lang="de-DE" dirty="0" smtClean="0"/>
              <a:t>.</a:t>
            </a:r>
            <a:r>
              <a:rPr lang="de-DE" b="0" dirty="0" smtClean="0"/>
              <a:t> </a:t>
            </a:r>
            <a:r>
              <a:rPr lang="de-DE" b="0" dirty="0" err="1" smtClean="0"/>
              <a:t>for</a:t>
            </a:r>
            <a:r>
              <a:rPr lang="de-DE" b="0" dirty="0" smtClean="0"/>
              <a:t> </a:t>
            </a:r>
            <a:r>
              <a:rPr lang="de-DE" b="0" dirty="0" err="1" smtClean="0"/>
              <a:t>geo</a:t>
            </a:r>
            <a:r>
              <a:rPr lang="de-DE" b="0" dirty="0" smtClean="0"/>
              <a:t> 2 </a:t>
            </a:r>
            <a:r>
              <a:rPr lang="de-DE" b="0" dirty="0" err="1" smtClean="0"/>
              <a:t>keep</a:t>
            </a:r>
            <a:r>
              <a:rPr lang="de-DE" b="0" dirty="0" smtClean="0"/>
              <a:t> </a:t>
            </a:r>
            <a:r>
              <a:rPr lang="de-DE" b="0" dirty="0" err="1" smtClean="0"/>
              <a:t>ion</a:t>
            </a:r>
            <a:r>
              <a:rPr lang="de-DE" b="0" dirty="0" smtClean="0"/>
              <a:t> </a:t>
            </a:r>
            <a:r>
              <a:rPr lang="de-DE" b="0" dirty="0" err="1" smtClean="0"/>
              <a:t>incidence</a:t>
            </a:r>
            <a:r>
              <a:rPr lang="de-DE" b="0" dirty="0" smtClean="0"/>
              <a:t> angle in </a:t>
            </a:r>
            <a:r>
              <a:rPr lang="de-DE" b="0" dirty="0" err="1" smtClean="0"/>
              <a:t>mind</a:t>
            </a:r>
            <a:r>
              <a:rPr lang="de-DE" b="0" dirty="0" smtClean="0"/>
              <a:t>)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009902" y="4062770"/>
            <a:ext cx="13560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081773" y="3575800"/>
            <a:ext cx="12533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 smtClean="0"/>
              <a:t>crystal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470411" y="3165509"/>
                <a:ext cx="227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70411" y="3165509"/>
                <a:ext cx="227947" cy="276999"/>
              </a:xfrm>
              <a:prstGeom prst="rect">
                <a:avLst/>
              </a:prstGeom>
              <a:blipFill>
                <a:blip r:embed="rId5"/>
                <a:stretch>
                  <a:fillRect l="-6522" t="-23684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H="1">
            <a:off x="5459290" y="1565462"/>
            <a:ext cx="4596053" cy="357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031043" y="1580370"/>
            <a:ext cx="3088753" cy="35500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119796" y="1468114"/>
            <a:ext cx="2935548" cy="112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119796" y="1229419"/>
            <a:ext cx="293554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107212" y="813754"/>
            <a:ext cx="10416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 smtClean="0"/>
              <a:t>chip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954741" y="1229419"/>
            <a:ext cx="39499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18839" y="937922"/>
                <a:ext cx="60524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“space for shielding”, i.e., distance TCC to camera housing (on L):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chip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length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/2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39" y="937922"/>
                <a:ext cx="6052426" cy="553998"/>
              </a:xfrm>
              <a:prstGeom prst="rect">
                <a:avLst/>
              </a:prstGeom>
              <a:blipFill>
                <a:blip r:embed="rId6"/>
                <a:stretch>
                  <a:fillRect l="-2316" t="-14286" r="-1511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8292100" y="1715635"/>
                <a:ext cx="6699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100" y="1715635"/>
                <a:ext cx="6699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/>
          <p:nvPr/>
        </p:nvCxnSpPr>
        <p:spPr>
          <a:xfrm>
            <a:off x="4904653" y="1738847"/>
            <a:ext cx="717573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824948" y="5464939"/>
            <a:ext cx="321854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15243" y="5218844"/>
                <a:ext cx="49938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/>
                  <a:t>“space for magnet”,</a:t>
                </a:r>
                <a:r>
                  <a:rPr lang="en-US" dirty="0"/>
                  <a:t> </a:t>
                </a:r>
                <a:r>
                  <a:rPr lang="en-US" dirty="0" smtClean="0"/>
                  <a:t>i.e. distance TCC to crystal (on L):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/2−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crystal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length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43" y="5218844"/>
                <a:ext cx="4993803" cy="553998"/>
              </a:xfrm>
              <a:prstGeom prst="rect">
                <a:avLst/>
              </a:prstGeom>
              <a:blipFill>
                <a:blip r:embed="rId8"/>
                <a:stretch>
                  <a:fillRect l="-2805" t="-14286" r="-1951" b="-16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69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00980" y="0"/>
            <a:ext cx="12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 smtClean="0"/>
              <a:t>Geometry</a:t>
            </a:r>
            <a:r>
              <a:rPr lang="de-DE" b="0" dirty="0" smtClean="0"/>
              <a:t> 2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67954" y="4017926"/>
            <a:ext cx="4376508" cy="24297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87860" y="4363362"/>
            <a:ext cx="4717069" cy="2057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287860" y="4363362"/>
            <a:ext cx="2912030" cy="20600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47842" y="6224073"/>
                <a:ext cx="267344" cy="214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42" y="6224073"/>
                <a:ext cx="267344" cy="214053"/>
              </a:xfrm>
              <a:prstGeom prst="rect">
                <a:avLst/>
              </a:prstGeom>
              <a:blipFill>
                <a:blip r:embed="rId2"/>
                <a:stretch>
                  <a:fillRect r="-34091" b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 rot="15423701">
            <a:off x="5423655" y="6227858"/>
            <a:ext cx="301444" cy="30144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515942" y="4920451"/>
            <a:ext cx="305619" cy="4375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 rot="2092830">
            <a:off x="2926865" y="4436212"/>
            <a:ext cx="143530" cy="486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982131" y="6427085"/>
            <a:ext cx="447704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18194339">
            <a:off x="2993924" y="4619489"/>
            <a:ext cx="330928" cy="21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ions</a:t>
            </a:r>
            <a:endParaRPr lang="en-US" dirty="0"/>
          </a:p>
        </p:txBody>
      </p:sp>
      <p:sp>
        <p:nvSpPr>
          <p:cNvPr id="51" name="Down Arrow 50"/>
          <p:cNvSpPr/>
          <p:nvPr/>
        </p:nvSpPr>
        <p:spPr>
          <a:xfrm rot="18000000">
            <a:off x="1008588" y="3995483"/>
            <a:ext cx="143530" cy="486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 rot="2200361">
            <a:off x="1016097" y="3906827"/>
            <a:ext cx="367161" cy="21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laser</a:t>
            </a:r>
            <a:endParaRPr lang="en-US" dirty="0"/>
          </a:p>
        </p:txBody>
      </p:sp>
      <p:sp>
        <p:nvSpPr>
          <p:cNvPr id="39" name="Arc 38"/>
          <p:cNvSpPr/>
          <p:nvPr/>
        </p:nvSpPr>
        <p:spPr>
          <a:xfrm rot="15423701">
            <a:off x="2505838" y="5056058"/>
            <a:ext cx="216544" cy="216543"/>
          </a:xfrm>
          <a:prstGeom prst="arc">
            <a:avLst>
              <a:gd name="adj1" fmla="val 12950458"/>
              <a:gd name="adj2" fmla="val 201512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515942" y="4903788"/>
            <a:ext cx="140472" cy="21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.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129784" y="4358052"/>
            <a:ext cx="44770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761249" y="6215647"/>
                <a:ext cx="270428" cy="214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249" y="6215647"/>
                <a:ext cx="270428" cy="214053"/>
              </a:xfrm>
              <a:prstGeom prst="rect">
                <a:avLst/>
              </a:prstGeom>
              <a:blipFill>
                <a:blip r:embed="rId3"/>
                <a:stretch>
                  <a:fillRect r="-38636" b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/>
          <p:cNvSpPr/>
          <p:nvPr/>
        </p:nvSpPr>
        <p:spPr>
          <a:xfrm rot="15423701">
            <a:off x="3762182" y="6227390"/>
            <a:ext cx="320576" cy="30144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4480541" y="6226991"/>
                <a:ext cx="246570" cy="2336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41" y="6226991"/>
                <a:ext cx="246570" cy="233638"/>
              </a:xfrm>
              <a:prstGeom prst="rect">
                <a:avLst/>
              </a:prstGeom>
              <a:blipFill>
                <a:blip r:embed="rId4"/>
                <a:stretch>
                  <a:fillRect t="-5128" r="-42500" b="-48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Arc 57"/>
          <p:cNvSpPr/>
          <p:nvPr/>
        </p:nvSpPr>
        <p:spPr>
          <a:xfrm rot="15423701">
            <a:off x="4513357" y="6236711"/>
            <a:ext cx="301444" cy="30144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053448" y="4989114"/>
                <a:ext cx="1458440" cy="613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448" y="4989114"/>
                <a:ext cx="1458440" cy="6132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5498703" y="2270706"/>
            <a:ext cx="6617097" cy="209875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5975566" y="4359681"/>
            <a:ext cx="4717069" cy="2057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202464" y="4364484"/>
            <a:ext cx="2912030" cy="206004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114493" y="4240062"/>
            <a:ext cx="3578141" cy="13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7114493" y="4064618"/>
            <a:ext cx="35781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405455" y="3635052"/>
            <a:ext cx="104169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 smtClean="0"/>
              <a:t>chip</a:t>
            </a:r>
            <a:r>
              <a:rPr lang="de-DE" dirty="0" smtClean="0"/>
              <a:t> </a:t>
            </a:r>
            <a:r>
              <a:rPr lang="de-DE" dirty="0" err="1" smtClean="0"/>
              <a:t>length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8591306" y="4524562"/>
                <a:ext cx="6699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306" y="4524562"/>
                <a:ext cx="6699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/>
          <p:cNvCxnSpPr/>
          <p:nvPr/>
        </p:nvCxnSpPr>
        <p:spPr>
          <a:xfrm>
            <a:off x="5511888" y="4529458"/>
            <a:ext cx="659397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148159" y="1197167"/>
            <a:ext cx="247650" cy="2165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886364" y="1197167"/>
            <a:ext cx="0" cy="316731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623183" y="79513"/>
            <a:ext cx="4574025" cy="65246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148159" y="1063487"/>
            <a:ext cx="25386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215809" y="694155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offset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218466" y="2028344"/>
                <a:ext cx="726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466" y="2028344"/>
                <a:ext cx="7260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/>
          <p:cNvCxnSpPr/>
          <p:nvPr/>
        </p:nvCxnSpPr>
        <p:spPr>
          <a:xfrm flipV="1">
            <a:off x="6148158" y="184666"/>
            <a:ext cx="0" cy="1012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6139503" y="192182"/>
                <a:ext cx="6294031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clearance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90°−</m:t>
                            </m:r>
                            <m:acc>
                              <m:accPr>
                                <m:chr m:val="̃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𝑐h𝑖𝑝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𝑙𝑒𝑛𝑔𝑡h</m:t>
                                </m:r>
                              </m:num>
                              <m:den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𝑜𝑓𝑓𝑠𝑒𝑡</m:t>
                            </m:r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𝑐𝑎𝑚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03" y="192182"/>
                <a:ext cx="6294031" cy="506870"/>
              </a:xfrm>
              <a:prstGeom prst="rect">
                <a:avLst/>
              </a:prstGeom>
              <a:blipFill>
                <a:blip r:embed="rId8"/>
                <a:stretch>
                  <a:fillRect l="-774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/>
          <p:nvPr/>
        </p:nvCxnSpPr>
        <p:spPr>
          <a:xfrm>
            <a:off x="1272522" y="4376891"/>
            <a:ext cx="0" cy="2332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1272522" y="6708980"/>
            <a:ext cx="93325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8334100" y="6101113"/>
                <a:ext cx="14614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r>
                  <a:rPr lang="de-DE" dirty="0" smtClean="0"/>
                  <a:t/>
                </a:r>
                <a:br>
                  <a:rPr lang="de-DE" dirty="0" smtClean="0"/>
                </a:br>
                <a:r>
                  <a:rPr lang="de-DE" dirty="0" smtClean="0"/>
                  <a:t>(</a:t>
                </a:r>
                <a:r>
                  <a:rPr lang="de-DE" dirty="0" err="1" smtClean="0"/>
                  <a:t>defined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E1)</a:t>
                </a:r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100" y="6101113"/>
                <a:ext cx="1461426" cy="553998"/>
              </a:xfrm>
              <a:prstGeom prst="rect">
                <a:avLst/>
              </a:prstGeom>
              <a:blipFill>
                <a:blip r:embed="rId9"/>
                <a:stretch>
                  <a:fillRect l="-9583" r="-9583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 rot="5400000">
                <a:off x="1006225" y="5349886"/>
                <a:ext cx="227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de-DE" b="0" dirty="0" smtClean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06225" y="5349886"/>
                <a:ext cx="227947" cy="276999"/>
              </a:xfrm>
              <a:prstGeom prst="rect">
                <a:avLst/>
              </a:prstGeom>
              <a:blipFill>
                <a:blip r:embed="rId10"/>
                <a:stretch>
                  <a:fillRect l="-6667" t="-27027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14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6965</Words>
  <Application>Microsoft Office PowerPoint</Application>
  <PresentationFormat>Widescreen</PresentationFormat>
  <Paragraphs>799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note that for flat crystals a further criterion is whether point source „imaging“ is possible.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idea: FSSR-1D spectrometer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</vt:lpstr>
      <vt:lpstr>Alternative geometries</vt:lpstr>
      <vt:lpstr>PowerPoint Presentation</vt:lpstr>
      <vt:lpstr>PowerPoint Presentation</vt:lpstr>
    </vt:vector>
  </TitlesOfParts>
  <Company>GSI Helmholtzzentrum für Schwerionenforschung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Hesselbach, Philipp</dc:creator>
  <cp:lastModifiedBy>Hesselbach, Philipp</cp:lastModifiedBy>
  <cp:revision>135</cp:revision>
  <dcterms:created xsi:type="dcterms:W3CDTF">2022-09-01T13:40:36Z</dcterms:created>
  <dcterms:modified xsi:type="dcterms:W3CDTF">2022-11-17T15:25:42Z</dcterms:modified>
</cp:coreProperties>
</file>