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0" r:id="rId5"/>
    <p:sldId id="259" r:id="rId6"/>
    <p:sldId id="264" r:id="rId7"/>
    <p:sldId id="267" r:id="rId8"/>
    <p:sldId id="261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386-9277-DBEF584A95E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  <a:sp3d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386-9277-DBEF584A95E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  <a:sp3d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8-4386-9277-DBEF584A9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0905856"/>
        <c:axId val="1920897536"/>
        <c:axId val="0"/>
      </c:bar3DChart>
      <c:catAx>
        <c:axId val="192090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20897536"/>
        <c:crosses val="autoZero"/>
        <c:auto val="1"/>
        <c:lblAlgn val="ctr"/>
        <c:lblOffset val="100"/>
        <c:noMultiLvlLbl val="0"/>
      </c:catAx>
      <c:valAx>
        <c:axId val="19208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20905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CFBAB-F09F-4052-A299-E937172C870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CC309E9-05DA-44CF-B3BB-9B0D44E1F43D}">
      <dgm:prSet phldrT="[Texto]"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ALEMÁN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D68980-8A07-43D4-AEEF-F26794F77A8E}" type="parTrans" cxnId="{FD6DF56B-590F-40C6-901C-BE420DABEB23}">
      <dgm:prSet/>
      <dgm:spPr/>
      <dgm:t>
        <a:bodyPr/>
        <a:lstStyle/>
        <a:p>
          <a:endParaRPr lang="es-E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24C841FB-8EFB-43A9-ADAA-64A230F5966C}" type="sibTrans" cxnId="{FD6DF56B-590F-40C6-901C-BE420DABEB23}">
      <dgm:prSet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OFIMÁTICA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1B26E78-ADC1-4FB1-B1D5-216BBA20B3B7}">
      <dgm:prSet phldrT="[Texto]"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INGLÉS</a:t>
          </a:r>
          <a:endParaRPr lang="es-E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7276A0C-28FD-4594-91AB-9E5871EB7631}" type="parTrans" cxnId="{AF0C5AB0-84B1-4978-8429-57308F8B436B}">
      <dgm:prSet/>
      <dgm:spPr/>
      <dgm:t>
        <a:bodyPr/>
        <a:lstStyle/>
        <a:p>
          <a:endParaRPr lang="es-E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2E7EFB5F-18CC-4365-826A-D30B1DCDDB20}" type="sibTrans" cxnId="{AF0C5AB0-84B1-4978-8429-57308F8B436B}">
      <dgm:prSet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JAPONÉS</a:t>
          </a:r>
          <a:endParaRPr lang="es-E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91EC804-6CC9-461F-8861-4B17FC2C70AA}">
      <dgm:prSet phldrT="[Texto]"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DISEÑO WEB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2AF989-824D-4B59-BEE8-43E36EFFAE3F}" type="parTrans" cxnId="{0A26C985-344A-463D-9FAB-9329B78B6FC3}">
      <dgm:prSet/>
      <dgm:spPr/>
      <dgm:t>
        <a:bodyPr/>
        <a:lstStyle/>
        <a:p>
          <a:endParaRPr lang="es-E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1CE5AC10-9868-4A38-A65E-A4343FAC9CA0}" type="sibTrans" cxnId="{0A26C985-344A-463D-9FAB-9329B78B6FC3}">
      <dgm:prSet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REDES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4F1381-23E6-44D9-9BE5-A84304DBB4D8}">
      <dgm:prSet phldrT="[Texto]" phldr="1"/>
      <dgm:spPr/>
      <dgm:t>
        <a:bodyPr/>
        <a:lstStyle/>
        <a:p>
          <a:endParaRPr lang="es-E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AF50B21D-7AE5-4F24-9FFC-129ED2622D6A}" type="parTrans" cxnId="{0523211F-7819-4EB6-BF18-C788293B3C7B}">
      <dgm:prSet/>
      <dgm:spPr/>
      <dgm:t>
        <a:bodyPr/>
        <a:lstStyle/>
        <a:p>
          <a:endParaRPr lang="es-E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D0421CA9-994E-42C1-B2CD-42F15C03914A}" type="sibTrans" cxnId="{0523211F-7819-4EB6-BF18-C788293B3C7B}">
      <dgm:prSet/>
      <dgm:spPr/>
      <dgm:t>
        <a:bodyPr/>
        <a:lstStyle/>
        <a:p>
          <a:endParaRPr lang="es-E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5127F48-D0FE-424D-BD77-5B14E9369862}" type="pres">
      <dgm:prSet presAssocID="{54ACFBAB-F09F-4052-A299-E937172C8700}" presName="Name0" presStyleCnt="0">
        <dgm:presLayoutVars>
          <dgm:chMax/>
          <dgm:chPref/>
          <dgm:dir/>
          <dgm:animLvl val="lvl"/>
        </dgm:presLayoutVars>
      </dgm:prSet>
      <dgm:spPr/>
    </dgm:pt>
    <dgm:pt modelId="{BCC5FE24-55E3-4A22-8860-3724BC58AE29}" type="pres">
      <dgm:prSet presAssocID="{3CC309E9-05DA-44CF-B3BB-9B0D44E1F43D}" presName="composite" presStyleCnt="0"/>
      <dgm:spPr/>
    </dgm:pt>
    <dgm:pt modelId="{ADC600F5-35AA-4BF3-9239-AB168BF949C1}" type="pres">
      <dgm:prSet presAssocID="{3CC309E9-05DA-44CF-B3BB-9B0D44E1F4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AC9931B-EE0B-44DE-B6F7-4FBE5C4D6AC8}" type="pres">
      <dgm:prSet presAssocID="{3CC309E9-05DA-44CF-B3BB-9B0D44E1F4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893AA4-0E06-4E73-9BDE-B86AF6CF0D54}" type="pres">
      <dgm:prSet presAssocID="{3CC309E9-05DA-44CF-B3BB-9B0D44E1F43D}" presName="BalanceSpacing" presStyleCnt="0"/>
      <dgm:spPr/>
    </dgm:pt>
    <dgm:pt modelId="{F3BB3ADE-1632-43F6-BEE6-ED8408EC099E}" type="pres">
      <dgm:prSet presAssocID="{3CC309E9-05DA-44CF-B3BB-9B0D44E1F43D}" presName="BalanceSpacing1" presStyleCnt="0"/>
      <dgm:spPr/>
    </dgm:pt>
    <dgm:pt modelId="{1A608300-36AA-481E-908E-A1CF33DD5CA8}" type="pres">
      <dgm:prSet presAssocID="{24C841FB-8EFB-43A9-ADAA-64A230F5966C}" presName="Accent1Text" presStyleLbl="node1" presStyleIdx="1" presStyleCnt="6"/>
      <dgm:spPr/>
      <dgm:t>
        <a:bodyPr/>
        <a:lstStyle/>
        <a:p>
          <a:endParaRPr lang="es-ES"/>
        </a:p>
      </dgm:t>
    </dgm:pt>
    <dgm:pt modelId="{0DC7F12C-3445-4883-8DCE-72E29466E159}" type="pres">
      <dgm:prSet presAssocID="{24C841FB-8EFB-43A9-ADAA-64A230F5966C}" presName="spaceBetweenRectangles" presStyleCnt="0"/>
      <dgm:spPr/>
    </dgm:pt>
    <dgm:pt modelId="{E5164759-B33E-419A-98EF-52D47280771E}" type="pres">
      <dgm:prSet presAssocID="{11B26E78-ADC1-4FB1-B1D5-216BBA20B3B7}" presName="composite" presStyleCnt="0"/>
      <dgm:spPr/>
    </dgm:pt>
    <dgm:pt modelId="{3F9041F0-9229-4A4D-958A-CAC0CBA948FD}" type="pres">
      <dgm:prSet presAssocID="{11B26E78-ADC1-4FB1-B1D5-216BBA20B3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5BD87D-1D6E-4BAA-A15F-143F245E7109}" type="pres">
      <dgm:prSet presAssocID="{11B26E78-ADC1-4FB1-B1D5-216BBA20B3B7}" presName="Childtext1" presStyleLbl="revTx" presStyleIdx="1" presStyleCnt="3" custLinFactX="91173" custLinFactNeighborX="100000" custLinFactNeighborY="3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F54C8E-B23E-4627-A7A5-103021ECF3D9}" type="pres">
      <dgm:prSet presAssocID="{11B26E78-ADC1-4FB1-B1D5-216BBA20B3B7}" presName="BalanceSpacing" presStyleCnt="0"/>
      <dgm:spPr/>
    </dgm:pt>
    <dgm:pt modelId="{90481F85-80B0-43D8-8046-35600E8BCFD4}" type="pres">
      <dgm:prSet presAssocID="{11B26E78-ADC1-4FB1-B1D5-216BBA20B3B7}" presName="BalanceSpacing1" presStyleCnt="0"/>
      <dgm:spPr/>
    </dgm:pt>
    <dgm:pt modelId="{365A0AB3-362C-470C-9EEE-0AD7F91B16D8}" type="pres">
      <dgm:prSet presAssocID="{2E7EFB5F-18CC-4365-826A-D30B1DCDDB20}" presName="Accent1Text" presStyleLbl="node1" presStyleIdx="3" presStyleCnt="6"/>
      <dgm:spPr/>
      <dgm:t>
        <a:bodyPr/>
        <a:lstStyle/>
        <a:p>
          <a:endParaRPr lang="es-ES"/>
        </a:p>
      </dgm:t>
    </dgm:pt>
    <dgm:pt modelId="{C1D8A5D9-5443-4606-9C25-B26233EA26E5}" type="pres">
      <dgm:prSet presAssocID="{2E7EFB5F-18CC-4365-826A-D30B1DCDDB20}" presName="spaceBetweenRectangles" presStyleCnt="0"/>
      <dgm:spPr/>
    </dgm:pt>
    <dgm:pt modelId="{21A55FE7-31DA-4487-8BC3-68DD85B3DF3C}" type="pres">
      <dgm:prSet presAssocID="{891EC804-6CC9-461F-8861-4B17FC2C70AA}" presName="composite" presStyleCnt="0"/>
      <dgm:spPr/>
    </dgm:pt>
    <dgm:pt modelId="{7C3DA541-63AF-4137-899A-5A9BB6B1B6C3}" type="pres">
      <dgm:prSet presAssocID="{891EC804-6CC9-461F-8861-4B17FC2C70A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630A75B-2F7A-45C0-A255-3D317EE68143}" type="pres">
      <dgm:prSet presAssocID="{891EC804-6CC9-461F-8861-4B17FC2C70AA}" presName="Childtext1" presStyleLbl="revTx" presStyleIdx="2" presStyleCnt="3" custLinFactX="-58940" custLinFactNeighborX="-100000" custLinFactNeighborY="2365">
        <dgm:presLayoutVars>
          <dgm:chMax val="0"/>
          <dgm:chPref val="0"/>
          <dgm:bulletEnabled val="1"/>
        </dgm:presLayoutVars>
      </dgm:prSet>
      <dgm:spPr/>
    </dgm:pt>
    <dgm:pt modelId="{CC0BD6D0-5F7E-4124-BCCA-5792A970F191}" type="pres">
      <dgm:prSet presAssocID="{891EC804-6CC9-461F-8861-4B17FC2C70AA}" presName="BalanceSpacing" presStyleCnt="0"/>
      <dgm:spPr/>
    </dgm:pt>
    <dgm:pt modelId="{C458B702-E1EE-4AF6-A786-6B3DF30E2AB1}" type="pres">
      <dgm:prSet presAssocID="{891EC804-6CC9-461F-8861-4B17FC2C70AA}" presName="BalanceSpacing1" presStyleCnt="0"/>
      <dgm:spPr/>
    </dgm:pt>
    <dgm:pt modelId="{3A6EDA53-C9F9-412B-B9A8-4F68184AE3C4}" type="pres">
      <dgm:prSet presAssocID="{1CE5AC10-9868-4A38-A65E-A4343FAC9CA0}" presName="Accent1Text" presStyleLbl="node1" presStyleIdx="5" presStyleCnt="6"/>
      <dgm:spPr/>
    </dgm:pt>
  </dgm:ptLst>
  <dgm:cxnLst>
    <dgm:cxn modelId="{D37D2C27-63D1-48EF-8A55-3D33E64D04C4}" type="presOf" srcId="{3CC309E9-05DA-44CF-B3BB-9B0D44E1F43D}" destId="{ADC600F5-35AA-4BF3-9239-AB168BF949C1}" srcOrd="0" destOrd="0" presId="urn:microsoft.com/office/officeart/2008/layout/AlternatingHexagons"/>
    <dgm:cxn modelId="{FD6DF56B-590F-40C6-901C-BE420DABEB23}" srcId="{54ACFBAB-F09F-4052-A299-E937172C8700}" destId="{3CC309E9-05DA-44CF-B3BB-9B0D44E1F43D}" srcOrd="0" destOrd="0" parTransId="{24D68980-8A07-43D4-AEEF-F26794F77A8E}" sibTransId="{24C841FB-8EFB-43A9-ADAA-64A230F5966C}"/>
    <dgm:cxn modelId="{244BC00C-459D-4F29-85BF-EE281F28269C}" type="presOf" srcId="{54ACFBAB-F09F-4052-A299-E937172C8700}" destId="{45127F48-D0FE-424D-BD77-5B14E9369862}" srcOrd="0" destOrd="0" presId="urn:microsoft.com/office/officeart/2008/layout/AlternatingHexagons"/>
    <dgm:cxn modelId="{908CB525-7CB6-4CA2-ADF0-20C9D010FA54}" type="presOf" srcId="{1CE5AC10-9868-4A38-A65E-A4343FAC9CA0}" destId="{3A6EDA53-C9F9-412B-B9A8-4F68184AE3C4}" srcOrd="0" destOrd="0" presId="urn:microsoft.com/office/officeart/2008/layout/AlternatingHexagons"/>
    <dgm:cxn modelId="{AF0C5AB0-84B1-4978-8429-57308F8B436B}" srcId="{54ACFBAB-F09F-4052-A299-E937172C8700}" destId="{11B26E78-ADC1-4FB1-B1D5-216BBA20B3B7}" srcOrd="1" destOrd="0" parTransId="{37276A0C-28FD-4594-91AB-9E5871EB7631}" sibTransId="{2E7EFB5F-18CC-4365-826A-D30B1DCDDB20}"/>
    <dgm:cxn modelId="{2E8694B6-84CF-4F88-8EE1-B8827B80C2FE}" type="presOf" srcId="{24C841FB-8EFB-43A9-ADAA-64A230F5966C}" destId="{1A608300-36AA-481E-908E-A1CF33DD5CA8}" srcOrd="0" destOrd="0" presId="urn:microsoft.com/office/officeart/2008/layout/AlternatingHexagons"/>
    <dgm:cxn modelId="{F9CE768D-9698-483E-B730-E05ED550E97B}" type="presOf" srcId="{2E7EFB5F-18CC-4365-826A-D30B1DCDDB20}" destId="{365A0AB3-362C-470C-9EEE-0AD7F91B16D8}" srcOrd="0" destOrd="0" presId="urn:microsoft.com/office/officeart/2008/layout/AlternatingHexagons"/>
    <dgm:cxn modelId="{9AAF6F45-3011-4404-9E28-86FEC27C0EFD}" type="presOf" srcId="{891EC804-6CC9-461F-8861-4B17FC2C70AA}" destId="{7C3DA541-63AF-4137-899A-5A9BB6B1B6C3}" srcOrd="0" destOrd="0" presId="urn:microsoft.com/office/officeart/2008/layout/AlternatingHexagons"/>
    <dgm:cxn modelId="{0523211F-7819-4EB6-BF18-C788293B3C7B}" srcId="{891EC804-6CC9-461F-8861-4B17FC2C70AA}" destId="{824F1381-23E6-44D9-9BE5-A84304DBB4D8}" srcOrd="0" destOrd="0" parTransId="{AF50B21D-7AE5-4F24-9FFC-129ED2622D6A}" sibTransId="{D0421CA9-994E-42C1-B2CD-42F15C03914A}"/>
    <dgm:cxn modelId="{2E0AC4BF-1A0B-4B7A-B466-BA486C445786}" type="presOf" srcId="{11B26E78-ADC1-4FB1-B1D5-216BBA20B3B7}" destId="{3F9041F0-9229-4A4D-958A-CAC0CBA948FD}" srcOrd="0" destOrd="0" presId="urn:microsoft.com/office/officeart/2008/layout/AlternatingHexagons"/>
    <dgm:cxn modelId="{0A26C985-344A-463D-9FAB-9329B78B6FC3}" srcId="{54ACFBAB-F09F-4052-A299-E937172C8700}" destId="{891EC804-6CC9-461F-8861-4B17FC2C70AA}" srcOrd="2" destOrd="0" parTransId="{F72AF989-824D-4B59-BEE8-43E36EFFAE3F}" sibTransId="{1CE5AC10-9868-4A38-A65E-A4343FAC9CA0}"/>
    <dgm:cxn modelId="{C407B921-6705-4F31-BA3A-F64D73CE82FA}" type="presOf" srcId="{824F1381-23E6-44D9-9BE5-A84304DBB4D8}" destId="{3630A75B-2F7A-45C0-A255-3D317EE68143}" srcOrd="0" destOrd="0" presId="urn:microsoft.com/office/officeart/2008/layout/AlternatingHexagons"/>
    <dgm:cxn modelId="{47F23A4D-26E6-46BD-8815-F2A8268EB0D0}" type="presParOf" srcId="{45127F48-D0FE-424D-BD77-5B14E9369862}" destId="{BCC5FE24-55E3-4A22-8860-3724BC58AE29}" srcOrd="0" destOrd="0" presId="urn:microsoft.com/office/officeart/2008/layout/AlternatingHexagons"/>
    <dgm:cxn modelId="{7A2F6639-7214-4C17-827F-B30587F84687}" type="presParOf" srcId="{BCC5FE24-55E3-4A22-8860-3724BC58AE29}" destId="{ADC600F5-35AA-4BF3-9239-AB168BF949C1}" srcOrd="0" destOrd="0" presId="urn:microsoft.com/office/officeart/2008/layout/AlternatingHexagons"/>
    <dgm:cxn modelId="{21138AFE-D908-47F2-99D4-2502B65C68DF}" type="presParOf" srcId="{BCC5FE24-55E3-4A22-8860-3724BC58AE29}" destId="{FAC9931B-EE0B-44DE-B6F7-4FBE5C4D6AC8}" srcOrd="1" destOrd="0" presId="urn:microsoft.com/office/officeart/2008/layout/AlternatingHexagons"/>
    <dgm:cxn modelId="{1CB40276-A5ED-4FC5-A71F-C3352A5F7974}" type="presParOf" srcId="{BCC5FE24-55E3-4A22-8860-3724BC58AE29}" destId="{3F893AA4-0E06-4E73-9BDE-B86AF6CF0D54}" srcOrd="2" destOrd="0" presId="urn:microsoft.com/office/officeart/2008/layout/AlternatingHexagons"/>
    <dgm:cxn modelId="{22B34198-179F-414E-9D05-71569F50FAA6}" type="presParOf" srcId="{BCC5FE24-55E3-4A22-8860-3724BC58AE29}" destId="{F3BB3ADE-1632-43F6-BEE6-ED8408EC099E}" srcOrd="3" destOrd="0" presId="urn:microsoft.com/office/officeart/2008/layout/AlternatingHexagons"/>
    <dgm:cxn modelId="{AD0E9E9D-F4F0-4DB5-A9E5-28B41C77FAC6}" type="presParOf" srcId="{BCC5FE24-55E3-4A22-8860-3724BC58AE29}" destId="{1A608300-36AA-481E-908E-A1CF33DD5CA8}" srcOrd="4" destOrd="0" presId="urn:microsoft.com/office/officeart/2008/layout/AlternatingHexagons"/>
    <dgm:cxn modelId="{3D1C0839-8313-46DD-8463-404FB60E707E}" type="presParOf" srcId="{45127F48-D0FE-424D-BD77-5B14E9369862}" destId="{0DC7F12C-3445-4883-8DCE-72E29466E159}" srcOrd="1" destOrd="0" presId="urn:microsoft.com/office/officeart/2008/layout/AlternatingHexagons"/>
    <dgm:cxn modelId="{2EEE43D1-69FE-41D9-AF33-A9DDF114152F}" type="presParOf" srcId="{45127F48-D0FE-424D-BD77-5B14E9369862}" destId="{E5164759-B33E-419A-98EF-52D47280771E}" srcOrd="2" destOrd="0" presId="urn:microsoft.com/office/officeart/2008/layout/AlternatingHexagons"/>
    <dgm:cxn modelId="{AB285220-DAAB-412C-91CB-44C467567CEE}" type="presParOf" srcId="{E5164759-B33E-419A-98EF-52D47280771E}" destId="{3F9041F0-9229-4A4D-958A-CAC0CBA948FD}" srcOrd="0" destOrd="0" presId="urn:microsoft.com/office/officeart/2008/layout/AlternatingHexagons"/>
    <dgm:cxn modelId="{826276C9-8A2F-493F-B8A5-8681FCE323F7}" type="presParOf" srcId="{E5164759-B33E-419A-98EF-52D47280771E}" destId="{225BD87D-1D6E-4BAA-A15F-143F245E7109}" srcOrd="1" destOrd="0" presId="urn:microsoft.com/office/officeart/2008/layout/AlternatingHexagons"/>
    <dgm:cxn modelId="{E41E4425-A1C0-4E03-9F5F-4FD4CB9CF66D}" type="presParOf" srcId="{E5164759-B33E-419A-98EF-52D47280771E}" destId="{16F54C8E-B23E-4627-A7A5-103021ECF3D9}" srcOrd="2" destOrd="0" presId="urn:microsoft.com/office/officeart/2008/layout/AlternatingHexagons"/>
    <dgm:cxn modelId="{BA6F5E72-410D-4158-BCAE-4A6C320AD0EC}" type="presParOf" srcId="{E5164759-B33E-419A-98EF-52D47280771E}" destId="{90481F85-80B0-43D8-8046-35600E8BCFD4}" srcOrd="3" destOrd="0" presId="urn:microsoft.com/office/officeart/2008/layout/AlternatingHexagons"/>
    <dgm:cxn modelId="{6A01D15C-A4CC-45B1-A62F-E7547F04B314}" type="presParOf" srcId="{E5164759-B33E-419A-98EF-52D47280771E}" destId="{365A0AB3-362C-470C-9EEE-0AD7F91B16D8}" srcOrd="4" destOrd="0" presId="urn:microsoft.com/office/officeart/2008/layout/AlternatingHexagons"/>
    <dgm:cxn modelId="{CAA51846-BC4E-4AAB-8580-1C28DBB1C827}" type="presParOf" srcId="{45127F48-D0FE-424D-BD77-5B14E9369862}" destId="{C1D8A5D9-5443-4606-9C25-B26233EA26E5}" srcOrd="3" destOrd="0" presId="urn:microsoft.com/office/officeart/2008/layout/AlternatingHexagons"/>
    <dgm:cxn modelId="{591A3971-69C7-4C04-8335-69142E030D18}" type="presParOf" srcId="{45127F48-D0FE-424D-BD77-5B14E9369862}" destId="{21A55FE7-31DA-4487-8BC3-68DD85B3DF3C}" srcOrd="4" destOrd="0" presId="urn:microsoft.com/office/officeart/2008/layout/AlternatingHexagons"/>
    <dgm:cxn modelId="{9DC531AC-46A7-4E5D-BA6C-B7A8E45A9CFB}" type="presParOf" srcId="{21A55FE7-31DA-4487-8BC3-68DD85B3DF3C}" destId="{7C3DA541-63AF-4137-899A-5A9BB6B1B6C3}" srcOrd="0" destOrd="0" presId="urn:microsoft.com/office/officeart/2008/layout/AlternatingHexagons"/>
    <dgm:cxn modelId="{63D6A79C-31CF-4482-9EA5-40EC19DBC7A4}" type="presParOf" srcId="{21A55FE7-31DA-4487-8BC3-68DD85B3DF3C}" destId="{3630A75B-2F7A-45C0-A255-3D317EE68143}" srcOrd="1" destOrd="0" presId="urn:microsoft.com/office/officeart/2008/layout/AlternatingHexagons"/>
    <dgm:cxn modelId="{8DD9FD61-A76E-4051-A337-47164947CC50}" type="presParOf" srcId="{21A55FE7-31DA-4487-8BC3-68DD85B3DF3C}" destId="{CC0BD6D0-5F7E-4124-BCCA-5792A970F191}" srcOrd="2" destOrd="0" presId="urn:microsoft.com/office/officeart/2008/layout/AlternatingHexagons"/>
    <dgm:cxn modelId="{0152251A-6C60-4C0A-AA92-C29862308EC0}" type="presParOf" srcId="{21A55FE7-31DA-4487-8BC3-68DD85B3DF3C}" destId="{C458B702-E1EE-4AF6-A786-6B3DF30E2AB1}" srcOrd="3" destOrd="0" presId="urn:microsoft.com/office/officeart/2008/layout/AlternatingHexagons"/>
    <dgm:cxn modelId="{0697962D-8234-476B-BD3E-774CDBE0F807}" type="presParOf" srcId="{21A55FE7-31DA-4487-8BC3-68DD85B3DF3C}" destId="{3A6EDA53-C9F9-412B-B9A8-4F68184AE3C4}" srcOrd="4" destOrd="0" presId="urn:microsoft.com/office/officeart/2008/layout/AlternatingHexagons"/>
  </dgm:cxnLst>
  <dgm:bg>
    <a:solidFill>
      <a:schemeClr val="accent2"/>
    </a:solidFill>
  </dgm:bg>
  <dgm:whole>
    <a:ln>
      <a:solidFill>
        <a:srgbClr val="00B05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600F5-35AA-4BF3-9239-AB168BF949C1}">
      <dsp:nvSpPr>
        <dsp:cNvPr id="0" name=""/>
        <dsp:cNvSpPr/>
      </dsp:nvSpPr>
      <dsp:spPr>
        <a:xfrm rot="5400000">
          <a:off x="4880276" y="132757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ALEMÁN</a:t>
          </a:r>
          <a:endParaRPr lang="es-ES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5277964" y="312856"/>
        <a:ext cx="1187362" cy="1364784"/>
      </dsp:txXfrm>
    </dsp:sp>
    <dsp:sp modelId="{FAC9931B-EE0B-44DE-B6F7-4FBE5C4D6AC8}">
      <dsp:nvSpPr>
        <dsp:cNvPr id="0" name=""/>
        <dsp:cNvSpPr/>
      </dsp:nvSpPr>
      <dsp:spPr>
        <a:xfrm>
          <a:off x="6786481" y="400427"/>
          <a:ext cx="2212736" cy="11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08300-36AA-481E-908E-A1CF33DD5CA8}">
      <dsp:nvSpPr>
        <dsp:cNvPr id="0" name=""/>
        <dsp:cNvSpPr/>
      </dsp:nvSpPr>
      <dsp:spPr>
        <a:xfrm rot="5400000">
          <a:off x="3017295" y="132757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OFIMÁTICA</a:t>
          </a:r>
          <a:endParaRPr lang="es-E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3414983" y="312856"/>
        <a:ext cx="1187362" cy="1364784"/>
      </dsp:txXfrm>
    </dsp:sp>
    <dsp:sp modelId="{3F9041F0-9229-4A4D-958A-CAC0CBA948FD}">
      <dsp:nvSpPr>
        <dsp:cNvPr id="0" name=""/>
        <dsp:cNvSpPr/>
      </dsp:nvSpPr>
      <dsp:spPr>
        <a:xfrm rot="5400000">
          <a:off x="3945216" y="1815706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INGLÉS</a:t>
          </a:r>
          <a:endParaRPr lang="es-ES" sz="22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-5400000">
        <a:off x="4342904" y="1995805"/>
        <a:ext cx="1187362" cy="1364784"/>
      </dsp:txXfrm>
    </dsp:sp>
    <dsp:sp modelId="{225BD87D-1D6E-4BAA-A15F-143F245E7109}">
      <dsp:nvSpPr>
        <dsp:cNvPr id="0" name=""/>
        <dsp:cNvSpPr/>
      </dsp:nvSpPr>
      <dsp:spPr>
        <a:xfrm>
          <a:off x="5955056" y="2125584"/>
          <a:ext cx="2141357" cy="11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0AB3-362C-470C-9EEE-0AD7F91B16D8}">
      <dsp:nvSpPr>
        <dsp:cNvPr id="0" name=""/>
        <dsp:cNvSpPr/>
      </dsp:nvSpPr>
      <dsp:spPr>
        <a:xfrm rot="5400000">
          <a:off x="5808197" y="1815706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JAPONÉS</a:t>
          </a:r>
          <a:endParaRPr lang="es-ES" sz="25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-5400000">
        <a:off x="6205885" y="1995805"/>
        <a:ext cx="1187362" cy="1364784"/>
      </dsp:txXfrm>
    </dsp:sp>
    <dsp:sp modelId="{7C3DA541-63AF-4137-899A-5A9BB6B1B6C3}">
      <dsp:nvSpPr>
        <dsp:cNvPr id="0" name=""/>
        <dsp:cNvSpPr/>
      </dsp:nvSpPr>
      <dsp:spPr>
        <a:xfrm rot="5400000">
          <a:off x="4880276" y="3498654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DISEÑO WEB</a:t>
          </a:r>
          <a:endParaRPr lang="es-ES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5277964" y="3678753"/>
        <a:ext cx="1187362" cy="1364784"/>
      </dsp:txXfrm>
    </dsp:sp>
    <dsp:sp modelId="{3630A75B-2F7A-45C0-A255-3D317EE68143}">
      <dsp:nvSpPr>
        <dsp:cNvPr id="0" name=""/>
        <dsp:cNvSpPr/>
      </dsp:nvSpPr>
      <dsp:spPr>
        <a:xfrm>
          <a:off x="3269558" y="3794459"/>
          <a:ext cx="2212736" cy="11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269558" y="3794459"/>
        <a:ext cx="2212736" cy="1189643"/>
      </dsp:txXfrm>
    </dsp:sp>
    <dsp:sp modelId="{3A6EDA53-C9F9-412B-B9A8-4F68184AE3C4}">
      <dsp:nvSpPr>
        <dsp:cNvPr id="0" name=""/>
        <dsp:cNvSpPr/>
      </dsp:nvSpPr>
      <dsp:spPr>
        <a:xfrm rot="5400000">
          <a:off x="3017295" y="3498654"/>
          <a:ext cx="1982738" cy="172498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REDES</a:t>
          </a:r>
          <a:endParaRPr lang="es-E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3414983" y="3678753"/>
        <a:ext cx="1187362" cy="1364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8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60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10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1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1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23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71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F57354-C5B9-4709-BF7A-C2D669037C33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50566D-F9C3-4BA6-B4C8-4ABE8ADD8EA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ms.es/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83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2880"/>
          </a:xfrm>
        </p:spPr>
        <p:txBody>
          <a:bodyPr/>
          <a:lstStyle/>
          <a:p>
            <a:r>
              <a:rPr lang="es-ES" dirty="0" smtClean="0"/>
              <a:t>Nº de alumnos por curso y horario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495283"/>
              </p:ext>
            </p:extLst>
          </p:nvPr>
        </p:nvGraphicFramePr>
        <p:xfrm>
          <a:off x="885948" y="1536774"/>
          <a:ext cx="10916846" cy="487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7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DE OPCIONES</a:t>
            </a:r>
            <a:endParaRPr lang="es-ES" dirty="0"/>
          </a:p>
        </p:txBody>
      </p:sp>
      <p:sp>
        <p:nvSpPr>
          <p:cNvPr id="11" name="Flecha derecha 10"/>
          <p:cNvSpPr/>
          <p:nvPr/>
        </p:nvSpPr>
        <p:spPr>
          <a:xfrm>
            <a:off x="1223889" y="1885071"/>
            <a:ext cx="10185009" cy="71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2" action="ppaction://hlinksldjump"/>
              </a:rPr>
              <a:t>IR AL INICIO DE LA PRESENTACIÓN</a:t>
            </a:r>
            <a:endParaRPr lang="es-ES" dirty="0"/>
          </a:p>
        </p:txBody>
      </p:sp>
      <p:sp>
        <p:nvSpPr>
          <p:cNvPr id="12" name="Flecha derecha 11"/>
          <p:cNvSpPr/>
          <p:nvPr/>
        </p:nvSpPr>
        <p:spPr>
          <a:xfrm>
            <a:off x="1223887" y="2577906"/>
            <a:ext cx="10185009" cy="71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" action="ppaction://hlinkshowjump?jump=endshow"/>
              </a:rPr>
              <a:t>FIN DE LA PRESENTACION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>
            <a:off x="1223888" y="3319975"/>
            <a:ext cx="10185009" cy="71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/>
              </a:rPr>
              <a:t>ADAMS</a:t>
            </a:r>
            <a:endParaRPr lang="es-ES" dirty="0"/>
          </a:p>
        </p:txBody>
      </p:sp>
      <p:sp>
        <p:nvSpPr>
          <p:cNvPr id="14" name="Flecha derecha 13"/>
          <p:cNvSpPr/>
          <p:nvPr/>
        </p:nvSpPr>
        <p:spPr>
          <a:xfrm>
            <a:off x="1223889" y="3988192"/>
            <a:ext cx="10185009" cy="71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4" action="ppaction://hlinksldjump"/>
              </a:rPr>
              <a:t>TABLA DE CURSOS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3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3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MAPACHE</a:t>
            </a:r>
            <a:endParaRPr lang="es-ES" dirty="0"/>
          </a:p>
        </p:txBody>
      </p:sp>
      <p:pic>
        <p:nvPicPr>
          <p:cNvPr id="3" name="Imagen 2" descr="RJ (Over the Hedge) - WikiFur, the furry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97" y="2181497"/>
            <a:ext cx="3663375" cy="336089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53143" y="2181497"/>
            <a:ext cx="3131457" cy="28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18011" y="5891349"/>
            <a:ext cx="114300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LOS MAPACHES SON MIS ANIMALES PREFERIDOS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NUTRIA</a:t>
            </a:r>
            <a:endParaRPr lang="es-ES" dirty="0"/>
          </a:p>
        </p:txBody>
      </p:sp>
      <p:pic>
        <p:nvPicPr>
          <p:cNvPr id="4" name="Marcador de contenido 3" descr="말린(마다가스카의 펭귄) - 우만위키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88" y="2129246"/>
            <a:ext cx="3769857" cy="3494972"/>
          </a:xfrm>
        </p:spPr>
      </p:pic>
      <p:sp>
        <p:nvSpPr>
          <p:cNvPr id="5" name="Elipse 4"/>
          <p:cNvSpPr/>
          <p:nvPr/>
        </p:nvSpPr>
        <p:spPr>
          <a:xfrm>
            <a:off x="838200" y="1881981"/>
            <a:ext cx="3537857" cy="305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18011" y="5891349"/>
            <a:ext cx="114300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LAS NUTRIAS SON MIS ANIMALES PREFERIDOS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774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Cursos disponibles en un instituto de mapaches y nutrias 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mapache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nutria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09451" y="-3819138"/>
            <a:ext cx="108552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España abarca desde los 12 hasta los 16 años. Una etapa llamada Educación Secundaria Obligatoria (ESO), donde se distinguen 4 cursos, divididos en dos ciclos, el primero 1.º y 2.º de ESO y el segundo 3.º y 4.º de ESO.8​ Se pueden repetir dos cursos, por lo que se puede llegar a permanecer en esta etapa hasta los 18 años. Si a esta edad no se ha terminado la Secundaria en los Institutos Ordinarios se puede cursar en los llamados Centros de Educación de Adultos.</a:t>
            </a:r>
          </a:p>
          <a:p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97280" y="250636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1º ESO</a:t>
            </a:r>
          </a:p>
          <a:p>
            <a:r>
              <a:rPr lang="es-ES" dirty="0" smtClean="0"/>
              <a:t>2º ESO</a:t>
            </a:r>
          </a:p>
          <a:p>
            <a:r>
              <a:rPr lang="es-ES" dirty="0" smtClean="0"/>
              <a:t>3º ESO</a:t>
            </a:r>
          </a:p>
          <a:p>
            <a:r>
              <a:rPr lang="es-ES" dirty="0" smtClean="0"/>
              <a:t>4º ESO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17920" y="243693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1º ESO</a:t>
            </a:r>
          </a:p>
          <a:p>
            <a:r>
              <a:rPr lang="es-ES" dirty="0" smtClean="0"/>
              <a:t>2º ESO</a:t>
            </a:r>
          </a:p>
          <a:p>
            <a:r>
              <a:rPr lang="es-ES" dirty="0" smtClean="0"/>
              <a:t>3º ESO</a:t>
            </a:r>
          </a:p>
          <a:p>
            <a:r>
              <a:rPr lang="es-ES" dirty="0" smtClean="0"/>
              <a:t>4º 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8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697" y="221290"/>
            <a:ext cx="11704320" cy="65392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¿Cómo es la Educación Secundaria Obligatoria (ESO)?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0" y="1101150"/>
            <a:ext cx="10058400" cy="5221273"/>
          </a:xfrm>
        </p:spPr>
        <p:txBody>
          <a:bodyPr>
            <a:noAutofit/>
          </a:bodyPr>
          <a:lstStyle/>
          <a:p>
            <a:r>
              <a:rPr lang="es-ES" sz="1200" dirty="0"/>
              <a:t>En España abarca desde los 12 hasta los 16 años. Una etapa llamada Educación Secundaria Obligatoria (ESO), donde se distinguen 4 cursos, divididos en dos ciclos, el primero 1.º y 2.º de ESO y el segundo 3.º y 4.º de ESO</a:t>
            </a:r>
            <a:r>
              <a:rPr lang="es-ES" sz="1200" dirty="0" smtClean="0"/>
              <a:t>.​ </a:t>
            </a:r>
            <a:r>
              <a:rPr lang="es-ES" sz="1200" dirty="0"/>
              <a:t>Se pueden repetir dos cursos, por lo que se puede llegar a permanecer en esta etapa hasta los 18 años. Si a esta edad no se ha terminado la Secundaria en los Institutos Ordinarios se puede cursar en los llamados Centros de Educación de Adultos.</a:t>
            </a:r>
          </a:p>
          <a:p>
            <a:r>
              <a:rPr lang="es-ES" sz="1200" dirty="0" smtClean="0"/>
              <a:t>1.º </a:t>
            </a:r>
            <a:r>
              <a:rPr lang="es-ES" sz="1200" dirty="0"/>
              <a:t>de ESO (12-13 años): Matemáticas, Lengua Castellana y Literatura, Geografía e Historia, Biología y Geología, Física y Química</a:t>
            </a:r>
            <a:r>
              <a:rPr lang="es-ES" sz="1200" dirty="0" smtClean="0"/>
              <a:t>, Educación </a:t>
            </a:r>
            <a:r>
              <a:rPr lang="es-ES" sz="1200" dirty="0"/>
              <a:t>Plástica y Visual, Música, Educación Física, Inglés, Religión o Ética y optativas (Segunda Lengua Extranjera: Francés, Alemán, Portugués o Italiano, depende del instituto, opcional).</a:t>
            </a:r>
          </a:p>
          <a:p>
            <a:r>
              <a:rPr lang="es-ES" sz="1200" dirty="0"/>
              <a:t>2.º de ESO (13-14 años): Matemáticas, Lengua Castellana y Literatura, Geografía e Historia, Física y Química, Tecnologías, Educación Plástica y Visual, Música, Educación Física, Inglés, Religión o Ética y optativas (Segunda Lengua Extranjera: Francés, Alemán, Portugués o Italiano, depende del instituto, opcional).</a:t>
            </a:r>
          </a:p>
          <a:p>
            <a:r>
              <a:rPr lang="es-ES" sz="1200" dirty="0"/>
              <a:t>3.º de ESO (14-15 años): Matemáticas Académicas o Aplicadas, Lengua Castellana y Literatura, Geografía, Biología y Geología, Física y Química, Tecnologías, </a:t>
            </a:r>
            <a:r>
              <a:rPr lang="es-ES" sz="1200" dirty="0" smtClean="0"/>
              <a:t>Educación </a:t>
            </a:r>
            <a:r>
              <a:rPr lang="es-ES" sz="1200" dirty="0"/>
              <a:t>Plástica y Visual, Educación para la Ciudadanía, Educación Física, Inglés, Religión o Ética y optativas (Segunda Lengua Extranjera: Francés, Alemán, Portugués o Italiano, depende del instituto, opcional).</a:t>
            </a:r>
          </a:p>
          <a:p>
            <a:r>
              <a:rPr lang="es-ES" sz="1200" dirty="0"/>
              <a:t>4.º de ESO (15-16 años): Aquí los alumnos deciden la modalidad de 4.º de ESO.</a:t>
            </a:r>
          </a:p>
          <a:p>
            <a:r>
              <a:rPr lang="es-ES" sz="1200" dirty="0"/>
              <a:t>Ciencias: Matemáticas Académicas, Lengua Castellana y Literatura, Historia, Biología y Geología, Física y Química, Educación Física, Inglés y Religión o Ética. Además hay optativas de modalidad (elegir dos): Cultura Científica, Tecnología, Tecnologías de la Información y de la Comunicación y Segunda Lengua Extranjera (Francés, Alemán, Portugués o Italiano, depende del instituto, opcional).</a:t>
            </a:r>
          </a:p>
          <a:p>
            <a:r>
              <a:rPr lang="es-ES" sz="1200" dirty="0"/>
              <a:t>Sociales y Humanidades: Matemáticas Académicas, Lengua Castellana y Literatura, Historia, Latín, Economía, Educación Física, Inglés y Religión o Ética. Además hay optativas de modalidad (elegir dos): Educación Plástica y Visual, Música, Tecnologías de la Información y de la Comunicación y Segunda Lengua Extranjera (Francés, Alemán, Portugués o Italiano, depende del instituto, opcional).</a:t>
            </a:r>
          </a:p>
          <a:p>
            <a:r>
              <a:rPr lang="es-ES" sz="1200" dirty="0"/>
              <a:t>Aplicadas: Matemáticas Aplicadas, Lengua Castellana y Literatura, Historia, Ciencias Aplicadas, Actividad Emprendedora y Empresarial, Educación Física, Inglés y Religión o Ética. Además hay optativas de modalidad (elegir dos): Tecnología, Tecnologías de la Información y de la Comunicación, Educación Plástica y Visual, y Música.</a:t>
            </a:r>
          </a:p>
          <a:p>
            <a:r>
              <a:rPr lang="es-ES" sz="1200" dirty="0"/>
              <a:t>En las comunidades autónomas con lengua propia, en todos los cursos de la Educación Secundaria Obligatoria aparte de estas materias se imparte la enseñanza de su respectiva lengua y literatura</a:t>
            </a:r>
            <a:r>
              <a:rPr lang="es-ES" sz="1200" dirty="0" smtClean="0"/>
              <a:t>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336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697" y="221290"/>
            <a:ext cx="11704320" cy="65392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¿Cómo es la Educación Secundaria Obligatoria (ESO)?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965" y="1127275"/>
            <a:ext cx="10058400" cy="4973079"/>
          </a:xfrm>
        </p:spPr>
        <p:txBody>
          <a:bodyPr>
            <a:noAutofit/>
          </a:bodyPr>
          <a:lstStyle/>
          <a:p>
            <a:r>
              <a:rPr lang="es-ES" sz="1200" dirty="0"/>
              <a:t>En España abarca desde los 12 hasta los 16 años. Una etapa llamada Educación Secundaria Obligatoria (ESO), donde se distinguen 4 cursos, divididos en dos ciclos, el primero 1.º y 2.º de ESO y el segundo 3.º y 4.º de ESO</a:t>
            </a:r>
            <a:r>
              <a:rPr lang="es-ES" sz="1200" dirty="0" smtClean="0"/>
              <a:t>.​ </a:t>
            </a:r>
            <a:r>
              <a:rPr lang="es-ES" sz="1200" dirty="0"/>
              <a:t>Se pueden repetir dos cursos, por lo que se puede llegar a permanecer en esta etapa hasta los 18 años. Si a esta edad no se ha terminado la Secundaria en los Institutos Ordinarios se puede cursar en los llamados Centros de Educación de Adultos.</a:t>
            </a:r>
          </a:p>
          <a:p>
            <a:r>
              <a:rPr lang="es-ES" sz="1200" dirty="0" smtClean="0"/>
              <a:t>1.º </a:t>
            </a:r>
            <a:r>
              <a:rPr lang="es-ES" sz="1200" dirty="0"/>
              <a:t>de ESO (12-13 años): </a:t>
            </a:r>
            <a:r>
              <a:rPr lang="es-ES" sz="1200" dirty="0" smtClean="0"/>
              <a:t>Matemáticas (5)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 </a:t>
            </a:r>
            <a:r>
              <a:rPr lang="es-ES" sz="1200" dirty="0"/>
              <a:t>Geografía e </a:t>
            </a:r>
            <a:r>
              <a:rPr lang="es-ES" sz="1200" dirty="0" smtClean="0"/>
              <a:t>Historia (3) </a:t>
            </a:r>
            <a:r>
              <a:rPr lang="es-ES" sz="1200" dirty="0"/>
              <a:t>Biología y </a:t>
            </a:r>
            <a:r>
              <a:rPr lang="es-ES" sz="1200" dirty="0" smtClean="0"/>
              <a:t>Geología (2) </a:t>
            </a:r>
            <a:r>
              <a:rPr lang="es-ES" sz="1200" dirty="0"/>
              <a:t>Física y </a:t>
            </a:r>
            <a:r>
              <a:rPr lang="es-ES" sz="1200" dirty="0" smtClean="0"/>
              <a:t>Química</a:t>
            </a:r>
            <a:r>
              <a:rPr lang="es-ES" sz="1200" dirty="0"/>
              <a:t> </a:t>
            </a:r>
            <a:r>
              <a:rPr lang="es-ES" sz="1200" dirty="0" smtClean="0"/>
              <a:t>(2) Educación </a:t>
            </a:r>
            <a:r>
              <a:rPr lang="es-ES" sz="1200" dirty="0"/>
              <a:t>Plástica y </a:t>
            </a:r>
            <a:r>
              <a:rPr lang="es-ES" sz="1200" dirty="0" smtClean="0"/>
              <a:t>Visual (2) Música (2) </a:t>
            </a:r>
            <a:r>
              <a:rPr lang="es-ES" sz="1200" dirty="0"/>
              <a:t>Educación </a:t>
            </a:r>
            <a:r>
              <a:rPr lang="es-ES" sz="1200" dirty="0" smtClean="0"/>
              <a:t>Física (2) Inglés (3)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(2).  (30)</a:t>
            </a:r>
            <a:endParaRPr lang="es-ES" sz="1200" dirty="0"/>
          </a:p>
          <a:p>
            <a:r>
              <a:rPr lang="es-ES" sz="1200" dirty="0"/>
              <a:t>2.º de ESO (13-14 años): </a:t>
            </a:r>
            <a:r>
              <a:rPr lang="es-ES" sz="1200" dirty="0" smtClean="0"/>
              <a:t>Matemáticas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</a:t>
            </a:r>
            <a:r>
              <a:rPr lang="es-ES" sz="1200" dirty="0"/>
              <a:t>(5)</a:t>
            </a:r>
            <a:r>
              <a:rPr lang="es-ES" sz="1200" dirty="0" smtClean="0"/>
              <a:t>, </a:t>
            </a:r>
            <a:r>
              <a:rPr lang="es-ES" sz="1200" dirty="0"/>
              <a:t>Geografía e </a:t>
            </a:r>
            <a:r>
              <a:rPr lang="es-ES" sz="1200" dirty="0" smtClean="0"/>
              <a:t>Historia (3) , </a:t>
            </a:r>
            <a:r>
              <a:rPr lang="es-ES" sz="1200" dirty="0"/>
              <a:t>Física y </a:t>
            </a:r>
            <a:r>
              <a:rPr lang="es-ES" sz="1200" dirty="0" smtClean="0"/>
              <a:t>Química (2) , Tecnologías (3) , </a:t>
            </a:r>
            <a:r>
              <a:rPr lang="es-ES" sz="1200" dirty="0"/>
              <a:t>Educación Plástica y </a:t>
            </a:r>
            <a:r>
              <a:rPr lang="es-ES" sz="1200" dirty="0" smtClean="0"/>
              <a:t>Visual (2), Música (2) , </a:t>
            </a:r>
            <a:r>
              <a:rPr lang="es-ES" sz="1200" dirty="0"/>
              <a:t>Educación </a:t>
            </a:r>
            <a:r>
              <a:rPr lang="es-ES" sz="1200" dirty="0" smtClean="0"/>
              <a:t>Física (2) , Inglés (3) ,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(1) . (30)</a:t>
            </a:r>
            <a:endParaRPr lang="es-ES" sz="1200" dirty="0"/>
          </a:p>
          <a:p>
            <a:r>
              <a:rPr lang="es-ES" sz="1200" dirty="0"/>
              <a:t>3.º de ESO (14-15 años): Matemáticas Académicas o </a:t>
            </a:r>
            <a:r>
              <a:rPr lang="es-ES" sz="1200" dirty="0" smtClean="0"/>
              <a:t>Aplicadas (5) 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 , Geografía (3) , </a:t>
            </a:r>
            <a:r>
              <a:rPr lang="es-ES" sz="1200" dirty="0"/>
              <a:t>Biología y </a:t>
            </a:r>
            <a:r>
              <a:rPr lang="es-ES" sz="1200" dirty="0" smtClean="0"/>
              <a:t>Geología </a:t>
            </a:r>
            <a:r>
              <a:rPr lang="es-ES" sz="1200" dirty="0"/>
              <a:t>(2</a:t>
            </a:r>
            <a:r>
              <a:rPr lang="es-ES" sz="1200" dirty="0" smtClean="0"/>
              <a:t>) , </a:t>
            </a:r>
            <a:r>
              <a:rPr lang="es-ES" sz="1200" dirty="0"/>
              <a:t>Física y </a:t>
            </a:r>
            <a:r>
              <a:rPr lang="es-ES" sz="1200" dirty="0" smtClean="0"/>
              <a:t>Química </a:t>
            </a:r>
            <a:r>
              <a:rPr lang="es-ES" sz="1200" dirty="0"/>
              <a:t>(2)</a:t>
            </a:r>
            <a:r>
              <a:rPr lang="es-ES" sz="1200" dirty="0" smtClean="0"/>
              <a:t>, Tecnologías (3) , Educación </a:t>
            </a:r>
            <a:r>
              <a:rPr lang="es-ES" sz="1200" dirty="0"/>
              <a:t>Plástica y </a:t>
            </a:r>
            <a:r>
              <a:rPr lang="es-ES" sz="1200" dirty="0" smtClean="0"/>
              <a:t>Visual (2) , </a:t>
            </a:r>
            <a:r>
              <a:rPr lang="es-ES" sz="1200" dirty="0"/>
              <a:t>Educación para la Ciudadanía, Educación </a:t>
            </a:r>
            <a:r>
              <a:rPr lang="es-ES" sz="1200" dirty="0" smtClean="0"/>
              <a:t>Física (2) , Inglés (3) ,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(1) . (30) </a:t>
            </a:r>
            <a:endParaRPr lang="es-ES" sz="1200" dirty="0"/>
          </a:p>
          <a:p>
            <a:r>
              <a:rPr lang="es-ES" sz="1200" dirty="0"/>
              <a:t>4.º de ESO (15-16 años): Aquí los alumnos deciden la modalidad de 4.º de ESO.</a:t>
            </a:r>
          </a:p>
          <a:p>
            <a:r>
              <a:rPr lang="es-ES" sz="1200" dirty="0"/>
              <a:t>Ciencias: Matemáticas </a:t>
            </a:r>
            <a:r>
              <a:rPr lang="es-ES" sz="1200" dirty="0" smtClean="0"/>
              <a:t>Académicas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</a:t>
            </a:r>
            <a:r>
              <a:rPr lang="es-ES" sz="1200" dirty="0"/>
              <a:t>Biología y </a:t>
            </a:r>
            <a:r>
              <a:rPr lang="es-ES" sz="1200" dirty="0" smtClean="0"/>
              <a:t>Geología (2) , </a:t>
            </a:r>
            <a:r>
              <a:rPr lang="es-ES" sz="1200" dirty="0"/>
              <a:t>Física y </a:t>
            </a:r>
            <a:r>
              <a:rPr lang="es-ES" sz="1200" dirty="0" smtClean="0"/>
              <a:t>Química (2), </a:t>
            </a:r>
            <a:r>
              <a:rPr lang="es-ES" sz="1200" dirty="0"/>
              <a:t>Educación </a:t>
            </a:r>
            <a:r>
              <a:rPr lang="es-ES" sz="1200" dirty="0" smtClean="0"/>
              <a:t>Física (2), </a:t>
            </a:r>
            <a:r>
              <a:rPr lang="es-ES" sz="1200" dirty="0"/>
              <a:t>Inglés </a:t>
            </a:r>
            <a:r>
              <a:rPr lang="es-ES" sz="1200" dirty="0" smtClean="0"/>
              <a:t>(3) y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Ética. Además hay optativas de modalidad (elegir dos): Cultura </a:t>
            </a:r>
            <a:r>
              <a:rPr lang="es-ES" sz="1200" dirty="0" smtClean="0"/>
              <a:t>Científica </a:t>
            </a:r>
            <a:r>
              <a:rPr lang="es-ES" sz="1200" dirty="0"/>
              <a:t>(3)</a:t>
            </a:r>
            <a:r>
              <a:rPr lang="es-ES" sz="1200" dirty="0" smtClean="0"/>
              <a:t>, Tecnología </a:t>
            </a:r>
            <a:r>
              <a:rPr lang="es-ES" sz="1200" dirty="0"/>
              <a:t>(3)</a:t>
            </a:r>
            <a:r>
              <a:rPr lang="es-ES" sz="1200" dirty="0" smtClean="0"/>
              <a:t>, </a:t>
            </a:r>
            <a:r>
              <a:rPr lang="es-ES" sz="1200" dirty="0"/>
              <a:t>Tecnologías de la Información y de la </a:t>
            </a:r>
            <a:r>
              <a:rPr lang="es-ES" sz="1200" dirty="0" smtClean="0"/>
              <a:t>Comunicación </a:t>
            </a:r>
            <a:r>
              <a:rPr lang="es-ES" sz="1200" dirty="0"/>
              <a:t>(3)</a:t>
            </a:r>
            <a:r>
              <a:rPr lang="es-ES" sz="1200" dirty="0" smtClean="0"/>
              <a:t> </a:t>
            </a:r>
            <a:r>
              <a:rPr lang="es-ES" sz="1200" dirty="0"/>
              <a:t>y Segunda Lengua Extranjera (Francés, Alemán, Portugués o Italiano, depende del instituto, opcional</a:t>
            </a:r>
            <a:r>
              <a:rPr lang="es-ES" sz="1200" dirty="0" smtClean="0"/>
              <a:t>) (3) . (30)</a:t>
            </a:r>
            <a:endParaRPr lang="es-ES" sz="1200" dirty="0"/>
          </a:p>
          <a:p>
            <a:r>
              <a:rPr lang="es-ES" sz="1200" dirty="0"/>
              <a:t>Sociales y Humanidades: Matemáticas </a:t>
            </a:r>
            <a:r>
              <a:rPr lang="es-ES" sz="1200" dirty="0" smtClean="0"/>
              <a:t>Académicas (5) 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Latín (3), Economía (2)  , </a:t>
            </a:r>
            <a:r>
              <a:rPr lang="es-ES" sz="1200" dirty="0"/>
              <a:t>Educación </a:t>
            </a:r>
            <a:r>
              <a:rPr lang="es-ES" sz="1200" dirty="0" smtClean="0"/>
              <a:t>Física (2), Inglés (3) </a:t>
            </a:r>
            <a:r>
              <a:rPr lang="es-ES" sz="1200" dirty="0"/>
              <a:t>y </a:t>
            </a:r>
            <a:r>
              <a:rPr lang="es-ES" sz="1200" dirty="0" smtClean="0"/>
              <a:t>Religión (2) </a:t>
            </a:r>
            <a:r>
              <a:rPr lang="es-ES" sz="1200" dirty="0"/>
              <a:t>o Ética. Además hay optativas de modalidad (elegir dos): Educación Plástica y </a:t>
            </a:r>
            <a:r>
              <a:rPr lang="es-ES" sz="1200" dirty="0" smtClean="0"/>
              <a:t>Visual (2), Música (2), </a:t>
            </a:r>
            <a:r>
              <a:rPr lang="es-ES" sz="1200" dirty="0"/>
              <a:t>Tecnologías de la Información y de la Comunicación </a:t>
            </a:r>
            <a:r>
              <a:rPr lang="es-ES" sz="1200" dirty="0" smtClean="0"/>
              <a:t>(3) y </a:t>
            </a:r>
            <a:r>
              <a:rPr lang="es-ES" sz="1200" dirty="0"/>
              <a:t>Segunda Lengua Extranjera (Francés, Alemán, Portugués o Italiano, depende del instituto, opcional</a:t>
            </a:r>
            <a:r>
              <a:rPr lang="es-ES" sz="1200" dirty="0" smtClean="0"/>
              <a:t>) (3). (30)</a:t>
            </a:r>
            <a:endParaRPr lang="es-ES" sz="1200" dirty="0"/>
          </a:p>
          <a:p>
            <a:r>
              <a:rPr lang="es-ES" sz="1200" dirty="0"/>
              <a:t>Aplicadas: Matemáticas </a:t>
            </a:r>
            <a:r>
              <a:rPr lang="es-ES" sz="1200" dirty="0" smtClean="0"/>
              <a:t>Aplicadas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</a:t>
            </a:r>
            <a:r>
              <a:rPr lang="es-ES" sz="1200" dirty="0"/>
              <a:t>Ciencias </a:t>
            </a:r>
            <a:r>
              <a:rPr lang="es-ES" sz="1200" dirty="0" smtClean="0"/>
              <a:t>Aplicadas (3), </a:t>
            </a:r>
            <a:r>
              <a:rPr lang="es-ES" sz="1200" dirty="0"/>
              <a:t>Actividad Emprendedora y </a:t>
            </a:r>
            <a:r>
              <a:rPr lang="es-ES" sz="1200" dirty="0" smtClean="0"/>
              <a:t>Empresarial (2), </a:t>
            </a:r>
            <a:r>
              <a:rPr lang="es-ES" sz="1200" dirty="0"/>
              <a:t>Educación </a:t>
            </a:r>
            <a:r>
              <a:rPr lang="es-ES" sz="1200" dirty="0" smtClean="0"/>
              <a:t>Física (2), Inglés (3) </a:t>
            </a:r>
            <a:r>
              <a:rPr lang="es-ES" sz="1200" dirty="0"/>
              <a:t>y </a:t>
            </a:r>
            <a:r>
              <a:rPr lang="es-ES" sz="1200" dirty="0" smtClean="0"/>
              <a:t>Religión (2) </a:t>
            </a:r>
            <a:r>
              <a:rPr lang="es-ES" sz="1200" dirty="0"/>
              <a:t>o Ética. Además hay optativas de modalidad (elegir dos): </a:t>
            </a:r>
            <a:r>
              <a:rPr lang="es-ES" sz="1200" dirty="0" smtClean="0"/>
              <a:t>Tecnología (3), </a:t>
            </a:r>
            <a:r>
              <a:rPr lang="es-ES" sz="1200" dirty="0"/>
              <a:t>Tecnologías de la Información y de la </a:t>
            </a:r>
            <a:r>
              <a:rPr lang="es-ES" sz="1200" dirty="0" smtClean="0"/>
              <a:t>Comunicación (3), </a:t>
            </a:r>
            <a:r>
              <a:rPr lang="es-ES" sz="1200" dirty="0"/>
              <a:t>Educación </a:t>
            </a:r>
            <a:r>
              <a:rPr lang="es-ES" sz="1200" dirty="0" smtClean="0"/>
              <a:t>Plástica </a:t>
            </a:r>
            <a:r>
              <a:rPr lang="es-ES" sz="1200" dirty="0"/>
              <a:t>y </a:t>
            </a:r>
            <a:r>
              <a:rPr lang="es-ES" sz="1200" dirty="0" smtClean="0"/>
              <a:t>Visual (2), </a:t>
            </a:r>
            <a:r>
              <a:rPr lang="es-ES" sz="1200" dirty="0"/>
              <a:t>y </a:t>
            </a:r>
            <a:r>
              <a:rPr lang="es-ES" sz="1200" dirty="0" smtClean="0"/>
              <a:t>Música (2).  (30)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4325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697" y="221290"/>
            <a:ext cx="11704320" cy="65392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¿Cómo es la Educación Secundaria Obligatoria (ESO)?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965" y="1127275"/>
            <a:ext cx="10058400" cy="4973079"/>
          </a:xfrm>
        </p:spPr>
        <p:txBody>
          <a:bodyPr>
            <a:noAutofit/>
          </a:bodyPr>
          <a:lstStyle/>
          <a:p>
            <a:r>
              <a:rPr lang="es-ES" sz="1200" dirty="0"/>
              <a:t>En España abarca desde los 12 hasta los 16 años. Una etapa llamada Educación Secundaria Obligatoria (ESO), donde se distinguen 4 cursos, divididos en dos ciclos, el primero 1.º y 2.º de ESO y el segundo 3.º y 4.º de ESO</a:t>
            </a:r>
            <a:r>
              <a:rPr lang="es-ES" sz="1200" dirty="0" smtClean="0"/>
              <a:t>.​ </a:t>
            </a:r>
            <a:r>
              <a:rPr lang="es-ES" sz="1200" dirty="0"/>
              <a:t>Se pueden repetir dos cursos, por lo que se puede llegar a permanecer en esta etapa hasta los 18 años. Si a esta edad no se ha terminado la Secundaria en los Institutos Ordinarios se puede cursar en los llamados Centros de Educación de Adultos.</a:t>
            </a:r>
          </a:p>
          <a:p>
            <a:r>
              <a:rPr lang="es-ES" sz="1200" dirty="0" smtClean="0"/>
              <a:t>1.º </a:t>
            </a:r>
            <a:r>
              <a:rPr lang="es-ES" sz="1200" dirty="0"/>
              <a:t>de ESO (12-13 años): </a:t>
            </a:r>
            <a:r>
              <a:rPr lang="es-ES" sz="1200" dirty="0" smtClean="0"/>
              <a:t>Matemáticas (5)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 </a:t>
            </a:r>
            <a:r>
              <a:rPr lang="es-ES" sz="1200" dirty="0"/>
              <a:t>Geografía e </a:t>
            </a:r>
            <a:r>
              <a:rPr lang="es-ES" sz="1200" dirty="0" smtClean="0"/>
              <a:t>Historia (3) </a:t>
            </a:r>
            <a:r>
              <a:rPr lang="es-ES" sz="1200" dirty="0"/>
              <a:t>Biología y </a:t>
            </a:r>
            <a:r>
              <a:rPr lang="es-ES" sz="1200" dirty="0" smtClean="0"/>
              <a:t>Geología (2) </a:t>
            </a:r>
            <a:r>
              <a:rPr lang="es-ES" sz="1200" dirty="0"/>
              <a:t>Física y </a:t>
            </a:r>
            <a:r>
              <a:rPr lang="es-ES" sz="1200" dirty="0" smtClean="0"/>
              <a:t>Química</a:t>
            </a:r>
            <a:r>
              <a:rPr lang="es-ES" sz="1200" dirty="0"/>
              <a:t> </a:t>
            </a:r>
            <a:r>
              <a:rPr lang="es-ES" sz="1200" dirty="0" smtClean="0"/>
              <a:t>(2) Educación </a:t>
            </a:r>
            <a:r>
              <a:rPr lang="es-ES" sz="1200" dirty="0"/>
              <a:t>Plástica y </a:t>
            </a:r>
            <a:r>
              <a:rPr lang="es-ES" sz="1200" dirty="0" smtClean="0"/>
              <a:t>Visual (2) Música (2) </a:t>
            </a:r>
            <a:r>
              <a:rPr lang="es-ES" sz="1200" dirty="0"/>
              <a:t>Educación </a:t>
            </a:r>
            <a:r>
              <a:rPr lang="es-ES" sz="1200" dirty="0" smtClean="0"/>
              <a:t>Física (2) Inglés (3)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(2).  (30)</a:t>
            </a:r>
            <a:endParaRPr lang="es-ES" sz="1200" dirty="0"/>
          </a:p>
          <a:p>
            <a:r>
              <a:rPr lang="es-ES" sz="1200" dirty="0"/>
              <a:t>2.º de ESO (13-14 años): </a:t>
            </a:r>
            <a:r>
              <a:rPr lang="es-ES" sz="1200" dirty="0" smtClean="0"/>
              <a:t>Matemáticas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</a:t>
            </a:r>
            <a:r>
              <a:rPr lang="es-ES" sz="1200" dirty="0"/>
              <a:t>(5)</a:t>
            </a:r>
            <a:r>
              <a:rPr lang="es-ES" sz="1200" dirty="0" smtClean="0"/>
              <a:t>, </a:t>
            </a:r>
            <a:r>
              <a:rPr lang="es-ES" sz="1200" dirty="0"/>
              <a:t>Geografía e </a:t>
            </a:r>
            <a:r>
              <a:rPr lang="es-ES" sz="1200" dirty="0" smtClean="0"/>
              <a:t>Historia (3) , </a:t>
            </a:r>
            <a:r>
              <a:rPr lang="es-ES" sz="1200" dirty="0"/>
              <a:t>Física y </a:t>
            </a:r>
            <a:r>
              <a:rPr lang="es-ES" sz="1200" dirty="0" smtClean="0"/>
              <a:t>Química (2) , Tecnologías (3) , </a:t>
            </a:r>
            <a:r>
              <a:rPr lang="es-ES" sz="1200" dirty="0"/>
              <a:t>Educación Plástica y </a:t>
            </a:r>
            <a:r>
              <a:rPr lang="es-ES" sz="1200" dirty="0" smtClean="0"/>
              <a:t>Visual (2), Música (2) , </a:t>
            </a:r>
            <a:r>
              <a:rPr lang="es-ES" sz="1200" dirty="0"/>
              <a:t>Educación </a:t>
            </a:r>
            <a:r>
              <a:rPr lang="es-ES" sz="1200" dirty="0" smtClean="0"/>
              <a:t>Física (2) , Inglés (3) ,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(1) . (30)</a:t>
            </a:r>
            <a:endParaRPr lang="es-ES" sz="1200" dirty="0"/>
          </a:p>
          <a:p>
            <a:r>
              <a:rPr lang="es-ES" sz="1200" dirty="0"/>
              <a:t>3.º de ESO (14-15 años): Matemáticas Académicas o </a:t>
            </a:r>
            <a:r>
              <a:rPr lang="es-ES" sz="1200" dirty="0" smtClean="0"/>
              <a:t>Aplicadas (5) 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 , Geografía (3) , </a:t>
            </a:r>
            <a:r>
              <a:rPr lang="es-ES" sz="1200" dirty="0"/>
              <a:t>Biología y </a:t>
            </a:r>
            <a:r>
              <a:rPr lang="es-ES" sz="1200" dirty="0" smtClean="0"/>
              <a:t>Geología </a:t>
            </a:r>
            <a:r>
              <a:rPr lang="es-ES" sz="1200" dirty="0"/>
              <a:t>(2</a:t>
            </a:r>
            <a:r>
              <a:rPr lang="es-ES" sz="1200" dirty="0" smtClean="0"/>
              <a:t>) , </a:t>
            </a:r>
            <a:r>
              <a:rPr lang="es-ES" sz="1200" dirty="0"/>
              <a:t>Física y </a:t>
            </a:r>
            <a:r>
              <a:rPr lang="es-ES" sz="1200" dirty="0" smtClean="0"/>
              <a:t>Química </a:t>
            </a:r>
            <a:r>
              <a:rPr lang="es-ES" sz="1200" dirty="0"/>
              <a:t>(2)</a:t>
            </a:r>
            <a:r>
              <a:rPr lang="es-ES" sz="1200" dirty="0" smtClean="0"/>
              <a:t>, Tecnologías (3) , Educación </a:t>
            </a:r>
            <a:r>
              <a:rPr lang="es-ES" sz="1200" dirty="0"/>
              <a:t>Plástica y </a:t>
            </a:r>
            <a:r>
              <a:rPr lang="es-ES" sz="1200" dirty="0" smtClean="0"/>
              <a:t>Visual (2) , </a:t>
            </a:r>
            <a:r>
              <a:rPr lang="es-ES" sz="1200" dirty="0"/>
              <a:t>Educación para la Ciudadanía, Educación </a:t>
            </a:r>
            <a:r>
              <a:rPr lang="es-ES" sz="1200" dirty="0" smtClean="0"/>
              <a:t>Física (2) , Inglés (3) ,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 y optativas (Segunda Lengua Extranjera: Francés, Alemán, Portugués o Italiano, depende del instituto, opcional</a:t>
            </a:r>
            <a:r>
              <a:rPr lang="es-ES" sz="1200" dirty="0" smtClean="0"/>
              <a:t>) (1) . (30) </a:t>
            </a:r>
            <a:endParaRPr lang="es-ES" sz="1200" dirty="0"/>
          </a:p>
          <a:p>
            <a:r>
              <a:rPr lang="es-ES" sz="1200" dirty="0"/>
              <a:t>4.º de ESO (15-16 años): Aquí los alumnos deciden la modalidad de 4.º de ESO.</a:t>
            </a:r>
          </a:p>
          <a:p>
            <a:r>
              <a:rPr lang="es-ES" sz="1200" dirty="0"/>
              <a:t>Ciencias: Matemáticas </a:t>
            </a:r>
            <a:r>
              <a:rPr lang="es-ES" sz="1200" dirty="0" smtClean="0"/>
              <a:t>Académicas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</a:t>
            </a:r>
            <a:r>
              <a:rPr lang="es-ES" sz="1200" dirty="0"/>
              <a:t>Biología y </a:t>
            </a:r>
            <a:r>
              <a:rPr lang="es-ES" sz="1200" dirty="0" smtClean="0"/>
              <a:t>Geología (2) , </a:t>
            </a:r>
            <a:r>
              <a:rPr lang="es-ES" sz="1200" dirty="0"/>
              <a:t>Física y </a:t>
            </a:r>
            <a:r>
              <a:rPr lang="es-ES" sz="1200" dirty="0" smtClean="0"/>
              <a:t>Química (2), </a:t>
            </a:r>
            <a:r>
              <a:rPr lang="es-ES" sz="1200" dirty="0"/>
              <a:t>Educación </a:t>
            </a:r>
            <a:r>
              <a:rPr lang="es-ES" sz="1200" dirty="0" smtClean="0"/>
              <a:t>Física (2), </a:t>
            </a:r>
            <a:r>
              <a:rPr lang="es-ES" sz="1200" dirty="0"/>
              <a:t>Inglés </a:t>
            </a:r>
            <a:r>
              <a:rPr lang="es-ES" sz="1200" dirty="0" smtClean="0"/>
              <a:t>(3) y </a:t>
            </a:r>
            <a:r>
              <a:rPr lang="es-ES" sz="1200" dirty="0"/>
              <a:t>Religión </a:t>
            </a:r>
            <a:r>
              <a:rPr lang="es-ES" sz="1200" dirty="0" smtClean="0"/>
              <a:t>(2) o </a:t>
            </a:r>
            <a:r>
              <a:rPr lang="es-ES" sz="1200" dirty="0"/>
              <a:t>Ética. Además hay optativas de modalidad (elegir dos): Cultura </a:t>
            </a:r>
            <a:r>
              <a:rPr lang="es-ES" sz="1200" dirty="0" smtClean="0"/>
              <a:t>Científica </a:t>
            </a:r>
            <a:r>
              <a:rPr lang="es-ES" sz="1200" dirty="0"/>
              <a:t>(3)</a:t>
            </a:r>
            <a:r>
              <a:rPr lang="es-ES" sz="1200" dirty="0" smtClean="0"/>
              <a:t>, Tecnología </a:t>
            </a:r>
            <a:r>
              <a:rPr lang="es-ES" sz="1200" dirty="0"/>
              <a:t>(3)</a:t>
            </a:r>
            <a:r>
              <a:rPr lang="es-ES" sz="1200" dirty="0" smtClean="0"/>
              <a:t>, </a:t>
            </a:r>
            <a:r>
              <a:rPr lang="es-ES" sz="1200" dirty="0"/>
              <a:t>Tecnologías de la Información y de la </a:t>
            </a:r>
            <a:r>
              <a:rPr lang="es-ES" sz="1200" dirty="0" smtClean="0"/>
              <a:t>Comunicación </a:t>
            </a:r>
            <a:r>
              <a:rPr lang="es-ES" sz="1200" dirty="0"/>
              <a:t>(3)</a:t>
            </a:r>
            <a:r>
              <a:rPr lang="es-ES" sz="1200" dirty="0" smtClean="0"/>
              <a:t> </a:t>
            </a:r>
            <a:r>
              <a:rPr lang="es-ES" sz="1200" dirty="0"/>
              <a:t>y Segunda Lengua Extranjera (Francés, Alemán, Portugués o Italiano, depende del instituto, opcional</a:t>
            </a:r>
            <a:r>
              <a:rPr lang="es-ES" sz="1200" dirty="0" smtClean="0"/>
              <a:t>) (3) . (30)</a:t>
            </a:r>
            <a:endParaRPr lang="es-ES" sz="1200" dirty="0"/>
          </a:p>
          <a:p>
            <a:r>
              <a:rPr lang="es-ES" sz="1200" dirty="0"/>
              <a:t>Sociales y Humanidades: Matemáticas </a:t>
            </a:r>
            <a:r>
              <a:rPr lang="es-ES" sz="1200" dirty="0" smtClean="0"/>
              <a:t>Académicas (5) 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Latín (3), Economía (2)  , </a:t>
            </a:r>
            <a:r>
              <a:rPr lang="es-ES" sz="1200" dirty="0"/>
              <a:t>Educación </a:t>
            </a:r>
            <a:r>
              <a:rPr lang="es-ES" sz="1200" dirty="0" smtClean="0"/>
              <a:t>Física (2), Inglés (3) </a:t>
            </a:r>
            <a:r>
              <a:rPr lang="es-ES" sz="1200" dirty="0"/>
              <a:t>y </a:t>
            </a:r>
            <a:r>
              <a:rPr lang="es-ES" sz="1200" dirty="0" smtClean="0"/>
              <a:t>Religión (2) </a:t>
            </a:r>
            <a:r>
              <a:rPr lang="es-ES" sz="1200" dirty="0"/>
              <a:t>o Ética. Además hay optativas de modalidad (elegir dos): Educación Plástica y </a:t>
            </a:r>
            <a:r>
              <a:rPr lang="es-ES" sz="1200" dirty="0" smtClean="0"/>
              <a:t>Visual (2), Música (2), </a:t>
            </a:r>
            <a:r>
              <a:rPr lang="es-ES" sz="1200" dirty="0"/>
              <a:t>Tecnologías de la Información y de la Comunicación </a:t>
            </a:r>
            <a:r>
              <a:rPr lang="es-ES" sz="1200" dirty="0" smtClean="0"/>
              <a:t>(3) y </a:t>
            </a:r>
            <a:r>
              <a:rPr lang="es-ES" sz="1200" dirty="0"/>
              <a:t>Segunda Lengua Extranjera (Francés, Alemán, Portugués o Italiano, depende del instituto, opcional</a:t>
            </a:r>
            <a:r>
              <a:rPr lang="es-ES" sz="1200" dirty="0" smtClean="0"/>
              <a:t>) (3). (30)</a:t>
            </a:r>
            <a:endParaRPr lang="es-ES" sz="1200" dirty="0"/>
          </a:p>
          <a:p>
            <a:r>
              <a:rPr lang="es-ES" sz="1200" dirty="0"/>
              <a:t>Aplicadas: Matemáticas </a:t>
            </a:r>
            <a:r>
              <a:rPr lang="es-ES" sz="1200" dirty="0" smtClean="0"/>
              <a:t>Aplicadas (5), </a:t>
            </a:r>
            <a:r>
              <a:rPr lang="es-ES" sz="1200" dirty="0"/>
              <a:t>Lengua Castellana y </a:t>
            </a:r>
            <a:r>
              <a:rPr lang="es-ES" sz="1200" dirty="0" smtClean="0"/>
              <a:t>Literatura (5), Historia (3), </a:t>
            </a:r>
            <a:r>
              <a:rPr lang="es-ES" sz="1200" dirty="0"/>
              <a:t>Ciencias </a:t>
            </a:r>
            <a:r>
              <a:rPr lang="es-ES" sz="1200" dirty="0" smtClean="0"/>
              <a:t>Aplicadas (3), </a:t>
            </a:r>
            <a:r>
              <a:rPr lang="es-ES" sz="1200" dirty="0"/>
              <a:t>Actividad Emprendedora y </a:t>
            </a:r>
            <a:r>
              <a:rPr lang="es-ES" sz="1200" dirty="0" smtClean="0"/>
              <a:t>Empresarial (2), </a:t>
            </a:r>
            <a:r>
              <a:rPr lang="es-ES" sz="1200" dirty="0"/>
              <a:t>Educación </a:t>
            </a:r>
            <a:r>
              <a:rPr lang="es-ES" sz="1200" dirty="0" smtClean="0"/>
              <a:t>Física (2), Inglés (3) </a:t>
            </a:r>
            <a:r>
              <a:rPr lang="es-ES" sz="1200" dirty="0"/>
              <a:t>y </a:t>
            </a:r>
            <a:r>
              <a:rPr lang="es-ES" sz="1200" dirty="0" smtClean="0"/>
              <a:t>Religión (2) </a:t>
            </a:r>
            <a:r>
              <a:rPr lang="es-ES" sz="1200" dirty="0"/>
              <a:t>o Ética. Además hay optativas de modalidad (elegir dos): </a:t>
            </a:r>
            <a:r>
              <a:rPr lang="es-ES" sz="1200" dirty="0" smtClean="0"/>
              <a:t>Tecnología (3), </a:t>
            </a:r>
            <a:r>
              <a:rPr lang="es-ES" sz="1200" dirty="0"/>
              <a:t>Tecnologías de la Información y de la </a:t>
            </a:r>
            <a:r>
              <a:rPr lang="es-ES" sz="1200" dirty="0" smtClean="0"/>
              <a:t>Comunicación (3), </a:t>
            </a:r>
            <a:r>
              <a:rPr lang="es-ES" sz="1200" dirty="0"/>
              <a:t>Educación </a:t>
            </a:r>
            <a:r>
              <a:rPr lang="es-ES" sz="1200" dirty="0" smtClean="0"/>
              <a:t>Plástica </a:t>
            </a:r>
            <a:r>
              <a:rPr lang="es-ES" sz="1200" dirty="0"/>
              <a:t>y </a:t>
            </a:r>
            <a:r>
              <a:rPr lang="es-ES" sz="1200" dirty="0" smtClean="0"/>
              <a:t>Visual (2), </a:t>
            </a:r>
            <a:r>
              <a:rPr lang="es-ES" sz="1200" dirty="0"/>
              <a:t>y </a:t>
            </a:r>
            <a:r>
              <a:rPr lang="es-ES" sz="1200" dirty="0" smtClean="0"/>
              <a:t>Música (2).  (30)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8123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HORARIO DE CURSOS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16415"/>
              </p:ext>
            </p:extLst>
          </p:nvPr>
        </p:nvGraphicFramePr>
        <p:xfrm>
          <a:off x="211018" y="1846263"/>
          <a:ext cx="1151567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235">
                  <a:extLst>
                    <a:ext uri="{9D8B030D-6E8A-4147-A177-3AD203B41FA5}">
                      <a16:colId xmlns:a16="http://schemas.microsoft.com/office/drawing/2014/main" val="1462497084"/>
                    </a:ext>
                  </a:extLst>
                </a:gridCol>
                <a:gridCol w="1854103">
                  <a:extLst>
                    <a:ext uri="{9D8B030D-6E8A-4147-A177-3AD203B41FA5}">
                      <a16:colId xmlns:a16="http://schemas.microsoft.com/office/drawing/2014/main" val="72950128"/>
                    </a:ext>
                  </a:extLst>
                </a:gridCol>
                <a:gridCol w="1831583">
                  <a:extLst>
                    <a:ext uri="{9D8B030D-6E8A-4147-A177-3AD203B41FA5}">
                      <a16:colId xmlns:a16="http://schemas.microsoft.com/office/drawing/2014/main" val="3696457452"/>
                    </a:ext>
                  </a:extLst>
                </a:gridCol>
                <a:gridCol w="1831583">
                  <a:extLst>
                    <a:ext uri="{9D8B030D-6E8A-4147-A177-3AD203B41FA5}">
                      <a16:colId xmlns:a16="http://schemas.microsoft.com/office/drawing/2014/main" val="2233321288"/>
                    </a:ext>
                  </a:extLst>
                </a:gridCol>
                <a:gridCol w="1831583">
                  <a:extLst>
                    <a:ext uri="{9D8B030D-6E8A-4147-A177-3AD203B41FA5}">
                      <a16:colId xmlns:a16="http://schemas.microsoft.com/office/drawing/2014/main" val="1125205427"/>
                    </a:ext>
                  </a:extLst>
                </a:gridCol>
                <a:gridCol w="1831583">
                  <a:extLst>
                    <a:ext uri="{9D8B030D-6E8A-4147-A177-3AD203B41FA5}">
                      <a16:colId xmlns:a16="http://schemas.microsoft.com/office/drawing/2014/main" val="144295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LUNES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MIÉRCOLES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JUEVES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VIERNES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1ª</a:t>
                      </a:r>
                      <a:r>
                        <a:rPr lang="es-ES" baseline="0" dirty="0" smtClean="0"/>
                        <a:t> HORA (8:00-8:50)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2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2ª</a:t>
                      </a:r>
                      <a:r>
                        <a:rPr lang="es-ES" baseline="0" dirty="0" smtClean="0"/>
                        <a:t> HORA (8:50-9:40)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4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3ª</a:t>
                      </a:r>
                      <a:r>
                        <a:rPr lang="es-ES" baseline="0" dirty="0" smtClean="0"/>
                        <a:t> HORA (9:40-10:30)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RECREO (10:30-11:00)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4ª HORA (11:00-11:50)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5ª</a:t>
                      </a:r>
                      <a:r>
                        <a:rPr lang="es-ES" baseline="0" dirty="0" smtClean="0"/>
                        <a:t> HORA (11:50-12:40)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9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6ª HORA (12:40-13:30)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RECREO (13:30-14:00)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2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7ª HORA (14:00-14:50)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5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8ª</a:t>
                      </a:r>
                      <a:r>
                        <a:rPr lang="es-ES" baseline="0" dirty="0" smtClean="0"/>
                        <a:t> HORA (14:50-15:40)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9ª HORA (15:40-16:30)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8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09749"/>
              </p:ext>
            </p:extLst>
          </p:nvPr>
        </p:nvGraphicFramePr>
        <p:xfrm>
          <a:off x="801541" y="523900"/>
          <a:ext cx="10860576" cy="5356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9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600F5-35AA-4BF3-9239-AB168BF949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9931B-EE0B-44DE-B6F7-4FBE5C4D6AC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608300-36AA-481E-908E-A1CF33DD5CA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41F0-9229-4A4D-958A-CAC0CBA948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BD87D-1D6E-4BAA-A15F-143F245E71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0AB3-362C-470C-9EEE-0AD7F91B1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DA541-63AF-4137-899A-5A9BB6B1B6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0A75B-2F7A-45C0-A255-3D317EE681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6EDA53-C9F9-412B-B9A8-4F68184AE3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2180</Words>
  <Application>Microsoft Office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CURSOS</vt:lpstr>
      <vt:lpstr>UN MAPACHE</vt:lpstr>
      <vt:lpstr>UNA NUTRIA</vt:lpstr>
      <vt:lpstr>Cursos disponibles en un instituto de mapaches y nutrias </vt:lpstr>
      <vt:lpstr>¿Cómo es la Educación Secundaria Obligatoria (ESO)?</vt:lpstr>
      <vt:lpstr>¿Cómo es la Educación Secundaria Obligatoria (ESO)?</vt:lpstr>
      <vt:lpstr>¿Cómo es la Educación Secundaria Obligatoria (ESO)?</vt:lpstr>
      <vt:lpstr>HORARIO DE CURSOS</vt:lpstr>
      <vt:lpstr>Presentación de PowerPoint</vt:lpstr>
      <vt:lpstr>Nº de alumnos por curso y horario</vt:lpstr>
      <vt:lpstr>MENÚ DE OPCIONES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Alumno02</dc:creator>
  <cp:lastModifiedBy>Alumno02</cp:lastModifiedBy>
  <cp:revision>11</cp:revision>
  <dcterms:created xsi:type="dcterms:W3CDTF">2021-05-17T10:02:48Z</dcterms:created>
  <dcterms:modified xsi:type="dcterms:W3CDTF">2021-05-17T11:43:12Z</dcterms:modified>
</cp:coreProperties>
</file>