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420" r:id="rId3"/>
    <p:sldId id="381" r:id="rId4"/>
    <p:sldId id="382" r:id="rId5"/>
    <p:sldId id="385" r:id="rId6"/>
    <p:sldId id="407" r:id="rId7"/>
    <p:sldId id="408" r:id="rId8"/>
    <p:sldId id="409" r:id="rId9"/>
    <p:sldId id="386" r:id="rId10"/>
    <p:sldId id="308" r:id="rId11"/>
    <p:sldId id="388" r:id="rId12"/>
    <p:sldId id="410" r:id="rId13"/>
    <p:sldId id="387" r:id="rId14"/>
    <p:sldId id="389" r:id="rId15"/>
    <p:sldId id="390" r:id="rId16"/>
    <p:sldId id="411" r:id="rId17"/>
    <p:sldId id="392" r:id="rId18"/>
    <p:sldId id="393" r:id="rId19"/>
    <p:sldId id="394" r:id="rId20"/>
    <p:sldId id="412" r:id="rId21"/>
    <p:sldId id="395" r:id="rId22"/>
    <p:sldId id="262" r:id="rId23"/>
    <p:sldId id="423" r:id="rId24"/>
    <p:sldId id="415" r:id="rId25"/>
    <p:sldId id="416" r:id="rId26"/>
    <p:sldId id="417" r:id="rId27"/>
    <p:sldId id="418" r:id="rId28"/>
    <p:sldId id="421" r:id="rId29"/>
    <p:sldId id="399" r:id="rId30"/>
    <p:sldId id="400" r:id="rId31"/>
    <p:sldId id="284" r:id="rId32"/>
    <p:sldId id="306" r:id="rId33"/>
    <p:sldId id="305" r:id="rId34"/>
    <p:sldId id="398" r:id="rId35"/>
    <p:sldId id="425" r:id="rId36"/>
    <p:sldId id="285" r:id="rId37"/>
    <p:sldId id="424" r:id="rId38"/>
    <p:sldId id="283" r:id="rId39"/>
    <p:sldId id="304" r:id="rId40"/>
    <p:sldId id="422" r:id="rId4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11"/>
    <p:restoredTop sz="94698"/>
  </p:normalViewPr>
  <p:slideViewPr>
    <p:cSldViewPr snapToGrid="0" snapToObjects="1">
      <p:cViewPr varScale="1">
        <p:scale>
          <a:sx n="111" d="100"/>
          <a:sy n="111" d="100"/>
        </p:scale>
        <p:origin x="119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491167-6A43-7842-B171-D1B7A862B5E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8D0D4C-DEED-8C41-8736-C8DC5841B8F2}">
      <dgm:prSet phldrT="[Text]"/>
      <dgm:spPr/>
      <dgm:t>
        <a:bodyPr/>
        <a:lstStyle/>
        <a:p>
          <a:r>
            <a:rPr lang="en-US" dirty="0"/>
            <a:t>Terminological entry</a:t>
          </a:r>
        </a:p>
      </dgm:t>
    </dgm:pt>
    <dgm:pt modelId="{6B4F46C8-A0E3-B042-B7EC-E75A064CBD0B}" type="parTrans" cxnId="{9797D002-5F4E-AC4C-8879-DA38217EA0A7}">
      <dgm:prSet/>
      <dgm:spPr/>
      <dgm:t>
        <a:bodyPr/>
        <a:lstStyle/>
        <a:p>
          <a:endParaRPr lang="en-US"/>
        </a:p>
      </dgm:t>
    </dgm:pt>
    <dgm:pt modelId="{AEA6BEB7-2E0D-EC40-8298-1856F8017159}" type="sibTrans" cxnId="{9797D002-5F4E-AC4C-8879-DA38217EA0A7}">
      <dgm:prSet/>
      <dgm:spPr/>
      <dgm:t>
        <a:bodyPr/>
        <a:lstStyle/>
        <a:p>
          <a:endParaRPr lang="en-US"/>
        </a:p>
      </dgm:t>
    </dgm:pt>
    <dgm:pt modelId="{04F0B117-EDF2-0644-A471-0C212DFFE96D}">
      <dgm:prSet phldrT="[Text]"/>
      <dgm:spPr/>
      <dgm:t>
        <a:bodyPr/>
        <a:lstStyle/>
        <a:p>
          <a:r>
            <a:rPr lang="en-US" dirty="0"/>
            <a:t>Language section</a:t>
          </a:r>
        </a:p>
      </dgm:t>
    </dgm:pt>
    <dgm:pt modelId="{0FDAC710-A8A9-8843-BEE4-9B3BE1487B9C}" type="parTrans" cxnId="{0F3EAA9D-7249-EC44-B8E9-07B0BE622486}">
      <dgm:prSet/>
      <dgm:spPr/>
      <dgm:t>
        <a:bodyPr/>
        <a:lstStyle/>
        <a:p>
          <a:endParaRPr lang="en-US"/>
        </a:p>
      </dgm:t>
    </dgm:pt>
    <dgm:pt modelId="{3E659333-3A67-F249-9E58-D4E2D09905AE}" type="sibTrans" cxnId="{0F3EAA9D-7249-EC44-B8E9-07B0BE622486}">
      <dgm:prSet/>
      <dgm:spPr/>
      <dgm:t>
        <a:bodyPr/>
        <a:lstStyle/>
        <a:p>
          <a:endParaRPr lang="en-US"/>
        </a:p>
      </dgm:t>
    </dgm:pt>
    <dgm:pt modelId="{EC0C0FAF-659D-3543-A97B-118F04933F69}">
      <dgm:prSet phldrT="[Text]"/>
      <dgm:spPr/>
      <dgm:t>
        <a:bodyPr/>
        <a:lstStyle/>
        <a:p>
          <a:r>
            <a:rPr lang="en-US" dirty="0"/>
            <a:t>Term section</a:t>
          </a:r>
        </a:p>
      </dgm:t>
    </dgm:pt>
    <dgm:pt modelId="{B7B51B70-2D5D-CD4C-B9E4-6B4F928C154C}" type="parTrans" cxnId="{3A76BB38-9D7E-D444-AB9E-DB0EC0A166F3}">
      <dgm:prSet/>
      <dgm:spPr/>
      <dgm:t>
        <a:bodyPr/>
        <a:lstStyle/>
        <a:p>
          <a:endParaRPr lang="en-US"/>
        </a:p>
      </dgm:t>
    </dgm:pt>
    <dgm:pt modelId="{94338D6B-BB39-384F-BD60-B821F74E0B80}" type="sibTrans" cxnId="{3A76BB38-9D7E-D444-AB9E-DB0EC0A166F3}">
      <dgm:prSet/>
      <dgm:spPr/>
      <dgm:t>
        <a:bodyPr/>
        <a:lstStyle/>
        <a:p>
          <a:endParaRPr lang="en-US"/>
        </a:p>
      </dgm:t>
    </dgm:pt>
    <dgm:pt modelId="{EE6F2525-D13E-7E45-8098-83B68CA1B746}">
      <dgm:prSet phldrT="[Text]"/>
      <dgm:spPr/>
      <dgm:t>
        <a:bodyPr/>
        <a:lstStyle/>
        <a:p>
          <a:r>
            <a:rPr lang="en-US" dirty="0"/>
            <a:t>Term section</a:t>
          </a:r>
        </a:p>
      </dgm:t>
    </dgm:pt>
    <dgm:pt modelId="{EF946963-4E19-3048-BAF3-4A76944C0B3C}" type="parTrans" cxnId="{E94850EE-86DB-504C-9234-948E81E7385D}">
      <dgm:prSet/>
      <dgm:spPr/>
      <dgm:t>
        <a:bodyPr/>
        <a:lstStyle/>
        <a:p>
          <a:endParaRPr lang="en-US"/>
        </a:p>
      </dgm:t>
    </dgm:pt>
    <dgm:pt modelId="{4679719B-D57B-DD4E-B471-6333021CC551}" type="sibTrans" cxnId="{E94850EE-86DB-504C-9234-948E81E7385D}">
      <dgm:prSet/>
      <dgm:spPr/>
      <dgm:t>
        <a:bodyPr/>
        <a:lstStyle/>
        <a:p>
          <a:endParaRPr lang="en-US"/>
        </a:p>
      </dgm:t>
    </dgm:pt>
    <dgm:pt modelId="{CBDA3BD2-92E5-3548-BBB3-2E7953376C92}">
      <dgm:prSet phldrT="[Text]"/>
      <dgm:spPr/>
      <dgm:t>
        <a:bodyPr/>
        <a:lstStyle/>
        <a:p>
          <a:r>
            <a:rPr lang="en-US" dirty="0"/>
            <a:t>Language section</a:t>
          </a:r>
        </a:p>
      </dgm:t>
    </dgm:pt>
    <dgm:pt modelId="{5C7D7DC4-8B5B-214A-9D93-0E4188DA3520}" type="parTrans" cxnId="{6F367C53-87E9-B545-A576-AA3B7BDDFCA6}">
      <dgm:prSet/>
      <dgm:spPr/>
      <dgm:t>
        <a:bodyPr/>
        <a:lstStyle/>
        <a:p>
          <a:endParaRPr lang="en-US"/>
        </a:p>
      </dgm:t>
    </dgm:pt>
    <dgm:pt modelId="{F00AA078-4230-5343-847E-E10D49B60DA7}" type="sibTrans" cxnId="{6F367C53-87E9-B545-A576-AA3B7BDDFCA6}">
      <dgm:prSet/>
      <dgm:spPr/>
      <dgm:t>
        <a:bodyPr/>
        <a:lstStyle/>
        <a:p>
          <a:endParaRPr lang="en-US"/>
        </a:p>
      </dgm:t>
    </dgm:pt>
    <dgm:pt modelId="{3FED6516-94E6-BB4B-A52C-7A2244CDC2CE}">
      <dgm:prSet phldrT="[Text]"/>
      <dgm:spPr/>
      <dgm:t>
        <a:bodyPr/>
        <a:lstStyle/>
        <a:p>
          <a:r>
            <a:rPr lang="en-US" dirty="0"/>
            <a:t>Term section</a:t>
          </a:r>
        </a:p>
      </dgm:t>
    </dgm:pt>
    <dgm:pt modelId="{2FEBD81E-CC43-1644-A851-B8322F5F2075}" type="parTrans" cxnId="{131E6005-ED6B-AB45-9208-78B18855F8E5}">
      <dgm:prSet/>
      <dgm:spPr/>
      <dgm:t>
        <a:bodyPr/>
        <a:lstStyle/>
        <a:p>
          <a:endParaRPr lang="en-US"/>
        </a:p>
      </dgm:t>
    </dgm:pt>
    <dgm:pt modelId="{BD4E6A62-5B55-FD4F-84E2-5C7F2C72D052}" type="sibTrans" cxnId="{131E6005-ED6B-AB45-9208-78B18855F8E5}">
      <dgm:prSet/>
      <dgm:spPr/>
      <dgm:t>
        <a:bodyPr/>
        <a:lstStyle/>
        <a:p>
          <a:endParaRPr lang="en-US"/>
        </a:p>
      </dgm:t>
    </dgm:pt>
    <dgm:pt modelId="{9B8FB3C6-33CC-354E-A18A-7FF5D822219E}" type="pres">
      <dgm:prSet presAssocID="{14491167-6A43-7842-B171-D1B7A862B5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9BA203-6A26-584E-8C34-CF5713412199}" type="pres">
      <dgm:prSet presAssocID="{778D0D4C-DEED-8C41-8736-C8DC5841B8F2}" presName="hierRoot1" presStyleCnt="0"/>
      <dgm:spPr/>
    </dgm:pt>
    <dgm:pt modelId="{5D5B3B7E-3683-9D46-84AA-B08AE37A2A24}" type="pres">
      <dgm:prSet presAssocID="{778D0D4C-DEED-8C41-8736-C8DC5841B8F2}" presName="composite" presStyleCnt="0"/>
      <dgm:spPr/>
    </dgm:pt>
    <dgm:pt modelId="{025E0753-BE3F-C64E-871E-E0C5886D90CE}" type="pres">
      <dgm:prSet presAssocID="{778D0D4C-DEED-8C41-8736-C8DC5841B8F2}" presName="background" presStyleLbl="node0" presStyleIdx="0" presStyleCnt="1"/>
      <dgm:spPr/>
    </dgm:pt>
    <dgm:pt modelId="{C8BE67F1-C945-8747-A825-428A84A2533E}" type="pres">
      <dgm:prSet presAssocID="{778D0D4C-DEED-8C41-8736-C8DC5841B8F2}" presName="text" presStyleLbl="fgAcc0" presStyleIdx="0" presStyleCnt="1">
        <dgm:presLayoutVars>
          <dgm:chPref val="3"/>
        </dgm:presLayoutVars>
      </dgm:prSet>
      <dgm:spPr/>
    </dgm:pt>
    <dgm:pt modelId="{230E50DA-C87E-B141-BECB-BA3F230B8066}" type="pres">
      <dgm:prSet presAssocID="{778D0D4C-DEED-8C41-8736-C8DC5841B8F2}" presName="hierChild2" presStyleCnt="0"/>
      <dgm:spPr/>
    </dgm:pt>
    <dgm:pt modelId="{B5F0FB7B-28E3-254E-B40B-2479CD880C02}" type="pres">
      <dgm:prSet presAssocID="{0FDAC710-A8A9-8843-BEE4-9B3BE1487B9C}" presName="Name10" presStyleLbl="parChTrans1D2" presStyleIdx="0" presStyleCnt="2"/>
      <dgm:spPr/>
    </dgm:pt>
    <dgm:pt modelId="{E68CC599-3868-314B-A254-F8C94A599C08}" type="pres">
      <dgm:prSet presAssocID="{04F0B117-EDF2-0644-A471-0C212DFFE96D}" presName="hierRoot2" presStyleCnt="0"/>
      <dgm:spPr/>
    </dgm:pt>
    <dgm:pt modelId="{87559BBE-2744-F84C-A4E9-50F80AD707C6}" type="pres">
      <dgm:prSet presAssocID="{04F0B117-EDF2-0644-A471-0C212DFFE96D}" presName="composite2" presStyleCnt="0"/>
      <dgm:spPr/>
    </dgm:pt>
    <dgm:pt modelId="{4DBADEA4-82FA-1849-B4CC-D85B4E48D31A}" type="pres">
      <dgm:prSet presAssocID="{04F0B117-EDF2-0644-A471-0C212DFFE96D}" presName="background2" presStyleLbl="node2" presStyleIdx="0" presStyleCnt="2"/>
      <dgm:spPr/>
    </dgm:pt>
    <dgm:pt modelId="{9F974A76-476C-8540-AF20-AC67A4245AA5}" type="pres">
      <dgm:prSet presAssocID="{04F0B117-EDF2-0644-A471-0C212DFFE96D}" presName="text2" presStyleLbl="fgAcc2" presStyleIdx="0" presStyleCnt="2">
        <dgm:presLayoutVars>
          <dgm:chPref val="3"/>
        </dgm:presLayoutVars>
      </dgm:prSet>
      <dgm:spPr/>
    </dgm:pt>
    <dgm:pt modelId="{E99E6F15-6EAC-C64F-A989-E0604B6DD7DC}" type="pres">
      <dgm:prSet presAssocID="{04F0B117-EDF2-0644-A471-0C212DFFE96D}" presName="hierChild3" presStyleCnt="0"/>
      <dgm:spPr/>
    </dgm:pt>
    <dgm:pt modelId="{721F1019-DAD1-4E46-A2F9-066A1A2C9304}" type="pres">
      <dgm:prSet presAssocID="{B7B51B70-2D5D-CD4C-B9E4-6B4F928C154C}" presName="Name17" presStyleLbl="parChTrans1D3" presStyleIdx="0" presStyleCnt="3"/>
      <dgm:spPr/>
    </dgm:pt>
    <dgm:pt modelId="{8EC7BDB2-027B-0546-AB88-CF3B7130607B}" type="pres">
      <dgm:prSet presAssocID="{EC0C0FAF-659D-3543-A97B-118F04933F69}" presName="hierRoot3" presStyleCnt="0"/>
      <dgm:spPr/>
    </dgm:pt>
    <dgm:pt modelId="{69BD7779-495A-AF47-9825-009DCDF0766E}" type="pres">
      <dgm:prSet presAssocID="{EC0C0FAF-659D-3543-A97B-118F04933F69}" presName="composite3" presStyleCnt="0"/>
      <dgm:spPr/>
    </dgm:pt>
    <dgm:pt modelId="{6440652F-9D81-9846-B973-BC6E314C86E0}" type="pres">
      <dgm:prSet presAssocID="{EC0C0FAF-659D-3543-A97B-118F04933F69}" presName="background3" presStyleLbl="node3" presStyleIdx="0" presStyleCnt="3"/>
      <dgm:spPr/>
    </dgm:pt>
    <dgm:pt modelId="{0513964C-F544-5A43-BA5C-976E59E36F52}" type="pres">
      <dgm:prSet presAssocID="{EC0C0FAF-659D-3543-A97B-118F04933F69}" presName="text3" presStyleLbl="fgAcc3" presStyleIdx="0" presStyleCnt="3">
        <dgm:presLayoutVars>
          <dgm:chPref val="3"/>
        </dgm:presLayoutVars>
      </dgm:prSet>
      <dgm:spPr/>
    </dgm:pt>
    <dgm:pt modelId="{E1287855-32F7-CA41-A9CF-EE1D36F2483F}" type="pres">
      <dgm:prSet presAssocID="{EC0C0FAF-659D-3543-A97B-118F04933F69}" presName="hierChild4" presStyleCnt="0"/>
      <dgm:spPr/>
    </dgm:pt>
    <dgm:pt modelId="{553A5D28-95C2-D94D-A7B5-1D397FA86E72}" type="pres">
      <dgm:prSet presAssocID="{EF946963-4E19-3048-BAF3-4A76944C0B3C}" presName="Name17" presStyleLbl="parChTrans1D3" presStyleIdx="1" presStyleCnt="3"/>
      <dgm:spPr/>
    </dgm:pt>
    <dgm:pt modelId="{4A56C6B5-9777-BB4D-9077-B447EDE737BF}" type="pres">
      <dgm:prSet presAssocID="{EE6F2525-D13E-7E45-8098-83B68CA1B746}" presName="hierRoot3" presStyleCnt="0"/>
      <dgm:spPr/>
    </dgm:pt>
    <dgm:pt modelId="{6E6D2F21-CAA3-A743-BEC5-DDD48DFE4F86}" type="pres">
      <dgm:prSet presAssocID="{EE6F2525-D13E-7E45-8098-83B68CA1B746}" presName="composite3" presStyleCnt="0"/>
      <dgm:spPr/>
    </dgm:pt>
    <dgm:pt modelId="{33E2DA93-502D-DF4A-B94E-0287BF150946}" type="pres">
      <dgm:prSet presAssocID="{EE6F2525-D13E-7E45-8098-83B68CA1B746}" presName="background3" presStyleLbl="node3" presStyleIdx="1" presStyleCnt="3"/>
      <dgm:spPr/>
    </dgm:pt>
    <dgm:pt modelId="{F8FDA31B-9FA1-0F43-BD29-599FB1734379}" type="pres">
      <dgm:prSet presAssocID="{EE6F2525-D13E-7E45-8098-83B68CA1B746}" presName="text3" presStyleLbl="fgAcc3" presStyleIdx="1" presStyleCnt="3">
        <dgm:presLayoutVars>
          <dgm:chPref val="3"/>
        </dgm:presLayoutVars>
      </dgm:prSet>
      <dgm:spPr/>
    </dgm:pt>
    <dgm:pt modelId="{1459E47A-51B2-364E-A097-87DE52AA08E3}" type="pres">
      <dgm:prSet presAssocID="{EE6F2525-D13E-7E45-8098-83B68CA1B746}" presName="hierChild4" presStyleCnt="0"/>
      <dgm:spPr/>
    </dgm:pt>
    <dgm:pt modelId="{499CADC9-EDEE-8444-ADB2-23DE901944A5}" type="pres">
      <dgm:prSet presAssocID="{5C7D7DC4-8B5B-214A-9D93-0E4188DA3520}" presName="Name10" presStyleLbl="parChTrans1D2" presStyleIdx="1" presStyleCnt="2"/>
      <dgm:spPr/>
    </dgm:pt>
    <dgm:pt modelId="{6977E2EE-50E8-F94E-866E-57614BA2DE08}" type="pres">
      <dgm:prSet presAssocID="{CBDA3BD2-92E5-3548-BBB3-2E7953376C92}" presName="hierRoot2" presStyleCnt="0"/>
      <dgm:spPr/>
    </dgm:pt>
    <dgm:pt modelId="{A6EDA863-1D18-A84C-AD1F-EB50600DCE6F}" type="pres">
      <dgm:prSet presAssocID="{CBDA3BD2-92E5-3548-BBB3-2E7953376C92}" presName="composite2" presStyleCnt="0"/>
      <dgm:spPr/>
    </dgm:pt>
    <dgm:pt modelId="{D46160CE-D7D5-B44B-A934-D6773E3C9F4C}" type="pres">
      <dgm:prSet presAssocID="{CBDA3BD2-92E5-3548-BBB3-2E7953376C92}" presName="background2" presStyleLbl="node2" presStyleIdx="1" presStyleCnt="2"/>
      <dgm:spPr/>
    </dgm:pt>
    <dgm:pt modelId="{867FB773-0208-934F-BE5D-34A7839B237C}" type="pres">
      <dgm:prSet presAssocID="{CBDA3BD2-92E5-3548-BBB3-2E7953376C92}" presName="text2" presStyleLbl="fgAcc2" presStyleIdx="1" presStyleCnt="2">
        <dgm:presLayoutVars>
          <dgm:chPref val="3"/>
        </dgm:presLayoutVars>
      </dgm:prSet>
      <dgm:spPr/>
    </dgm:pt>
    <dgm:pt modelId="{0080329D-B7A8-B84A-8823-6DB95463E6C8}" type="pres">
      <dgm:prSet presAssocID="{CBDA3BD2-92E5-3548-BBB3-2E7953376C92}" presName="hierChild3" presStyleCnt="0"/>
      <dgm:spPr/>
    </dgm:pt>
    <dgm:pt modelId="{5529B8C9-31CC-0B49-9F6C-E01DBD0FDC60}" type="pres">
      <dgm:prSet presAssocID="{2FEBD81E-CC43-1644-A851-B8322F5F2075}" presName="Name17" presStyleLbl="parChTrans1D3" presStyleIdx="2" presStyleCnt="3"/>
      <dgm:spPr/>
    </dgm:pt>
    <dgm:pt modelId="{4CCC8F7E-18A0-4942-AB54-DB7F8BCC8733}" type="pres">
      <dgm:prSet presAssocID="{3FED6516-94E6-BB4B-A52C-7A2244CDC2CE}" presName="hierRoot3" presStyleCnt="0"/>
      <dgm:spPr/>
    </dgm:pt>
    <dgm:pt modelId="{A373C7B9-1907-A743-8167-6D54A4FD1A58}" type="pres">
      <dgm:prSet presAssocID="{3FED6516-94E6-BB4B-A52C-7A2244CDC2CE}" presName="composite3" presStyleCnt="0"/>
      <dgm:spPr/>
    </dgm:pt>
    <dgm:pt modelId="{A8238C64-808D-7241-B83B-F85BAA439E29}" type="pres">
      <dgm:prSet presAssocID="{3FED6516-94E6-BB4B-A52C-7A2244CDC2CE}" presName="background3" presStyleLbl="node3" presStyleIdx="2" presStyleCnt="3"/>
      <dgm:spPr/>
    </dgm:pt>
    <dgm:pt modelId="{910439E0-9467-D048-90D3-691515DAC18D}" type="pres">
      <dgm:prSet presAssocID="{3FED6516-94E6-BB4B-A52C-7A2244CDC2CE}" presName="text3" presStyleLbl="fgAcc3" presStyleIdx="2" presStyleCnt="3">
        <dgm:presLayoutVars>
          <dgm:chPref val="3"/>
        </dgm:presLayoutVars>
      </dgm:prSet>
      <dgm:spPr/>
    </dgm:pt>
    <dgm:pt modelId="{8C47A22C-E351-5C42-98BF-771EC5C19372}" type="pres">
      <dgm:prSet presAssocID="{3FED6516-94E6-BB4B-A52C-7A2244CDC2CE}" presName="hierChild4" presStyleCnt="0"/>
      <dgm:spPr/>
    </dgm:pt>
  </dgm:ptLst>
  <dgm:cxnLst>
    <dgm:cxn modelId="{9797D002-5F4E-AC4C-8879-DA38217EA0A7}" srcId="{14491167-6A43-7842-B171-D1B7A862B5ED}" destId="{778D0D4C-DEED-8C41-8736-C8DC5841B8F2}" srcOrd="0" destOrd="0" parTransId="{6B4F46C8-A0E3-B042-B7EC-E75A064CBD0B}" sibTransId="{AEA6BEB7-2E0D-EC40-8298-1856F8017159}"/>
    <dgm:cxn modelId="{FBD15204-BBF2-6B4E-92F6-AE153DAFF3A0}" type="presOf" srcId="{EC0C0FAF-659D-3543-A97B-118F04933F69}" destId="{0513964C-F544-5A43-BA5C-976E59E36F52}" srcOrd="0" destOrd="0" presId="urn:microsoft.com/office/officeart/2005/8/layout/hierarchy1"/>
    <dgm:cxn modelId="{131E6005-ED6B-AB45-9208-78B18855F8E5}" srcId="{CBDA3BD2-92E5-3548-BBB3-2E7953376C92}" destId="{3FED6516-94E6-BB4B-A52C-7A2244CDC2CE}" srcOrd="0" destOrd="0" parTransId="{2FEBD81E-CC43-1644-A851-B8322F5F2075}" sibTransId="{BD4E6A62-5B55-FD4F-84E2-5C7F2C72D052}"/>
    <dgm:cxn modelId="{AE90BB09-96CD-FA44-A244-D32C40E6B4ED}" type="presOf" srcId="{14491167-6A43-7842-B171-D1B7A862B5ED}" destId="{9B8FB3C6-33CC-354E-A18A-7FF5D822219E}" srcOrd="0" destOrd="0" presId="urn:microsoft.com/office/officeart/2005/8/layout/hierarchy1"/>
    <dgm:cxn modelId="{DBB02C20-D03F-2247-BD50-297A998C74A2}" type="presOf" srcId="{778D0D4C-DEED-8C41-8736-C8DC5841B8F2}" destId="{C8BE67F1-C945-8747-A825-428A84A2533E}" srcOrd="0" destOrd="0" presId="urn:microsoft.com/office/officeart/2005/8/layout/hierarchy1"/>
    <dgm:cxn modelId="{7608B422-EFCE-0E4C-A781-A03658974CDD}" type="presOf" srcId="{CBDA3BD2-92E5-3548-BBB3-2E7953376C92}" destId="{867FB773-0208-934F-BE5D-34A7839B237C}" srcOrd="0" destOrd="0" presId="urn:microsoft.com/office/officeart/2005/8/layout/hierarchy1"/>
    <dgm:cxn modelId="{204A1126-C18E-7845-9C43-727989C90261}" type="presOf" srcId="{EF946963-4E19-3048-BAF3-4A76944C0B3C}" destId="{553A5D28-95C2-D94D-A7B5-1D397FA86E72}" srcOrd="0" destOrd="0" presId="urn:microsoft.com/office/officeart/2005/8/layout/hierarchy1"/>
    <dgm:cxn modelId="{3A76BB38-9D7E-D444-AB9E-DB0EC0A166F3}" srcId="{04F0B117-EDF2-0644-A471-0C212DFFE96D}" destId="{EC0C0FAF-659D-3543-A97B-118F04933F69}" srcOrd="0" destOrd="0" parTransId="{B7B51B70-2D5D-CD4C-B9E4-6B4F928C154C}" sibTransId="{94338D6B-BB39-384F-BD60-B821F74E0B80}"/>
    <dgm:cxn modelId="{86D7953A-B116-7642-A5D4-E05C0AB50EE7}" type="presOf" srcId="{0FDAC710-A8A9-8843-BEE4-9B3BE1487B9C}" destId="{B5F0FB7B-28E3-254E-B40B-2479CD880C02}" srcOrd="0" destOrd="0" presId="urn:microsoft.com/office/officeart/2005/8/layout/hierarchy1"/>
    <dgm:cxn modelId="{6F367C53-87E9-B545-A576-AA3B7BDDFCA6}" srcId="{778D0D4C-DEED-8C41-8736-C8DC5841B8F2}" destId="{CBDA3BD2-92E5-3548-BBB3-2E7953376C92}" srcOrd="1" destOrd="0" parTransId="{5C7D7DC4-8B5B-214A-9D93-0E4188DA3520}" sibTransId="{F00AA078-4230-5343-847E-E10D49B60DA7}"/>
    <dgm:cxn modelId="{CD76C560-84D4-0144-8A64-66A6B962DBE0}" type="presOf" srcId="{B7B51B70-2D5D-CD4C-B9E4-6B4F928C154C}" destId="{721F1019-DAD1-4E46-A2F9-066A1A2C9304}" srcOrd="0" destOrd="0" presId="urn:microsoft.com/office/officeart/2005/8/layout/hierarchy1"/>
    <dgm:cxn modelId="{7DEA396F-4862-BD4B-A7F9-3AD1D47B7747}" type="presOf" srcId="{2FEBD81E-CC43-1644-A851-B8322F5F2075}" destId="{5529B8C9-31CC-0B49-9F6C-E01DBD0FDC60}" srcOrd="0" destOrd="0" presId="urn:microsoft.com/office/officeart/2005/8/layout/hierarchy1"/>
    <dgm:cxn modelId="{C784E88F-7D2C-F84D-8234-D7FABF1970F5}" type="presOf" srcId="{EE6F2525-D13E-7E45-8098-83B68CA1B746}" destId="{F8FDA31B-9FA1-0F43-BD29-599FB1734379}" srcOrd="0" destOrd="0" presId="urn:microsoft.com/office/officeart/2005/8/layout/hierarchy1"/>
    <dgm:cxn modelId="{0F3EAA9D-7249-EC44-B8E9-07B0BE622486}" srcId="{778D0D4C-DEED-8C41-8736-C8DC5841B8F2}" destId="{04F0B117-EDF2-0644-A471-0C212DFFE96D}" srcOrd="0" destOrd="0" parTransId="{0FDAC710-A8A9-8843-BEE4-9B3BE1487B9C}" sibTransId="{3E659333-3A67-F249-9E58-D4E2D09905AE}"/>
    <dgm:cxn modelId="{802908AB-5825-5C49-B039-4511DA9A6F3C}" type="presOf" srcId="{04F0B117-EDF2-0644-A471-0C212DFFE96D}" destId="{9F974A76-476C-8540-AF20-AC67A4245AA5}" srcOrd="0" destOrd="0" presId="urn:microsoft.com/office/officeart/2005/8/layout/hierarchy1"/>
    <dgm:cxn modelId="{F6F37EEB-4DF8-2346-B3B4-60EDFEBBC60D}" type="presOf" srcId="{5C7D7DC4-8B5B-214A-9D93-0E4188DA3520}" destId="{499CADC9-EDEE-8444-ADB2-23DE901944A5}" srcOrd="0" destOrd="0" presId="urn:microsoft.com/office/officeart/2005/8/layout/hierarchy1"/>
    <dgm:cxn modelId="{E94850EE-86DB-504C-9234-948E81E7385D}" srcId="{04F0B117-EDF2-0644-A471-0C212DFFE96D}" destId="{EE6F2525-D13E-7E45-8098-83B68CA1B746}" srcOrd="1" destOrd="0" parTransId="{EF946963-4E19-3048-BAF3-4A76944C0B3C}" sibTransId="{4679719B-D57B-DD4E-B471-6333021CC551}"/>
    <dgm:cxn modelId="{DF041EF9-5B1C-8F47-8A17-636124985B07}" type="presOf" srcId="{3FED6516-94E6-BB4B-A52C-7A2244CDC2CE}" destId="{910439E0-9467-D048-90D3-691515DAC18D}" srcOrd="0" destOrd="0" presId="urn:microsoft.com/office/officeart/2005/8/layout/hierarchy1"/>
    <dgm:cxn modelId="{48DD0A86-D3F1-2940-B689-668573EA6530}" type="presParOf" srcId="{9B8FB3C6-33CC-354E-A18A-7FF5D822219E}" destId="{459BA203-6A26-584E-8C34-CF5713412199}" srcOrd="0" destOrd="0" presId="urn:microsoft.com/office/officeart/2005/8/layout/hierarchy1"/>
    <dgm:cxn modelId="{4CA18A32-2B94-DE40-9638-99A4C2207861}" type="presParOf" srcId="{459BA203-6A26-584E-8C34-CF5713412199}" destId="{5D5B3B7E-3683-9D46-84AA-B08AE37A2A24}" srcOrd="0" destOrd="0" presId="urn:microsoft.com/office/officeart/2005/8/layout/hierarchy1"/>
    <dgm:cxn modelId="{C3CB1652-93B0-0843-BD39-A7261A88AFEF}" type="presParOf" srcId="{5D5B3B7E-3683-9D46-84AA-B08AE37A2A24}" destId="{025E0753-BE3F-C64E-871E-E0C5886D90CE}" srcOrd="0" destOrd="0" presId="urn:microsoft.com/office/officeart/2005/8/layout/hierarchy1"/>
    <dgm:cxn modelId="{CE9CE3C1-93A1-EB4B-90E5-2C04B08ECB8B}" type="presParOf" srcId="{5D5B3B7E-3683-9D46-84AA-B08AE37A2A24}" destId="{C8BE67F1-C945-8747-A825-428A84A2533E}" srcOrd="1" destOrd="0" presId="urn:microsoft.com/office/officeart/2005/8/layout/hierarchy1"/>
    <dgm:cxn modelId="{3FD3026F-5A10-1A4C-B24C-DF14CE970C57}" type="presParOf" srcId="{459BA203-6A26-584E-8C34-CF5713412199}" destId="{230E50DA-C87E-B141-BECB-BA3F230B8066}" srcOrd="1" destOrd="0" presId="urn:microsoft.com/office/officeart/2005/8/layout/hierarchy1"/>
    <dgm:cxn modelId="{3E607543-1E41-5B46-B037-C820510716A8}" type="presParOf" srcId="{230E50DA-C87E-B141-BECB-BA3F230B8066}" destId="{B5F0FB7B-28E3-254E-B40B-2479CD880C02}" srcOrd="0" destOrd="0" presId="urn:microsoft.com/office/officeart/2005/8/layout/hierarchy1"/>
    <dgm:cxn modelId="{D05EF390-0C48-0A48-9F1B-E3E46678B058}" type="presParOf" srcId="{230E50DA-C87E-B141-BECB-BA3F230B8066}" destId="{E68CC599-3868-314B-A254-F8C94A599C08}" srcOrd="1" destOrd="0" presId="urn:microsoft.com/office/officeart/2005/8/layout/hierarchy1"/>
    <dgm:cxn modelId="{ED629C64-2BEB-8444-A005-91B8B33952BB}" type="presParOf" srcId="{E68CC599-3868-314B-A254-F8C94A599C08}" destId="{87559BBE-2744-F84C-A4E9-50F80AD707C6}" srcOrd="0" destOrd="0" presId="urn:microsoft.com/office/officeart/2005/8/layout/hierarchy1"/>
    <dgm:cxn modelId="{536EE280-1A3E-D543-A52E-CBB58BFF571D}" type="presParOf" srcId="{87559BBE-2744-F84C-A4E9-50F80AD707C6}" destId="{4DBADEA4-82FA-1849-B4CC-D85B4E48D31A}" srcOrd="0" destOrd="0" presId="urn:microsoft.com/office/officeart/2005/8/layout/hierarchy1"/>
    <dgm:cxn modelId="{8BC4E98A-2CFD-084F-BEB7-18B0109ABE8A}" type="presParOf" srcId="{87559BBE-2744-F84C-A4E9-50F80AD707C6}" destId="{9F974A76-476C-8540-AF20-AC67A4245AA5}" srcOrd="1" destOrd="0" presId="urn:microsoft.com/office/officeart/2005/8/layout/hierarchy1"/>
    <dgm:cxn modelId="{4359B726-F4C5-2E4D-9468-D7F4D15ABCFC}" type="presParOf" srcId="{E68CC599-3868-314B-A254-F8C94A599C08}" destId="{E99E6F15-6EAC-C64F-A989-E0604B6DD7DC}" srcOrd="1" destOrd="0" presId="urn:microsoft.com/office/officeart/2005/8/layout/hierarchy1"/>
    <dgm:cxn modelId="{9B665265-A3D7-C242-B2C0-174A41DE50F4}" type="presParOf" srcId="{E99E6F15-6EAC-C64F-A989-E0604B6DD7DC}" destId="{721F1019-DAD1-4E46-A2F9-066A1A2C9304}" srcOrd="0" destOrd="0" presId="urn:microsoft.com/office/officeart/2005/8/layout/hierarchy1"/>
    <dgm:cxn modelId="{B5BCBEC3-61EB-4C40-BA5B-EEFF4EFF1CE2}" type="presParOf" srcId="{E99E6F15-6EAC-C64F-A989-E0604B6DD7DC}" destId="{8EC7BDB2-027B-0546-AB88-CF3B7130607B}" srcOrd="1" destOrd="0" presId="urn:microsoft.com/office/officeart/2005/8/layout/hierarchy1"/>
    <dgm:cxn modelId="{14F3E15E-2771-D949-AE75-7DE1DEE04770}" type="presParOf" srcId="{8EC7BDB2-027B-0546-AB88-CF3B7130607B}" destId="{69BD7779-495A-AF47-9825-009DCDF0766E}" srcOrd="0" destOrd="0" presId="urn:microsoft.com/office/officeart/2005/8/layout/hierarchy1"/>
    <dgm:cxn modelId="{4B6033C9-E3A2-D24D-91CD-D1606A467173}" type="presParOf" srcId="{69BD7779-495A-AF47-9825-009DCDF0766E}" destId="{6440652F-9D81-9846-B973-BC6E314C86E0}" srcOrd="0" destOrd="0" presId="urn:microsoft.com/office/officeart/2005/8/layout/hierarchy1"/>
    <dgm:cxn modelId="{F6822FD0-8D1B-E145-9251-8875F4C05A53}" type="presParOf" srcId="{69BD7779-495A-AF47-9825-009DCDF0766E}" destId="{0513964C-F544-5A43-BA5C-976E59E36F52}" srcOrd="1" destOrd="0" presId="urn:microsoft.com/office/officeart/2005/8/layout/hierarchy1"/>
    <dgm:cxn modelId="{11A4DE13-47E7-0D46-9132-E043F47E2A39}" type="presParOf" srcId="{8EC7BDB2-027B-0546-AB88-CF3B7130607B}" destId="{E1287855-32F7-CA41-A9CF-EE1D36F2483F}" srcOrd="1" destOrd="0" presId="urn:microsoft.com/office/officeart/2005/8/layout/hierarchy1"/>
    <dgm:cxn modelId="{4CD6976B-38CD-7647-8496-B79EEC1A2BD6}" type="presParOf" srcId="{E99E6F15-6EAC-C64F-A989-E0604B6DD7DC}" destId="{553A5D28-95C2-D94D-A7B5-1D397FA86E72}" srcOrd="2" destOrd="0" presId="urn:microsoft.com/office/officeart/2005/8/layout/hierarchy1"/>
    <dgm:cxn modelId="{D08E0707-F0AF-284E-91B7-02ECCC7773C9}" type="presParOf" srcId="{E99E6F15-6EAC-C64F-A989-E0604B6DD7DC}" destId="{4A56C6B5-9777-BB4D-9077-B447EDE737BF}" srcOrd="3" destOrd="0" presId="urn:microsoft.com/office/officeart/2005/8/layout/hierarchy1"/>
    <dgm:cxn modelId="{69FB7343-1438-454B-9BA8-1DBCAFA8C24B}" type="presParOf" srcId="{4A56C6B5-9777-BB4D-9077-B447EDE737BF}" destId="{6E6D2F21-CAA3-A743-BEC5-DDD48DFE4F86}" srcOrd="0" destOrd="0" presId="urn:microsoft.com/office/officeart/2005/8/layout/hierarchy1"/>
    <dgm:cxn modelId="{0812ADD3-9B5C-944D-9437-CF2C695F7696}" type="presParOf" srcId="{6E6D2F21-CAA3-A743-BEC5-DDD48DFE4F86}" destId="{33E2DA93-502D-DF4A-B94E-0287BF150946}" srcOrd="0" destOrd="0" presId="urn:microsoft.com/office/officeart/2005/8/layout/hierarchy1"/>
    <dgm:cxn modelId="{43D06DC7-0A14-5A45-B78C-ADAA0E10CA67}" type="presParOf" srcId="{6E6D2F21-CAA3-A743-BEC5-DDD48DFE4F86}" destId="{F8FDA31B-9FA1-0F43-BD29-599FB1734379}" srcOrd="1" destOrd="0" presId="urn:microsoft.com/office/officeart/2005/8/layout/hierarchy1"/>
    <dgm:cxn modelId="{0F9AB1C9-DF79-DB45-A48A-56833EB23CE8}" type="presParOf" srcId="{4A56C6B5-9777-BB4D-9077-B447EDE737BF}" destId="{1459E47A-51B2-364E-A097-87DE52AA08E3}" srcOrd="1" destOrd="0" presId="urn:microsoft.com/office/officeart/2005/8/layout/hierarchy1"/>
    <dgm:cxn modelId="{84431C8C-0C62-5546-877F-CFECFA638387}" type="presParOf" srcId="{230E50DA-C87E-B141-BECB-BA3F230B8066}" destId="{499CADC9-EDEE-8444-ADB2-23DE901944A5}" srcOrd="2" destOrd="0" presId="urn:microsoft.com/office/officeart/2005/8/layout/hierarchy1"/>
    <dgm:cxn modelId="{AB29A9F3-5135-FE4A-9D3F-934A4CEAE814}" type="presParOf" srcId="{230E50DA-C87E-B141-BECB-BA3F230B8066}" destId="{6977E2EE-50E8-F94E-866E-57614BA2DE08}" srcOrd="3" destOrd="0" presId="urn:microsoft.com/office/officeart/2005/8/layout/hierarchy1"/>
    <dgm:cxn modelId="{34FF6C3E-9614-C24F-9897-A93EC183FDB3}" type="presParOf" srcId="{6977E2EE-50E8-F94E-866E-57614BA2DE08}" destId="{A6EDA863-1D18-A84C-AD1F-EB50600DCE6F}" srcOrd="0" destOrd="0" presId="urn:microsoft.com/office/officeart/2005/8/layout/hierarchy1"/>
    <dgm:cxn modelId="{306CCD5E-9303-5B4C-BE8F-F29C853FEF8E}" type="presParOf" srcId="{A6EDA863-1D18-A84C-AD1F-EB50600DCE6F}" destId="{D46160CE-D7D5-B44B-A934-D6773E3C9F4C}" srcOrd="0" destOrd="0" presId="urn:microsoft.com/office/officeart/2005/8/layout/hierarchy1"/>
    <dgm:cxn modelId="{CBCF6806-8C25-7F4C-A27A-B16C073CC7B4}" type="presParOf" srcId="{A6EDA863-1D18-A84C-AD1F-EB50600DCE6F}" destId="{867FB773-0208-934F-BE5D-34A7839B237C}" srcOrd="1" destOrd="0" presId="urn:microsoft.com/office/officeart/2005/8/layout/hierarchy1"/>
    <dgm:cxn modelId="{F171AB8B-FA7B-564C-A0C2-7D12CAD35ADF}" type="presParOf" srcId="{6977E2EE-50E8-F94E-866E-57614BA2DE08}" destId="{0080329D-B7A8-B84A-8823-6DB95463E6C8}" srcOrd="1" destOrd="0" presId="urn:microsoft.com/office/officeart/2005/8/layout/hierarchy1"/>
    <dgm:cxn modelId="{2DDDFE67-3D14-C342-8221-13EF26AC671E}" type="presParOf" srcId="{0080329D-B7A8-B84A-8823-6DB95463E6C8}" destId="{5529B8C9-31CC-0B49-9F6C-E01DBD0FDC60}" srcOrd="0" destOrd="0" presId="urn:microsoft.com/office/officeart/2005/8/layout/hierarchy1"/>
    <dgm:cxn modelId="{61559919-0BD8-104C-B411-11B2D65F5649}" type="presParOf" srcId="{0080329D-B7A8-B84A-8823-6DB95463E6C8}" destId="{4CCC8F7E-18A0-4942-AB54-DB7F8BCC8733}" srcOrd="1" destOrd="0" presId="urn:microsoft.com/office/officeart/2005/8/layout/hierarchy1"/>
    <dgm:cxn modelId="{C6BA1822-666D-484A-9C55-FAB821A7D1C6}" type="presParOf" srcId="{4CCC8F7E-18A0-4942-AB54-DB7F8BCC8733}" destId="{A373C7B9-1907-A743-8167-6D54A4FD1A58}" srcOrd="0" destOrd="0" presId="urn:microsoft.com/office/officeart/2005/8/layout/hierarchy1"/>
    <dgm:cxn modelId="{C5E112AA-C162-A644-94AD-9411C857545E}" type="presParOf" srcId="{A373C7B9-1907-A743-8167-6D54A4FD1A58}" destId="{A8238C64-808D-7241-B83B-F85BAA439E29}" srcOrd="0" destOrd="0" presId="urn:microsoft.com/office/officeart/2005/8/layout/hierarchy1"/>
    <dgm:cxn modelId="{8C130320-F54A-CD4C-97D1-AA786DFDFDAA}" type="presParOf" srcId="{A373C7B9-1907-A743-8167-6D54A4FD1A58}" destId="{910439E0-9467-D048-90D3-691515DAC18D}" srcOrd="1" destOrd="0" presId="urn:microsoft.com/office/officeart/2005/8/layout/hierarchy1"/>
    <dgm:cxn modelId="{9BD8D631-9D0D-0B44-81B0-4A5C103328D1}" type="presParOf" srcId="{4CCC8F7E-18A0-4942-AB54-DB7F8BCC8733}" destId="{8C47A22C-E351-5C42-98BF-771EC5C193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491167-6A43-7842-B171-D1B7A862B5E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8D0D4C-DEED-8C41-8736-C8DC5841B8F2}">
      <dgm:prSet phldrT="[Text]"/>
      <dgm:spPr/>
      <dgm:t>
        <a:bodyPr/>
        <a:lstStyle/>
        <a:p>
          <a:r>
            <a:rPr lang="en-US" dirty="0"/>
            <a:t>Terminological entry</a:t>
          </a:r>
        </a:p>
      </dgm:t>
    </dgm:pt>
    <dgm:pt modelId="{6B4F46C8-A0E3-B042-B7EC-E75A064CBD0B}" type="parTrans" cxnId="{9797D002-5F4E-AC4C-8879-DA38217EA0A7}">
      <dgm:prSet/>
      <dgm:spPr/>
      <dgm:t>
        <a:bodyPr/>
        <a:lstStyle/>
        <a:p>
          <a:endParaRPr lang="en-US"/>
        </a:p>
      </dgm:t>
    </dgm:pt>
    <dgm:pt modelId="{AEA6BEB7-2E0D-EC40-8298-1856F8017159}" type="sibTrans" cxnId="{9797D002-5F4E-AC4C-8879-DA38217EA0A7}">
      <dgm:prSet/>
      <dgm:spPr/>
      <dgm:t>
        <a:bodyPr/>
        <a:lstStyle/>
        <a:p>
          <a:endParaRPr lang="en-US"/>
        </a:p>
      </dgm:t>
    </dgm:pt>
    <dgm:pt modelId="{04F0B117-EDF2-0644-A471-0C212DFFE96D}">
      <dgm:prSet phldrT="[Text]"/>
      <dgm:spPr/>
      <dgm:t>
        <a:bodyPr/>
        <a:lstStyle/>
        <a:p>
          <a:r>
            <a:rPr lang="en-US" dirty="0"/>
            <a:t>Language section</a:t>
          </a:r>
        </a:p>
      </dgm:t>
    </dgm:pt>
    <dgm:pt modelId="{0FDAC710-A8A9-8843-BEE4-9B3BE1487B9C}" type="parTrans" cxnId="{0F3EAA9D-7249-EC44-B8E9-07B0BE622486}">
      <dgm:prSet/>
      <dgm:spPr/>
      <dgm:t>
        <a:bodyPr/>
        <a:lstStyle/>
        <a:p>
          <a:endParaRPr lang="en-US"/>
        </a:p>
      </dgm:t>
    </dgm:pt>
    <dgm:pt modelId="{3E659333-3A67-F249-9E58-D4E2D09905AE}" type="sibTrans" cxnId="{0F3EAA9D-7249-EC44-B8E9-07B0BE622486}">
      <dgm:prSet/>
      <dgm:spPr/>
      <dgm:t>
        <a:bodyPr/>
        <a:lstStyle/>
        <a:p>
          <a:endParaRPr lang="en-US"/>
        </a:p>
      </dgm:t>
    </dgm:pt>
    <dgm:pt modelId="{EC0C0FAF-659D-3543-A97B-118F04933F69}">
      <dgm:prSet phldrT="[Text]"/>
      <dgm:spPr/>
      <dgm:t>
        <a:bodyPr/>
        <a:lstStyle/>
        <a:p>
          <a:r>
            <a:rPr lang="en-US" dirty="0"/>
            <a:t>Term section</a:t>
          </a:r>
        </a:p>
      </dgm:t>
    </dgm:pt>
    <dgm:pt modelId="{B7B51B70-2D5D-CD4C-B9E4-6B4F928C154C}" type="parTrans" cxnId="{3A76BB38-9D7E-D444-AB9E-DB0EC0A166F3}">
      <dgm:prSet/>
      <dgm:spPr/>
      <dgm:t>
        <a:bodyPr/>
        <a:lstStyle/>
        <a:p>
          <a:endParaRPr lang="en-US"/>
        </a:p>
      </dgm:t>
    </dgm:pt>
    <dgm:pt modelId="{94338D6B-BB39-384F-BD60-B821F74E0B80}" type="sibTrans" cxnId="{3A76BB38-9D7E-D444-AB9E-DB0EC0A166F3}">
      <dgm:prSet/>
      <dgm:spPr/>
      <dgm:t>
        <a:bodyPr/>
        <a:lstStyle/>
        <a:p>
          <a:endParaRPr lang="en-US"/>
        </a:p>
      </dgm:t>
    </dgm:pt>
    <dgm:pt modelId="{EE6F2525-D13E-7E45-8098-83B68CA1B746}">
      <dgm:prSet phldrT="[Text]"/>
      <dgm:spPr/>
      <dgm:t>
        <a:bodyPr/>
        <a:lstStyle/>
        <a:p>
          <a:r>
            <a:rPr lang="en-US" dirty="0"/>
            <a:t>Term section</a:t>
          </a:r>
        </a:p>
      </dgm:t>
    </dgm:pt>
    <dgm:pt modelId="{EF946963-4E19-3048-BAF3-4A76944C0B3C}" type="parTrans" cxnId="{E94850EE-86DB-504C-9234-948E81E7385D}">
      <dgm:prSet/>
      <dgm:spPr/>
      <dgm:t>
        <a:bodyPr/>
        <a:lstStyle/>
        <a:p>
          <a:endParaRPr lang="en-US"/>
        </a:p>
      </dgm:t>
    </dgm:pt>
    <dgm:pt modelId="{4679719B-D57B-DD4E-B471-6333021CC551}" type="sibTrans" cxnId="{E94850EE-86DB-504C-9234-948E81E7385D}">
      <dgm:prSet/>
      <dgm:spPr/>
      <dgm:t>
        <a:bodyPr/>
        <a:lstStyle/>
        <a:p>
          <a:endParaRPr lang="en-US"/>
        </a:p>
      </dgm:t>
    </dgm:pt>
    <dgm:pt modelId="{CBDA3BD2-92E5-3548-BBB3-2E7953376C92}">
      <dgm:prSet phldrT="[Text]"/>
      <dgm:spPr/>
      <dgm:t>
        <a:bodyPr/>
        <a:lstStyle/>
        <a:p>
          <a:r>
            <a:rPr lang="en-US" dirty="0"/>
            <a:t>Language section</a:t>
          </a:r>
        </a:p>
      </dgm:t>
    </dgm:pt>
    <dgm:pt modelId="{5C7D7DC4-8B5B-214A-9D93-0E4188DA3520}" type="parTrans" cxnId="{6F367C53-87E9-B545-A576-AA3B7BDDFCA6}">
      <dgm:prSet/>
      <dgm:spPr/>
      <dgm:t>
        <a:bodyPr/>
        <a:lstStyle/>
        <a:p>
          <a:endParaRPr lang="en-US"/>
        </a:p>
      </dgm:t>
    </dgm:pt>
    <dgm:pt modelId="{F00AA078-4230-5343-847E-E10D49B60DA7}" type="sibTrans" cxnId="{6F367C53-87E9-B545-A576-AA3B7BDDFCA6}">
      <dgm:prSet/>
      <dgm:spPr/>
      <dgm:t>
        <a:bodyPr/>
        <a:lstStyle/>
        <a:p>
          <a:endParaRPr lang="en-US"/>
        </a:p>
      </dgm:t>
    </dgm:pt>
    <dgm:pt modelId="{3FED6516-94E6-BB4B-A52C-7A2244CDC2CE}">
      <dgm:prSet phldrT="[Text]"/>
      <dgm:spPr/>
      <dgm:t>
        <a:bodyPr/>
        <a:lstStyle/>
        <a:p>
          <a:r>
            <a:rPr lang="en-US" dirty="0"/>
            <a:t>Term section</a:t>
          </a:r>
        </a:p>
      </dgm:t>
    </dgm:pt>
    <dgm:pt modelId="{2FEBD81E-CC43-1644-A851-B8322F5F2075}" type="parTrans" cxnId="{131E6005-ED6B-AB45-9208-78B18855F8E5}">
      <dgm:prSet/>
      <dgm:spPr/>
      <dgm:t>
        <a:bodyPr/>
        <a:lstStyle/>
        <a:p>
          <a:endParaRPr lang="en-US"/>
        </a:p>
      </dgm:t>
    </dgm:pt>
    <dgm:pt modelId="{BD4E6A62-5B55-FD4F-84E2-5C7F2C72D052}" type="sibTrans" cxnId="{131E6005-ED6B-AB45-9208-78B18855F8E5}">
      <dgm:prSet/>
      <dgm:spPr/>
      <dgm:t>
        <a:bodyPr/>
        <a:lstStyle/>
        <a:p>
          <a:endParaRPr lang="en-US"/>
        </a:p>
      </dgm:t>
    </dgm:pt>
    <dgm:pt modelId="{9B8FB3C6-33CC-354E-A18A-7FF5D822219E}" type="pres">
      <dgm:prSet presAssocID="{14491167-6A43-7842-B171-D1B7A862B5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9BA203-6A26-584E-8C34-CF5713412199}" type="pres">
      <dgm:prSet presAssocID="{778D0D4C-DEED-8C41-8736-C8DC5841B8F2}" presName="hierRoot1" presStyleCnt="0"/>
      <dgm:spPr/>
    </dgm:pt>
    <dgm:pt modelId="{5D5B3B7E-3683-9D46-84AA-B08AE37A2A24}" type="pres">
      <dgm:prSet presAssocID="{778D0D4C-DEED-8C41-8736-C8DC5841B8F2}" presName="composite" presStyleCnt="0"/>
      <dgm:spPr/>
    </dgm:pt>
    <dgm:pt modelId="{025E0753-BE3F-C64E-871E-E0C5886D90CE}" type="pres">
      <dgm:prSet presAssocID="{778D0D4C-DEED-8C41-8736-C8DC5841B8F2}" presName="background" presStyleLbl="node0" presStyleIdx="0" presStyleCnt="1"/>
      <dgm:spPr/>
    </dgm:pt>
    <dgm:pt modelId="{C8BE67F1-C945-8747-A825-428A84A2533E}" type="pres">
      <dgm:prSet presAssocID="{778D0D4C-DEED-8C41-8736-C8DC5841B8F2}" presName="text" presStyleLbl="fgAcc0" presStyleIdx="0" presStyleCnt="1">
        <dgm:presLayoutVars>
          <dgm:chPref val="3"/>
        </dgm:presLayoutVars>
      </dgm:prSet>
      <dgm:spPr/>
    </dgm:pt>
    <dgm:pt modelId="{230E50DA-C87E-B141-BECB-BA3F230B8066}" type="pres">
      <dgm:prSet presAssocID="{778D0D4C-DEED-8C41-8736-C8DC5841B8F2}" presName="hierChild2" presStyleCnt="0"/>
      <dgm:spPr/>
    </dgm:pt>
    <dgm:pt modelId="{B5F0FB7B-28E3-254E-B40B-2479CD880C02}" type="pres">
      <dgm:prSet presAssocID="{0FDAC710-A8A9-8843-BEE4-9B3BE1487B9C}" presName="Name10" presStyleLbl="parChTrans1D2" presStyleIdx="0" presStyleCnt="2"/>
      <dgm:spPr/>
    </dgm:pt>
    <dgm:pt modelId="{E68CC599-3868-314B-A254-F8C94A599C08}" type="pres">
      <dgm:prSet presAssocID="{04F0B117-EDF2-0644-A471-0C212DFFE96D}" presName="hierRoot2" presStyleCnt="0"/>
      <dgm:spPr/>
    </dgm:pt>
    <dgm:pt modelId="{87559BBE-2744-F84C-A4E9-50F80AD707C6}" type="pres">
      <dgm:prSet presAssocID="{04F0B117-EDF2-0644-A471-0C212DFFE96D}" presName="composite2" presStyleCnt="0"/>
      <dgm:spPr/>
    </dgm:pt>
    <dgm:pt modelId="{4DBADEA4-82FA-1849-B4CC-D85B4E48D31A}" type="pres">
      <dgm:prSet presAssocID="{04F0B117-EDF2-0644-A471-0C212DFFE96D}" presName="background2" presStyleLbl="node2" presStyleIdx="0" presStyleCnt="2"/>
      <dgm:spPr/>
    </dgm:pt>
    <dgm:pt modelId="{9F974A76-476C-8540-AF20-AC67A4245AA5}" type="pres">
      <dgm:prSet presAssocID="{04F0B117-EDF2-0644-A471-0C212DFFE96D}" presName="text2" presStyleLbl="fgAcc2" presStyleIdx="0" presStyleCnt="2">
        <dgm:presLayoutVars>
          <dgm:chPref val="3"/>
        </dgm:presLayoutVars>
      </dgm:prSet>
      <dgm:spPr/>
    </dgm:pt>
    <dgm:pt modelId="{E99E6F15-6EAC-C64F-A989-E0604B6DD7DC}" type="pres">
      <dgm:prSet presAssocID="{04F0B117-EDF2-0644-A471-0C212DFFE96D}" presName="hierChild3" presStyleCnt="0"/>
      <dgm:spPr/>
    </dgm:pt>
    <dgm:pt modelId="{721F1019-DAD1-4E46-A2F9-066A1A2C9304}" type="pres">
      <dgm:prSet presAssocID="{B7B51B70-2D5D-CD4C-B9E4-6B4F928C154C}" presName="Name17" presStyleLbl="parChTrans1D3" presStyleIdx="0" presStyleCnt="3"/>
      <dgm:spPr/>
    </dgm:pt>
    <dgm:pt modelId="{8EC7BDB2-027B-0546-AB88-CF3B7130607B}" type="pres">
      <dgm:prSet presAssocID="{EC0C0FAF-659D-3543-A97B-118F04933F69}" presName="hierRoot3" presStyleCnt="0"/>
      <dgm:spPr/>
    </dgm:pt>
    <dgm:pt modelId="{69BD7779-495A-AF47-9825-009DCDF0766E}" type="pres">
      <dgm:prSet presAssocID="{EC0C0FAF-659D-3543-A97B-118F04933F69}" presName="composite3" presStyleCnt="0"/>
      <dgm:spPr/>
    </dgm:pt>
    <dgm:pt modelId="{6440652F-9D81-9846-B973-BC6E314C86E0}" type="pres">
      <dgm:prSet presAssocID="{EC0C0FAF-659D-3543-A97B-118F04933F69}" presName="background3" presStyleLbl="node3" presStyleIdx="0" presStyleCnt="3"/>
      <dgm:spPr/>
    </dgm:pt>
    <dgm:pt modelId="{0513964C-F544-5A43-BA5C-976E59E36F52}" type="pres">
      <dgm:prSet presAssocID="{EC0C0FAF-659D-3543-A97B-118F04933F69}" presName="text3" presStyleLbl="fgAcc3" presStyleIdx="0" presStyleCnt="3">
        <dgm:presLayoutVars>
          <dgm:chPref val="3"/>
        </dgm:presLayoutVars>
      </dgm:prSet>
      <dgm:spPr/>
    </dgm:pt>
    <dgm:pt modelId="{E1287855-32F7-CA41-A9CF-EE1D36F2483F}" type="pres">
      <dgm:prSet presAssocID="{EC0C0FAF-659D-3543-A97B-118F04933F69}" presName="hierChild4" presStyleCnt="0"/>
      <dgm:spPr/>
    </dgm:pt>
    <dgm:pt modelId="{553A5D28-95C2-D94D-A7B5-1D397FA86E72}" type="pres">
      <dgm:prSet presAssocID="{EF946963-4E19-3048-BAF3-4A76944C0B3C}" presName="Name17" presStyleLbl="parChTrans1D3" presStyleIdx="1" presStyleCnt="3"/>
      <dgm:spPr/>
    </dgm:pt>
    <dgm:pt modelId="{4A56C6B5-9777-BB4D-9077-B447EDE737BF}" type="pres">
      <dgm:prSet presAssocID="{EE6F2525-D13E-7E45-8098-83B68CA1B746}" presName="hierRoot3" presStyleCnt="0"/>
      <dgm:spPr/>
    </dgm:pt>
    <dgm:pt modelId="{6E6D2F21-CAA3-A743-BEC5-DDD48DFE4F86}" type="pres">
      <dgm:prSet presAssocID="{EE6F2525-D13E-7E45-8098-83B68CA1B746}" presName="composite3" presStyleCnt="0"/>
      <dgm:spPr/>
    </dgm:pt>
    <dgm:pt modelId="{33E2DA93-502D-DF4A-B94E-0287BF150946}" type="pres">
      <dgm:prSet presAssocID="{EE6F2525-D13E-7E45-8098-83B68CA1B746}" presName="background3" presStyleLbl="node3" presStyleIdx="1" presStyleCnt="3"/>
      <dgm:spPr/>
    </dgm:pt>
    <dgm:pt modelId="{F8FDA31B-9FA1-0F43-BD29-599FB1734379}" type="pres">
      <dgm:prSet presAssocID="{EE6F2525-D13E-7E45-8098-83B68CA1B746}" presName="text3" presStyleLbl="fgAcc3" presStyleIdx="1" presStyleCnt="3">
        <dgm:presLayoutVars>
          <dgm:chPref val="3"/>
        </dgm:presLayoutVars>
      </dgm:prSet>
      <dgm:spPr/>
    </dgm:pt>
    <dgm:pt modelId="{1459E47A-51B2-364E-A097-87DE52AA08E3}" type="pres">
      <dgm:prSet presAssocID="{EE6F2525-D13E-7E45-8098-83B68CA1B746}" presName="hierChild4" presStyleCnt="0"/>
      <dgm:spPr/>
    </dgm:pt>
    <dgm:pt modelId="{499CADC9-EDEE-8444-ADB2-23DE901944A5}" type="pres">
      <dgm:prSet presAssocID="{5C7D7DC4-8B5B-214A-9D93-0E4188DA3520}" presName="Name10" presStyleLbl="parChTrans1D2" presStyleIdx="1" presStyleCnt="2"/>
      <dgm:spPr/>
    </dgm:pt>
    <dgm:pt modelId="{6977E2EE-50E8-F94E-866E-57614BA2DE08}" type="pres">
      <dgm:prSet presAssocID="{CBDA3BD2-92E5-3548-BBB3-2E7953376C92}" presName="hierRoot2" presStyleCnt="0"/>
      <dgm:spPr/>
    </dgm:pt>
    <dgm:pt modelId="{A6EDA863-1D18-A84C-AD1F-EB50600DCE6F}" type="pres">
      <dgm:prSet presAssocID="{CBDA3BD2-92E5-3548-BBB3-2E7953376C92}" presName="composite2" presStyleCnt="0"/>
      <dgm:spPr/>
    </dgm:pt>
    <dgm:pt modelId="{D46160CE-D7D5-B44B-A934-D6773E3C9F4C}" type="pres">
      <dgm:prSet presAssocID="{CBDA3BD2-92E5-3548-BBB3-2E7953376C92}" presName="background2" presStyleLbl="node2" presStyleIdx="1" presStyleCnt="2"/>
      <dgm:spPr/>
    </dgm:pt>
    <dgm:pt modelId="{867FB773-0208-934F-BE5D-34A7839B237C}" type="pres">
      <dgm:prSet presAssocID="{CBDA3BD2-92E5-3548-BBB3-2E7953376C92}" presName="text2" presStyleLbl="fgAcc2" presStyleIdx="1" presStyleCnt="2">
        <dgm:presLayoutVars>
          <dgm:chPref val="3"/>
        </dgm:presLayoutVars>
      </dgm:prSet>
      <dgm:spPr/>
    </dgm:pt>
    <dgm:pt modelId="{0080329D-B7A8-B84A-8823-6DB95463E6C8}" type="pres">
      <dgm:prSet presAssocID="{CBDA3BD2-92E5-3548-BBB3-2E7953376C92}" presName="hierChild3" presStyleCnt="0"/>
      <dgm:spPr/>
    </dgm:pt>
    <dgm:pt modelId="{5529B8C9-31CC-0B49-9F6C-E01DBD0FDC60}" type="pres">
      <dgm:prSet presAssocID="{2FEBD81E-CC43-1644-A851-B8322F5F2075}" presName="Name17" presStyleLbl="parChTrans1D3" presStyleIdx="2" presStyleCnt="3"/>
      <dgm:spPr/>
    </dgm:pt>
    <dgm:pt modelId="{4CCC8F7E-18A0-4942-AB54-DB7F8BCC8733}" type="pres">
      <dgm:prSet presAssocID="{3FED6516-94E6-BB4B-A52C-7A2244CDC2CE}" presName="hierRoot3" presStyleCnt="0"/>
      <dgm:spPr/>
    </dgm:pt>
    <dgm:pt modelId="{A373C7B9-1907-A743-8167-6D54A4FD1A58}" type="pres">
      <dgm:prSet presAssocID="{3FED6516-94E6-BB4B-A52C-7A2244CDC2CE}" presName="composite3" presStyleCnt="0"/>
      <dgm:spPr/>
    </dgm:pt>
    <dgm:pt modelId="{A8238C64-808D-7241-B83B-F85BAA439E29}" type="pres">
      <dgm:prSet presAssocID="{3FED6516-94E6-BB4B-A52C-7A2244CDC2CE}" presName="background3" presStyleLbl="node3" presStyleIdx="2" presStyleCnt="3"/>
      <dgm:spPr/>
    </dgm:pt>
    <dgm:pt modelId="{910439E0-9467-D048-90D3-691515DAC18D}" type="pres">
      <dgm:prSet presAssocID="{3FED6516-94E6-BB4B-A52C-7A2244CDC2CE}" presName="text3" presStyleLbl="fgAcc3" presStyleIdx="2" presStyleCnt="3">
        <dgm:presLayoutVars>
          <dgm:chPref val="3"/>
        </dgm:presLayoutVars>
      </dgm:prSet>
      <dgm:spPr/>
    </dgm:pt>
    <dgm:pt modelId="{8C47A22C-E351-5C42-98BF-771EC5C19372}" type="pres">
      <dgm:prSet presAssocID="{3FED6516-94E6-BB4B-A52C-7A2244CDC2CE}" presName="hierChild4" presStyleCnt="0"/>
      <dgm:spPr/>
    </dgm:pt>
  </dgm:ptLst>
  <dgm:cxnLst>
    <dgm:cxn modelId="{9797D002-5F4E-AC4C-8879-DA38217EA0A7}" srcId="{14491167-6A43-7842-B171-D1B7A862B5ED}" destId="{778D0D4C-DEED-8C41-8736-C8DC5841B8F2}" srcOrd="0" destOrd="0" parTransId="{6B4F46C8-A0E3-B042-B7EC-E75A064CBD0B}" sibTransId="{AEA6BEB7-2E0D-EC40-8298-1856F8017159}"/>
    <dgm:cxn modelId="{131E6005-ED6B-AB45-9208-78B18855F8E5}" srcId="{CBDA3BD2-92E5-3548-BBB3-2E7953376C92}" destId="{3FED6516-94E6-BB4B-A52C-7A2244CDC2CE}" srcOrd="0" destOrd="0" parTransId="{2FEBD81E-CC43-1644-A851-B8322F5F2075}" sibTransId="{BD4E6A62-5B55-FD4F-84E2-5C7F2C72D052}"/>
    <dgm:cxn modelId="{2FA44D25-A75A-BE45-8FAC-F26DC7844723}" type="presOf" srcId="{2FEBD81E-CC43-1644-A851-B8322F5F2075}" destId="{5529B8C9-31CC-0B49-9F6C-E01DBD0FDC60}" srcOrd="0" destOrd="0" presId="urn:microsoft.com/office/officeart/2005/8/layout/hierarchy1"/>
    <dgm:cxn modelId="{4E52642B-2B40-5542-A157-9DE7D31A3427}" type="presOf" srcId="{CBDA3BD2-92E5-3548-BBB3-2E7953376C92}" destId="{867FB773-0208-934F-BE5D-34A7839B237C}" srcOrd="0" destOrd="0" presId="urn:microsoft.com/office/officeart/2005/8/layout/hierarchy1"/>
    <dgm:cxn modelId="{3A76BB38-9D7E-D444-AB9E-DB0EC0A166F3}" srcId="{04F0B117-EDF2-0644-A471-0C212DFFE96D}" destId="{EC0C0FAF-659D-3543-A97B-118F04933F69}" srcOrd="0" destOrd="0" parTransId="{B7B51B70-2D5D-CD4C-B9E4-6B4F928C154C}" sibTransId="{94338D6B-BB39-384F-BD60-B821F74E0B80}"/>
    <dgm:cxn modelId="{B0C1854B-23BC-EB4E-BB79-E104079529E7}" type="presOf" srcId="{5C7D7DC4-8B5B-214A-9D93-0E4188DA3520}" destId="{499CADC9-EDEE-8444-ADB2-23DE901944A5}" srcOrd="0" destOrd="0" presId="urn:microsoft.com/office/officeart/2005/8/layout/hierarchy1"/>
    <dgm:cxn modelId="{16063750-F504-7C46-8F2F-07EE1A8B9D2A}" type="presOf" srcId="{EC0C0FAF-659D-3543-A97B-118F04933F69}" destId="{0513964C-F544-5A43-BA5C-976E59E36F52}" srcOrd="0" destOrd="0" presId="urn:microsoft.com/office/officeart/2005/8/layout/hierarchy1"/>
    <dgm:cxn modelId="{6F367C53-87E9-B545-A576-AA3B7BDDFCA6}" srcId="{778D0D4C-DEED-8C41-8736-C8DC5841B8F2}" destId="{CBDA3BD2-92E5-3548-BBB3-2E7953376C92}" srcOrd="1" destOrd="0" parTransId="{5C7D7DC4-8B5B-214A-9D93-0E4188DA3520}" sibTransId="{F00AA078-4230-5343-847E-E10D49B60DA7}"/>
    <dgm:cxn modelId="{85EF3558-A77B-4C41-9098-20C05375BC19}" type="presOf" srcId="{3FED6516-94E6-BB4B-A52C-7A2244CDC2CE}" destId="{910439E0-9467-D048-90D3-691515DAC18D}" srcOrd="0" destOrd="0" presId="urn:microsoft.com/office/officeart/2005/8/layout/hierarchy1"/>
    <dgm:cxn modelId="{4AACAC5C-2C2B-A04B-9E23-134C59B45542}" type="presOf" srcId="{778D0D4C-DEED-8C41-8736-C8DC5841B8F2}" destId="{C8BE67F1-C945-8747-A825-428A84A2533E}" srcOrd="0" destOrd="0" presId="urn:microsoft.com/office/officeart/2005/8/layout/hierarchy1"/>
    <dgm:cxn modelId="{AB1CB96C-9D28-014C-B51E-693BACD71CD7}" type="presOf" srcId="{0FDAC710-A8A9-8843-BEE4-9B3BE1487B9C}" destId="{B5F0FB7B-28E3-254E-B40B-2479CD880C02}" srcOrd="0" destOrd="0" presId="urn:microsoft.com/office/officeart/2005/8/layout/hierarchy1"/>
    <dgm:cxn modelId="{52C9237C-DE8A-AA4B-A1B1-59782E7B31C0}" type="presOf" srcId="{EF946963-4E19-3048-BAF3-4A76944C0B3C}" destId="{553A5D28-95C2-D94D-A7B5-1D397FA86E72}" srcOrd="0" destOrd="0" presId="urn:microsoft.com/office/officeart/2005/8/layout/hierarchy1"/>
    <dgm:cxn modelId="{2B1DD27E-726F-EB40-9A51-6FDD3DE8970E}" type="presOf" srcId="{04F0B117-EDF2-0644-A471-0C212DFFE96D}" destId="{9F974A76-476C-8540-AF20-AC67A4245AA5}" srcOrd="0" destOrd="0" presId="urn:microsoft.com/office/officeart/2005/8/layout/hierarchy1"/>
    <dgm:cxn modelId="{A8FA9089-9F5D-BE41-BF0F-FCA66EFBA099}" type="presOf" srcId="{EE6F2525-D13E-7E45-8098-83B68CA1B746}" destId="{F8FDA31B-9FA1-0F43-BD29-599FB1734379}" srcOrd="0" destOrd="0" presId="urn:microsoft.com/office/officeart/2005/8/layout/hierarchy1"/>
    <dgm:cxn modelId="{0F3EAA9D-7249-EC44-B8E9-07B0BE622486}" srcId="{778D0D4C-DEED-8C41-8736-C8DC5841B8F2}" destId="{04F0B117-EDF2-0644-A471-0C212DFFE96D}" srcOrd="0" destOrd="0" parTransId="{0FDAC710-A8A9-8843-BEE4-9B3BE1487B9C}" sibTransId="{3E659333-3A67-F249-9E58-D4E2D09905AE}"/>
    <dgm:cxn modelId="{FA4FDEAA-60AA-6744-A03C-8FB067CA359F}" type="presOf" srcId="{B7B51B70-2D5D-CD4C-B9E4-6B4F928C154C}" destId="{721F1019-DAD1-4E46-A2F9-066A1A2C9304}" srcOrd="0" destOrd="0" presId="urn:microsoft.com/office/officeart/2005/8/layout/hierarchy1"/>
    <dgm:cxn modelId="{B6C316D7-D600-3F40-B9B6-45BE0DECCA10}" type="presOf" srcId="{14491167-6A43-7842-B171-D1B7A862B5ED}" destId="{9B8FB3C6-33CC-354E-A18A-7FF5D822219E}" srcOrd="0" destOrd="0" presId="urn:microsoft.com/office/officeart/2005/8/layout/hierarchy1"/>
    <dgm:cxn modelId="{E94850EE-86DB-504C-9234-948E81E7385D}" srcId="{04F0B117-EDF2-0644-A471-0C212DFFE96D}" destId="{EE6F2525-D13E-7E45-8098-83B68CA1B746}" srcOrd="1" destOrd="0" parTransId="{EF946963-4E19-3048-BAF3-4A76944C0B3C}" sibTransId="{4679719B-D57B-DD4E-B471-6333021CC551}"/>
    <dgm:cxn modelId="{ADAD9066-FA1F-5A4E-9157-8E56D08E57D8}" type="presParOf" srcId="{9B8FB3C6-33CC-354E-A18A-7FF5D822219E}" destId="{459BA203-6A26-584E-8C34-CF5713412199}" srcOrd="0" destOrd="0" presId="urn:microsoft.com/office/officeart/2005/8/layout/hierarchy1"/>
    <dgm:cxn modelId="{88D63B89-371A-0A4A-A383-C0CD5F5B297D}" type="presParOf" srcId="{459BA203-6A26-584E-8C34-CF5713412199}" destId="{5D5B3B7E-3683-9D46-84AA-B08AE37A2A24}" srcOrd="0" destOrd="0" presId="urn:microsoft.com/office/officeart/2005/8/layout/hierarchy1"/>
    <dgm:cxn modelId="{A6E8F8B8-AD1F-2F4C-A214-69EE1F98BF9E}" type="presParOf" srcId="{5D5B3B7E-3683-9D46-84AA-B08AE37A2A24}" destId="{025E0753-BE3F-C64E-871E-E0C5886D90CE}" srcOrd="0" destOrd="0" presId="urn:microsoft.com/office/officeart/2005/8/layout/hierarchy1"/>
    <dgm:cxn modelId="{FB251A0B-1AF4-E841-93D7-E78ABE6A7E1E}" type="presParOf" srcId="{5D5B3B7E-3683-9D46-84AA-B08AE37A2A24}" destId="{C8BE67F1-C945-8747-A825-428A84A2533E}" srcOrd="1" destOrd="0" presId="urn:microsoft.com/office/officeart/2005/8/layout/hierarchy1"/>
    <dgm:cxn modelId="{E9AE9431-7DA7-BC4C-AC9E-B25C44C300D0}" type="presParOf" srcId="{459BA203-6A26-584E-8C34-CF5713412199}" destId="{230E50DA-C87E-B141-BECB-BA3F230B8066}" srcOrd="1" destOrd="0" presId="urn:microsoft.com/office/officeart/2005/8/layout/hierarchy1"/>
    <dgm:cxn modelId="{598FE1A7-8F9D-E14F-A01C-FC91D15D2BE2}" type="presParOf" srcId="{230E50DA-C87E-B141-BECB-BA3F230B8066}" destId="{B5F0FB7B-28E3-254E-B40B-2479CD880C02}" srcOrd="0" destOrd="0" presId="urn:microsoft.com/office/officeart/2005/8/layout/hierarchy1"/>
    <dgm:cxn modelId="{EA3EF942-9FD7-CD4A-8BBC-4F1AE140AF1E}" type="presParOf" srcId="{230E50DA-C87E-B141-BECB-BA3F230B8066}" destId="{E68CC599-3868-314B-A254-F8C94A599C08}" srcOrd="1" destOrd="0" presId="urn:microsoft.com/office/officeart/2005/8/layout/hierarchy1"/>
    <dgm:cxn modelId="{F82755DE-EA4A-404A-97F9-58F9601F2443}" type="presParOf" srcId="{E68CC599-3868-314B-A254-F8C94A599C08}" destId="{87559BBE-2744-F84C-A4E9-50F80AD707C6}" srcOrd="0" destOrd="0" presId="urn:microsoft.com/office/officeart/2005/8/layout/hierarchy1"/>
    <dgm:cxn modelId="{F14F1AD2-F703-104B-9AD8-7C07B0F1EEFE}" type="presParOf" srcId="{87559BBE-2744-F84C-A4E9-50F80AD707C6}" destId="{4DBADEA4-82FA-1849-B4CC-D85B4E48D31A}" srcOrd="0" destOrd="0" presId="urn:microsoft.com/office/officeart/2005/8/layout/hierarchy1"/>
    <dgm:cxn modelId="{1E9BBF52-508C-5949-ABC1-2DEB6FEAEC60}" type="presParOf" srcId="{87559BBE-2744-F84C-A4E9-50F80AD707C6}" destId="{9F974A76-476C-8540-AF20-AC67A4245AA5}" srcOrd="1" destOrd="0" presId="urn:microsoft.com/office/officeart/2005/8/layout/hierarchy1"/>
    <dgm:cxn modelId="{2AEADED9-CC26-3849-8793-521F35290F78}" type="presParOf" srcId="{E68CC599-3868-314B-A254-F8C94A599C08}" destId="{E99E6F15-6EAC-C64F-A989-E0604B6DD7DC}" srcOrd="1" destOrd="0" presId="urn:microsoft.com/office/officeart/2005/8/layout/hierarchy1"/>
    <dgm:cxn modelId="{52E94F9C-6D9D-6647-A753-DE6D7D8337F5}" type="presParOf" srcId="{E99E6F15-6EAC-C64F-A989-E0604B6DD7DC}" destId="{721F1019-DAD1-4E46-A2F9-066A1A2C9304}" srcOrd="0" destOrd="0" presId="urn:microsoft.com/office/officeart/2005/8/layout/hierarchy1"/>
    <dgm:cxn modelId="{C2874BD5-3090-B749-96A8-BC547F8A4500}" type="presParOf" srcId="{E99E6F15-6EAC-C64F-A989-E0604B6DD7DC}" destId="{8EC7BDB2-027B-0546-AB88-CF3B7130607B}" srcOrd="1" destOrd="0" presId="urn:microsoft.com/office/officeart/2005/8/layout/hierarchy1"/>
    <dgm:cxn modelId="{649B9938-EE7E-314B-8350-CFFD59B66103}" type="presParOf" srcId="{8EC7BDB2-027B-0546-AB88-CF3B7130607B}" destId="{69BD7779-495A-AF47-9825-009DCDF0766E}" srcOrd="0" destOrd="0" presId="urn:microsoft.com/office/officeart/2005/8/layout/hierarchy1"/>
    <dgm:cxn modelId="{D893A4FB-9CC9-0942-813A-27C68696976D}" type="presParOf" srcId="{69BD7779-495A-AF47-9825-009DCDF0766E}" destId="{6440652F-9D81-9846-B973-BC6E314C86E0}" srcOrd="0" destOrd="0" presId="urn:microsoft.com/office/officeart/2005/8/layout/hierarchy1"/>
    <dgm:cxn modelId="{F54271CF-D805-C543-AABD-7FE88C4A30A9}" type="presParOf" srcId="{69BD7779-495A-AF47-9825-009DCDF0766E}" destId="{0513964C-F544-5A43-BA5C-976E59E36F52}" srcOrd="1" destOrd="0" presId="urn:microsoft.com/office/officeart/2005/8/layout/hierarchy1"/>
    <dgm:cxn modelId="{682A4D18-DF0E-E74A-8B47-B114EE495B70}" type="presParOf" srcId="{8EC7BDB2-027B-0546-AB88-CF3B7130607B}" destId="{E1287855-32F7-CA41-A9CF-EE1D36F2483F}" srcOrd="1" destOrd="0" presId="urn:microsoft.com/office/officeart/2005/8/layout/hierarchy1"/>
    <dgm:cxn modelId="{D0288E1C-0743-CA4F-9BB9-655548CAD50D}" type="presParOf" srcId="{E99E6F15-6EAC-C64F-A989-E0604B6DD7DC}" destId="{553A5D28-95C2-D94D-A7B5-1D397FA86E72}" srcOrd="2" destOrd="0" presId="urn:microsoft.com/office/officeart/2005/8/layout/hierarchy1"/>
    <dgm:cxn modelId="{FAF2347B-1103-7348-8FBF-349EA87FB893}" type="presParOf" srcId="{E99E6F15-6EAC-C64F-A989-E0604B6DD7DC}" destId="{4A56C6B5-9777-BB4D-9077-B447EDE737BF}" srcOrd="3" destOrd="0" presId="urn:microsoft.com/office/officeart/2005/8/layout/hierarchy1"/>
    <dgm:cxn modelId="{97F6F506-9EEF-8746-9D52-BB730840A067}" type="presParOf" srcId="{4A56C6B5-9777-BB4D-9077-B447EDE737BF}" destId="{6E6D2F21-CAA3-A743-BEC5-DDD48DFE4F86}" srcOrd="0" destOrd="0" presId="urn:microsoft.com/office/officeart/2005/8/layout/hierarchy1"/>
    <dgm:cxn modelId="{31C54862-C467-8F49-BBD3-E9C8D2C4917A}" type="presParOf" srcId="{6E6D2F21-CAA3-A743-BEC5-DDD48DFE4F86}" destId="{33E2DA93-502D-DF4A-B94E-0287BF150946}" srcOrd="0" destOrd="0" presId="urn:microsoft.com/office/officeart/2005/8/layout/hierarchy1"/>
    <dgm:cxn modelId="{E91F00E6-A299-1243-8605-41CAC4339A4E}" type="presParOf" srcId="{6E6D2F21-CAA3-A743-BEC5-DDD48DFE4F86}" destId="{F8FDA31B-9FA1-0F43-BD29-599FB1734379}" srcOrd="1" destOrd="0" presId="urn:microsoft.com/office/officeart/2005/8/layout/hierarchy1"/>
    <dgm:cxn modelId="{064330EA-A6BC-C345-8DFD-37647E19CFA2}" type="presParOf" srcId="{4A56C6B5-9777-BB4D-9077-B447EDE737BF}" destId="{1459E47A-51B2-364E-A097-87DE52AA08E3}" srcOrd="1" destOrd="0" presId="urn:microsoft.com/office/officeart/2005/8/layout/hierarchy1"/>
    <dgm:cxn modelId="{20832E56-A148-504C-940A-FEF45B0E70E2}" type="presParOf" srcId="{230E50DA-C87E-B141-BECB-BA3F230B8066}" destId="{499CADC9-EDEE-8444-ADB2-23DE901944A5}" srcOrd="2" destOrd="0" presId="urn:microsoft.com/office/officeart/2005/8/layout/hierarchy1"/>
    <dgm:cxn modelId="{CC7F3EE0-3EB4-A54E-B30C-9C910E56E412}" type="presParOf" srcId="{230E50DA-C87E-B141-BECB-BA3F230B8066}" destId="{6977E2EE-50E8-F94E-866E-57614BA2DE08}" srcOrd="3" destOrd="0" presId="urn:microsoft.com/office/officeart/2005/8/layout/hierarchy1"/>
    <dgm:cxn modelId="{F7CA2ACE-40BE-8843-8A92-4F746061857C}" type="presParOf" srcId="{6977E2EE-50E8-F94E-866E-57614BA2DE08}" destId="{A6EDA863-1D18-A84C-AD1F-EB50600DCE6F}" srcOrd="0" destOrd="0" presId="urn:microsoft.com/office/officeart/2005/8/layout/hierarchy1"/>
    <dgm:cxn modelId="{F90E9CEB-7F83-7140-8460-0C947EF32AE1}" type="presParOf" srcId="{A6EDA863-1D18-A84C-AD1F-EB50600DCE6F}" destId="{D46160CE-D7D5-B44B-A934-D6773E3C9F4C}" srcOrd="0" destOrd="0" presId="urn:microsoft.com/office/officeart/2005/8/layout/hierarchy1"/>
    <dgm:cxn modelId="{53C34FCC-D6F7-CF4C-B643-0C140055C5F9}" type="presParOf" srcId="{A6EDA863-1D18-A84C-AD1F-EB50600DCE6F}" destId="{867FB773-0208-934F-BE5D-34A7839B237C}" srcOrd="1" destOrd="0" presId="urn:microsoft.com/office/officeart/2005/8/layout/hierarchy1"/>
    <dgm:cxn modelId="{2CE711DC-5A05-2C4B-9776-53409A4F0104}" type="presParOf" srcId="{6977E2EE-50E8-F94E-866E-57614BA2DE08}" destId="{0080329D-B7A8-B84A-8823-6DB95463E6C8}" srcOrd="1" destOrd="0" presId="urn:microsoft.com/office/officeart/2005/8/layout/hierarchy1"/>
    <dgm:cxn modelId="{AD67AB20-8F3B-5143-BDAE-019F635A4FB0}" type="presParOf" srcId="{0080329D-B7A8-B84A-8823-6DB95463E6C8}" destId="{5529B8C9-31CC-0B49-9F6C-E01DBD0FDC60}" srcOrd="0" destOrd="0" presId="urn:microsoft.com/office/officeart/2005/8/layout/hierarchy1"/>
    <dgm:cxn modelId="{0EFDEF5A-9382-3048-85F5-B4C5F172A294}" type="presParOf" srcId="{0080329D-B7A8-B84A-8823-6DB95463E6C8}" destId="{4CCC8F7E-18A0-4942-AB54-DB7F8BCC8733}" srcOrd="1" destOrd="0" presId="urn:microsoft.com/office/officeart/2005/8/layout/hierarchy1"/>
    <dgm:cxn modelId="{C8C3E62C-55A3-F448-AC97-DF7D5990BA39}" type="presParOf" srcId="{4CCC8F7E-18A0-4942-AB54-DB7F8BCC8733}" destId="{A373C7B9-1907-A743-8167-6D54A4FD1A58}" srcOrd="0" destOrd="0" presId="urn:microsoft.com/office/officeart/2005/8/layout/hierarchy1"/>
    <dgm:cxn modelId="{44F500C6-D195-DA45-B770-7BA424D540A2}" type="presParOf" srcId="{A373C7B9-1907-A743-8167-6D54A4FD1A58}" destId="{A8238C64-808D-7241-B83B-F85BAA439E29}" srcOrd="0" destOrd="0" presId="urn:microsoft.com/office/officeart/2005/8/layout/hierarchy1"/>
    <dgm:cxn modelId="{E6373330-FA0C-F345-B19C-D3A5814414EB}" type="presParOf" srcId="{A373C7B9-1907-A743-8167-6D54A4FD1A58}" destId="{910439E0-9467-D048-90D3-691515DAC18D}" srcOrd="1" destOrd="0" presId="urn:microsoft.com/office/officeart/2005/8/layout/hierarchy1"/>
    <dgm:cxn modelId="{679BFA79-D919-8047-BA98-C6BA96EA3E7C}" type="presParOf" srcId="{4CCC8F7E-18A0-4942-AB54-DB7F8BCC8733}" destId="{8C47A22C-E351-5C42-98BF-771EC5C193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9B8C9-31CC-0B49-9F6C-E01DBD0FDC60}">
      <dsp:nvSpPr>
        <dsp:cNvPr id="0" name=""/>
        <dsp:cNvSpPr/>
      </dsp:nvSpPr>
      <dsp:spPr>
        <a:xfrm>
          <a:off x="6104881" y="2724914"/>
          <a:ext cx="91440" cy="507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CADC9-EDEE-8444-ADB2-23DE901944A5}">
      <dsp:nvSpPr>
        <dsp:cNvPr id="0" name=""/>
        <dsp:cNvSpPr/>
      </dsp:nvSpPr>
      <dsp:spPr>
        <a:xfrm>
          <a:off x="4551043" y="1109360"/>
          <a:ext cx="1599558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599558" y="345843"/>
              </a:lnTo>
              <a:lnTo>
                <a:pt x="1599558" y="5074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A5D28-95C2-D94D-A7B5-1D397FA86E72}">
      <dsp:nvSpPr>
        <dsp:cNvPr id="0" name=""/>
        <dsp:cNvSpPr/>
      </dsp:nvSpPr>
      <dsp:spPr>
        <a:xfrm>
          <a:off x="2951484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066372" y="345843"/>
              </a:lnTo>
              <a:lnTo>
                <a:pt x="1066372" y="5074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F1019-DAD1-4E46-A2F9-066A1A2C9304}">
      <dsp:nvSpPr>
        <dsp:cNvPr id="0" name=""/>
        <dsp:cNvSpPr/>
      </dsp:nvSpPr>
      <dsp:spPr>
        <a:xfrm>
          <a:off x="1885112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1066372" y="0"/>
              </a:moveTo>
              <a:lnTo>
                <a:pt x="1066372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0FB7B-28E3-254E-B40B-2479CD880C02}">
      <dsp:nvSpPr>
        <dsp:cNvPr id="0" name=""/>
        <dsp:cNvSpPr/>
      </dsp:nvSpPr>
      <dsp:spPr>
        <a:xfrm>
          <a:off x="2951484" y="1109360"/>
          <a:ext cx="1599558" cy="507496"/>
        </a:xfrm>
        <a:custGeom>
          <a:avLst/>
          <a:gdLst/>
          <a:ahLst/>
          <a:cxnLst/>
          <a:rect l="0" t="0" r="0" b="0"/>
          <a:pathLst>
            <a:path>
              <a:moveTo>
                <a:pt x="1599558" y="0"/>
              </a:moveTo>
              <a:lnTo>
                <a:pt x="1599558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E0753-BE3F-C64E-871E-E0C5886D90CE}">
      <dsp:nvSpPr>
        <dsp:cNvPr id="0" name=""/>
        <dsp:cNvSpPr/>
      </dsp:nvSpPr>
      <dsp:spPr>
        <a:xfrm>
          <a:off x="3678556" y="1303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BE67F1-C945-8747-A825-428A84A2533E}">
      <dsp:nvSpPr>
        <dsp:cNvPr id="0" name=""/>
        <dsp:cNvSpPr/>
      </dsp:nvSpPr>
      <dsp:spPr>
        <a:xfrm>
          <a:off x="3872442" y="185494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Terminological entry</a:t>
          </a:r>
        </a:p>
      </dsp:txBody>
      <dsp:txXfrm>
        <a:off x="3904896" y="217948"/>
        <a:ext cx="1680064" cy="1043149"/>
      </dsp:txXfrm>
    </dsp:sp>
    <dsp:sp modelId="{4DBADEA4-82FA-1849-B4CC-D85B4E48D31A}">
      <dsp:nvSpPr>
        <dsp:cNvPr id="0" name=""/>
        <dsp:cNvSpPr/>
      </dsp:nvSpPr>
      <dsp:spPr>
        <a:xfrm>
          <a:off x="2078998" y="1616856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974A76-476C-8540-AF20-AC67A4245AA5}">
      <dsp:nvSpPr>
        <dsp:cNvPr id="0" name=""/>
        <dsp:cNvSpPr/>
      </dsp:nvSpPr>
      <dsp:spPr>
        <a:xfrm>
          <a:off x="2272884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Language section</a:t>
          </a:r>
        </a:p>
      </dsp:txBody>
      <dsp:txXfrm>
        <a:off x="2305338" y="1833502"/>
        <a:ext cx="1680064" cy="1043149"/>
      </dsp:txXfrm>
    </dsp:sp>
    <dsp:sp modelId="{6440652F-9D81-9846-B973-BC6E314C86E0}">
      <dsp:nvSpPr>
        <dsp:cNvPr id="0" name=""/>
        <dsp:cNvSpPr/>
      </dsp:nvSpPr>
      <dsp:spPr>
        <a:xfrm>
          <a:off x="1012626" y="3232410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13964C-F544-5A43-BA5C-976E59E36F52}">
      <dsp:nvSpPr>
        <dsp:cNvPr id="0" name=""/>
        <dsp:cNvSpPr/>
      </dsp:nvSpPr>
      <dsp:spPr>
        <a:xfrm>
          <a:off x="1206512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Term section</a:t>
          </a:r>
        </a:p>
      </dsp:txBody>
      <dsp:txXfrm>
        <a:off x="1238966" y="3449056"/>
        <a:ext cx="1680064" cy="1043149"/>
      </dsp:txXfrm>
    </dsp:sp>
    <dsp:sp modelId="{33E2DA93-502D-DF4A-B94E-0287BF150946}">
      <dsp:nvSpPr>
        <dsp:cNvPr id="0" name=""/>
        <dsp:cNvSpPr/>
      </dsp:nvSpPr>
      <dsp:spPr>
        <a:xfrm>
          <a:off x="3145370" y="3232410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FDA31B-9FA1-0F43-BD29-599FB1734379}">
      <dsp:nvSpPr>
        <dsp:cNvPr id="0" name=""/>
        <dsp:cNvSpPr/>
      </dsp:nvSpPr>
      <dsp:spPr>
        <a:xfrm>
          <a:off x="3339256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Term section</a:t>
          </a:r>
        </a:p>
      </dsp:txBody>
      <dsp:txXfrm>
        <a:off x="3371710" y="3449056"/>
        <a:ext cx="1680064" cy="1043149"/>
      </dsp:txXfrm>
    </dsp:sp>
    <dsp:sp modelId="{D46160CE-D7D5-B44B-A934-D6773E3C9F4C}">
      <dsp:nvSpPr>
        <dsp:cNvPr id="0" name=""/>
        <dsp:cNvSpPr/>
      </dsp:nvSpPr>
      <dsp:spPr>
        <a:xfrm>
          <a:off x="5278115" y="1616856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7FB773-0208-934F-BE5D-34A7839B237C}">
      <dsp:nvSpPr>
        <dsp:cNvPr id="0" name=""/>
        <dsp:cNvSpPr/>
      </dsp:nvSpPr>
      <dsp:spPr>
        <a:xfrm>
          <a:off x="5472000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Language section</a:t>
          </a:r>
        </a:p>
      </dsp:txBody>
      <dsp:txXfrm>
        <a:off x="5504454" y="1833502"/>
        <a:ext cx="1680064" cy="1043149"/>
      </dsp:txXfrm>
    </dsp:sp>
    <dsp:sp modelId="{A8238C64-808D-7241-B83B-F85BAA439E29}">
      <dsp:nvSpPr>
        <dsp:cNvPr id="0" name=""/>
        <dsp:cNvSpPr/>
      </dsp:nvSpPr>
      <dsp:spPr>
        <a:xfrm>
          <a:off x="5278115" y="3232410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0439E0-9467-D048-90D3-691515DAC18D}">
      <dsp:nvSpPr>
        <dsp:cNvPr id="0" name=""/>
        <dsp:cNvSpPr/>
      </dsp:nvSpPr>
      <dsp:spPr>
        <a:xfrm>
          <a:off x="5472000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Term section</a:t>
          </a:r>
        </a:p>
      </dsp:txBody>
      <dsp:txXfrm>
        <a:off x="5504454" y="3449056"/>
        <a:ext cx="1680064" cy="1043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9B8C9-31CC-0B49-9F6C-E01DBD0FDC60}">
      <dsp:nvSpPr>
        <dsp:cNvPr id="0" name=""/>
        <dsp:cNvSpPr/>
      </dsp:nvSpPr>
      <dsp:spPr>
        <a:xfrm>
          <a:off x="4792186" y="2697936"/>
          <a:ext cx="91440" cy="4778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8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CADC9-EDEE-8444-ADB2-23DE901944A5}">
      <dsp:nvSpPr>
        <dsp:cNvPr id="0" name=""/>
        <dsp:cNvSpPr/>
      </dsp:nvSpPr>
      <dsp:spPr>
        <a:xfrm>
          <a:off x="3331765" y="1176734"/>
          <a:ext cx="1506140" cy="477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645"/>
              </a:lnTo>
              <a:lnTo>
                <a:pt x="1506140" y="325645"/>
              </a:lnTo>
              <a:lnTo>
                <a:pt x="1506140" y="47785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A5D28-95C2-D94D-A7B5-1D397FA86E72}">
      <dsp:nvSpPr>
        <dsp:cNvPr id="0" name=""/>
        <dsp:cNvSpPr/>
      </dsp:nvSpPr>
      <dsp:spPr>
        <a:xfrm>
          <a:off x="1825624" y="2697936"/>
          <a:ext cx="1004093" cy="477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645"/>
              </a:lnTo>
              <a:lnTo>
                <a:pt x="1004093" y="325645"/>
              </a:lnTo>
              <a:lnTo>
                <a:pt x="1004093" y="4778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F1019-DAD1-4E46-A2F9-066A1A2C9304}">
      <dsp:nvSpPr>
        <dsp:cNvPr id="0" name=""/>
        <dsp:cNvSpPr/>
      </dsp:nvSpPr>
      <dsp:spPr>
        <a:xfrm>
          <a:off x="821531" y="2697936"/>
          <a:ext cx="1004093" cy="477857"/>
        </a:xfrm>
        <a:custGeom>
          <a:avLst/>
          <a:gdLst/>
          <a:ahLst/>
          <a:cxnLst/>
          <a:rect l="0" t="0" r="0" b="0"/>
          <a:pathLst>
            <a:path>
              <a:moveTo>
                <a:pt x="1004093" y="0"/>
              </a:moveTo>
              <a:lnTo>
                <a:pt x="1004093" y="325645"/>
              </a:lnTo>
              <a:lnTo>
                <a:pt x="0" y="325645"/>
              </a:lnTo>
              <a:lnTo>
                <a:pt x="0" y="4778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0FB7B-28E3-254E-B40B-2479CD880C02}">
      <dsp:nvSpPr>
        <dsp:cNvPr id="0" name=""/>
        <dsp:cNvSpPr/>
      </dsp:nvSpPr>
      <dsp:spPr>
        <a:xfrm>
          <a:off x="1825624" y="1176734"/>
          <a:ext cx="1506140" cy="477857"/>
        </a:xfrm>
        <a:custGeom>
          <a:avLst/>
          <a:gdLst/>
          <a:ahLst/>
          <a:cxnLst/>
          <a:rect l="0" t="0" r="0" b="0"/>
          <a:pathLst>
            <a:path>
              <a:moveTo>
                <a:pt x="1506140" y="0"/>
              </a:moveTo>
              <a:lnTo>
                <a:pt x="1506140" y="325645"/>
              </a:lnTo>
              <a:lnTo>
                <a:pt x="0" y="325645"/>
              </a:lnTo>
              <a:lnTo>
                <a:pt x="0" y="47785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E0753-BE3F-C64E-871E-E0C5886D90CE}">
      <dsp:nvSpPr>
        <dsp:cNvPr id="0" name=""/>
        <dsp:cNvSpPr/>
      </dsp:nvSpPr>
      <dsp:spPr>
        <a:xfrm>
          <a:off x="2510234" y="133389"/>
          <a:ext cx="1643062" cy="1043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BE67F1-C945-8747-A825-428A84A2533E}">
      <dsp:nvSpPr>
        <dsp:cNvPr id="0" name=""/>
        <dsp:cNvSpPr/>
      </dsp:nvSpPr>
      <dsp:spPr>
        <a:xfrm>
          <a:off x="2692796" y="306824"/>
          <a:ext cx="1643062" cy="1043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Terminological entry</a:t>
          </a:r>
        </a:p>
      </dsp:txBody>
      <dsp:txXfrm>
        <a:off x="2723355" y="337383"/>
        <a:ext cx="1581944" cy="982226"/>
      </dsp:txXfrm>
    </dsp:sp>
    <dsp:sp modelId="{4DBADEA4-82FA-1849-B4CC-D85B4E48D31A}">
      <dsp:nvSpPr>
        <dsp:cNvPr id="0" name=""/>
        <dsp:cNvSpPr/>
      </dsp:nvSpPr>
      <dsp:spPr>
        <a:xfrm>
          <a:off x="1004093" y="1654591"/>
          <a:ext cx="1643062" cy="1043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974A76-476C-8540-AF20-AC67A4245AA5}">
      <dsp:nvSpPr>
        <dsp:cNvPr id="0" name=""/>
        <dsp:cNvSpPr/>
      </dsp:nvSpPr>
      <dsp:spPr>
        <a:xfrm>
          <a:off x="1186656" y="1828026"/>
          <a:ext cx="1643062" cy="1043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Language section</a:t>
          </a:r>
        </a:p>
      </dsp:txBody>
      <dsp:txXfrm>
        <a:off x="1217215" y="1858585"/>
        <a:ext cx="1581944" cy="982226"/>
      </dsp:txXfrm>
    </dsp:sp>
    <dsp:sp modelId="{6440652F-9D81-9846-B973-BC6E314C86E0}">
      <dsp:nvSpPr>
        <dsp:cNvPr id="0" name=""/>
        <dsp:cNvSpPr/>
      </dsp:nvSpPr>
      <dsp:spPr>
        <a:xfrm>
          <a:off x="0" y="3175794"/>
          <a:ext cx="1643062" cy="1043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13964C-F544-5A43-BA5C-976E59E36F52}">
      <dsp:nvSpPr>
        <dsp:cNvPr id="0" name=""/>
        <dsp:cNvSpPr/>
      </dsp:nvSpPr>
      <dsp:spPr>
        <a:xfrm>
          <a:off x="182562" y="3349228"/>
          <a:ext cx="1643062" cy="1043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Term section</a:t>
          </a:r>
        </a:p>
      </dsp:txBody>
      <dsp:txXfrm>
        <a:off x="213121" y="3379787"/>
        <a:ext cx="1581944" cy="982226"/>
      </dsp:txXfrm>
    </dsp:sp>
    <dsp:sp modelId="{33E2DA93-502D-DF4A-B94E-0287BF150946}">
      <dsp:nvSpPr>
        <dsp:cNvPr id="0" name=""/>
        <dsp:cNvSpPr/>
      </dsp:nvSpPr>
      <dsp:spPr>
        <a:xfrm>
          <a:off x="2008187" y="3175794"/>
          <a:ext cx="1643062" cy="1043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FDA31B-9FA1-0F43-BD29-599FB1734379}">
      <dsp:nvSpPr>
        <dsp:cNvPr id="0" name=""/>
        <dsp:cNvSpPr/>
      </dsp:nvSpPr>
      <dsp:spPr>
        <a:xfrm>
          <a:off x="2190749" y="3349228"/>
          <a:ext cx="1643062" cy="1043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Term section</a:t>
          </a:r>
        </a:p>
      </dsp:txBody>
      <dsp:txXfrm>
        <a:off x="2221308" y="3379787"/>
        <a:ext cx="1581944" cy="982226"/>
      </dsp:txXfrm>
    </dsp:sp>
    <dsp:sp modelId="{D46160CE-D7D5-B44B-A934-D6773E3C9F4C}">
      <dsp:nvSpPr>
        <dsp:cNvPr id="0" name=""/>
        <dsp:cNvSpPr/>
      </dsp:nvSpPr>
      <dsp:spPr>
        <a:xfrm>
          <a:off x="4016375" y="1654591"/>
          <a:ext cx="1643062" cy="1043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7FB773-0208-934F-BE5D-34A7839B237C}">
      <dsp:nvSpPr>
        <dsp:cNvPr id="0" name=""/>
        <dsp:cNvSpPr/>
      </dsp:nvSpPr>
      <dsp:spPr>
        <a:xfrm>
          <a:off x="4198937" y="1828026"/>
          <a:ext cx="1643062" cy="1043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Language section</a:t>
          </a:r>
        </a:p>
      </dsp:txBody>
      <dsp:txXfrm>
        <a:off x="4229496" y="1858585"/>
        <a:ext cx="1581944" cy="982226"/>
      </dsp:txXfrm>
    </dsp:sp>
    <dsp:sp modelId="{A8238C64-808D-7241-B83B-F85BAA439E29}">
      <dsp:nvSpPr>
        <dsp:cNvPr id="0" name=""/>
        <dsp:cNvSpPr/>
      </dsp:nvSpPr>
      <dsp:spPr>
        <a:xfrm>
          <a:off x="4016375" y="3175793"/>
          <a:ext cx="1643062" cy="1043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0439E0-9467-D048-90D3-691515DAC18D}">
      <dsp:nvSpPr>
        <dsp:cNvPr id="0" name=""/>
        <dsp:cNvSpPr/>
      </dsp:nvSpPr>
      <dsp:spPr>
        <a:xfrm>
          <a:off x="4198937" y="3349228"/>
          <a:ext cx="1643062" cy="1043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Term section</a:t>
          </a:r>
        </a:p>
      </dsp:txBody>
      <dsp:txXfrm>
        <a:off x="4229496" y="3379787"/>
        <a:ext cx="1581944" cy="982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9C778-B7C0-CD46-A0D8-B657C409AB14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D0696-326E-1346-9187-53CE0AF875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255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1B261-1266-6B4C-99F5-087F4891DA7F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9E859-30CB-A54D-8181-EC3589D0A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43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6D11AC9-B9F6-D440-AA6E-3C5ECE336A7B}" type="slidenum">
              <a:rPr lang="de-DE" sz="1200">
                <a:latin typeface="Arial" charset="0"/>
              </a:rPr>
              <a:pPr/>
              <a:t>6</a:t>
            </a:fld>
            <a:endParaRPr lang="de-DE" sz="1200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Issues: definition of grammatical information (classes), definition of gen, constraining the values =&gt; customization, what about semantics,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2D3E2D-28F3-A849-817D-12EF204412AB}" type="slidenum">
              <a:rPr lang="en-US" smtClean="0">
                <a:latin typeface="Times" charset="0"/>
              </a:rPr>
              <a:pPr/>
              <a:t>25</a:t>
            </a:fld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03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32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57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1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8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2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79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98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18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71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1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24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buddhistinformatics.ddbc.edu.tw/glossarie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Representing lexical resources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Laurent Romary, Inria</a:t>
            </a:r>
          </a:p>
        </p:txBody>
      </p:sp>
    </p:spTree>
    <p:extLst>
      <p:ext uri="{BB962C8B-B14F-4D97-AF65-F5344CB8AC3E}">
        <p14:creationId xmlns:p14="http://schemas.microsoft.com/office/powerpoint/2010/main" val="360817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Standards, standards, everywhere!</a:t>
            </a:r>
          </a:p>
        </p:txBody>
      </p:sp>
      <p:sp>
        <p:nvSpPr>
          <p:cNvPr id="7" name="Ellipse 6"/>
          <p:cNvSpPr/>
          <p:nvPr/>
        </p:nvSpPr>
        <p:spPr>
          <a:xfrm>
            <a:off x="183444" y="1763889"/>
            <a:ext cx="5489223" cy="4303889"/>
          </a:xfrm>
          <a:prstGeom prst="ellipse">
            <a:avLst/>
          </a:prstGeom>
          <a:noFill/>
          <a:ln w="57150">
            <a:solidFill>
              <a:srgbClr val="FF66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499553" y="1763889"/>
            <a:ext cx="5528734" cy="4303889"/>
          </a:xfrm>
          <a:prstGeom prst="ellipse">
            <a:avLst/>
          </a:prstGeom>
          <a:noFill/>
          <a:ln w="57150">
            <a:solidFill>
              <a:srgbClr val="FF66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115" y="1294584"/>
            <a:ext cx="366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ISO TC 37 Language and terminology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113506" y="1294584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TEI – Text Encoding Initiative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245556" y="2569444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MAF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111955" y="3200401"/>
            <a:ext cx="690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SynAF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20580" y="4072468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ISO-TimeML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609866" y="5158640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LMF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760505" y="3029846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Feature structures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478285" y="3889025"/>
            <a:ext cx="2119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Transcription of speech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788032" y="2384778"/>
            <a:ext cx="213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Stand-off annotation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940432" y="5116303"/>
            <a:ext cx="192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Dictionary chapter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197826" y="4425353"/>
            <a:ext cx="553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TMF</a:t>
            </a:r>
          </a:p>
          <a:p>
            <a:r>
              <a:rPr lang="en-GB" sz="1600"/>
              <a:t>TBX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6299379" y="451001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bg1">
                    <a:lumMod val="50000"/>
                  </a:schemeClr>
                </a:solidFill>
              </a:rPr>
              <a:t>Terminology chapter</a:t>
            </a:r>
          </a:p>
        </p:txBody>
      </p:sp>
      <p:cxnSp>
        <p:nvCxnSpPr>
          <p:cNvPr id="22" name="Connecteur droit 21"/>
          <p:cNvCxnSpPr>
            <a:stCxn id="19" idx="3"/>
            <a:endCxn id="20" idx="1"/>
          </p:cNvCxnSpPr>
          <p:nvPr/>
        </p:nvCxnSpPr>
        <p:spPr>
          <a:xfrm flipV="1">
            <a:off x="2751183" y="4694685"/>
            <a:ext cx="3548196" cy="23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4" idx="3"/>
            <a:endCxn id="18" idx="1"/>
          </p:cNvCxnSpPr>
          <p:nvPr/>
        </p:nvCxnSpPr>
        <p:spPr>
          <a:xfrm flipV="1">
            <a:off x="3150399" y="5300969"/>
            <a:ext cx="2790033" cy="26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716889" y="30156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ODD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213556" y="485422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MLIF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6716889" y="37535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587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structures at a glance</a:t>
            </a:r>
          </a:p>
        </p:txBody>
      </p:sp>
      <p:sp>
        <p:nvSpPr>
          <p:cNvPr id="5" name="Down Arrow Callout 4"/>
          <p:cNvSpPr/>
          <p:nvPr/>
        </p:nvSpPr>
        <p:spPr>
          <a:xfrm>
            <a:off x="2286000" y="1371600"/>
            <a:ext cx="4648200" cy="1066800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Observing the data:</a:t>
            </a:r>
          </a:p>
          <a:p>
            <a:pPr algn="ctr">
              <a:defRPr/>
            </a:pPr>
            <a:r>
              <a:rPr lang="en-US" dirty="0"/>
              <a:t>Various forms of lexical structures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2514600"/>
            <a:ext cx="52578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Basic distinctions:</a:t>
            </a:r>
          </a:p>
          <a:p>
            <a:pPr algn="ctr">
              <a:defRPr/>
            </a:pPr>
            <a:r>
              <a:rPr lang="en-US" dirty="0" err="1"/>
              <a:t>Onoma</a:t>
            </a:r>
            <a:r>
              <a:rPr lang="en-US" dirty="0"/>
              <a:t>- and </a:t>
            </a:r>
            <a:r>
              <a:rPr lang="en-US" dirty="0" err="1"/>
              <a:t>semasiological</a:t>
            </a:r>
            <a:r>
              <a:rPr lang="en-US" dirty="0"/>
              <a:t> structures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3886200"/>
            <a:ext cx="3505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Onomasiological</a:t>
            </a:r>
            <a:r>
              <a:rPr lang="en-US" dirty="0"/>
              <a:t> forms:</a:t>
            </a:r>
          </a:p>
          <a:p>
            <a:pPr algn="ctr">
              <a:defRPr/>
            </a:pPr>
            <a:r>
              <a:rPr lang="en-US" dirty="0"/>
              <a:t>TMF and TBX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0" y="3886200"/>
            <a:ext cx="3505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Semasiological</a:t>
            </a:r>
            <a:r>
              <a:rPr lang="en-US" dirty="0"/>
              <a:t> forms:</a:t>
            </a:r>
          </a:p>
          <a:p>
            <a:pPr algn="ctr">
              <a:defRPr/>
            </a:pPr>
            <a:r>
              <a:rPr lang="en-US" dirty="0"/>
              <a:t>LMF and TEI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5562600"/>
            <a:ext cx="38862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Common concepts:</a:t>
            </a:r>
          </a:p>
          <a:p>
            <a:pPr algn="ctr">
              <a:defRPr/>
            </a:pPr>
            <a:r>
              <a:rPr lang="en-US" dirty="0"/>
              <a:t>Data categories</a:t>
            </a:r>
          </a:p>
        </p:txBody>
      </p:sp>
      <p:sp>
        <p:nvSpPr>
          <p:cNvPr id="10" name="Left Arrow 9"/>
          <p:cNvSpPr/>
          <p:nvPr/>
        </p:nvSpPr>
        <p:spPr>
          <a:xfrm rot="19911341">
            <a:off x="2657475" y="3519488"/>
            <a:ext cx="7620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688659" flipH="1">
            <a:off x="5553075" y="3490913"/>
            <a:ext cx="7620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688659" flipH="1">
            <a:off x="2828925" y="5119688"/>
            <a:ext cx="7620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Left Arrow 12"/>
          <p:cNvSpPr/>
          <p:nvPr/>
        </p:nvSpPr>
        <p:spPr>
          <a:xfrm rot="19911341">
            <a:off x="5572125" y="5119688"/>
            <a:ext cx="7620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Lexicography or terminology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>
                <a:latin typeface="Calibri" charset="0"/>
                <a:ea typeface="ＭＳ Ｐゴシック" charset="0"/>
                <a:cs typeface="ＭＳ Ｐゴシック" charset="0"/>
              </a:rPr>
              <a:t>Lexicography</a:t>
            </a:r>
          </a:p>
          <a:p>
            <a:pPr lvl="1"/>
            <a:r>
              <a:rPr lang="en-GB" sz="2400" dirty="0">
                <a:latin typeface="Calibri" charset="0"/>
                <a:ea typeface="ＭＳ Ｐゴシック" charset="0"/>
              </a:rPr>
              <a:t>Generic view on “words”</a:t>
            </a:r>
          </a:p>
          <a:p>
            <a:pPr lvl="1"/>
            <a:r>
              <a:rPr lang="en-GB" sz="2400" dirty="0">
                <a:latin typeface="Calibri" charset="0"/>
                <a:ea typeface="ＭＳ Ｐゴシック" charset="0"/>
              </a:rPr>
              <a:t>Attempt to provide a large coverage of a language</a:t>
            </a:r>
          </a:p>
          <a:p>
            <a:pPr lvl="1"/>
            <a:r>
              <a:rPr lang="en-GB" sz="2400" dirty="0">
                <a:latin typeface="Calibri" charset="0"/>
                <a:ea typeface="ＭＳ Ｐゴシック" charset="0"/>
              </a:rPr>
              <a:t>Semasiological view</a:t>
            </a:r>
          </a:p>
          <a:p>
            <a:pPr lvl="2"/>
            <a:r>
              <a:rPr lang="en-GB" sz="2000" dirty="0">
                <a:latin typeface="Calibri" charset="0"/>
                <a:ea typeface="ＭＳ Ｐゴシック" charset="0"/>
              </a:rPr>
              <a:t>Word &gt; meaning(s)</a:t>
            </a:r>
          </a:p>
          <a:p>
            <a:r>
              <a:rPr lang="en-GB" sz="2800" dirty="0">
                <a:latin typeface="Calibri" charset="0"/>
                <a:ea typeface="ＭＳ Ｐゴシック" charset="0"/>
                <a:cs typeface="ＭＳ Ｐゴシック" charset="0"/>
              </a:rPr>
              <a:t>Terminology</a:t>
            </a:r>
          </a:p>
          <a:p>
            <a:pPr lvl="1"/>
            <a:r>
              <a:rPr lang="en-GB" sz="2400" i="1" dirty="0">
                <a:latin typeface="Calibri" charset="0"/>
                <a:ea typeface="ＭＳ Ｐゴシック" charset="0"/>
              </a:rPr>
              <a:t>Term</a:t>
            </a:r>
            <a:r>
              <a:rPr lang="en-GB" sz="2400" dirty="0">
                <a:latin typeface="Calibri" charset="0"/>
                <a:ea typeface="ＭＳ Ｐゴシック" charset="0"/>
              </a:rPr>
              <a:t>: form associated to a specific concept within a given domain</a:t>
            </a:r>
          </a:p>
          <a:p>
            <a:pPr lvl="1"/>
            <a:r>
              <a:rPr lang="en-GB" sz="2400" dirty="0" err="1">
                <a:latin typeface="Calibri" charset="0"/>
                <a:ea typeface="ＭＳ Ｐゴシック" charset="0"/>
              </a:rPr>
              <a:t>Onomasiological</a:t>
            </a:r>
            <a:r>
              <a:rPr lang="en-GB" sz="2400" dirty="0">
                <a:latin typeface="Calibri" charset="0"/>
                <a:ea typeface="ＭＳ Ｐゴシック" charset="0"/>
              </a:rPr>
              <a:t> view</a:t>
            </a:r>
          </a:p>
          <a:p>
            <a:pPr lvl="2"/>
            <a:r>
              <a:rPr lang="en-GB" sz="2000" dirty="0">
                <a:latin typeface="Calibri" charset="0"/>
                <a:ea typeface="ＭＳ Ｐゴシック" charset="0"/>
              </a:rPr>
              <a:t>Concept &gt; various possible linguistic forms</a:t>
            </a:r>
          </a:p>
          <a:p>
            <a:r>
              <a:rPr lang="en-GB" sz="2800" dirty="0">
                <a:latin typeface="Calibri" charset="0"/>
                <a:ea typeface="ＭＳ Ｐゴシック" charset="0"/>
                <a:cs typeface="ＭＳ Ｐゴシック" charset="0"/>
              </a:rPr>
              <a:t>Again: depends on available data and user scenarios</a:t>
            </a:r>
          </a:p>
        </p:txBody>
      </p:sp>
    </p:spTree>
    <p:extLst>
      <p:ext uri="{BB962C8B-B14F-4D97-AF65-F5344CB8AC3E}">
        <p14:creationId xmlns:p14="http://schemas.microsoft.com/office/powerpoint/2010/main" val="49357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approaches</a:t>
            </a:r>
          </a:p>
        </p:txBody>
      </p:sp>
      <p:sp>
        <p:nvSpPr>
          <p:cNvPr id="3379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Semasiological approach</a:t>
            </a:r>
          </a:p>
        </p:txBody>
      </p:sp>
      <p:sp>
        <p:nvSpPr>
          <p:cNvPr id="3379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Large coverage</a:t>
            </a:r>
          </a:p>
          <a:p>
            <a:r>
              <a:rPr lang="en-US" dirty="0"/>
              <a:t>All parts of speech</a:t>
            </a:r>
          </a:p>
          <a:p>
            <a:r>
              <a:rPr lang="en-US" dirty="0"/>
              <a:t>Build-in polysemy</a:t>
            </a:r>
          </a:p>
          <a:p>
            <a:pPr lvl="1"/>
            <a:r>
              <a:rPr lang="en-US" dirty="0"/>
              <a:t>Multiple senses for the same entry</a:t>
            </a:r>
          </a:p>
          <a:p>
            <a:r>
              <a:rPr lang="en-US" dirty="0"/>
              <a:t>Referential synonymy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379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Onomasiological approach</a:t>
            </a:r>
          </a:p>
        </p:txBody>
      </p:sp>
      <p:sp>
        <p:nvSpPr>
          <p:cNvPr id="3379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Domain oriented</a:t>
            </a:r>
          </a:p>
          <a:p>
            <a:r>
              <a:rPr lang="en-US"/>
              <a:t>Essentially nouns</a:t>
            </a:r>
          </a:p>
          <a:p>
            <a:pPr lvl="1"/>
            <a:r>
              <a:rPr lang="en-US"/>
              <a:t>Extension to verbs, adjectives</a:t>
            </a:r>
          </a:p>
          <a:p>
            <a:r>
              <a:rPr lang="en-US"/>
              <a:t>No polysemy (needs to be reconstructed)</a:t>
            </a:r>
          </a:p>
          <a:p>
            <a:r>
              <a:rPr lang="en-US"/>
              <a:t>Build-in synonymy</a:t>
            </a:r>
          </a:p>
          <a:p>
            <a:pPr lvl="1"/>
            <a:r>
              <a:rPr lang="en-US"/>
              <a:t>Multiple terms for the same concept </a:t>
            </a:r>
          </a:p>
        </p:txBody>
      </p:sp>
    </p:spTree>
    <p:extLst>
      <p:ext uri="{BB962C8B-B14F-4D97-AF65-F5344CB8AC3E}">
        <p14:creationId xmlns:p14="http://schemas.microsoft.com/office/powerpoint/2010/main" val="250819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Standards for </a:t>
            </a:r>
            <a:r>
              <a:rPr lang="en-US" dirty="0" err="1"/>
              <a:t>onomasiological</a:t>
            </a:r>
            <a:r>
              <a:rPr lang="en-US" dirty="0"/>
              <a:t> data</a:t>
            </a:r>
            <a:br>
              <a:rPr lang="en-US" dirty="0"/>
            </a:br>
            <a:r>
              <a:rPr lang="en-US" dirty="0"/>
              <a:t>(concept to term)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83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Standards for the digital representation of terminologies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GB" dirty="0"/>
              <a:t>ISO 6156:1987 (Mater) — format for representing terminological information on magnetic tapes; followed by an adaptation for microcomputers (</a:t>
            </a:r>
            <a:r>
              <a:rPr lang="en-GB" dirty="0" err="1"/>
              <a:t>MicroMater</a:t>
            </a:r>
            <a:r>
              <a:rPr lang="en-GB" dirty="0"/>
              <a:t>; see </a:t>
            </a:r>
            <a:r>
              <a:rPr lang="en-GB" dirty="0" err="1"/>
              <a:t>Melby</a:t>
            </a:r>
            <a:r>
              <a:rPr lang="en-GB" dirty="0"/>
              <a:t>, 1991);</a:t>
            </a:r>
          </a:p>
          <a:p>
            <a:pPr lvl="0"/>
            <a:r>
              <a:rPr lang="en-GB" dirty="0"/>
              <a:t>Chapter in the TEI guidelines; SGML-based representation; remained there until the P4 edition</a:t>
            </a:r>
          </a:p>
          <a:p>
            <a:pPr lvl="0"/>
            <a:r>
              <a:rPr lang="en-GB" dirty="0"/>
              <a:t>ISO 12200 (</a:t>
            </a:r>
            <a:r>
              <a:rPr lang="en-GB" dirty="0" err="1"/>
              <a:t>Martif</a:t>
            </a:r>
            <a:r>
              <a:rPr lang="en-GB" dirty="0"/>
              <a:t>), published in 1999; improves the TEI proposal</a:t>
            </a:r>
          </a:p>
          <a:p>
            <a:pPr lvl="1"/>
            <a:r>
              <a:rPr lang="en-GB" dirty="0"/>
              <a:t>Strongly inspired from the TEI (e.g. the header-text organisation; entries embedded within a &lt;text&gt; and &lt;body&gt; hierarchy)</a:t>
            </a:r>
          </a:p>
          <a:p>
            <a:pPr lvl="1"/>
            <a:r>
              <a:rPr lang="en-GB" dirty="0"/>
              <a:t>Reaching out the translation and localisation industry</a:t>
            </a:r>
          </a:p>
          <a:p>
            <a:pPr lvl="0"/>
            <a:r>
              <a:rPr lang="en-GB" dirty="0"/>
              <a:t>ISO 12620:1999, set of reference descriptors (or </a:t>
            </a:r>
            <a:r>
              <a:rPr lang="en-GB" i="1" dirty="0"/>
              <a:t>data categories</a:t>
            </a:r>
            <a:r>
              <a:rPr lang="en-GB" dirty="0"/>
              <a:t>)</a:t>
            </a:r>
          </a:p>
          <a:p>
            <a:pPr lvl="0"/>
            <a:r>
              <a:rPr lang="en-GB" dirty="0"/>
              <a:t>ISO 16642:2003 (TMF) — Terminological </a:t>
            </a:r>
            <a:r>
              <a:rPr lang="en-GB" dirty="0" err="1"/>
              <a:t>Markup</a:t>
            </a:r>
            <a:r>
              <a:rPr lang="en-GB" dirty="0"/>
              <a:t> Framework</a:t>
            </a:r>
          </a:p>
          <a:p>
            <a:pPr lvl="0"/>
            <a:r>
              <a:rPr lang="en-GB" dirty="0"/>
              <a:t>TBX (</a:t>
            </a:r>
            <a:r>
              <a:rPr lang="en-GB" dirty="0" err="1"/>
              <a:t>TermBase</a:t>
            </a:r>
            <a:r>
              <a:rPr lang="en-GB" dirty="0"/>
              <a:t> </a:t>
            </a:r>
            <a:r>
              <a:rPr lang="en-GB" dirty="0" err="1"/>
              <a:t>eXchange</a:t>
            </a:r>
            <a:r>
              <a:rPr lang="en-GB" dirty="0"/>
              <a:t>) published in 2007 by LISA (Localisation Industry Standards Association) as a follower to </a:t>
            </a:r>
            <a:r>
              <a:rPr lang="en-GB" dirty="0" err="1"/>
              <a:t>Martif</a:t>
            </a:r>
            <a:endParaRPr lang="en-GB" dirty="0"/>
          </a:p>
          <a:p>
            <a:pPr lvl="0"/>
            <a:r>
              <a:rPr lang="en-GB" dirty="0"/>
              <a:t>TBX: ISO standard 30042 in 2008 (revised 2019)</a:t>
            </a:r>
          </a:p>
        </p:txBody>
      </p:sp>
    </p:spTree>
    <p:extLst>
      <p:ext uri="{BB962C8B-B14F-4D97-AF65-F5344CB8AC3E}">
        <p14:creationId xmlns:p14="http://schemas.microsoft.com/office/powerpoint/2010/main" val="2394824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terminological entries with ISO 16642 and ISO 12620:1999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ISO 16642:2003 Computer applications in terminology -- Terminological markup framework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Provides a meta-model for the description of terminological databases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ISO 12620:1999 — Computer applications in terminology -- Data categories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Provides a reference set of descriptors for building-up terminological data models</a:t>
            </a:r>
          </a:p>
        </p:txBody>
      </p:sp>
    </p:spTree>
    <p:extLst>
      <p:ext uri="{BB962C8B-B14F-4D97-AF65-F5344CB8AC3E}">
        <p14:creationId xmlns:p14="http://schemas.microsoft.com/office/powerpoint/2010/main" val="4202489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up a terminological model (TMF)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88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up a terminological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5842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eft Bracket 4"/>
          <p:cNvSpPr/>
          <p:nvPr/>
        </p:nvSpPr>
        <p:spPr>
          <a:xfrm>
            <a:off x="6680200" y="1600200"/>
            <a:ext cx="203200" cy="12446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ket 5"/>
          <p:cNvSpPr/>
          <p:nvPr/>
        </p:nvSpPr>
        <p:spPr>
          <a:xfrm>
            <a:off x="6731000" y="3240881"/>
            <a:ext cx="203200" cy="12446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ket 6"/>
          <p:cNvSpPr/>
          <p:nvPr/>
        </p:nvSpPr>
        <p:spPr>
          <a:xfrm>
            <a:off x="6781800" y="4754563"/>
            <a:ext cx="203200" cy="12446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5000" y="1752600"/>
            <a:ext cx="131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subjectField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85000" y="3372683"/>
            <a:ext cx="182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definition+source</a:t>
            </a:r>
            <a:endParaRPr lang="en-US" dirty="0"/>
          </a:p>
          <a:p>
            <a:r>
              <a:rPr lang="en-US" dirty="0"/>
              <a:t>note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5000" y="4865766"/>
            <a:ext cx="80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  <a:p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67992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818" y="5761037"/>
            <a:ext cx="8229600" cy="1143000"/>
          </a:xfrm>
        </p:spPr>
        <p:txBody>
          <a:bodyPr/>
          <a:lstStyle/>
          <a:p>
            <a:r>
              <a:rPr lang="en-GB" dirty="0"/>
              <a:t>TBX serialisation (ISO 30042)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27" y="237777"/>
            <a:ext cx="8476546" cy="557319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termEntry</a:t>
            </a:r>
            <a:r>
              <a:rPr lang="en-US" sz="1400" dirty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xmlns</a:t>
            </a:r>
            <a:r>
              <a:rPr lang="en-US" sz="1400" dirty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"http://</a:t>
            </a:r>
            <a:r>
              <a:rPr lang="en-US" sz="1400" dirty="0" err="1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www.tbx.org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descrip</a:t>
            </a:r>
            <a:r>
              <a:rPr lang="en-US" sz="1400" dirty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type</a:t>
            </a:r>
            <a:r>
              <a:rPr lang="en-US" sz="1400" dirty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 err="1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subjectField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xml:lang</a:t>
            </a:r>
            <a:r>
              <a:rPr lang="en-US" sz="1400" dirty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 err="1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fr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Industrie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mécanique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descrip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langSet</a:t>
            </a:r>
            <a:r>
              <a:rPr lang="en-US" sz="1400" dirty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xml:lang</a:t>
            </a:r>
            <a:r>
              <a:rPr lang="en-US" sz="1400" dirty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"de"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descripGrp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descrip</a:t>
            </a:r>
            <a:r>
              <a:rPr lang="en-US" sz="1400" dirty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type</a:t>
            </a:r>
            <a:r>
              <a:rPr lang="en-US" sz="1400" dirty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"definition"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endloser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Riemen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mit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trapezförmigem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Querschnitt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auf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zwei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Riemenscheiben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mit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Eindrehungen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läuft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descrip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&lt;admin</a:t>
            </a:r>
            <a:r>
              <a:rPr lang="en-US" sz="1400" dirty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type</a:t>
            </a:r>
            <a:r>
              <a:rPr lang="en-US" sz="1400" dirty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"source"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Coster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Wörterbuch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Kraftfahrzeugtechnik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SAUR,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München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1982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&lt;/admin&gt;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descripGrp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&lt;note&gt;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wird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zum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Antrieb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Lichtmaschine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des Ventilators und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Wasserpumpe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benutzt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&lt;/note&gt;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tig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&lt;term&gt;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Keilriemen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tei:term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&lt;admin</a:t>
            </a:r>
            <a:r>
              <a:rPr lang="en-US" sz="1400" dirty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type</a:t>
            </a:r>
            <a:r>
              <a:rPr lang="en-US" sz="1400" dirty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"source"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Coster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…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&lt;/admin&gt;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tig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langSet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langSet</a:t>
            </a:r>
            <a:r>
              <a:rPr lang="en-US" sz="1400" dirty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xml:lang</a:t>
            </a:r>
            <a:r>
              <a:rPr lang="en-US" sz="1400" dirty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 err="1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fr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”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tig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&lt;term&gt;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courroie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trapézoïdale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&lt;/term&gt;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…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tig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langSet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termEntry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875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2400" dirty="0"/>
              <a:t>Lexical models – </a:t>
            </a:r>
            <a:r>
              <a:rPr lang="en-GB" sz="2400" dirty="0" err="1"/>
              <a:t>onomasiological</a:t>
            </a:r>
            <a:r>
              <a:rPr lang="en-GB" sz="2400" dirty="0"/>
              <a:t> and semasiological forms</a:t>
            </a:r>
          </a:p>
          <a:p>
            <a:pPr marL="685800" lvl="1">
              <a:lnSpc>
                <a:spcPct val="150000"/>
              </a:lnSpc>
              <a:buFont typeface="Arial"/>
              <a:buChar char="•"/>
            </a:pPr>
            <a:r>
              <a:rPr lang="en-GB" sz="2000" dirty="0"/>
              <a:t>Overview of the corresponding ISO standards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2400" dirty="0"/>
              <a:t>A general introduction to the TEI dictionary chapter</a:t>
            </a:r>
          </a:p>
          <a:p>
            <a:pPr marL="685800" lvl="1">
              <a:lnSpc>
                <a:spcPct val="150000"/>
              </a:lnSpc>
              <a:buFont typeface="Arial"/>
              <a:buChar char="•"/>
            </a:pPr>
            <a:r>
              <a:rPr lang="en-GB" sz="2000" dirty="0"/>
              <a:t>We will see the TEI guidelines in more general terms tomorrow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2400" dirty="0"/>
              <a:t>Hands-on discovery of the TEI dictionary model in </a:t>
            </a:r>
            <a:r>
              <a:rPr lang="en-GB" sz="2400" dirty="0" err="1"/>
              <a:t>oXygen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9006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Implementation in numerous industrial project</a:t>
            </a:r>
          </a:p>
          <a:p>
            <a:pPr lvl="1"/>
            <a:r>
              <a:rPr lang="en-US" sz="2400" dirty="0"/>
              <a:t>Translation workbenches (e.g. </a:t>
            </a:r>
            <a:r>
              <a:rPr lang="en-US" sz="2400" dirty="0" err="1"/>
              <a:t>Trados</a:t>
            </a:r>
            <a:r>
              <a:rPr lang="en-US" sz="2400" dirty="0"/>
              <a:t>), European commission, etc.</a:t>
            </a:r>
          </a:p>
          <a:p>
            <a:r>
              <a:rPr lang="en-US" sz="2400" dirty="0"/>
              <a:t>Definition of specific “flavors”</a:t>
            </a:r>
          </a:p>
          <a:p>
            <a:pPr lvl="1"/>
            <a:r>
              <a:rPr lang="en-US" sz="2400" dirty="0"/>
              <a:t>Fixed sets of data categories</a:t>
            </a:r>
          </a:p>
          <a:p>
            <a:pPr lvl="1"/>
            <a:r>
              <a:rPr lang="en-US" sz="2400" dirty="0"/>
              <a:t>TBX-basic, TBX-min</a:t>
            </a:r>
          </a:p>
          <a:p>
            <a:r>
              <a:rPr lang="en-US" sz="2400" dirty="0"/>
              <a:t>Integration to the TEI guidelines</a:t>
            </a:r>
          </a:p>
          <a:p>
            <a:pPr lvl="1"/>
            <a:r>
              <a:rPr lang="en-US" sz="2400" dirty="0"/>
              <a:t>Terminological entries in wider text-based applications (e.g. technical writing)</a:t>
            </a:r>
          </a:p>
        </p:txBody>
      </p:sp>
    </p:spTree>
    <p:extLst>
      <p:ext uri="{BB962C8B-B14F-4D97-AF65-F5344CB8AC3E}">
        <p14:creationId xmlns:p14="http://schemas.microsoft.com/office/powerpoint/2010/main" val="2414266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Standards for semasiological data</a:t>
            </a:r>
            <a:br>
              <a:rPr lang="en-US" dirty="0"/>
            </a:br>
            <a:r>
              <a:rPr lang="en-US" dirty="0"/>
              <a:t>(word to sense)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13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ISO/WD 24613-1 (revised)</a:t>
            </a:r>
            <a:br>
              <a:rPr lang="en-GB" sz="2400" dirty="0"/>
            </a:br>
            <a:r>
              <a:rPr lang="en-GB" sz="2400" dirty="0"/>
              <a:t>Language resource management — Lexical markup framework (LMF) — Part 1: Core model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F2950475-AF15-F9A1-E6F4-66088D13FDE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1471255"/>
            <a:ext cx="7399265" cy="533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92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7BC6B-4E05-F231-5AD9-442CFB12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ISO/TC 37/SC 4/WG 4</a:t>
            </a:r>
            <a:br>
              <a:rPr lang="fr-FR" dirty="0"/>
            </a:br>
            <a:r>
              <a:rPr lang="fr-FR" dirty="0"/>
              <a:t>The LMF </a:t>
            </a:r>
            <a:r>
              <a:rPr lang="fr-FR" dirty="0" err="1"/>
              <a:t>series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9FB474-A3CD-40E1-9553-C15A68CF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en-GB" dirty="0"/>
              <a:t>Initial publication: ISO 24613:2008 Language resource management - Lexical markup framework (LMF)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/>
          </a:p>
          <a:p>
            <a:r>
              <a:rPr lang="en-GB" dirty="0"/>
              <a:t>ISO 24613-1:2019 Language resource management — Lexical markup framework (LMF) — Part 1: Core model</a:t>
            </a:r>
          </a:p>
          <a:p>
            <a:pPr lvl="1"/>
            <a:r>
              <a:rPr lang="en-GB" dirty="0"/>
              <a:t>ISO/WD 24613-1 Language resource management — Lexical markup framework (LMF) — Part 1: Core model	</a:t>
            </a:r>
          </a:p>
          <a:p>
            <a:r>
              <a:rPr lang="en-GB" dirty="0"/>
              <a:t>ISO 24613-2:2020 Language resource management — Lexical markup framework (LMF) — Part 2: Machine-readable dictionary (MRD) model</a:t>
            </a:r>
          </a:p>
          <a:p>
            <a:r>
              <a:rPr lang="en-GB" dirty="0"/>
              <a:t>ISO 24613-3:2021 Language resource management — Lexical markup framework (LMF) — Part 3: Etymological extension</a:t>
            </a:r>
          </a:p>
          <a:p>
            <a:r>
              <a:rPr lang="en-GB" dirty="0"/>
              <a:t>ISO 24613-4:2021 Language resource management — Lexical markup framework (LMF) — Part 4: TEI serialization</a:t>
            </a:r>
          </a:p>
          <a:p>
            <a:r>
              <a:rPr lang="en-GB" dirty="0"/>
              <a:t>ISO 24613-5:2022 Language resource management — Lexical markup framework (LMF) — Part 5: Lexical base exchange (LBX) serialization</a:t>
            </a:r>
          </a:p>
          <a:p>
            <a:r>
              <a:rPr lang="en-GB" dirty="0"/>
              <a:t>ISO/WD 24613-6 Language resource management — Lexical markup framework (LMF) — Part 6: Syntax and Semantics</a:t>
            </a:r>
          </a:p>
        </p:txBody>
      </p:sp>
    </p:spTree>
    <p:extLst>
      <p:ext uri="{BB962C8B-B14F-4D97-AF65-F5344CB8AC3E}">
        <p14:creationId xmlns:p14="http://schemas.microsoft.com/office/powerpoint/2010/main" val="1355013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TEI and “dictionaries”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49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buFont typeface="Arial" pitchFamily="1" charset="0"/>
              <a:buChar char="•"/>
              <a:defRPr/>
            </a:pPr>
            <a:r>
              <a:rPr lang="en-US" dirty="0"/>
              <a:t>The TEI </a:t>
            </a:r>
            <a:r>
              <a:rPr lang="en-US" i="1" dirty="0"/>
              <a:t>Dictionary</a:t>
            </a:r>
            <a:r>
              <a:rPr lang="en-US" dirty="0"/>
              <a:t> chapter (known before as the </a:t>
            </a:r>
            <a:r>
              <a:rPr lang="en-US" i="1" dirty="0"/>
              <a:t>Print Dictionary</a:t>
            </a:r>
            <a:r>
              <a:rPr lang="en-US" dirty="0"/>
              <a:t>)</a:t>
            </a:r>
          </a:p>
          <a:p>
            <a:pPr lvl="1">
              <a:lnSpc>
                <a:spcPct val="140000"/>
              </a:lnSpc>
              <a:buFont typeface="Arial" pitchFamily="1" charset="0"/>
              <a:buChar char="–"/>
              <a:defRPr/>
            </a:pPr>
            <a:r>
              <a:rPr lang="en-US" dirty="0"/>
              <a:t>Initially designed by N. Ide and J. </a:t>
            </a:r>
            <a:r>
              <a:rPr lang="en-US" dirty="0" err="1"/>
              <a:t>Veronis</a:t>
            </a:r>
            <a:r>
              <a:rPr lang="en-US" dirty="0"/>
              <a:t> (1995)</a:t>
            </a:r>
          </a:p>
          <a:p>
            <a:pPr lvl="1">
              <a:lnSpc>
                <a:spcPct val="140000"/>
              </a:lnSpc>
              <a:buFont typeface="Arial" pitchFamily="1" charset="0"/>
              <a:buChar char="–"/>
              <a:defRPr/>
            </a:pPr>
            <a:r>
              <a:rPr lang="en-US" dirty="0"/>
              <a:t>Accounts for both presentational and editorial (“content”) issues</a:t>
            </a:r>
          </a:p>
          <a:p>
            <a:pPr lvl="2">
              <a:lnSpc>
                <a:spcPct val="140000"/>
              </a:lnSpc>
              <a:buFont typeface="Arial" pitchFamily="1" charset="0"/>
              <a:buChar char="•"/>
              <a:defRPr/>
            </a:pPr>
            <a:r>
              <a:rPr lang="en-US" dirty="0"/>
              <a:t>Cf. &lt;entry&gt;, &lt;</a:t>
            </a:r>
            <a:r>
              <a:rPr lang="en-US" dirty="0" err="1"/>
              <a:t>entryFree</a:t>
            </a:r>
            <a:r>
              <a:rPr lang="en-US" dirty="0"/>
              <a:t>&gt;, … and &lt;</a:t>
            </a:r>
            <a:r>
              <a:rPr lang="en-US" dirty="0" err="1"/>
              <a:t>dictScrap</a:t>
            </a:r>
            <a:r>
              <a:rPr lang="en-US" dirty="0"/>
              <a:t>&gt;</a:t>
            </a:r>
          </a:p>
          <a:p>
            <a:pPr lvl="1">
              <a:lnSpc>
                <a:spcPct val="140000"/>
              </a:lnSpc>
              <a:buFont typeface="Arial" pitchFamily="1" charset="0"/>
              <a:buChar char="–"/>
              <a:defRPr/>
            </a:pPr>
            <a:r>
              <a:rPr lang="en-US" dirty="0"/>
              <a:t>Based on a hierarchical abstract model (crystals)</a:t>
            </a:r>
          </a:p>
          <a:p>
            <a:pPr lvl="2">
              <a:lnSpc>
                <a:spcPct val="140000"/>
              </a:lnSpc>
              <a:buFont typeface="Arial" pitchFamily="1" charset="0"/>
              <a:buChar char="•"/>
              <a:defRPr/>
            </a:pPr>
            <a:r>
              <a:rPr lang="en-US" dirty="0"/>
              <a:t>&lt;form&gt;: for characterizing the orthographic or phonetic form of the word</a:t>
            </a:r>
          </a:p>
          <a:p>
            <a:pPr lvl="3">
              <a:lnSpc>
                <a:spcPct val="140000"/>
              </a:lnSpc>
              <a:buFont typeface="Arial" pitchFamily="1" charset="0"/>
              <a:buChar char="–"/>
              <a:defRPr/>
            </a:pPr>
            <a:r>
              <a:rPr lang="en-US" dirty="0"/>
              <a:t>&lt;</a:t>
            </a:r>
            <a:r>
              <a:rPr lang="en-US" dirty="0" err="1"/>
              <a:t>orth</a:t>
            </a:r>
            <a:r>
              <a:rPr lang="en-US" dirty="0"/>
              <a:t>&gt;, &lt;</a:t>
            </a:r>
            <a:r>
              <a:rPr lang="en-US" dirty="0" err="1"/>
              <a:t>pron</a:t>
            </a:r>
            <a:r>
              <a:rPr lang="en-US" dirty="0"/>
              <a:t>&gt;, etc.</a:t>
            </a:r>
          </a:p>
          <a:p>
            <a:pPr lvl="2">
              <a:lnSpc>
                <a:spcPct val="140000"/>
              </a:lnSpc>
              <a:buFont typeface="Arial" pitchFamily="1" charset="0"/>
              <a:buChar char="•"/>
              <a:defRPr/>
            </a:pPr>
            <a:r>
              <a:rPr lang="en-US" dirty="0"/>
              <a:t>&lt;</a:t>
            </a:r>
            <a:r>
              <a:rPr lang="en-US" dirty="0" err="1"/>
              <a:t>gramGrp</a:t>
            </a:r>
            <a:r>
              <a:rPr lang="en-US" dirty="0"/>
              <a:t>&gt;: grammatical features</a:t>
            </a:r>
          </a:p>
          <a:p>
            <a:pPr lvl="3">
              <a:lnSpc>
                <a:spcPct val="140000"/>
              </a:lnSpc>
              <a:buFont typeface="Arial" pitchFamily="1" charset="0"/>
              <a:buChar char="–"/>
              <a:defRPr/>
            </a:pPr>
            <a:r>
              <a:rPr lang="en-US" dirty="0"/>
              <a:t>May characterize an entry, a specific form or a specific sense</a:t>
            </a:r>
          </a:p>
          <a:p>
            <a:pPr lvl="3">
              <a:lnSpc>
                <a:spcPct val="140000"/>
              </a:lnSpc>
              <a:buFont typeface="Arial" pitchFamily="1" charset="0"/>
              <a:buChar char="–"/>
              <a:defRPr/>
            </a:pPr>
            <a:r>
              <a:rPr lang="en-US" dirty="0"/>
              <a:t>&lt;pos&gt;, &lt;gen&gt;, generic &lt;gram&gt; feature</a:t>
            </a:r>
          </a:p>
          <a:p>
            <a:pPr lvl="2">
              <a:lnSpc>
                <a:spcPct val="140000"/>
              </a:lnSpc>
              <a:buFont typeface="Arial" pitchFamily="1" charset="0"/>
              <a:buChar char="•"/>
              <a:defRPr/>
            </a:pPr>
            <a:r>
              <a:rPr lang="en-US" dirty="0"/>
              <a:t>&lt;sense&gt;: iterative and recursive</a:t>
            </a:r>
          </a:p>
          <a:p>
            <a:pPr lvl="3">
              <a:lnSpc>
                <a:spcPct val="140000"/>
              </a:lnSpc>
              <a:buFont typeface="Arial" pitchFamily="1" charset="0"/>
              <a:buChar char="–"/>
              <a:defRPr/>
            </a:pPr>
            <a:r>
              <a:rPr lang="en-US" dirty="0"/>
              <a:t>May contains definitions, examples, etymological information, translations, etc.</a:t>
            </a:r>
          </a:p>
          <a:p>
            <a:pPr>
              <a:lnSpc>
                <a:spcPct val="140000"/>
              </a:lnSpc>
              <a:buFont typeface="Arial" pitchFamily="1" charset="0"/>
              <a:buChar char="•"/>
              <a:defRPr/>
            </a:pPr>
            <a:r>
              <a:rPr lang="en-US" dirty="0"/>
              <a:t>Main characteristic (drawback?): +very+ flexible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79F2165-C9DD-99B9-E4DB-AA3F6D60AFBF}"/>
              </a:ext>
            </a:extLst>
          </p:cNvPr>
          <p:cNvSpPr txBox="1"/>
          <p:nvPr/>
        </p:nvSpPr>
        <p:spPr>
          <a:xfrm>
            <a:off x="4572000" y="6427113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Ide, N., &amp; </a:t>
            </a:r>
            <a:r>
              <a:rPr lang="fr-FR" sz="11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Véronis</a:t>
            </a:r>
            <a:r>
              <a:rPr lang="fr-FR" sz="11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(1995). </a:t>
            </a:r>
            <a:r>
              <a:rPr lang="fr-FR" sz="11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Encoding</a:t>
            </a:r>
            <a:r>
              <a:rPr lang="fr-FR" sz="11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1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dictionaries</a:t>
            </a:r>
            <a:r>
              <a:rPr lang="fr-FR" sz="11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 </a:t>
            </a:r>
            <a:r>
              <a:rPr lang="fr-FR" sz="1100" b="0" i="1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lang="fr-FR" sz="11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100" b="0" i="1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Encoding</a:t>
            </a:r>
            <a:r>
              <a:rPr lang="fr-FR" sz="11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Initiative</a:t>
            </a:r>
            <a:r>
              <a:rPr lang="fr-FR" sz="11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167-179). Springer, Dordrecht.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093330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Prototypical entry in TEI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&lt;entry&gt;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  &lt;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	   &lt;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orth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&gt;table&lt;/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orth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  &lt;/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  &lt;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gramGrp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     &lt;pos&gt;n.&lt;/pos&gt;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	    &lt;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gen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&gt;f.&lt;/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gen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  &lt;/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gramGrp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  &lt;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sense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     &lt;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&gt;Pièce de mobilier…&lt;/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     &lt;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cit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type=”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example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”&gt;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		      &lt;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quote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&gt;Une table de cuisine&lt;/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quote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	    &lt;/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cit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  &lt;/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sense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&lt;/entry&gt;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16945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mr-IN" dirty="0"/>
              <a:t>–</a:t>
            </a:r>
            <a:r>
              <a:rPr lang="en-US" dirty="0"/>
              <a:t> simple word to sense representation</a:t>
            </a:r>
          </a:p>
        </p:txBody>
      </p:sp>
      <p:sp>
        <p:nvSpPr>
          <p:cNvPr id="73731" name="TextBox 3"/>
          <p:cNvSpPr txBox="1">
            <a:spLocks noChangeArrowheads="1"/>
          </p:cNvSpPr>
          <p:nvPr/>
        </p:nvSpPr>
        <p:spPr bwMode="auto">
          <a:xfrm>
            <a:off x="457200" y="1674813"/>
            <a:ext cx="7993063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&lt;entry&gt;</a:t>
            </a:r>
            <a:br>
              <a:rPr lang="en-US" sz="1600"/>
            </a:br>
            <a:r>
              <a:rPr lang="en-US" sz="1600"/>
              <a:t>      &lt;form&gt;一乘顯性教&lt;/form&gt;</a:t>
            </a:r>
            <a:br>
              <a:rPr lang="en-US" sz="1600"/>
            </a:br>
            <a:r>
              <a:rPr lang="en-US" sz="1600"/>
              <a:t>      &lt;sense&gt;One of the five divisions made by 圭峰 Guifeng of the Huayan 華嚴 or Avataṃsaka School; v. 五教.&lt;/sense&gt;</a:t>
            </a:r>
            <a:br>
              <a:rPr lang="en-US" sz="1600"/>
            </a:br>
            <a:r>
              <a:rPr lang="en-US" sz="1600"/>
              <a:t>&lt;/entry&gt;</a:t>
            </a:r>
          </a:p>
        </p:txBody>
      </p:sp>
      <p:sp>
        <p:nvSpPr>
          <p:cNvPr id="73732" name="TextBox 4"/>
          <p:cNvSpPr txBox="1">
            <a:spLocks noChangeArrowheads="1"/>
          </p:cNvSpPr>
          <p:nvPr/>
        </p:nvSpPr>
        <p:spPr bwMode="auto">
          <a:xfrm>
            <a:off x="242888" y="5667728"/>
            <a:ext cx="85963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http://buddhistinformatics.ddbc.edu.tw/glossaries/</a:t>
            </a:r>
            <a:r>
              <a:rPr lang="en-US" dirty="0"/>
              <a:t>;</a:t>
            </a:r>
          </a:p>
          <a:p>
            <a:r>
              <a:rPr lang="en-US" dirty="0"/>
              <a:t>thanks to Marcus </a:t>
            </a:r>
            <a:r>
              <a:rPr lang="en-US" dirty="0" err="1"/>
              <a:t>Bingenheimer</a:t>
            </a:r>
            <a:endParaRPr lang="en-US" dirty="0"/>
          </a:p>
        </p:txBody>
      </p:sp>
      <p:sp>
        <p:nvSpPr>
          <p:cNvPr id="73733" name="TextBox 5"/>
          <p:cNvSpPr txBox="1">
            <a:spLocks noChangeArrowheads="1"/>
          </p:cNvSpPr>
          <p:nvPr/>
        </p:nvSpPr>
        <p:spPr bwMode="auto">
          <a:xfrm>
            <a:off x="466725" y="3279398"/>
            <a:ext cx="799465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 &lt;entry&gt;</a:t>
            </a:r>
            <a:br>
              <a:rPr lang="en-US" sz="1600" dirty="0"/>
            </a:br>
            <a:r>
              <a:rPr lang="en-US" sz="1600" dirty="0"/>
              <a:t>      &lt;form&gt;眾生不可思議&lt;/form&gt;</a:t>
            </a:r>
            <a:br>
              <a:rPr lang="en-US" sz="1600" dirty="0"/>
            </a:br>
            <a:r>
              <a:rPr lang="en-US" sz="1600" dirty="0"/>
              <a:t>      &lt;sense&gt;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dirty="0" err="1"/>
              <a:t>usg</a:t>
            </a:r>
            <a:r>
              <a:rPr lang="en-US" sz="1600" dirty="0"/>
              <a:t> type="</a:t>
            </a:r>
            <a:r>
              <a:rPr lang="en-US" sz="1600" dirty="0" err="1"/>
              <a:t>dom</a:t>
            </a:r>
            <a:r>
              <a:rPr lang="en-US" sz="1600" dirty="0"/>
              <a:t>"&gt;術語&lt;/</a:t>
            </a:r>
            <a:r>
              <a:rPr lang="en-US" sz="1600" dirty="0" err="1"/>
              <a:t>usg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dirty="0" err="1"/>
              <a:t>def</a:t>
            </a:r>
            <a:r>
              <a:rPr lang="en-US" sz="1600" dirty="0"/>
              <a:t>&gt;四事不可思議之一。見不可思議條。&lt;/</a:t>
            </a:r>
            <a:r>
              <a:rPr lang="en-US" sz="1600" dirty="0" err="1"/>
              <a:t>def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&lt;ref&gt;不可思議&lt;/ref&gt;</a:t>
            </a:r>
            <a:br>
              <a:rPr lang="en-US" sz="1600" dirty="0"/>
            </a:br>
            <a:r>
              <a:rPr lang="en-US" sz="1600" dirty="0"/>
              <a:t>       &lt;/sense&gt;</a:t>
            </a:r>
            <a:br>
              <a:rPr lang="en-US" sz="1600" dirty="0"/>
            </a:br>
            <a:r>
              <a:rPr lang="en-US" sz="1600" dirty="0"/>
              <a:t>&lt;/entry&gt;</a:t>
            </a:r>
          </a:p>
        </p:txBody>
      </p:sp>
    </p:spTree>
    <p:extLst>
      <p:ext uri="{BB962C8B-B14F-4D97-AF65-F5344CB8AC3E}">
        <p14:creationId xmlns:p14="http://schemas.microsoft.com/office/powerpoint/2010/main" val="445118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mr-IN" dirty="0"/>
              <a:t>–</a:t>
            </a:r>
            <a:r>
              <a:rPr lang="en-US" dirty="0"/>
              <a:t> full-form lexicon</a:t>
            </a:r>
          </a:p>
        </p:txBody>
      </p:sp>
      <p:sp>
        <p:nvSpPr>
          <p:cNvPr id="72707" name="TextBox 3"/>
          <p:cNvSpPr txBox="1">
            <a:spLocks noChangeArrowheads="1"/>
          </p:cNvSpPr>
          <p:nvPr/>
        </p:nvSpPr>
        <p:spPr bwMode="auto">
          <a:xfrm>
            <a:off x="457200" y="1239838"/>
            <a:ext cx="7993063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 &lt;entry&gt;</a:t>
            </a:r>
            <a:br>
              <a:rPr lang="en-US" sz="1600"/>
            </a:br>
            <a:r>
              <a:rPr lang="en-US" sz="1600"/>
              <a:t>      &lt;form type="lemma"&gt;</a:t>
            </a:r>
            <a:br>
              <a:rPr lang="en-US" sz="1600"/>
            </a:br>
            <a:r>
              <a:rPr lang="en-US" sz="1600"/>
              <a:t>            &lt;orth&gt;chat&lt;/orth&gt;</a:t>
            </a:r>
            <a:br>
              <a:rPr lang="en-US" sz="1600"/>
            </a:br>
            <a:r>
              <a:rPr lang="en-US" sz="1600"/>
              <a:t>      &lt;/form&gt;</a:t>
            </a:r>
            <a:br>
              <a:rPr lang="en-US" sz="1600"/>
            </a:br>
            <a:r>
              <a:rPr lang="en-US" sz="1600"/>
              <a:t>      &lt;gramGrp&gt;</a:t>
            </a:r>
            <a:br>
              <a:rPr lang="en-US" sz="1600"/>
            </a:br>
            <a:r>
              <a:rPr lang="en-US" sz="1600"/>
              <a:t>                    &lt;pos&gt;noun&lt;/pos&gt;</a:t>
            </a:r>
            <a:br>
              <a:rPr lang="en-US" sz="1600"/>
            </a:br>
            <a:r>
              <a:rPr lang="en-US" sz="1600"/>
              <a:t>                    &lt;gen&gt;masculine&lt;/gen&gt;</a:t>
            </a:r>
            <a:br>
              <a:rPr lang="en-US" sz="1600"/>
            </a:br>
            <a:r>
              <a:rPr lang="en-US" sz="1600"/>
              <a:t>      &lt;/gramGrp&gt;</a:t>
            </a:r>
            <a:br>
              <a:rPr lang="en-US" sz="1600"/>
            </a:br>
            <a:r>
              <a:rPr lang="en-US" sz="1600"/>
              <a:t>      &lt;form type="inflected"&gt;</a:t>
            </a:r>
            <a:br>
              <a:rPr lang="en-US" sz="1600"/>
            </a:br>
            <a:r>
              <a:rPr lang="en-US" sz="1600"/>
              <a:t>            &lt;orth&gt;chat&lt;/orth&gt;</a:t>
            </a:r>
            <a:br>
              <a:rPr lang="en-US" sz="1600"/>
            </a:br>
            <a:r>
              <a:rPr lang="en-US" sz="1600"/>
              <a:t>            &lt;gramGrp&gt;</a:t>
            </a:r>
            <a:br>
              <a:rPr lang="en-US" sz="1600"/>
            </a:br>
            <a:r>
              <a:rPr lang="en-US" sz="1600"/>
              <a:t>                  &lt;number&gt;singular&lt;/number&gt;</a:t>
            </a:r>
            <a:br>
              <a:rPr lang="en-US" sz="1600"/>
            </a:br>
            <a:r>
              <a:rPr lang="en-US" sz="1600"/>
              <a:t>            &lt;/gramGrp&gt;</a:t>
            </a:r>
            <a:br>
              <a:rPr lang="en-US" sz="1600"/>
            </a:br>
            <a:r>
              <a:rPr lang="en-US" sz="1600"/>
              <a:t>      &lt;/form&gt;</a:t>
            </a:r>
            <a:br>
              <a:rPr lang="en-US" sz="1600"/>
            </a:br>
            <a:r>
              <a:rPr lang="en-US" sz="1600"/>
              <a:t>      &lt;form type="inflected"&gt;</a:t>
            </a:r>
            <a:br>
              <a:rPr lang="en-US" sz="1600"/>
            </a:br>
            <a:r>
              <a:rPr lang="en-US" sz="1600"/>
              <a:t>            &lt;orth&gt;chats&lt;/orth&gt;</a:t>
            </a:r>
            <a:br>
              <a:rPr lang="en-US" sz="1600"/>
            </a:br>
            <a:r>
              <a:rPr lang="en-US" sz="1600"/>
              <a:t>            &lt;gramGrp&gt;</a:t>
            </a:r>
            <a:br>
              <a:rPr lang="en-US" sz="1600"/>
            </a:br>
            <a:r>
              <a:rPr lang="en-US" sz="1600"/>
              <a:t>                  &lt;number&gt;plural&lt;/number&gt;</a:t>
            </a:r>
            <a:br>
              <a:rPr lang="en-US" sz="1600"/>
            </a:br>
            <a:r>
              <a:rPr lang="en-US" sz="1600"/>
              <a:t>            &lt;/gramGrp&gt;</a:t>
            </a:r>
            <a:br>
              <a:rPr lang="en-US" sz="1600"/>
            </a:br>
            <a:r>
              <a:rPr lang="en-US" sz="1600"/>
              <a:t>      &lt;/form&gt;</a:t>
            </a:r>
            <a:br>
              <a:rPr lang="en-US" sz="1600"/>
            </a:br>
            <a:r>
              <a:rPr lang="en-US" sz="1600"/>
              <a:t>&lt;/entry&gt;</a:t>
            </a:r>
          </a:p>
        </p:txBody>
      </p:sp>
    </p:spTree>
    <p:extLst>
      <p:ext uri="{BB962C8B-B14F-4D97-AF65-F5344CB8AC3E}">
        <p14:creationId xmlns:p14="http://schemas.microsoft.com/office/powerpoint/2010/main" val="3958704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IRL: Petit Larousse illustré (1906)</a:t>
            </a:r>
          </a:p>
        </p:txBody>
      </p:sp>
      <p:sp>
        <p:nvSpPr>
          <p:cNvPr id="5" name="Rectangle 4"/>
          <p:cNvSpPr/>
          <p:nvPr/>
        </p:nvSpPr>
        <p:spPr>
          <a:xfrm>
            <a:off x="279400" y="1660247"/>
            <a:ext cx="8648700" cy="506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&lt;entry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"pléthore"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n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"1906-001_unknown"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form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lemma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orth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PLÉTHORE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orth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form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gramGrp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&gt;&lt;pos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expand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"nom"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n.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&lt;/pos&gt;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gen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expand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"féminin"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f.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gen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gramGrp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etym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&gt;&lt;pc&gt;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&lt;/pc&gt;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du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lang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expand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"grec"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gr.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lang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mentioned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</a:rPr>
              <a:t>plêthorê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mentioned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&gt;&lt;pc&gt;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&lt;/pc&gt;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gloss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plénitude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gloss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&gt;&lt;pc&gt;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&lt;/pc&gt;&lt;pc&gt;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&lt;/pc&gt;&lt;/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etym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sense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def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Surabondance de sang, d'humeurs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def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&gt;&lt;pc&gt;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&lt;/pc&gt;&lt;/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sense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sense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usg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"style"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rend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italic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expand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"figuré"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Fig.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usg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def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Surabondance quelconque amenant un état fâcheux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def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&lt;pc&gt;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&lt;/pc&gt;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cit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example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quote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la pléthore des capitaux cause la diminution du taux de l'intérêt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quote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cit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&gt;&lt;pc&gt;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&lt;/pc&gt;&lt;/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sense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&lt;/entry&gt;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945141" y="6488668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Work carried out within the </a:t>
            </a:r>
            <a:r>
              <a:rPr lang="en-GB" dirty="0" err="1"/>
              <a:t>Nénufar</a:t>
            </a:r>
            <a:r>
              <a:rPr lang="en-GB" dirty="0"/>
              <a:t> project - DGLFLF</a:t>
            </a:r>
          </a:p>
        </p:txBody>
      </p:sp>
    </p:spTree>
    <p:extLst>
      <p:ext uri="{BB962C8B-B14F-4D97-AF65-F5344CB8AC3E}">
        <p14:creationId xmlns:p14="http://schemas.microsoft.com/office/powerpoint/2010/main" val="2740063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Serializing LMF using the TEI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1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Lexical resources – a variety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Lexical data as part of a wider landscape of language resources</a:t>
            </a:r>
          </a:p>
          <a:p>
            <a:pPr lvl="1"/>
            <a:r>
              <a:rPr lang="en-US" dirty="0"/>
              <a:t>First level of abstraction in linguistic analysis</a:t>
            </a:r>
          </a:p>
          <a:p>
            <a:pPr lvl="2"/>
            <a:r>
              <a:rPr lang="en-US" dirty="0"/>
              <a:t>Field linguistics, psycholinguistics, computational linguistics</a:t>
            </a:r>
          </a:p>
          <a:p>
            <a:pPr lvl="1"/>
            <a:r>
              <a:rPr lang="en-US" dirty="0"/>
              <a:t>Input to language technology processes</a:t>
            </a:r>
          </a:p>
          <a:p>
            <a:pPr lvl="1"/>
            <a:r>
              <a:rPr lang="en-US" dirty="0"/>
              <a:t>Wider interest from language learners and general public</a:t>
            </a:r>
          </a:p>
          <a:p>
            <a:r>
              <a:rPr lang="en-US" dirty="0"/>
              <a:t>A huge amount of legacy data</a:t>
            </a:r>
          </a:p>
          <a:p>
            <a:pPr lvl="1"/>
            <a:r>
              <a:rPr lang="en-US" dirty="0"/>
              <a:t>Proprietary formats</a:t>
            </a:r>
          </a:p>
          <a:p>
            <a:pPr lvl="2"/>
            <a:r>
              <a:rPr lang="en-US" dirty="0"/>
              <a:t>E.g. dictionary publishers</a:t>
            </a:r>
          </a:p>
          <a:p>
            <a:pPr lvl="1"/>
            <a:r>
              <a:rPr lang="en-US" dirty="0"/>
              <a:t>Proprietary tools</a:t>
            </a:r>
          </a:p>
          <a:p>
            <a:pPr lvl="2"/>
            <a:r>
              <a:rPr lang="en-US" dirty="0"/>
              <a:t>E.g. Shoebox</a:t>
            </a:r>
          </a:p>
          <a:p>
            <a:r>
              <a:rPr lang="en-US" dirty="0"/>
              <a:t>From highly narrative to deeply structured content</a:t>
            </a:r>
          </a:p>
          <a:p>
            <a:pPr lvl="1">
              <a:buNone/>
            </a:pPr>
            <a:r>
              <a:rPr lang="en-US" dirty="0"/>
              <a:t>… open an MS Word document and start typing in your dictionary entry (sorry, just kidding)</a:t>
            </a:r>
          </a:p>
          <a:p>
            <a:pPr lvl="1"/>
            <a:r>
              <a:rPr lang="en-US" dirty="0"/>
              <a:t>Are there coherent principles in the representation of lexical data?</a:t>
            </a:r>
          </a:p>
          <a:p>
            <a:pPr lvl="1"/>
            <a:r>
              <a:rPr lang="en-US" dirty="0"/>
              <a:t>Can we treat electronic dictionaries and lexical databases in a uniform manner? </a:t>
            </a:r>
          </a:p>
        </p:txBody>
      </p:sp>
    </p:spTree>
    <p:extLst>
      <p:ext uri="{BB962C8B-B14F-4D97-AF65-F5344CB8AC3E}">
        <p14:creationId xmlns:p14="http://schemas.microsoft.com/office/powerpoint/2010/main" val="2660945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Why is  the TEI a good idea for serialising LMF?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1" charset="0"/>
              <a:buChar char="•"/>
              <a:defRPr/>
            </a:pPr>
            <a:r>
              <a:rPr lang="en-US" sz="1800" dirty="0"/>
              <a:t> Basic structure already defined</a:t>
            </a:r>
          </a:p>
          <a:p>
            <a:pPr>
              <a:buFont typeface="Arial" pitchFamily="1" charset="0"/>
              <a:buChar char="•"/>
              <a:defRPr/>
            </a:pPr>
            <a:r>
              <a:rPr lang="en-US" sz="1800" dirty="0"/>
              <a:t> Provision of additional tags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1800" dirty="0"/>
              <a:t>Surface annotation (e.g. names, dates, abbreviations, alternatives)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1800" dirty="0" err="1"/>
              <a:t>Cf</a:t>
            </a:r>
            <a:r>
              <a:rPr lang="en-US" sz="1800" dirty="0"/>
              <a:t> &lt;equiv&gt; equivalences to reference data categories when needed</a:t>
            </a:r>
          </a:p>
          <a:p>
            <a:pPr>
              <a:buFont typeface="Arial" pitchFamily="1" charset="0"/>
              <a:buChar char="•"/>
              <a:defRPr/>
            </a:pPr>
            <a:r>
              <a:rPr lang="en-US" sz="1800" dirty="0"/>
              <a:t> Integration of lexical data in a textual macro-structure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1800" dirty="0"/>
              <a:t>Creating an edited version of a lexica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1800" dirty="0"/>
              <a:t>Grammar books, teaching material, scientific papers</a:t>
            </a:r>
          </a:p>
          <a:p>
            <a:pPr>
              <a:buFont typeface="Arial" pitchFamily="1" charset="0"/>
              <a:buChar char="•"/>
              <a:defRPr/>
            </a:pPr>
            <a:r>
              <a:rPr lang="en-US" sz="1800" dirty="0"/>
              <a:t>Interoperability with other lexical sources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1800" dirty="0"/>
              <a:t>Community of users: sharing a common culture of TEI tags rather than constantly worrying about mappings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1800" dirty="0"/>
              <a:t>Sharing tools: e.g. </a:t>
            </a:r>
            <a:r>
              <a:rPr lang="en-US" sz="1800" dirty="0" err="1"/>
              <a:t>stylesheets</a:t>
            </a:r>
            <a:r>
              <a:rPr lang="en-US" sz="1800" dirty="0"/>
              <a:t>, editors, etc. (cf. Roma)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1800" dirty="0"/>
              <a:t>Note: continuity between dictionary and lexical sources</a:t>
            </a:r>
          </a:p>
        </p:txBody>
      </p:sp>
    </p:spTree>
    <p:extLst>
      <p:ext uri="{BB962C8B-B14F-4D97-AF65-F5344CB8AC3E}">
        <p14:creationId xmlns:p14="http://schemas.microsoft.com/office/powerpoint/2010/main" val="1492296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>
            <a:extLst>
              <a:ext uri="{FF2B5EF4-FFF2-40B4-BE49-F238E27FC236}">
                <a16:creationId xmlns:a16="http://schemas.microsoft.com/office/drawing/2014/main" id="{C6E1B267-BC3A-18F0-8B9A-A953A7C9E4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1471255"/>
            <a:ext cx="7399265" cy="533865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From LMF to TEI – serialising one with the other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6200" y="1334408"/>
            <a:ext cx="2791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sz="1400" dirty="0" err="1">
                <a:solidFill>
                  <a:srgbClr val="000096"/>
                </a:solidFill>
                <a:highlight>
                  <a:srgbClr val="FFFFFF"/>
                </a:highlight>
              </a:rPr>
              <a:t>teiCorpus</a:t>
            </a:r>
            <a:r>
              <a:rPr lang="fr-FR" sz="14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sz="14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14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sz="1400" dirty="0" err="1">
                <a:solidFill>
                  <a:srgbClr val="993300"/>
                </a:solidFill>
                <a:highlight>
                  <a:srgbClr val="FFFFFF"/>
                </a:highlight>
              </a:rPr>
              <a:t>lexicalResource</a:t>
            </a:r>
            <a:r>
              <a:rPr lang="fr-FR" sz="14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9308" y="297271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&lt;TEI</a:t>
            </a:r>
            <a:r>
              <a:rPr lang="fr-FR" sz="14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sz="14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14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sz="1400" dirty="0" err="1">
                <a:solidFill>
                  <a:srgbClr val="993300"/>
                </a:solidFill>
                <a:highlight>
                  <a:srgbClr val="FFFFFF"/>
                </a:highlight>
              </a:rPr>
              <a:t>lexicon</a:t>
            </a:r>
            <a:r>
              <a:rPr lang="fr-FR" sz="14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898900" y="2906415"/>
            <a:ext cx="1087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sz="1400" dirty="0" err="1">
                <a:solidFill>
                  <a:srgbClr val="000096"/>
                </a:solidFill>
                <a:highlight>
                  <a:srgbClr val="FFFFFF"/>
                </a:highlight>
              </a:rPr>
              <a:t>teiHeader</a:t>
            </a:r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98900" y="1583786"/>
            <a:ext cx="1087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sz="1400" dirty="0" err="1">
                <a:solidFill>
                  <a:srgbClr val="000096"/>
                </a:solidFill>
                <a:highlight>
                  <a:srgbClr val="FFFFFF"/>
                </a:highlight>
              </a:rPr>
              <a:t>teiHeader</a:t>
            </a:r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699003" y="3312390"/>
            <a:ext cx="751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&lt;entry&gt;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43882" y="6504288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sz="1400" dirty="0" err="1">
                <a:solidFill>
                  <a:srgbClr val="000096"/>
                </a:solidFill>
                <a:highlight>
                  <a:srgbClr val="FFFFFF"/>
                </a:highlight>
              </a:rPr>
              <a:t>form</a:t>
            </a:r>
            <a:r>
              <a:rPr lang="fr-FR" sz="14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sz="14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14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sz="1400" dirty="0" err="1">
                <a:solidFill>
                  <a:srgbClr val="993300"/>
                </a:solidFill>
                <a:highlight>
                  <a:srgbClr val="FFFFFF"/>
                </a:highlight>
              </a:rPr>
              <a:t>lemma</a:t>
            </a:r>
            <a:r>
              <a:rPr lang="fr-FR" sz="14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81813" y="5086569"/>
            <a:ext cx="817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sz="1400" dirty="0" err="1">
                <a:solidFill>
                  <a:srgbClr val="000096"/>
                </a:solidFill>
                <a:highlight>
                  <a:srgbClr val="FFFFFF"/>
                </a:highlight>
              </a:rPr>
              <a:t>sense</a:t>
            </a:r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462624" y="622065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dirty="0">
                <a:solidFill>
                  <a:srgbClr val="000096"/>
                </a:solidFill>
                <a:highlight>
                  <a:srgbClr val="FFFFFF"/>
                </a:highlight>
              </a:rPr>
              <a:t>&lt;def&gt;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699003" y="4327242"/>
            <a:ext cx="101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sz="1400" dirty="0" err="1">
                <a:solidFill>
                  <a:srgbClr val="000096"/>
                </a:solidFill>
                <a:highlight>
                  <a:srgbClr val="FFFFFF"/>
                </a:highlight>
              </a:rPr>
              <a:t>gramGrp</a:t>
            </a:r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0F50E02-CF71-8EE3-27AE-C2B378C12D3D}"/>
              </a:ext>
            </a:extLst>
          </p:cNvPr>
          <p:cNvSpPr txBox="1"/>
          <p:nvPr/>
        </p:nvSpPr>
        <p:spPr>
          <a:xfrm>
            <a:off x="1865933" y="4914466"/>
            <a:ext cx="714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sz="1400" dirty="0" err="1">
                <a:solidFill>
                  <a:srgbClr val="000096"/>
                </a:solidFill>
                <a:highlight>
                  <a:srgbClr val="FFFFFF"/>
                </a:highlight>
              </a:rPr>
              <a:t>form</a:t>
            </a:r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07EA8C2-0E0D-843A-E836-F4FF5923C4D8}"/>
              </a:ext>
            </a:extLst>
          </p:cNvPr>
          <p:cNvSpPr txBox="1"/>
          <p:nvPr/>
        </p:nvSpPr>
        <p:spPr>
          <a:xfrm>
            <a:off x="2867737" y="6066764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sz="1400" dirty="0" err="1">
                <a:solidFill>
                  <a:srgbClr val="000096"/>
                </a:solidFill>
                <a:highlight>
                  <a:srgbClr val="FFFFFF"/>
                </a:highlight>
              </a:rPr>
              <a:t>orth</a:t>
            </a:r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79266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Advantages of being in the TEI framework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Benefitting from the TEI environment</a:t>
            </a:r>
          </a:p>
          <a:p>
            <a:pPr lvl="1"/>
            <a:r>
              <a:rPr lang="en-GB" dirty="0"/>
              <a:t>TEI Modelling Language: ODD</a:t>
            </a:r>
          </a:p>
          <a:p>
            <a:pPr lvl="2"/>
            <a:r>
              <a:rPr lang="en-GB" dirty="0"/>
              <a:t>Customizing the guidelines within a project (e.g. restraining possible values)</a:t>
            </a:r>
          </a:p>
          <a:p>
            <a:pPr lvl="1"/>
            <a:r>
              <a:rPr lang="en-GB" dirty="0"/>
              <a:t>Availability of a wealth of additional elements</a:t>
            </a:r>
          </a:p>
          <a:p>
            <a:pPr lvl="2"/>
            <a:r>
              <a:rPr lang="en-GB" dirty="0"/>
              <a:t>E.g. annotating textual content, reflecting the specificities of the source etc.</a:t>
            </a:r>
          </a:p>
          <a:p>
            <a:r>
              <a:rPr lang="en-GB" dirty="0"/>
              <a:t>Standardisation reactivity</a:t>
            </a:r>
          </a:p>
          <a:p>
            <a:pPr lvl="1"/>
            <a:r>
              <a:rPr lang="en-GB" dirty="0"/>
              <a:t>Issuing </a:t>
            </a:r>
            <a:r>
              <a:rPr lang="en-GB" dirty="0" err="1"/>
              <a:t>GitHub</a:t>
            </a:r>
            <a:r>
              <a:rPr lang="en-GB" dirty="0"/>
              <a:t> tickets for resolving bugs or introducing new features</a:t>
            </a:r>
          </a:p>
          <a:p>
            <a:r>
              <a:rPr lang="en-GB" dirty="0"/>
              <a:t>A community of experts</a:t>
            </a:r>
          </a:p>
          <a:p>
            <a:pPr lvl="1"/>
            <a:r>
              <a:rPr lang="en-GB" dirty="0"/>
              <a:t>Support through the mailing list </a:t>
            </a:r>
          </a:p>
          <a:p>
            <a:r>
              <a:rPr lang="en-GB" dirty="0"/>
              <a:t>Main characteristic (drawback?): +very+ flexible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999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Going ISO to provide a stable background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Advantages of going ISO</a:t>
            </a:r>
          </a:p>
          <a:p>
            <a:pPr lvl="1"/>
            <a:r>
              <a:rPr lang="en-GB" dirty="0"/>
              <a:t>International approval of ISO members</a:t>
            </a:r>
          </a:p>
          <a:p>
            <a:pPr lvl="2"/>
            <a:r>
              <a:rPr lang="en-GB" dirty="0"/>
              <a:t>And international expert participation by construction</a:t>
            </a:r>
          </a:p>
          <a:p>
            <a:pPr lvl="1"/>
            <a:r>
              <a:rPr lang="en-GB" dirty="0"/>
              <a:t>Stable background that is easy to reference (and known by third parties, non linguistic geeks, our institutions etc.)</a:t>
            </a:r>
          </a:p>
          <a:p>
            <a:r>
              <a:rPr lang="en-GB" dirty="0"/>
              <a:t>From a lexical point of view</a:t>
            </a:r>
          </a:p>
          <a:p>
            <a:pPr lvl="1"/>
            <a:r>
              <a:rPr lang="en-GB" dirty="0"/>
              <a:t>Providing a generic model, independently of any specific implementation/serialisation</a:t>
            </a:r>
          </a:p>
          <a:p>
            <a:pPr lvl="2"/>
            <a:r>
              <a:rPr lang="en-GB" dirty="0"/>
              <a:t>Stabilizing concepts, constraints and vocabulary</a:t>
            </a:r>
          </a:p>
          <a:p>
            <a:pPr lvl="1"/>
            <a:r>
              <a:rPr lang="en-GB" dirty="0"/>
              <a:t>With LMF part 4: Introducing the TEI as one possible serialisation</a:t>
            </a:r>
          </a:p>
        </p:txBody>
      </p:sp>
    </p:spTree>
    <p:extLst>
      <p:ext uri="{BB962C8B-B14F-4D97-AF65-F5344CB8AC3E}">
        <p14:creationId xmlns:p14="http://schemas.microsoft.com/office/powerpoint/2010/main" val="3392452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prospects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Stabilizing good practices in TEI encoding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Identifying a catalogue of reference constructs for various lexicographic phenomena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Improving interoperability and delivery possibilities across dictionary projects</a:t>
            </a:r>
          </a:p>
          <a:p>
            <a:pPr marL="685800" lvl="1">
              <a:buFont typeface="Arial"/>
              <a:buChar char="•"/>
            </a:pPr>
            <a:r>
              <a:rPr lang="en-US" dirty="0"/>
              <a:t>A single data soup</a:t>
            </a:r>
          </a:p>
          <a:p>
            <a:pPr marL="685800" lvl="1">
              <a:buFont typeface="Arial"/>
              <a:buChar char="•"/>
            </a:pPr>
            <a:r>
              <a:rPr lang="en-US" dirty="0"/>
              <a:t>Creating specific delivery formats: </a:t>
            </a:r>
            <a:r>
              <a:rPr lang="en-US" dirty="0" err="1"/>
              <a:t>Ontolex</a:t>
            </a:r>
            <a:r>
              <a:rPr lang="en-US" dirty="0"/>
              <a:t>, </a:t>
            </a:r>
            <a:r>
              <a:rPr lang="en-US" dirty="0" err="1"/>
              <a:t>ePub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52953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8418817-0B98-67FF-1B7D-8B093B77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Tightening the TEI guidelines further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F819BF-2E93-938A-F543-6A3E9FBF6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84521"/>
            <a:ext cx="8229600" cy="502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65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TEI lex 0: overview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Initiative set up in the context of the DARIAH working group on lexical resources</a:t>
            </a:r>
          </a:p>
          <a:p>
            <a:pPr lvl="1"/>
            <a:r>
              <a:rPr lang="en-GB" dirty="0"/>
              <a:t>Sebastian </a:t>
            </a:r>
            <a:r>
              <a:rPr lang="en-GB" dirty="0" err="1"/>
              <a:t>Rahtz</a:t>
            </a:r>
            <a:r>
              <a:rPr lang="en-GB" dirty="0"/>
              <a:t> prize for TEI ingenuity</a:t>
            </a:r>
          </a:p>
          <a:p>
            <a:r>
              <a:rPr lang="en-GB" dirty="0"/>
              <a:t>Objectives</a:t>
            </a:r>
          </a:p>
          <a:p>
            <a:pPr lvl="1"/>
            <a:r>
              <a:rPr lang="en-GB" dirty="0"/>
              <a:t>Designing a target format for heterogeneous lexical data integration </a:t>
            </a:r>
          </a:p>
          <a:p>
            <a:r>
              <a:rPr lang="en-GB" dirty="0"/>
              <a:t>Trade-off</a:t>
            </a:r>
          </a:p>
          <a:p>
            <a:pPr lvl="1"/>
            <a:r>
              <a:rPr lang="en-GB" dirty="0"/>
              <a:t>Compliance with the TEI standard</a:t>
            </a:r>
          </a:p>
          <a:p>
            <a:pPr lvl="1"/>
            <a:r>
              <a:rPr lang="en-GB" dirty="0"/>
              <a:t>Fine-tuning to the needs of a specific context/scenario</a:t>
            </a:r>
          </a:p>
          <a:p>
            <a:r>
              <a:rPr lang="en-GB" dirty="0"/>
              <a:t>Back to what a standard is: a common reference for a transaction</a:t>
            </a:r>
          </a:p>
          <a:p>
            <a:pPr lvl="1"/>
            <a:r>
              <a:rPr lang="en-GB" dirty="0"/>
              <a:t>Perfect to say: “I am compliant to standard X except for…”</a:t>
            </a:r>
          </a:p>
          <a:p>
            <a:pPr lvl="1"/>
            <a:r>
              <a:rPr lang="en-GB" dirty="0"/>
              <a:t>The TEI guidelines provides the means to carry out such customizations</a:t>
            </a:r>
          </a:p>
        </p:txBody>
      </p:sp>
    </p:spTree>
    <p:extLst>
      <p:ext uri="{BB962C8B-B14F-4D97-AF65-F5344CB8AC3E}">
        <p14:creationId xmlns:p14="http://schemas.microsoft.com/office/powerpoint/2010/main" val="2609452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B9051B5-7777-603B-66CE-8E26B1DE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&lt;</a:t>
            </a:r>
            <a:r>
              <a:rPr lang="fr-FR" dirty="0" err="1"/>
              <a:t>usg</a:t>
            </a:r>
            <a:r>
              <a:rPr lang="fr-FR" dirty="0"/>
              <a:t> type=“XXX”&gt; in TEI Lex-0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AC9370-00CF-688E-A295-7ADB78CF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07" y="1534041"/>
            <a:ext cx="6039293" cy="53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4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mr-IN" dirty="0"/>
              <a:t>–</a:t>
            </a:r>
            <a:r>
              <a:rPr lang="fr-FR" dirty="0"/>
              <a:t> the ELEXIS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European Lexicographic Infrastructure</a:t>
            </a:r>
          </a:p>
          <a:p>
            <a:pPr lvl="1"/>
            <a:r>
              <a:rPr lang="en-GB" dirty="0"/>
              <a:t>2018-02-01 – 2022-01-31</a:t>
            </a:r>
          </a:p>
          <a:p>
            <a:pPr lvl="1"/>
            <a:r>
              <a:rPr lang="en-GB" dirty="0"/>
              <a:t>“integrate, extend and harmonise national and regional efforts in the field of lexicography”</a:t>
            </a:r>
          </a:p>
          <a:p>
            <a:pPr lvl="2"/>
            <a:r>
              <a:rPr lang="en-GB" dirty="0"/>
              <a:t>Focuses on “efficient access”</a:t>
            </a:r>
          </a:p>
          <a:p>
            <a:pPr lvl="1"/>
            <a:r>
              <a:rPr lang="en-GB" dirty="0"/>
              <a:t>Cooperation with CLARIN and DARIAH for long-term sustainability</a:t>
            </a:r>
          </a:p>
          <a:p>
            <a:r>
              <a:rPr lang="en-GB" dirty="0"/>
              <a:t>Lexical formats and standards in ELEXIS</a:t>
            </a:r>
          </a:p>
          <a:p>
            <a:pPr lvl="1"/>
            <a:r>
              <a:rPr lang="en-GB" dirty="0"/>
              <a:t>Double sided approach TEI </a:t>
            </a:r>
            <a:r>
              <a:rPr lang="mr-IN" dirty="0"/>
              <a:t>–</a:t>
            </a:r>
            <a:r>
              <a:rPr lang="en-GB" dirty="0"/>
              <a:t> </a:t>
            </a:r>
            <a:r>
              <a:rPr lang="en-GB" dirty="0" err="1"/>
              <a:t>Ontolex</a:t>
            </a:r>
            <a:endParaRPr lang="en-GB" dirty="0"/>
          </a:p>
          <a:p>
            <a:pPr lvl="1"/>
            <a:r>
              <a:rPr lang="en-GB" dirty="0"/>
              <a:t>TEI </a:t>
            </a:r>
            <a:r>
              <a:rPr lang="en-GB" dirty="0" err="1"/>
              <a:t>Lex</a:t>
            </a:r>
            <a:r>
              <a:rPr lang="en-GB" dirty="0"/>
              <a:t> 0 specification at the core of the data hub</a:t>
            </a:r>
          </a:p>
        </p:txBody>
      </p:sp>
    </p:spTree>
    <p:extLst>
      <p:ext uri="{BB962C8B-B14F-4D97-AF65-F5344CB8AC3E}">
        <p14:creationId xmlns:p14="http://schemas.microsoft.com/office/powerpoint/2010/main" val="3726063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ELEXIS centralized hub</a:t>
            </a:r>
          </a:p>
        </p:txBody>
      </p:sp>
      <p:sp>
        <p:nvSpPr>
          <p:cNvPr id="4" name="Cylindre 3"/>
          <p:cNvSpPr/>
          <p:nvPr/>
        </p:nvSpPr>
        <p:spPr>
          <a:xfrm>
            <a:off x="3416300" y="3213100"/>
            <a:ext cx="19431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TEI </a:t>
            </a:r>
            <a:r>
              <a:rPr lang="en-GB" dirty="0" err="1"/>
              <a:t>Lex</a:t>
            </a:r>
            <a:r>
              <a:rPr lang="en-GB" dirty="0"/>
              <a:t> 0  “soup”</a:t>
            </a:r>
          </a:p>
        </p:txBody>
      </p:sp>
      <p:sp>
        <p:nvSpPr>
          <p:cNvPr id="5" name="Cylindre 4"/>
          <p:cNvSpPr/>
          <p:nvPr/>
        </p:nvSpPr>
        <p:spPr>
          <a:xfrm>
            <a:off x="965200" y="1536700"/>
            <a:ext cx="1181100" cy="11303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Dict</a:t>
            </a:r>
            <a:r>
              <a:rPr lang="fr-FR" dirty="0"/>
              <a:t> 1</a:t>
            </a:r>
          </a:p>
        </p:txBody>
      </p:sp>
      <p:sp>
        <p:nvSpPr>
          <p:cNvPr id="6" name="Cylindre 5"/>
          <p:cNvSpPr/>
          <p:nvPr/>
        </p:nvSpPr>
        <p:spPr>
          <a:xfrm>
            <a:off x="2825750" y="1320800"/>
            <a:ext cx="1181100" cy="11303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Dict</a:t>
            </a:r>
            <a:r>
              <a:rPr lang="fr-FR" dirty="0"/>
              <a:t> 2</a:t>
            </a:r>
          </a:p>
        </p:txBody>
      </p:sp>
      <p:sp>
        <p:nvSpPr>
          <p:cNvPr id="7" name="Cylindre 6"/>
          <p:cNvSpPr/>
          <p:nvPr/>
        </p:nvSpPr>
        <p:spPr>
          <a:xfrm>
            <a:off x="4902200" y="1417638"/>
            <a:ext cx="1181100" cy="11303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Dict</a:t>
            </a:r>
            <a:r>
              <a:rPr lang="mr-IN" dirty="0"/>
              <a:t>…</a:t>
            </a:r>
            <a:endParaRPr lang="fr-FR" dirty="0"/>
          </a:p>
        </p:txBody>
      </p:sp>
      <p:sp>
        <p:nvSpPr>
          <p:cNvPr id="8" name="Cylindre 7"/>
          <p:cNvSpPr/>
          <p:nvPr/>
        </p:nvSpPr>
        <p:spPr>
          <a:xfrm>
            <a:off x="6826250" y="1982788"/>
            <a:ext cx="1181100" cy="11303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Dict</a:t>
            </a:r>
            <a:r>
              <a:rPr lang="fr-FR" dirty="0"/>
              <a:t> n</a:t>
            </a:r>
          </a:p>
        </p:txBody>
      </p:sp>
      <p:sp>
        <p:nvSpPr>
          <p:cNvPr id="9" name="Carré corné 8"/>
          <p:cNvSpPr/>
          <p:nvPr/>
        </p:nvSpPr>
        <p:spPr>
          <a:xfrm>
            <a:off x="1565275" y="4648522"/>
            <a:ext cx="1162050" cy="9779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Ontolex</a:t>
            </a:r>
            <a:r>
              <a:rPr lang="fr-FR" dirty="0"/>
              <a:t> </a:t>
            </a:r>
            <a:r>
              <a:rPr lang="fr-FR" dirty="0" err="1"/>
              <a:t>delivery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165850" y="5517634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User</a:t>
            </a:r>
          </a:p>
        </p:txBody>
      </p:sp>
      <p:sp>
        <p:nvSpPr>
          <p:cNvPr id="11" name="Double flèche horizontale 10"/>
          <p:cNvSpPr/>
          <p:nvPr/>
        </p:nvSpPr>
        <p:spPr>
          <a:xfrm rot="2670042">
            <a:off x="5160059" y="4723420"/>
            <a:ext cx="1437989" cy="4953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a gauche 11"/>
          <p:cNvSpPr/>
          <p:nvPr/>
        </p:nvSpPr>
        <p:spPr>
          <a:xfrm rot="18938912">
            <a:off x="2745422" y="4303312"/>
            <a:ext cx="584200" cy="35347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a gauche 12"/>
          <p:cNvSpPr/>
          <p:nvPr/>
        </p:nvSpPr>
        <p:spPr>
          <a:xfrm rot="19937972">
            <a:off x="5647141" y="3030903"/>
            <a:ext cx="1044042" cy="35347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gauche 13"/>
          <p:cNvSpPr/>
          <p:nvPr/>
        </p:nvSpPr>
        <p:spPr>
          <a:xfrm rot="13000045">
            <a:off x="2132539" y="2849014"/>
            <a:ext cx="1208932" cy="35347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a gauche 14"/>
          <p:cNvSpPr/>
          <p:nvPr/>
        </p:nvSpPr>
        <p:spPr>
          <a:xfrm rot="14653542">
            <a:off x="3478974" y="2637720"/>
            <a:ext cx="623305" cy="35347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a gauche 15"/>
          <p:cNvSpPr/>
          <p:nvPr/>
        </p:nvSpPr>
        <p:spPr>
          <a:xfrm rot="17989279">
            <a:off x="4825409" y="2705826"/>
            <a:ext cx="623305" cy="35347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arré corné 16"/>
          <p:cNvSpPr/>
          <p:nvPr/>
        </p:nvSpPr>
        <p:spPr>
          <a:xfrm>
            <a:off x="508000" y="2478024"/>
            <a:ext cx="914400" cy="37795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ODD</a:t>
            </a:r>
          </a:p>
        </p:txBody>
      </p:sp>
      <p:sp>
        <p:nvSpPr>
          <p:cNvPr id="18" name="Carré corné 17"/>
          <p:cNvSpPr/>
          <p:nvPr/>
        </p:nvSpPr>
        <p:spPr>
          <a:xfrm>
            <a:off x="2413000" y="2136648"/>
            <a:ext cx="914400" cy="37795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ODD</a:t>
            </a:r>
          </a:p>
        </p:txBody>
      </p:sp>
      <p:sp>
        <p:nvSpPr>
          <p:cNvPr id="19" name="Carré corné 18"/>
          <p:cNvSpPr/>
          <p:nvPr/>
        </p:nvSpPr>
        <p:spPr>
          <a:xfrm>
            <a:off x="4318000" y="2184210"/>
            <a:ext cx="914400" cy="37795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ODD</a:t>
            </a:r>
          </a:p>
        </p:txBody>
      </p:sp>
      <p:sp>
        <p:nvSpPr>
          <p:cNvPr id="20" name="Carré corné 19"/>
          <p:cNvSpPr/>
          <p:nvPr/>
        </p:nvSpPr>
        <p:spPr>
          <a:xfrm>
            <a:off x="7550150" y="2855976"/>
            <a:ext cx="914400" cy="37795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ODD</a:t>
            </a:r>
          </a:p>
        </p:txBody>
      </p:sp>
      <p:sp>
        <p:nvSpPr>
          <p:cNvPr id="21" name="Carré corné 20"/>
          <p:cNvSpPr/>
          <p:nvPr/>
        </p:nvSpPr>
        <p:spPr>
          <a:xfrm>
            <a:off x="3416300" y="4290479"/>
            <a:ext cx="914400" cy="37795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ODD</a:t>
            </a:r>
          </a:p>
        </p:txBody>
      </p:sp>
    </p:spTree>
    <p:extLst>
      <p:ext uri="{BB962C8B-B14F-4D97-AF65-F5344CB8AC3E}">
        <p14:creationId xmlns:p14="http://schemas.microsoft.com/office/powerpoint/2010/main" val="269933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types of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/>
              <a:t>Linguistic</a:t>
            </a:r>
          </a:p>
          <a:p>
            <a:pPr lvl="1"/>
            <a:r>
              <a:rPr lang="en-US" sz="1800" dirty="0"/>
              <a:t>Precise description of linguistic information</a:t>
            </a:r>
          </a:p>
          <a:p>
            <a:r>
              <a:rPr lang="en-US" sz="1800" i="1" dirty="0"/>
              <a:t>Natural language processing</a:t>
            </a:r>
          </a:p>
          <a:p>
            <a:pPr lvl="1"/>
            <a:r>
              <a:rPr lang="en-US" sz="1800" dirty="0"/>
              <a:t>Optical Character Recognition, Spell checkers, Information extraction</a:t>
            </a:r>
          </a:p>
          <a:p>
            <a:r>
              <a:rPr lang="en-US" sz="1800" i="1" dirty="0"/>
              <a:t>“Traditional” dictionary projects</a:t>
            </a:r>
          </a:p>
          <a:p>
            <a:pPr lvl="1"/>
            <a:r>
              <a:rPr lang="en-US" sz="1800" dirty="0"/>
              <a:t>Publishing industry, large scale dictionary projects (e.g. DWDS — http://</a:t>
            </a:r>
            <a:r>
              <a:rPr lang="en-US" sz="1800" dirty="0" err="1"/>
              <a:t>www.dwds.de</a:t>
            </a:r>
            <a:r>
              <a:rPr lang="en-US" sz="1800" dirty="0"/>
              <a:t>/)</a:t>
            </a:r>
          </a:p>
          <a:p>
            <a:r>
              <a:rPr lang="en-US" sz="1800" i="1" dirty="0"/>
              <a:t>Translation domain, technical writing</a:t>
            </a:r>
          </a:p>
          <a:p>
            <a:pPr lvl="1"/>
            <a:r>
              <a:rPr lang="en-US" sz="1800" dirty="0"/>
              <a:t>Terminological databases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37878" y="3803277"/>
            <a:ext cx="3514728" cy="30547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1577736-FF99-A06C-DA1E-7BCA5C3D7539}"/>
              </a:ext>
            </a:extLst>
          </p:cNvPr>
          <p:cNvSpPr txBox="1"/>
          <p:nvPr/>
        </p:nvSpPr>
        <p:spPr>
          <a:xfrm>
            <a:off x="3212342" y="6581001"/>
            <a:ext cx="242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http://</a:t>
            </a:r>
            <a:r>
              <a:rPr lang="fr-FR" sz="1200" dirty="0" err="1"/>
              <a:t>www.termsciences.fr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7709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4B7780-14F0-AEDB-D640-1A4CEEB7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Next </a:t>
            </a:r>
            <a:r>
              <a:rPr lang="fr-FR"/>
              <a:t>steps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0C8AE94-D735-F2F9-7A80-BAE14610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Further components</a:t>
            </a:r>
          </a:p>
          <a:p>
            <a:pPr lvl="1"/>
            <a:r>
              <a:rPr lang="en-GB" dirty="0"/>
              <a:t>Etymology, examples with sources, usage etc.</a:t>
            </a:r>
          </a:p>
          <a:p>
            <a:pPr lvl="1"/>
            <a:r>
              <a:rPr lang="en-GB" dirty="0"/>
              <a:t>Precise documentation in TEI Lex-0</a:t>
            </a:r>
          </a:p>
          <a:p>
            <a:r>
              <a:rPr lang="en-GB" dirty="0"/>
              <a:t>Components of a lexical projects from the point of view of data modelling</a:t>
            </a:r>
          </a:p>
          <a:p>
            <a:pPr lvl="1"/>
            <a:r>
              <a:rPr lang="en-GB" dirty="0"/>
              <a:t>Select a representative sample</a:t>
            </a:r>
          </a:p>
          <a:p>
            <a:pPr lvl="2"/>
            <a:r>
              <a:rPr lang="en-GB" dirty="0"/>
              <a:t>Assess encodability </a:t>
            </a:r>
            <a:r>
              <a:rPr lang="en-GB" dirty="0" err="1"/>
              <a:t>wrt</a:t>
            </a:r>
            <a:r>
              <a:rPr lang="en-GB" dirty="0"/>
              <a:t>. </a:t>
            </a:r>
            <a:r>
              <a:rPr lang="en-GB"/>
              <a:t>TEI all </a:t>
            </a:r>
            <a:r>
              <a:rPr lang="en-GB" dirty="0"/>
              <a:t>– TEI Lex-0</a:t>
            </a:r>
          </a:p>
          <a:p>
            <a:pPr lvl="1"/>
            <a:r>
              <a:rPr lang="en-GB" dirty="0"/>
              <a:t>Design your own TEI (Lex-0) subset</a:t>
            </a:r>
          </a:p>
          <a:p>
            <a:pPr lvl="2"/>
            <a:r>
              <a:rPr lang="en-GB" dirty="0"/>
              <a:t>Edition control, project documentation</a:t>
            </a:r>
          </a:p>
          <a:p>
            <a:pPr lvl="2"/>
            <a:r>
              <a:rPr lang="en-GB" dirty="0"/>
              <a:t>Using ODD…</a:t>
            </a:r>
          </a:p>
        </p:txBody>
      </p:sp>
    </p:spTree>
    <p:extLst>
      <p:ext uri="{BB962C8B-B14F-4D97-AF65-F5344CB8AC3E}">
        <p14:creationId xmlns:p14="http://schemas.microsoft.com/office/powerpoint/2010/main" val="124653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standardizing all this?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800" dirty="0"/>
              <a:t>Defining methods or models to facilitate: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/>
              <a:t>The exchange of lexical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GB" sz="2400" dirty="0"/>
              <a:t>Pooling heterogeneous lexical data</a:t>
            </a:r>
            <a:endParaRPr 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en-US" sz="2400" dirty="0"/>
              <a:t>Interoperability between software components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1600" dirty="0"/>
              <a:t>Search engines, layout, extraction of linguistic properties</a:t>
            </a:r>
            <a:endParaRPr lang="en-US" sz="1200" dirty="0"/>
          </a:p>
          <a:p>
            <a:pPr lvl="1" eaLnBrk="1" hangingPunct="1">
              <a:lnSpc>
                <a:spcPct val="120000"/>
              </a:lnSpc>
            </a:pPr>
            <a:r>
              <a:rPr lang="en-US" sz="2400" dirty="0"/>
              <a:t>Comparability of results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1600" dirty="0"/>
              <a:t>E.g. Linguistic coverage of lexical databases</a:t>
            </a:r>
          </a:p>
        </p:txBody>
      </p:sp>
    </p:spTree>
    <p:extLst>
      <p:ext uri="{BB962C8B-B14F-4D97-AF65-F5344CB8AC3E}">
        <p14:creationId xmlns:p14="http://schemas.microsoft.com/office/powerpoint/2010/main" val="118094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Can scholars bear standards?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40000"/>
              </a:lnSpc>
            </a:pPr>
            <a:r>
              <a:rPr lang="en-GB" sz="2400" dirty="0">
                <a:latin typeface="Calibri" charset="0"/>
                <a:ea typeface="ＭＳ Ｐゴシック" charset="0"/>
                <a:cs typeface="ＭＳ Ｐゴシック" charset="0"/>
              </a:rPr>
              <a:t>Standards are essentially “bad” for scientists</a:t>
            </a:r>
          </a:p>
          <a:p>
            <a:pPr lvl="1" eaLnBrk="1" hangingPunct="1">
              <a:lnSpc>
                <a:spcPct val="14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Freezing knowledge</a:t>
            </a:r>
          </a:p>
          <a:p>
            <a:pPr lvl="1" eaLnBrk="1" hangingPunct="1">
              <a:lnSpc>
                <a:spcPct val="14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Lost of time (which could be dedicated to “real” work)</a:t>
            </a:r>
          </a:p>
          <a:p>
            <a:pPr lvl="1" eaLnBrk="1" hangingPunct="1">
              <a:lnSpc>
                <a:spcPct val="14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Forcing diverging views to agree</a:t>
            </a:r>
          </a:p>
          <a:p>
            <a:pPr lvl="1" eaLnBrk="1" hangingPunct="1">
              <a:lnSpc>
                <a:spcPct val="140000"/>
              </a:lnSpc>
              <a:buFont typeface="Arial" charset="0"/>
              <a:buNone/>
            </a:pPr>
            <a:r>
              <a:rPr lang="en-GB" sz="2400" dirty="0">
                <a:latin typeface="Calibri" charset="0"/>
                <a:ea typeface="ＭＳ Ｐゴシック" charset="0"/>
              </a:rPr>
              <a:t>…especially if the work is done by others</a:t>
            </a:r>
          </a:p>
          <a:p>
            <a:pPr lvl="2" eaLnBrk="1" hangingPunct="1">
              <a:lnSpc>
                <a:spcPct val="140000"/>
              </a:lnSpc>
              <a:buFontTx/>
              <a:buNone/>
            </a:pPr>
            <a:r>
              <a:rPr lang="en-GB" sz="2400" dirty="0">
                <a:latin typeface="Calibri" charset="0"/>
                <a:ea typeface="ＭＳ Ｐゴシック" charset="0"/>
              </a:rPr>
              <a:t>[also known as NIH syndrome: “not invented here”]</a:t>
            </a:r>
          </a:p>
          <a:p>
            <a:pPr lvl="1" eaLnBrk="1" hangingPunct="1">
              <a:lnSpc>
                <a:spcPct val="14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Forcing one to make data readable by others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…</a:t>
            </a:r>
            <a:endParaRPr lang="en-GB" sz="2400" dirty="0">
              <a:latin typeface="Calibri" charset="0"/>
              <a:ea typeface="ＭＳ Ｐゴシック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54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How to answer reluctance?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Main issues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Managing the trade-off between interoperability and variability of linguistic representation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Documenting and maintaining document formats</a:t>
            </a:r>
          </a:p>
          <a:p>
            <a:r>
              <a:rPr lang="en-GB" sz="2800" dirty="0">
                <a:latin typeface="Calibri" charset="0"/>
                <a:ea typeface="ＭＳ Ｐゴシック" charset="0"/>
                <a:cs typeface="ＭＳ Ｐゴシック" charset="0"/>
              </a:rPr>
              <a:t>A possible answer</a:t>
            </a:r>
          </a:p>
          <a:p>
            <a:pPr lvl="1"/>
            <a:r>
              <a:rPr lang="en-GB" sz="2400" dirty="0">
                <a:latin typeface="Calibri" charset="0"/>
                <a:ea typeface="ＭＳ Ｐゴシック" charset="0"/>
              </a:rPr>
              <a:t>Standards as specification platforms (metamodels, customisation processes)</a:t>
            </a:r>
          </a:p>
          <a:p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Major factors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Expressing constraints on models, adaptation to use cases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Identifying generic structures, preventing representation silos</a:t>
            </a:r>
          </a:p>
          <a:p>
            <a:pPr lvl="2"/>
            <a:r>
              <a:rPr lang="en-US" sz="2000" dirty="0">
                <a:latin typeface="Calibri" charset="0"/>
                <a:ea typeface="ＭＳ Ｐゴシック" charset="0"/>
              </a:rPr>
              <a:t>Each and everyone defining his/her own format…</a:t>
            </a:r>
          </a:p>
        </p:txBody>
      </p:sp>
    </p:spTree>
    <p:extLst>
      <p:ext uri="{BB962C8B-B14F-4D97-AF65-F5344CB8AC3E}">
        <p14:creationId xmlns:p14="http://schemas.microsoft.com/office/powerpoint/2010/main" val="331135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What should be represented:</a:t>
            </a:r>
            <a:b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form/layout or structure?</a:t>
            </a:r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sz="2800" dirty="0">
                <a:latin typeface="Calibri" charset="0"/>
                <a:ea typeface="ＭＳ Ｐゴシック" charset="0"/>
                <a:cs typeface="ＭＳ Ｐゴシック" charset="0"/>
              </a:rPr>
              <a:t>Considering the precise typographic information in the source dictionary</a:t>
            </a:r>
          </a:p>
          <a:p>
            <a:pPr lvl="1">
              <a:lnSpc>
                <a:spcPct val="11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“Editorial” view on encoding</a:t>
            </a:r>
          </a:p>
          <a:p>
            <a:pPr lvl="1">
              <a:lnSpc>
                <a:spcPct val="11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Should we go towards an HTML like transcription?</a:t>
            </a:r>
          </a:p>
          <a:p>
            <a:pPr lvl="2">
              <a:lnSpc>
                <a:spcPct val="110000"/>
              </a:lnSpc>
            </a:pPr>
            <a:r>
              <a:rPr lang="en-GB" sz="2000" dirty="0">
                <a:latin typeface="Calibri" charset="0"/>
                <a:ea typeface="ＭＳ Ｐゴシック" charset="0"/>
              </a:rPr>
              <a:t>Simplifies direct legibility</a:t>
            </a:r>
          </a:p>
          <a:p>
            <a:pPr>
              <a:lnSpc>
                <a:spcPct val="110000"/>
              </a:lnSpc>
            </a:pPr>
            <a:r>
              <a:rPr lang="en-GB" sz="2800" dirty="0">
                <a:latin typeface="Calibri" charset="0"/>
                <a:ea typeface="ＭＳ Ｐゴシック" charset="0"/>
                <a:cs typeface="ＭＳ Ｐゴシック" charset="0"/>
              </a:rPr>
              <a:t>Identifying the underlying logical structure</a:t>
            </a:r>
          </a:p>
          <a:p>
            <a:pPr lvl="1">
              <a:lnSpc>
                <a:spcPct val="11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“Lexical” perspective</a:t>
            </a:r>
          </a:p>
          <a:p>
            <a:pPr lvl="1">
              <a:lnSpc>
                <a:spcPct val="11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Needed for for any semantically oriented task (“give me all entries with senses related to the nautical domain”)</a:t>
            </a:r>
            <a:endParaRPr lang="en-GB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GB" sz="2800" dirty="0">
                <a:latin typeface="Calibri" charset="0"/>
                <a:ea typeface="ＭＳ Ｐゴシック" charset="0"/>
                <a:cs typeface="ＭＳ Ｐゴシック" charset="0"/>
              </a:rPr>
              <a:t>Defining a lexical database is always a compromise between the two</a:t>
            </a:r>
          </a:p>
          <a:p>
            <a:pPr lvl="1">
              <a:lnSpc>
                <a:spcPct val="11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Depends on the available data and user scenarios</a:t>
            </a:r>
          </a:p>
        </p:txBody>
      </p:sp>
    </p:spTree>
    <p:extLst>
      <p:ext uri="{BB962C8B-B14F-4D97-AF65-F5344CB8AC3E}">
        <p14:creationId xmlns:p14="http://schemas.microsoft.com/office/powerpoint/2010/main" val="300767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Standardization initiatives</a:t>
            </a:r>
            <a:br>
              <a:rPr lang="en-US" sz="3600" dirty="0"/>
            </a:br>
            <a:r>
              <a:rPr lang="en-US" sz="3600" dirty="0"/>
              <a:t>for lexical/terminological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TEI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Initiated in 1987, driving force behind XML creation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P5 edition of the guidelines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Cf. specification platform (ODD)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Dictionary chapter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Former terminology chapter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ISO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ISO/TC 37: Language and terminology</a:t>
            </a:r>
            <a:endParaRPr lang="en-US" sz="1600" dirty="0"/>
          </a:p>
          <a:p>
            <a:pPr lvl="2"/>
            <a:r>
              <a:rPr lang="en-US" sz="1800" dirty="0"/>
              <a:t>ISO/TC 37/SC 3: Management of terminology resources</a:t>
            </a:r>
          </a:p>
          <a:p>
            <a:pPr lvl="3"/>
            <a:r>
              <a:rPr lang="en-US" sz="1400" dirty="0"/>
              <a:t>ISO 16642 (Terminology), ISO 12620:1999 (Data categories), ISO 30046  (TBX)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ISO/TC 37/SC 4: Language resource management</a:t>
            </a:r>
          </a:p>
          <a:p>
            <a:pPr lvl="3"/>
            <a:r>
              <a:rPr lang="en-US" sz="1400" dirty="0"/>
              <a:t>ISO 24613 (LMF)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W3C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SKOS(, </a:t>
            </a:r>
            <a:r>
              <a:rPr lang="en-US" sz="2000" dirty="0" err="1"/>
              <a:t>Ontolex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77952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,1|0,1|0,1|0,2|0,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,1|0,1|0,2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11939</TotalTime>
  <Words>2888</Words>
  <Application>Microsoft Macintosh PowerPoint</Application>
  <PresentationFormat>Affichage à l'écran (4:3)</PresentationFormat>
  <Paragraphs>354</Paragraphs>
  <Slides>40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Century Gothic</vt:lpstr>
      <vt:lpstr>Courier</vt:lpstr>
      <vt:lpstr>Times</vt:lpstr>
      <vt:lpstr>Thème Office</vt:lpstr>
      <vt:lpstr>Representing lexical resources</vt:lpstr>
      <vt:lpstr>Overview</vt:lpstr>
      <vt:lpstr>Lexical resources – a variety of objects</vt:lpstr>
      <vt:lpstr>Various types of applications</vt:lpstr>
      <vt:lpstr>Why standardizing all this?</vt:lpstr>
      <vt:lpstr>Can scholars bear standards?</vt:lpstr>
      <vt:lpstr>How to answer reluctance?</vt:lpstr>
      <vt:lpstr>What should be represented: form/layout or structure?</vt:lpstr>
      <vt:lpstr>Standardization initiatives for lexical/terminological resources</vt:lpstr>
      <vt:lpstr>Standards, standards, everywhere!</vt:lpstr>
      <vt:lpstr>Lexical structures at a glance</vt:lpstr>
      <vt:lpstr>Lexicography or terminology</vt:lpstr>
      <vt:lpstr>Comparing approaches</vt:lpstr>
      <vt:lpstr>Standards for onomasiological data (concept to term)</vt:lpstr>
      <vt:lpstr>Standards for the digital representation of terminologies</vt:lpstr>
      <vt:lpstr>Modeling terminological entries with ISO 16642 and ISO 12620:1999</vt:lpstr>
      <vt:lpstr>Building up a terminological model (TMF)</vt:lpstr>
      <vt:lpstr>Building up a terminological model</vt:lpstr>
      <vt:lpstr>TBX serialisation (ISO 30042)</vt:lpstr>
      <vt:lpstr>Quick wrap-up</vt:lpstr>
      <vt:lpstr>Standards for semasiological data (word to sense)</vt:lpstr>
      <vt:lpstr>ISO/WD 24613-1 (revised) Language resource management — Lexical markup framework (LMF) — Part 1: Core model</vt:lpstr>
      <vt:lpstr>ISO/TC 37/SC 4/WG 4 The LMF series</vt:lpstr>
      <vt:lpstr>TEI and “dictionaries”</vt:lpstr>
      <vt:lpstr>Prototypical entry in TEI</vt:lpstr>
      <vt:lpstr>Example – simple word to sense representation</vt:lpstr>
      <vt:lpstr>Example – full-form lexicon</vt:lpstr>
      <vt:lpstr>IRL: Petit Larousse illustré (1906)</vt:lpstr>
      <vt:lpstr>Serializing LMF using the TEI</vt:lpstr>
      <vt:lpstr>Why is  the TEI a good idea for serialising LMF?</vt:lpstr>
      <vt:lpstr>From LMF to TEI – serialising one with the other</vt:lpstr>
      <vt:lpstr>Advantages of being in the TEI framework</vt:lpstr>
      <vt:lpstr>Going ISO to provide a stable background</vt:lpstr>
      <vt:lpstr>Issues and prospects</vt:lpstr>
      <vt:lpstr>Tightening the TEI guidelines further</vt:lpstr>
      <vt:lpstr>TEI lex 0: overview</vt:lpstr>
      <vt:lpstr>&lt;usg type=“XXX”&gt; in TEI Lex-0</vt:lpstr>
      <vt:lpstr>Application – the ELEXIS project</vt:lpstr>
      <vt:lpstr>The ELEXIS centralized hub</vt:lpstr>
      <vt:lpstr>Next steps</vt:lpstr>
    </vt:vector>
  </TitlesOfParts>
  <Company>Loria-INRIA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through standards</dc:title>
  <dc:creator>Laurent Romary</dc:creator>
  <cp:lastModifiedBy>laurent.romary</cp:lastModifiedBy>
  <cp:revision>201</cp:revision>
  <cp:lastPrinted>2019-01-29T12:48:33Z</cp:lastPrinted>
  <dcterms:created xsi:type="dcterms:W3CDTF">2019-01-26T14:56:02Z</dcterms:created>
  <dcterms:modified xsi:type="dcterms:W3CDTF">2022-07-04T16:25:41Z</dcterms:modified>
</cp:coreProperties>
</file>