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44" r:id="rId2"/>
  </p:sldMasterIdLst>
  <p:notesMasterIdLst>
    <p:notesMasterId r:id="rId17"/>
  </p:notesMasterIdLst>
  <p:sldIdLst>
    <p:sldId id="283" r:id="rId3"/>
    <p:sldId id="275" r:id="rId4"/>
    <p:sldId id="276" r:id="rId5"/>
    <p:sldId id="277" r:id="rId6"/>
    <p:sldId id="278" r:id="rId7"/>
    <p:sldId id="282" r:id="rId8"/>
    <p:sldId id="286" r:id="rId9"/>
    <p:sldId id="287" r:id="rId10"/>
    <p:sldId id="288" r:id="rId11"/>
    <p:sldId id="279" r:id="rId12"/>
    <p:sldId id="289" r:id="rId13"/>
    <p:sldId id="290" r:id="rId14"/>
    <p:sldId id="284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AE189-477F-4D25-8520-C09B00A217FA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C30A7-9840-4E41-8206-5C2C43CBA8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19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C30A7-9840-4E41-8206-5C2C43CBA8F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AC22828-4375-49B0-A89B-5D0CEF8802FF}" type="datetime1">
              <a:rPr lang="en-US" smtClean="0"/>
              <a:pPr/>
              <a:t>4/11/2017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Tanja Petrova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AC22828-4375-49B0-A89B-5D0CEF8802FF}" type="datetime1">
              <a:rPr lang="en-US" smtClean="0"/>
              <a:pPr/>
              <a:t>4/11/2017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C5D1D7"/>
                </a:solidFill>
              </a:rPr>
              <a:t>Tanja Petrova</a:t>
            </a:r>
            <a:endParaRPr lang="en-US">
              <a:solidFill>
                <a:srgbClr val="C5D1D7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0DD64-BA5F-44FB-B7F3-C25A5336B1A5}" type="slidenum">
              <a:rPr lang="en-US" smtClean="0">
                <a:solidFill>
                  <a:srgbClr val="C5D1D7"/>
                </a:solidFill>
              </a:rPr>
              <a:pPr/>
              <a:t>‹nº›</a:t>
            </a:fld>
            <a:endParaRPr lang="en-US">
              <a:solidFill>
                <a:srgbClr val="C5D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00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 sz="3600" baseline="0">
                <a:latin typeface="Palatino Linotype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0170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01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488743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6"/>
            <a:ext cx="3886200" cy="488743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211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19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0DD64-BA5F-44FB-B7F3-C25A5336B1A5}" type="slidenum">
              <a:rPr lang="en-US" smtClean="0">
                <a:solidFill>
                  <a:srgbClr val="646B86"/>
                </a:solidFill>
              </a:rPr>
              <a:pPr/>
              <a:t>‹nº›</a:t>
            </a:fld>
            <a:endParaRPr lang="en-US">
              <a:solidFill>
                <a:srgbClr val="646B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947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36996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 sz="3600" baseline="0">
                <a:latin typeface="Palatino Linotype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>
            <a:lvl1pPr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12445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7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23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488743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6"/>
            <a:ext cx="3886200" cy="488743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0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038600"/>
            <a:ext cx="71628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smtClean="0">
                <a:latin typeface="Crafty Girls" pitchFamily="2" charset="0"/>
                <a:ea typeface="Crafty Girls" pitchFamily="2" charset="0"/>
              </a:rPr>
              <a:t>COM222</a:t>
            </a:r>
            <a:br>
              <a:rPr lang="en-US" sz="4800" smtClean="0">
                <a:latin typeface="Crafty Girls" pitchFamily="2" charset="0"/>
                <a:ea typeface="Crafty Girls" pitchFamily="2" charset="0"/>
              </a:rPr>
            </a:br>
            <a:r>
              <a:rPr lang="en-US" sz="4800" err="1" smtClean="0">
                <a:latin typeface="Crafty Girls" pitchFamily="2" charset="0"/>
                <a:ea typeface="Crafty Girls" pitchFamily="2" charset="0"/>
              </a:rPr>
              <a:t>desenvolvimento</a:t>
            </a:r>
            <a:r>
              <a:rPr lang="en-US" sz="4800" smtClean="0">
                <a:latin typeface="Crafty Girls" pitchFamily="2" charset="0"/>
                <a:ea typeface="Crafty Girls" pitchFamily="2" charset="0"/>
              </a:rPr>
              <a:t> de </a:t>
            </a:r>
            <a:r>
              <a:rPr lang="en-US" sz="4800" err="1" smtClean="0">
                <a:latin typeface="Crafty Girls" pitchFamily="2" charset="0"/>
                <a:ea typeface="Crafty Girls" pitchFamily="2" charset="0"/>
              </a:rPr>
              <a:t>sistemas</a:t>
            </a:r>
            <a:r>
              <a:rPr lang="en-US" sz="4800" smtClean="0">
                <a:latin typeface="Crafty Girls" pitchFamily="2" charset="0"/>
                <a:ea typeface="Crafty Girls" pitchFamily="2" charset="0"/>
              </a:rPr>
              <a:t> web</a:t>
            </a:r>
            <a:br>
              <a:rPr lang="en-US" sz="4800" smtClean="0">
                <a:latin typeface="Crafty Girls" pitchFamily="2" charset="0"/>
                <a:ea typeface="Crafty Girls" pitchFamily="2" charset="0"/>
              </a:rPr>
            </a:br>
            <a:endParaRPr lang="en-US" sz="4800">
              <a:latin typeface="Crafty Girls" pitchFamily="2" charset="0"/>
              <a:ea typeface="Crafty Girls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800" smtClean="0">
                <a:latin typeface="Reenie Beanie" pitchFamily="2" charset="0"/>
              </a:rPr>
              <a:t>Aula 10: Sessões PHP</a:t>
            </a:r>
            <a:endParaRPr lang="en-US" sz="4800">
              <a:latin typeface="Reenie Beani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Verificar autenticação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2600"/>
          </a:xfrm>
        </p:spPr>
        <p:txBody>
          <a:bodyPr>
            <a:normAutofit/>
          </a:bodyPr>
          <a:lstStyle/>
          <a:p>
            <a:r>
              <a:rPr lang="pt-BR" sz="2400" smtClean="0"/>
              <a:t>Para verificar se o usuário foi autenticado, basta checar se a variável login está registrada na sessão. Isso deve ser feito em todas as páginas da aplicação, a fim de garantir que apenas usuário autenticados possam utilizar a aplicação</a:t>
            </a:r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609600" y="4953000"/>
            <a:ext cx="8153400" cy="8763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smtClean="0"/>
              <a:t>Basta usar include_once para incluir o script acima em todas as páginas da aplicação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943600"/>
            <a:ext cx="6867525" cy="56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000991" y="3429000"/>
            <a:ext cx="685713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session_start();</a:t>
            </a:r>
          </a:p>
          <a:p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if (!isset($_SESSION["login"])) {</a:t>
            </a:r>
          </a:p>
          <a:p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header("Location:formlogin.php?erro=Usuario nao logado");</a:t>
            </a:r>
          </a:p>
          <a:p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04745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380999"/>
            <a:ext cx="8153400" cy="697523"/>
          </a:xfrm>
        </p:spPr>
        <p:txBody>
          <a:bodyPr>
            <a:normAutofit/>
          </a:bodyPr>
          <a:lstStyle/>
          <a:p>
            <a:r>
              <a:rPr lang="pt-BR" sz="2800" smtClean="0"/>
              <a:t>principal.php</a:t>
            </a:r>
            <a:endParaRPr lang="pt-BR" sz="280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86800" cy="3886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&lt;meta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&lt;title&gt;Login bem sucedido&lt;/title&gt;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&lt;?php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include_once("validar.php");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$nome = $_SESSION["nome"];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echo "&lt;h3&gt;" . "Bem vindo " . $nome . "&lt;/h3&gt;";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?&gt;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6299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smtClean="0"/>
              <a:t>Criar tabela</a:t>
            </a:r>
            <a:endParaRPr lang="pt-BR" sz="270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mtClean="0"/>
              <a:t>Falta apenas criar a tabela cliente no banco escola para o exemplo funcionar</a:t>
            </a:r>
          </a:p>
          <a:p>
            <a:endParaRPr lang="pt-BR"/>
          </a:p>
          <a:p>
            <a:pPr lvl="1"/>
            <a:r>
              <a:rPr lang="pt-BR"/>
              <a:t>CREATE TABLE IF NOT EXISTS `cliente` (  `login` varchar(15) NOT NULL,  `senha` varchar(15) NOT NULL,  `nome` varchar(30) NOT NULL) ENGINE=InnoDB DEFAULT CHARSET=latin1;</a:t>
            </a:r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756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smtClean="0"/>
              <a:t>Exercício</a:t>
            </a:r>
            <a:r>
              <a:rPr lang="pt-BR" smtClean="0"/>
              <a:t/>
            </a:r>
            <a:br>
              <a:rPr lang="pt-BR" smtClean="0"/>
            </a:br>
            <a:r>
              <a:rPr lang="pt-BR" sz="2700" smtClean="0"/>
              <a:t>Entrega: hoje</a:t>
            </a:r>
            <a:endParaRPr lang="pt-BR" sz="270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mtClean="0"/>
              <a:t>Elabore um mecanismo de login para o cadastra-mento de alunos visto na Aula 09, permitindo que apenas funcionários cadastrados possam realizar as operações da aplicação.</a:t>
            </a:r>
          </a:p>
          <a:p>
            <a:r>
              <a:rPr lang="pt-BR" smtClean="0"/>
              <a:t>Operações necessárias:</a:t>
            </a:r>
          </a:p>
          <a:p>
            <a:pPr lvl="1"/>
            <a:r>
              <a:rPr lang="pt-BR" smtClean="0"/>
              <a:t>Cadastramento de alunos</a:t>
            </a:r>
          </a:p>
          <a:p>
            <a:pPr lvl="1"/>
            <a:r>
              <a:rPr lang="pt-BR" smtClean="0"/>
              <a:t>Consulta de todos os alunos cadastrados</a:t>
            </a:r>
          </a:p>
          <a:p>
            <a:pPr lvl="1"/>
            <a:r>
              <a:rPr lang="pt-BR" smtClean="0"/>
              <a:t>Consulta por número de matrícula</a:t>
            </a:r>
          </a:p>
          <a:p>
            <a:pPr lvl="1"/>
            <a:r>
              <a:rPr lang="pt-BR" smtClean="0"/>
              <a:t>Alteração dos dados de um aluno, dado seu número de matrícula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3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smtClean="0"/>
              <a:t>Exercício</a:t>
            </a:r>
            <a:r>
              <a:rPr lang="pt-BR" smtClean="0"/>
              <a:t/>
            </a:r>
            <a:br>
              <a:rPr lang="pt-BR" smtClean="0"/>
            </a:br>
            <a:r>
              <a:rPr lang="pt-BR" sz="2700" smtClean="0"/>
              <a:t>Entrega: hoje</a:t>
            </a:r>
            <a:endParaRPr lang="pt-BR" sz="270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mtClean="0"/>
              <a:t>Criar tabela funcionario no banco de dados escola</a:t>
            </a:r>
          </a:p>
          <a:p>
            <a:pPr lvl="1">
              <a:defRPr/>
            </a:pPr>
            <a:r>
              <a:rPr lang="en-US" sz="2000" smtClean="0">
                <a:latin typeface="Arial Narrow" panose="020B0606020202030204" pitchFamily="34" charset="0"/>
              </a:rPr>
              <a:t>CREATE </a:t>
            </a:r>
            <a:r>
              <a:rPr lang="en-US" sz="2000">
                <a:latin typeface="Arial Narrow" panose="020B0606020202030204" pitchFamily="34" charset="0"/>
              </a:rPr>
              <a:t>TABLE </a:t>
            </a:r>
            <a:r>
              <a:rPr lang="en-US" sz="2000" smtClean="0">
                <a:latin typeface="Arial Narrow" panose="020B0606020202030204" pitchFamily="34" charset="0"/>
              </a:rPr>
              <a:t>funcionario(codigo </a:t>
            </a:r>
            <a:r>
              <a:rPr lang="en-US" sz="2000">
                <a:latin typeface="Arial Narrow" panose="020B0606020202030204" pitchFamily="34" charset="0"/>
              </a:rPr>
              <a:t>INT NOT NULL, nome </a:t>
            </a:r>
            <a:r>
              <a:rPr lang="en-US" sz="2000" smtClean="0">
                <a:latin typeface="Arial Narrow" panose="020B0606020202030204" pitchFamily="34" charset="0"/>
              </a:rPr>
              <a:t>VARCHAR(50), login VARCHAR(30), senha VARCHAR(15), </a:t>
            </a:r>
            <a:r>
              <a:rPr lang="en-US" sz="2000">
                <a:latin typeface="Arial Narrow" panose="020B0606020202030204" pitchFamily="34" charset="0"/>
              </a:rPr>
              <a:t>PRIMARY </a:t>
            </a:r>
            <a:r>
              <a:rPr lang="en-US" sz="2000" smtClean="0">
                <a:latin typeface="Arial Narrow" panose="020B0606020202030204" pitchFamily="34" charset="0"/>
              </a:rPr>
              <a:t>KEY(codigo));</a:t>
            </a:r>
            <a:endParaRPr lang="pt-BR" sz="2000">
              <a:latin typeface="Arial Narrow" panose="020B0606020202030204" pitchFamily="34" charset="0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4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505200"/>
          </a:xfrm>
        </p:spPr>
        <p:txBody>
          <a:bodyPr>
            <a:normAutofit/>
          </a:bodyPr>
          <a:lstStyle/>
          <a:p>
            <a:pPr marL="457200" indent="-360000">
              <a:buFont typeface="Arial" panose="020B0604020202020204" pitchFamily="34" charset="0"/>
              <a:buChar char="•"/>
            </a:pPr>
            <a:r>
              <a:rPr lang="en-US" smtClean="0"/>
              <a:t>Gerenciamento de Sessões</a:t>
            </a:r>
          </a:p>
          <a:p>
            <a:pPr marL="1097280" lvl="1" indent="-360000">
              <a:buFont typeface="Arial" panose="020B0604020202020204" pitchFamily="34" charset="0"/>
              <a:buChar char="•"/>
            </a:pPr>
            <a:r>
              <a:rPr lang="en-US" smtClean="0"/>
              <a:t>Criação de sessões</a:t>
            </a:r>
          </a:p>
          <a:p>
            <a:pPr marL="1097280" lvl="1" indent="-360000">
              <a:buFont typeface="Arial" panose="020B0604020202020204" pitchFamily="34" charset="0"/>
              <a:buChar char="•"/>
            </a:pPr>
            <a:r>
              <a:rPr lang="en-US" smtClean="0"/>
              <a:t>Manipulação de variáveis em sessões</a:t>
            </a:r>
          </a:p>
          <a:p>
            <a:pPr marL="1097280" lvl="1" indent="-360000">
              <a:buFont typeface="Arial" panose="020B0604020202020204" pitchFamily="34" charset="0"/>
              <a:buChar char="•"/>
            </a:pPr>
            <a:r>
              <a:rPr lang="en-US" smtClean="0"/>
              <a:t>Destruição de sessões</a:t>
            </a:r>
          </a:p>
          <a:p>
            <a:pPr marL="1097280" lvl="1" indent="-360000">
              <a:buFont typeface="Arial" panose="020B0604020202020204" pitchFamily="34" charset="0"/>
              <a:buChar char="•"/>
            </a:pPr>
            <a:r>
              <a:rPr lang="en-US" smtClean="0"/>
              <a:t>Exemplo: autenticação de usuários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Conteúdo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B0DD64-BA5F-44FB-B7F3-C25A5336B1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Criação de sessões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Para criar uma sessão:</a:t>
            </a:r>
          </a:p>
          <a:p>
            <a:pPr lvl="1"/>
            <a:r>
              <a:rPr lang="pt-BR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session_start();</a:t>
            </a:r>
          </a:p>
          <a:p>
            <a:pPr lvl="1"/>
            <a:r>
              <a:rPr lang="pt-BR" smtClean="0"/>
              <a:t>Array $_SESSION é criado para permitir o armazenamento de informações na sessão</a:t>
            </a:r>
          </a:p>
          <a:p>
            <a:pPr lvl="1"/>
            <a:r>
              <a:rPr lang="pt-BR" smtClean="0"/>
              <a:t>As páginas que precisarem acessar as informações desse array devem também conter o comando session_start()</a:t>
            </a:r>
          </a:p>
        </p:txBody>
      </p:sp>
    </p:spTree>
    <p:extLst>
      <p:ext uri="{BB962C8B-B14F-4D97-AF65-F5344CB8AC3E}">
        <p14:creationId xmlns:p14="http://schemas.microsoft.com/office/powerpoint/2010/main" val="262622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Manipulação de variáveis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Para criar uma nova variável na sessão, basta colocar seu nome como índice do array $_SESSION</a:t>
            </a:r>
          </a:p>
          <a:p>
            <a:r>
              <a:rPr lang="pt-BR" smtClean="0"/>
              <a:t>Exemplo:</a:t>
            </a:r>
          </a:p>
          <a:p>
            <a:pPr lvl="4"/>
            <a:endParaRPr lang="pt-BR"/>
          </a:p>
          <a:p>
            <a:pPr marL="320040" lvl="1" indent="0">
              <a:spcBef>
                <a:spcPts val="0"/>
              </a:spcBef>
              <a:buNone/>
            </a:pPr>
            <a:r>
              <a:rPr lang="pt-BR" smtClean="0"/>
              <a:t>&lt;?php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pt-BR" smtClean="0"/>
              <a:t>  session_start();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pt-BR" smtClean="0"/>
              <a:t>  $SESSION[“login”] = $login_user;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pt-BR" smtClean="0"/>
              <a:t>?&gt;</a:t>
            </a:r>
          </a:p>
          <a:p>
            <a:pPr marL="320040" lvl="1" indent="0">
              <a:spcBef>
                <a:spcPts val="0"/>
              </a:spcBef>
              <a:buNone/>
            </a:pPr>
            <a:endParaRPr lang="pt-BR"/>
          </a:p>
          <a:p>
            <a:pPr>
              <a:spcBef>
                <a:spcPts val="0"/>
              </a:spcBef>
            </a:pPr>
            <a:r>
              <a:rPr lang="pt-BR" smtClean="0"/>
              <a:t>Dessa forma, a informação de login estará disponível em qualquer página que contiver session_start()</a:t>
            </a:r>
          </a:p>
        </p:txBody>
      </p:sp>
    </p:spTree>
    <p:extLst>
      <p:ext uri="{BB962C8B-B14F-4D97-AF65-F5344CB8AC3E}">
        <p14:creationId xmlns:p14="http://schemas.microsoft.com/office/powerpoint/2010/main" val="144373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Destruição de sessões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Uma sessão é automaticamente eliminada quando o navegador do usuário é fechado</a:t>
            </a:r>
          </a:p>
          <a:p>
            <a:r>
              <a:rPr lang="pt-BR" smtClean="0"/>
              <a:t>Se quiser encerrar a sessão antes disso, deve-se:</a:t>
            </a:r>
          </a:p>
          <a:p>
            <a:pPr marL="834390" lvl="1" indent="-514350">
              <a:buFont typeface="+mj-lt"/>
              <a:buAutoNum type="arabicPeriod"/>
            </a:pPr>
            <a:r>
              <a:rPr lang="pt-BR" smtClean="0"/>
              <a:t>Acessar a sessão com </a:t>
            </a:r>
            <a:r>
              <a:rPr lang="pt-BR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session_start();</a:t>
            </a:r>
          </a:p>
          <a:p>
            <a:pPr marL="834390" lvl="1" indent="-514350">
              <a:buFont typeface="+mj-lt"/>
              <a:buAutoNum type="arabicPeriod"/>
            </a:pPr>
            <a:r>
              <a:rPr lang="pt-BR" smtClean="0"/>
              <a:t>Liberar todas as variáveis da sessão com </a:t>
            </a:r>
            <a:r>
              <a:rPr lang="pt-BR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session_unset();</a:t>
            </a:r>
          </a:p>
          <a:p>
            <a:pPr marL="834390" lvl="1" indent="-514350">
              <a:buFont typeface="+mj-lt"/>
              <a:buAutoNum type="arabicPeriod"/>
            </a:pPr>
            <a:r>
              <a:rPr lang="pt-BR" smtClean="0"/>
              <a:t>Destruir a sessão com </a:t>
            </a:r>
            <a:r>
              <a:rPr lang="pt-BR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session_destroy();</a:t>
            </a:r>
          </a:p>
        </p:txBody>
      </p:sp>
    </p:spTree>
    <p:extLst>
      <p:ext uri="{BB962C8B-B14F-4D97-AF65-F5344CB8AC3E}">
        <p14:creationId xmlns:p14="http://schemas.microsoft.com/office/powerpoint/2010/main" val="41766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Exemplo: autenticação de usuários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Passos:</a:t>
            </a:r>
          </a:p>
          <a:p>
            <a:pPr lvl="1"/>
            <a:r>
              <a:rPr lang="pt-BR" smtClean="0"/>
              <a:t>Criar formulário, chamado “formlogin.php” com os campos login e senha</a:t>
            </a:r>
          </a:p>
          <a:p>
            <a:pPr lvl="1"/>
            <a:r>
              <a:rPr lang="pt-BR" smtClean="0"/>
              <a:t>Enviar campos via POST para “login.php”. Este script deverá consultar o banco e verificar se login e senha estão corretos</a:t>
            </a:r>
          </a:p>
          <a:p>
            <a:pPr lvl="2"/>
            <a:r>
              <a:rPr lang="pt-BR" smtClean="0"/>
              <a:t>Se a validação for bem sucedida, colocar as variáveis login e senha na sessão</a:t>
            </a:r>
          </a:p>
          <a:p>
            <a:pPr lvl="2"/>
            <a:r>
              <a:rPr lang="pt-BR" smtClean="0"/>
              <a:t>Se dados não forem válidos, redirecionar para o formulário de login, passando uma mensagem de erro via GET</a:t>
            </a:r>
          </a:p>
        </p:txBody>
      </p:sp>
    </p:spTree>
    <p:extLst>
      <p:ext uri="{BB962C8B-B14F-4D97-AF65-F5344CB8AC3E}">
        <p14:creationId xmlns:p14="http://schemas.microsoft.com/office/powerpoint/2010/main" val="38014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Exemplo: autenticação de usuários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64" y="1905000"/>
            <a:ext cx="567493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6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533400"/>
          </a:xfrm>
        </p:spPr>
        <p:txBody>
          <a:bodyPr>
            <a:normAutofit/>
          </a:bodyPr>
          <a:lstStyle/>
          <a:p>
            <a:r>
              <a:rPr lang="pt-BR" sz="2800" smtClean="0"/>
              <a:t>formlogin.php</a:t>
            </a:r>
            <a:endParaRPr lang="pt-BR" sz="280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686800" cy="5943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&lt;html&gt;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&lt;meta http-equiv="Content-Type" content="text/html; charset=UTF-8"&gt;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&lt;title&gt;Formulario de Login&lt;/title&gt;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&lt;/head&gt;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&lt;form method="post" name="formLogin" action="login.php"&gt;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&lt;H1 align="center"&gt;Acesso aos usuarios&lt;/H1&gt;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&lt;?php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// Exibir mensagem de erro caso ocorra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if (isset($_GET["erro"]))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  $erro = $_GET["erro"];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  echo "&lt;CENTER&gt;&lt;FONT color='red'&gt; $erro&lt;/FONT&gt;&lt;/CENTER&gt;";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&lt;table align="center"&gt;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&lt;tr&gt;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&lt;th&gt;Login&lt;/th&gt;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&lt;td&gt;&lt;input type="text" name="txtLogin"&gt;&lt;/td&gt;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&lt;/tr&gt;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&lt;tr&gt;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&lt;th&gt;Senha&lt;/th&gt;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&lt;td&gt;&lt;input type="password" name="txtSenha"&gt;&lt;/td&gt;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&lt;/tr&gt;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&lt;tr&gt;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&lt;td&gt;&lt;input type="submit" value="Logar"&gt;&lt;/td&gt;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&lt;td&gt;&lt;input type="reset" value="Limpar"&gt;&lt;/td&gt;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&lt;/tr&gt;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&lt;/table&gt;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&lt;/form&gt;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9521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533400"/>
          </a:xfrm>
        </p:spPr>
        <p:txBody>
          <a:bodyPr>
            <a:normAutofit/>
          </a:bodyPr>
          <a:lstStyle/>
          <a:p>
            <a:r>
              <a:rPr lang="pt-BR" sz="2800" smtClean="0"/>
              <a:t>login.php</a:t>
            </a:r>
            <a:endParaRPr lang="pt-BR" sz="280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686800" cy="5943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</a:p>
          <a:p>
            <a:pPr marL="0" indent="0">
              <a:spcBef>
                <a:spcPts val="0"/>
              </a:spcBef>
              <a:buNone/>
            </a:pPr>
            <a:endParaRPr 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// Pegar os campos do </a:t>
            </a:r>
            <a:r>
              <a:rPr lang="pt-B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formulario </a:t>
            </a:r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acima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$login = $_POST["txtLogin"];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$senha = $_POST["txtSenha</a:t>
            </a:r>
            <a:r>
              <a:rPr lang="pt-B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pPr marL="0" indent="0">
              <a:spcBef>
                <a:spcPts val="0"/>
              </a:spcBef>
              <a:buNone/>
            </a:pPr>
            <a:endParaRPr 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// Montar o SQL para pesquisar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$db = mysqli_connect("localhost", "root", "", "escola");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$sql = "SELECT * FROM cliente WHERE login = '$login' AND senha = '$senha'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$res = mysqli_query($db, $sql) or die("ERRO ao pesquisar login. " . mysqlerror());</a:t>
            </a:r>
          </a:p>
          <a:p>
            <a:pPr marL="0" indent="0">
              <a:spcBef>
                <a:spcPts val="0"/>
              </a:spcBef>
              <a:buNone/>
            </a:pPr>
            <a:endParaRPr 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if ($registro = mysqli_fetch_assoc($res))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// Criar a </a:t>
            </a:r>
            <a:r>
              <a:rPr lang="pt-B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sessao</a:t>
            </a:r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. Login e senha conferem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$nome = $registro["nome"];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session_start();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$_SESSION["login"] = $login;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$_SESSION["nome"] = $nome;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header("Location:principal.php");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// Login e senha NAO conferem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header("Location:formlogin.php?erro=Login invalido.");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2051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dia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3364</TotalTime>
  <Words>950</Words>
  <Application>Microsoft Office PowerPoint</Application>
  <PresentationFormat>Apresentação na tela (4:3)</PresentationFormat>
  <Paragraphs>144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Median</vt:lpstr>
      <vt:lpstr>1_Median</vt:lpstr>
      <vt:lpstr>COM222 desenvolvimento de sistemas web </vt:lpstr>
      <vt:lpstr>Conteúdo</vt:lpstr>
      <vt:lpstr>Criação de sessões</vt:lpstr>
      <vt:lpstr>Manipulação de variáveis</vt:lpstr>
      <vt:lpstr>Destruição de sessões</vt:lpstr>
      <vt:lpstr>Exemplo: autenticação de usuários</vt:lpstr>
      <vt:lpstr>Exemplo: autenticação de usuários</vt:lpstr>
      <vt:lpstr>formlogin.php</vt:lpstr>
      <vt:lpstr>login.php</vt:lpstr>
      <vt:lpstr>Verificar autenticação</vt:lpstr>
      <vt:lpstr>principal.php</vt:lpstr>
      <vt:lpstr>Criar tabela</vt:lpstr>
      <vt:lpstr>Exercício Entrega: hoje</vt:lpstr>
      <vt:lpstr>Exercício Entrega: hoje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Websites Made Easy</dc:title>
  <dc:creator>Admin</dc:creator>
  <cp:lastModifiedBy>Laercio</cp:lastModifiedBy>
  <cp:revision>211</cp:revision>
  <dcterms:created xsi:type="dcterms:W3CDTF">2011-01-27T13:02:15Z</dcterms:created>
  <dcterms:modified xsi:type="dcterms:W3CDTF">2017-04-11T15:07:31Z</dcterms:modified>
</cp:coreProperties>
</file>