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7099300" cy="10234613"/>
  <p:embeddedFontLst>
    <p:embeddedFont>
      <p:font typeface="Questrial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D6AEE83-73C7-4F4D-9D6D-D79462A02C2B}">
  <a:tblStyle styleId="{7D6AEE83-73C7-4F4D-9D6D-D79462A02C2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70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6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7372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6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76200" y="6069012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C5D1D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1D7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C5D1D7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400" b="1" i="0" u="none">
              <a:solidFill>
                <a:srgbClr val="C5D1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284163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  <a:defRPr sz="4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240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95536" y="6248400"/>
            <a:ext cx="792088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5970587"/>
            <a:ext cx="9144000" cy="8874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-9525" y="6053137"/>
            <a:ext cx="2249486" cy="7127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359025" y="6043612"/>
            <a:ext cx="6784975" cy="714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20859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68593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76200" y="6069012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C5D1D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1D7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C5D1D7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400" b="1" i="0" u="none">
              <a:solidFill>
                <a:srgbClr val="C5D1D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20859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63" marR="0" lvl="1" indent="-168593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1906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133350" algn="l" rtl="0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-146050" algn="l" rtl="0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1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440" marR="0" lvl="6" indent="-116839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760" marR="0" lvl="7" indent="-124460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80" marR="0" lvl="8" indent="-119379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240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8229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" name="Shape 40"/>
          <p:cNvCxnSpPr/>
          <p:nvPr/>
        </p:nvCxnSpPr>
        <p:spPr>
          <a:xfrm>
            <a:off x="457200" y="3048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" name="Shape 41"/>
          <p:cNvCxnSpPr/>
          <p:nvPr/>
        </p:nvCxnSpPr>
        <p:spPr>
          <a:xfrm rot="10800000">
            <a:off x="457200" y="304800"/>
            <a:ext cx="0" cy="685799"/>
          </a:xfrm>
          <a:prstGeom prst="straightConnector1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graphicFrame>
        <p:nvGraphicFramePr>
          <p:cNvPr id="42" name="Shape 42"/>
          <p:cNvGraphicFramePr/>
          <p:nvPr/>
        </p:nvGraphicFramePr>
        <p:xfrm>
          <a:off x="381000" y="6248400"/>
          <a:ext cx="8381975" cy="288925"/>
        </p:xfrm>
        <a:graphic>
          <a:graphicData uri="http://schemas.openxmlformats.org/drawingml/2006/table">
            <a:tbl>
              <a:tblPr>
                <a:noFill/>
                <a:tableStyleId>{7D6AEE83-73C7-4F4D-9D6D-D79462A02C2B}</a:tableStyleId>
              </a:tblPr>
              <a:tblGrid>
                <a:gridCol w="2271700"/>
                <a:gridCol w="3760775"/>
                <a:gridCol w="23495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 Workshop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fld id="{00000000-1234-1234-1234-123412341234}" type="slidenum">
                        <a:rPr lang="en-US" sz="1200" b="1" i="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‹nº›</a:t>
                      </a:fld>
                      <a:endParaRPr lang="en-US" sz="1200" b="1" i="0" u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43" name="Shape 43" descr="php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01000" y="5715000"/>
            <a:ext cx="685799" cy="3825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914400" y="4038600"/>
            <a:ext cx="71627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rafty Girls"/>
              <a:buNone/>
            </a:pPr>
            <a:r>
              <a:rPr lang="en-US" sz="430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COM222</a:t>
            </a:r>
            <a:br>
              <a:rPr lang="en-US" sz="430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30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DESENVOLVIMENTO DE SISTEMAS WEB</a:t>
            </a:r>
            <a:br>
              <a:rPr lang="en-US" sz="430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30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2362200" y="6049962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44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Aula 11: Classes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17000"/>
            <a:ext cx="8229600" cy="460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Aluno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function __isset($name)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echo "O atributo ".$name." está definido?&lt;br&gt;";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isset($this-&gt;$name);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__unset($name)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echo "Limpando o atributo ".$name." &lt;br&gt;";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unset($this-&gt;$name);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Sobrecarga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647825" y="1595250"/>
            <a:ext cx="6039000" cy="35523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$obj = new Aluno;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1C232"/>
                </a:solidFill>
              </a:rPr>
              <a:t>// Quando chamamos isset ou unset para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1C232"/>
                </a:solidFill>
              </a:rPr>
              <a:t>// um atributo private os métodos __unset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1C232"/>
                </a:solidFill>
              </a:rPr>
              <a:t>// e __isset serão invocados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echo var_dump(isset($obj-&gt;nome));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unset($obj-&gt;nome);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echo var_dump(isset($obj-&gt;nome));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45375" y="4440400"/>
            <a:ext cx="4177200" cy="1611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Existem muitos nomes reservados com início de __ , portanto é recomendável não nomear nada de tal forma.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3366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Podemos aplicar herança em uma classe da seguinte forma: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Aluno extends Pessoa {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 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isso funciona para classes e classes abstratas, para o caso de interfaces usaremos: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DAO implements iDAO {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 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Herança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80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class Model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Força a classe que estende Model a definir esses métodos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function save();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function load(array $atributos);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Método comum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__construct()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echo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'conectando ao banco de dados usando mysqli!&lt;br&gt;'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echo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'se não for </a:t>
            </a:r>
            <a:r>
              <a:rPr lang="en-US" sz="1400" b="1" smtClean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sobrescrito o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método será herdado dessa forma&lt;br&gt;'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Herança: Classe Abstrata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387900" y="4483399"/>
            <a:ext cx="4868100" cy="9273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Classes Abstratas NÃO podem ser instanciadas.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36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Model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$nome=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'pablo'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$curso=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'CCO'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save()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'salvando o aluno no banco de dados&lt;br&gt;'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load(array $atributos)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'Recuperando o aluno que possui as informações&lt;br&gt;'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foreach ($atributos as $key =&gt; $value)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	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$key .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.$value.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</a:rPr>
              <a:t>// Vamos testar agora nossa classe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/>
              <a:t>$obj = new Aluno;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/>
              <a:t>$obj-&gt;save();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/>
              <a:t>$obj-&gt;load(array('nome'=&gt;'joao', 'curso'=&gt;'SIN'));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Herança: Classe Abstrata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180375" y="4075764"/>
            <a:ext cx="3884700" cy="172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Ao herdar de uma classe abstrata TODOS métodos abstratos devem ser implementados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344880"/>
            <a:ext cx="8229600" cy="460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Model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$nome=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'pablo'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$curso=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'CCO'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save()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'salvando o aluno no banco de dados&lt;br&gt;'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load(array $atributos)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'Recuperando o aluno que possui as informações&lt;br&gt;'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foreach ($atributos as $key =&gt; $value)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	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$key .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.$value.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</a:rPr>
              <a:t>// Vamos testar agora nossa classe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/>
              <a:t>$obj = new Aluno;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/>
              <a:t>$obj-&gt;save();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/>
              <a:t>$obj-&gt;load(array('nome'=&gt;'joao', 'curso'=&gt;'SIN'));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Herança: Classe Abstrata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180375" y="3895100"/>
            <a:ext cx="3884700" cy="172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Ao herdar de uma classe abstrata TODOS métodos abstratos devem ser implementados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191550" y="2286899"/>
            <a:ext cx="6097200" cy="2646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se sobrescrevemos algum método e quisermos utilizar o antigo(classe pai) podemos fazer o seguinte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parent::__construct();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ou qualquer outro método.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04800" y="1140800"/>
            <a:ext cx="8229600" cy="460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b="1"/>
              <a:t>Crie uma classe abstrata (Model.php) que possua os seguintes métodos abstratos: </a:t>
            </a:r>
            <a:r>
              <a:rPr lang="en-US" sz="2400" b="1">
                <a:solidFill>
                  <a:srgbClr val="0000FF"/>
                </a:solidFill>
              </a:rPr>
              <a:t>save,delete,update </a:t>
            </a:r>
            <a:r>
              <a:rPr lang="en-US" sz="2400" b="1">
                <a:solidFill>
                  <a:srgbClr val="000000"/>
                </a:solidFill>
              </a:rPr>
              <a:t>e</a:t>
            </a:r>
            <a:r>
              <a:rPr lang="en-US" sz="2400" b="1">
                <a:solidFill>
                  <a:srgbClr val="0000FF"/>
                </a:solidFill>
              </a:rPr>
              <a:t> load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Crie uma classe que herda a classe Model chamada de Aluno(Aluno.php).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Os atributos são </a:t>
            </a:r>
            <a:r>
              <a:rPr lang="en-US" sz="2400" b="1">
                <a:solidFill>
                  <a:srgbClr val="0000FF"/>
                </a:solidFill>
              </a:rPr>
              <a:t>matricula, nome, curso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A implementação dos métodos abstratos devem fazer acesso ao </a:t>
            </a:r>
            <a:r>
              <a:rPr lang="en-US" sz="2400" b="1">
                <a:solidFill>
                  <a:srgbClr val="0000FF"/>
                </a:solidFill>
              </a:rPr>
              <a:t>mysql</a:t>
            </a:r>
            <a:r>
              <a:rPr lang="en-US" sz="2400" b="1">
                <a:solidFill>
                  <a:srgbClr val="000000"/>
                </a:solidFill>
              </a:rPr>
              <a:t> (mysqli)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Os atributos devem ser </a:t>
            </a:r>
            <a:r>
              <a:rPr lang="en-US" sz="2400" b="1">
                <a:solidFill>
                  <a:srgbClr val="0000FF"/>
                </a:solidFill>
              </a:rPr>
              <a:t>private</a:t>
            </a:r>
            <a:r>
              <a:rPr lang="en-US" sz="2400" b="1">
                <a:solidFill>
                  <a:srgbClr val="000000"/>
                </a:solidFill>
              </a:rPr>
              <a:t>, logo utilize métodos </a:t>
            </a:r>
            <a:r>
              <a:rPr lang="en-US" sz="2400" b="1">
                <a:solidFill>
                  <a:srgbClr val="0000FF"/>
                </a:solidFill>
              </a:rPr>
              <a:t>sobrecarregados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Crie páginas que deem as opções: </a:t>
            </a:r>
            <a:r>
              <a:rPr lang="en-US" sz="2400" b="1">
                <a:solidFill>
                  <a:srgbClr val="0000FF"/>
                </a:solidFill>
              </a:rPr>
              <a:t>Registra Aluno, Consulta Aluno, Deleta Aluno </a:t>
            </a:r>
            <a:r>
              <a:rPr lang="en-US" sz="2400" b="1">
                <a:solidFill>
                  <a:srgbClr val="000000"/>
                </a:solidFill>
              </a:rPr>
              <a:t>e</a:t>
            </a:r>
            <a:r>
              <a:rPr lang="en-US" sz="2400" b="1">
                <a:solidFill>
                  <a:srgbClr val="0000FF"/>
                </a:solidFill>
              </a:rPr>
              <a:t> Atualiza Aluno</a:t>
            </a:r>
            <a:r>
              <a:rPr lang="en-US" sz="2400" b="1">
                <a:solidFill>
                  <a:srgbClr val="000000"/>
                </a:solidFill>
              </a:rPr>
              <a:t>.</a:t>
            </a:r>
          </a:p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-US" sz="2400" b="1">
                <a:solidFill>
                  <a:srgbClr val="FF0000"/>
                </a:solidFill>
              </a:rPr>
              <a:t>Implemente as páginas conforme o próximo slide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55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Exercício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140800"/>
            <a:ext cx="8229600" cy="460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 u="sng">
                <a:solidFill>
                  <a:srgbClr val="000000"/>
                </a:solidFill>
              </a:rPr>
              <a:t>Registra Aluno:</a:t>
            </a:r>
            <a:r>
              <a:rPr lang="en-US" sz="2400" b="1">
                <a:solidFill>
                  <a:srgbClr val="000000"/>
                </a:solidFill>
              </a:rPr>
              <a:t> O aluno só pode ser cadastrado se </a:t>
            </a:r>
            <a:r>
              <a:rPr lang="en-US" sz="2400" b="1">
                <a:solidFill>
                  <a:srgbClr val="0000FF"/>
                </a:solidFill>
              </a:rPr>
              <a:t>TODOS</a:t>
            </a:r>
            <a:r>
              <a:rPr lang="en-US" sz="2400" b="1">
                <a:solidFill>
                  <a:srgbClr val="000000"/>
                </a:solidFill>
              </a:rPr>
              <a:t> os campos de seus atributos estiverem preenchidos.</a:t>
            </a:r>
            <a:r>
              <a:rPr lang="en-US" sz="2400" b="1">
                <a:solidFill>
                  <a:srgbClr val="0000FF"/>
                </a:solidFill>
              </a:rPr>
              <a:t> 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 u="sng">
                <a:solidFill>
                  <a:srgbClr val="000000"/>
                </a:solidFill>
              </a:rPr>
              <a:t>Consulta Aluno: </a:t>
            </a:r>
            <a:r>
              <a:rPr lang="en-US" sz="2400" b="1">
                <a:solidFill>
                  <a:srgbClr val="000000"/>
                </a:solidFill>
              </a:rPr>
              <a:t>A consulta deve ser feita pelo </a:t>
            </a:r>
            <a:r>
              <a:rPr lang="en-US" sz="2400" b="1">
                <a:solidFill>
                  <a:srgbClr val="0000FF"/>
                </a:solidFill>
              </a:rPr>
              <a:t>número de matrícula</a:t>
            </a:r>
            <a:r>
              <a:rPr lang="en-US" sz="2400" b="1">
                <a:solidFill>
                  <a:srgbClr val="000000"/>
                </a:solidFill>
              </a:rPr>
              <a:t> e retornar todos seus dados. Se a matrícula não for especificada liste todos.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 u="sng">
                <a:solidFill>
                  <a:srgbClr val="000000"/>
                </a:solidFill>
              </a:rPr>
              <a:t>Deleta Aluno:</a:t>
            </a:r>
            <a:r>
              <a:rPr lang="en-US" sz="2400" b="1">
                <a:solidFill>
                  <a:srgbClr val="0000FF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Devemos deletar um aluno a partir de seu </a:t>
            </a:r>
            <a:r>
              <a:rPr lang="en-US" sz="2400" b="1">
                <a:solidFill>
                  <a:srgbClr val="0000FF"/>
                </a:solidFill>
              </a:rPr>
              <a:t>número de matrícula</a:t>
            </a:r>
            <a:r>
              <a:rPr lang="en-US" sz="2400" b="1">
                <a:solidFill>
                  <a:srgbClr val="000000"/>
                </a:solidFill>
              </a:rPr>
              <a:t>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 u="sng">
                <a:solidFill>
                  <a:srgbClr val="000000"/>
                </a:solidFill>
              </a:rPr>
              <a:t>Atualiza Aluno:</a:t>
            </a:r>
            <a:r>
              <a:rPr lang="en-US" sz="2400" b="1">
                <a:solidFill>
                  <a:srgbClr val="000000"/>
                </a:solidFill>
              </a:rPr>
              <a:t> Podemos alterar qualquer dado do aluno </a:t>
            </a:r>
            <a:r>
              <a:rPr lang="en-US" sz="2400" b="1">
                <a:solidFill>
                  <a:srgbClr val="0000FF"/>
                </a:solidFill>
              </a:rPr>
              <a:t>MENOS</a:t>
            </a:r>
            <a:r>
              <a:rPr lang="en-US" sz="2400" b="1">
                <a:solidFill>
                  <a:srgbClr val="000000"/>
                </a:solidFill>
              </a:rPr>
              <a:t> sua </a:t>
            </a:r>
            <a:r>
              <a:rPr lang="en-US" sz="2400" b="1">
                <a:solidFill>
                  <a:srgbClr val="0000FF"/>
                </a:solidFill>
              </a:rPr>
              <a:t>matrícula</a:t>
            </a:r>
            <a:r>
              <a:rPr lang="en-US" sz="2400" b="1">
                <a:solidFill>
                  <a:srgbClr val="000000"/>
                </a:solidFill>
              </a:rPr>
              <a:t>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FF0000"/>
                </a:solidFill>
              </a:rPr>
              <a:t>O SQL do banco esta no próximo slide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Exercício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476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/>
              <a:t>SQL: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CREATE DATABASE escola;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CREATE TABLE aluno(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matricula INT(5) AUTO_INCREMENT,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nome VARCHAR(40) UNIQUE,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curso char(3) NOT NULL,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PRIMARY KEY(matricula));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Exercício 01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364200" y="4174675"/>
            <a:ext cx="6185400" cy="1143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Assunto do Email: </a:t>
            </a:r>
            <a:r>
              <a:rPr lang="en-US" sz="2400" b="1">
                <a:solidFill>
                  <a:srgbClr val="FF0000"/>
                </a:solidFill>
              </a:rPr>
              <a:t>Aula11 - Ex01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        Corpo do email: </a:t>
            </a:r>
            <a:r>
              <a:rPr lang="en-US" sz="2400" b="1">
                <a:solidFill>
                  <a:srgbClr val="FF0000"/>
                </a:solidFill>
              </a:rPr>
              <a:t>‘matricula’ - ‘nome’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</a:rPr>
              <a:t>        </a:t>
            </a:r>
            <a:r>
              <a:rPr lang="en-US" sz="2400">
                <a:solidFill>
                  <a:srgbClr val="FF0000"/>
                </a:solidFill>
              </a:rPr>
              <a:t>Arquivo deve ser </a:t>
            </a:r>
            <a:r>
              <a:rPr lang="en-US" sz="2400" b="1">
                <a:solidFill>
                  <a:srgbClr val="FF0000"/>
                </a:solidFill>
              </a:rPr>
              <a:t>.zip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33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FF0000"/>
                </a:solidFill>
              </a:rPr>
              <a:t>&lt;?php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FF"/>
                </a:solidFill>
              </a:rPr>
              <a:t>interface</a:t>
            </a:r>
            <a:r>
              <a:rPr lang="en-US" sz="1400" b="1">
                <a:solidFill>
                  <a:srgbClr val="000000"/>
                </a:solidFill>
              </a:rPr>
              <a:t> iDAO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</a:rPr>
              <a:t>   </a:t>
            </a:r>
            <a:r>
              <a:rPr lang="en-US" sz="1400" b="1">
                <a:solidFill>
                  <a:srgbClr val="F1C232"/>
                </a:solidFill>
              </a:rPr>
              <a:t> // As funções a seguir são utilizadas para construir e executar </a:t>
            </a:r>
            <a:r>
              <a:rPr lang="en-US" sz="1400" b="1" smtClean="0">
                <a:solidFill>
                  <a:srgbClr val="F1C232"/>
                </a:solidFill>
              </a:rPr>
              <a:t>uma </a:t>
            </a:r>
            <a:r>
              <a:rPr lang="en-US" sz="1400" b="1">
                <a:solidFill>
                  <a:srgbClr val="F1C232"/>
                </a:solidFill>
              </a:rPr>
              <a:t>query no mysql</a:t>
            </a:r>
            <a:r>
              <a:rPr lang="en-US" sz="1400" b="1">
                <a:solidFill>
                  <a:srgbClr val="000000"/>
                </a:solidFill>
              </a:rPr>
              <a:t> 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</a:rPr>
              <a:t>    public function select(array $attributes = NULL,$tablename);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</a:rPr>
              <a:t>    public function insert($tablename,array $attributes);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</a:rPr>
              <a:t>    public function update($tablename, array $attributes);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</a:rPr>
              <a:t>    public function where($conditions);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</a:rPr>
              <a:t>    public function execute();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Interface</a:t>
            </a:r>
            <a:endParaRPr lang="en-US"/>
          </a:p>
        </p:txBody>
      </p:sp>
      <p:sp>
        <p:nvSpPr>
          <p:cNvPr id="209" name="Shape 209"/>
          <p:cNvSpPr txBox="1"/>
          <p:nvPr/>
        </p:nvSpPr>
        <p:spPr>
          <a:xfrm>
            <a:off x="3404325" y="4029302"/>
            <a:ext cx="4966500" cy="1973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A diferença entre classe abstrata e interface é que não podemos definir nenhum dos métodos, logo não é necessário que o método seja abstrato.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28800"/>
            <a:ext cx="8229600" cy="41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2400">
                <a:solidFill>
                  <a:srgbClr val="000000"/>
                </a:solidFill>
              </a:rPr>
              <a:t>Agora iremos implementar uma classe usando a interface iDAO.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2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2400">
                <a:solidFill>
                  <a:srgbClr val="000000"/>
                </a:solidFill>
              </a:rPr>
              <a:t>Essa classe </a:t>
            </a:r>
            <a:r>
              <a:rPr lang="en-US" sz="2400" smtClean="0">
                <a:solidFill>
                  <a:srgbClr val="000000"/>
                </a:solidFill>
              </a:rPr>
              <a:t>será </a:t>
            </a:r>
            <a:r>
              <a:rPr lang="en-US" sz="2400">
                <a:solidFill>
                  <a:srgbClr val="000000"/>
                </a:solidFill>
              </a:rPr>
              <a:t>responsável por construir strings de requisição ao banco (Data Access Object).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Interface</a:t>
            </a:r>
            <a:endParaRPr lang="en-US"/>
          </a:p>
        </p:txBody>
      </p:sp>
      <p:sp>
        <p:nvSpPr>
          <p:cNvPr id="216" name="Shape 216"/>
          <p:cNvSpPr txBox="1"/>
          <p:nvPr/>
        </p:nvSpPr>
        <p:spPr>
          <a:xfrm>
            <a:off x="3289225" y="4440450"/>
            <a:ext cx="4983300" cy="1143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O objetivo da interface é estipular um padrão para a classe!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1" cy="350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Noções de orientação a objetos em PHP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Classes</a:t>
            </a:r>
          </a:p>
          <a:p>
            <a:pPr marL="1096962" marR="0" lvl="1" indent="-36036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898989"/>
                </a:solidFill>
                <a:latin typeface="Questrial"/>
                <a:ea typeface="Questrial"/>
                <a:cs typeface="Questrial"/>
                <a:sym typeface="Questrial"/>
              </a:rPr>
              <a:t>Definição</a:t>
            </a:r>
          </a:p>
          <a:p>
            <a:pPr marL="1096962" marR="0" lvl="1" indent="-36036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898989"/>
                </a:solidFill>
                <a:latin typeface="Questrial"/>
                <a:ea typeface="Questrial"/>
                <a:cs typeface="Questrial"/>
                <a:sym typeface="Questrial"/>
              </a:rPr>
              <a:t>Usos</a:t>
            </a:r>
          </a:p>
          <a:p>
            <a:pPr marL="1096962" marR="0" lvl="1" indent="-36036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898989"/>
                </a:solidFill>
                <a:latin typeface="Questrial"/>
                <a:ea typeface="Questrial"/>
                <a:cs typeface="Questrial"/>
                <a:sym typeface="Questrial"/>
              </a:rPr>
              <a:t>Herança</a:t>
            </a:r>
          </a:p>
          <a:p>
            <a:pPr marL="1096962" marR="0" lvl="1" indent="-36036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898989"/>
                </a:solidFill>
                <a:latin typeface="Questrial"/>
                <a:ea typeface="Questrial"/>
                <a:cs typeface="Questrial"/>
                <a:sym typeface="Questrial"/>
              </a:rPr>
              <a:t>Inclusão de objetos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Conteúdo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1752600"/>
            <a:ext cx="1295400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240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33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FF0000"/>
                </a:solidFill>
              </a:rPr>
              <a:t>&lt;?php 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class DAO implements iDAO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public $query = </a:t>
            </a:r>
            <a:r>
              <a:rPr lang="en-US" sz="1400">
                <a:solidFill>
                  <a:srgbClr val="009900"/>
                </a:solidFill>
              </a:rPr>
              <a:t>''</a:t>
            </a:r>
            <a:r>
              <a:rPr lang="en-US" sz="1400">
                <a:solidFill>
                  <a:srgbClr val="000000"/>
                </a:solidFill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public function __construct($host,$user,$password,$db){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 </a:t>
            </a:r>
            <a:r>
              <a:rPr lang="en-US" sz="1400">
                <a:solidFill>
                  <a:srgbClr val="0000FF"/>
                </a:solidFill>
              </a:rPr>
              <a:t>echo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9900"/>
                </a:solidFill>
              </a:rPr>
              <a:t>'Conectando ao MYSQL&lt;br&gt;'</a:t>
            </a:r>
            <a:r>
              <a:rPr lang="en-US" sz="1400">
                <a:solidFill>
                  <a:srgbClr val="000000"/>
                </a:solidFill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public function select(array $attributes = NULL,$tablename)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 if($attributes == NULL)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	 $this-&gt;query =</a:t>
            </a:r>
            <a:r>
              <a:rPr lang="en-US" sz="1400">
                <a:solidFill>
                  <a:srgbClr val="009900"/>
                </a:solidFill>
              </a:rPr>
              <a:t> 'SELECT * FROM '</a:t>
            </a:r>
            <a:r>
              <a:rPr lang="en-US" sz="1400">
                <a:solidFill>
                  <a:srgbClr val="000000"/>
                </a:solidFill>
              </a:rPr>
              <a:t>.$tablename;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 } else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	 $this-&gt;query = </a:t>
            </a:r>
            <a:r>
              <a:rPr lang="en-US" sz="1400">
                <a:solidFill>
                  <a:srgbClr val="009900"/>
                </a:solidFill>
              </a:rPr>
              <a:t>'SELECT '</a:t>
            </a:r>
            <a:r>
              <a:rPr lang="en-US" sz="1400">
                <a:solidFill>
                  <a:srgbClr val="000000"/>
                </a:solidFill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	 foreach ($attributes as $attribute)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		 $this-&gt;query.=$attribute.</a:t>
            </a:r>
            <a:r>
              <a:rPr lang="en-US" sz="1400">
                <a:solidFill>
                  <a:srgbClr val="009900"/>
                </a:solidFill>
              </a:rPr>
              <a:t>', '</a:t>
            </a:r>
            <a:r>
              <a:rPr lang="en-US" sz="1400">
                <a:solidFill>
                  <a:srgbClr val="000000"/>
                </a:solidFill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	 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	 $this-&gt;query = rtrim($this-&gt;query,</a:t>
            </a:r>
            <a:r>
              <a:rPr lang="en-US" sz="1400">
                <a:solidFill>
                  <a:srgbClr val="009900"/>
                </a:solidFill>
              </a:rPr>
              <a:t>', '</a:t>
            </a:r>
            <a:r>
              <a:rPr lang="en-US" sz="1400">
                <a:solidFill>
                  <a:srgbClr val="000000"/>
                </a:solidFill>
              </a:rPr>
              <a:t>).</a:t>
            </a:r>
            <a:r>
              <a:rPr lang="en-US" sz="1400">
                <a:solidFill>
                  <a:srgbClr val="009900"/>
                </a:solidFill>
              </a:rPr>
              <a:t>' FROM '</a:t>
            </a:r>
            <a:r>
              <a:rPr lang="en-US" sz="1400">
                <a:solidFill>
                  <a:srgbClr val="000000"/>
                </a:solidFill>
              </a:rPr>
              <a:t>.$tablename;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	 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0000"/>
              </a:solidFill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0000"/>
              </a:solidFill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Interface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33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}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 public function insert($tablename,array $attributes) {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$this-&gt;query = </a:t>
            </a:r>
            <a:r>
              <a:rPr lang="en-US" sz="1400">
                <a:solidFill>
                  <a:srgbClr val="009900"/>
                </a:solidFill>
              </a:rPr>
              <a:t>'INSERT INTO '</a:t>
            </a:r>
            <a:r>
              <a:rPr lang="en-US" sz="1400"/>
              <a:t>.$tablename.</a:t>
            </a:r>
            <a:r>
              <a:rPr lang="en-US" sz="1400">
                <a:solidFill>
                  <a:srgbClr val="009900"/>
                </a:solidFill>
              </a:rPr>
              <a:t>' '</a:t>
            </a:r>
            <a:r>
              <a:rPr lang="en-US" sz="1400"/>
              <a:t>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$helper = array(</a:t>
            </a:r>
            <a:r>
              <a:rPr lang="en-US" sz="1400">
                <a:solidFill>
                  <a:srgbClr val="009900"/>
                </a:solidFill>
              </a:rPr>
              <a:t>'('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'('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foreach ($attributes as $key =&gt; $value) {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	 $helper[0] .=$key.</a:t>
            </a:r>
            <a:r>
              <a:rPr lang="en-US" sz="1400">
                <a:solidFill>
                  <a:srgbClr val="009900"/>
                </a:solidFill>
              </a:rPr>
              <a:t>','</a:t>
            </a:r>
            <a:r>
              <a:rPr lang="en-US" sz="1400"/>
              <a:t>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	 $helper[1] .=</a:t>
            </a:r>
            <a:r>
              <a:rPr lang="en-US" sz="1400">
                <a:solidFill>
                  <a:srgbClr val="009900"/>
                </a:solidFill>
              </a:rPr>
              <a:t>"'"</a:t>
            </a:r>
            <a:r>
              <a:rPr lang="en-US" sz="1400"/>
              <a:t>.$value.</a:t>
            </a:r>
            <a:r>
              <a:rPr lang="en-US" sz="1400">
                <a:solidFill>
                  <a:srgbClr val="009900"/>
                </a:solidFill>
              </a:rPr>
              <a:t>"',"</a:t>
            </a:r>
            <a:r>
              <a:rPr lang="en-US" sz="1400"/>
              <a:t>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}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$this-&gt;query.=rtrim($helper[0],</a:t>
            </a:r>
            <a:r>
              <a:rPr lang="en-US" sz="1400">
                <a:solidFill>
                  <a:srgbClr val="009900"/>
                </a:solidFill>
              </a:rPr>
              <a:t>','</a:t>
            </a:r>
            <a:r>
              <a:rPr lang="en-US" sz="1400"/>
              <a:t>).</a:t>
            </a:r>
            <a:r>
              <a:rPr lang="en-US" sz="1400">
                <a:solidFill>
                  <a:srgbClr val="009900"/>
                </a:solidFill>
              </a:rPr>
              <a:t>') VALUES '</a:t>
            </a:r>
            <a:r>
              <a:rPr lang="en-US" sz="1400"/>
              <a:t>.rtrim($helper[1],</a:t>
            </a:r>
            <a:r>
              <a:rPr lang="en-US" sz="1400">
                <a:solidFill>
                  <a:srgbClr val="009900"/>
                </a:solidFill>
              </a:rPr>
              <a:t>','</a:t>
            </a:r>
            <a:r>
              <a:rPr lang="en-US" sz="1400"/>
              <a:t>).</a:t>
            </a:r>
            <a:r>
              <a:rPr lang="en-US" sz="1400">
                <a:solidFill>
                  <a:srgbClr val="009900"/>
                </a:solidFill>
              </a:rPr>
              <a:t>')'</a:t>
            </a:r>
            <a:r>
              <a:rPr lang="en-US" sz="1400"/>
              <a:t>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 }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 public function update($tablename, array $attributes) {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$this-&gt;query = </a:t>
            </a:r>
            <a:r>
              <a:rPr lang="en-US" sz="1400">
                <a:solidFill>
                  <a:srgbClr val="009900"/>
                </a:solidFill>
              </a:rPr>
              <a:t>'UPDATE '</a:t>
            </a:r>
            <a:r>
              <a:rPr lang="en-US" sz="1400"/>
              <a:t>.$tablename.</a:t>
            </a:r>
            <a:r>
              <a:rPr lang="en-US" sz="1400">
                <a:solidFill>
                  <a:srgbClr val="009900"/>
                </a:solidFill>
              </a:rPr>
              <a:t>' SET '</a:t>
            </a:r>
            <a:r>
              <a:rPr lang="en-US" sz="1400"/>
              <a:t>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foreach ($attributes as $key =&gt; $value) {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	 $this-&gt;query.=$key.</a:t>
            </a:r>
            <a:r>
              <a:rPr lang="en-US" sz="1400">
                <a:solidFill>
                  <a:srgbClr val="009900"/>
                </a:solidFill>
              </a:rPr>
              <a:t>"='"</a:t>
            </a:r>
            <a:r>
              <a:rPr lang="en-US" sz="1400"/>
              <a:t>.$value.</a:t>
            </a:r>
            <a:r>
              <a:rPr lang="en-US" sz="1400">
                <a:solidFill>
                  <a:srgbClr val="009900"/>
                </a:solidFill>
              </a:rPr>
              <a:t>"', "</a:t>
            </a:r>
            <a:r>
              <a:rPr lang="en-US" sz="1400"/>
              <a:t>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}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Interface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33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$this-&gt;query = rtrim($this-&gt;query,</a:t>
            </a:r>
            <a:r>
              <a:rPr lang="en-US" sz="1400">
                <a:solidFill>
                  <a:srgbClr val="009900"/>
                </a:solidFill>
              </a:rPr>
              <a:t>', 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 }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 public function where($conditions) {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$this-&gt;query .= </a:t>
            </a:r>
            <a:r>
              <a:rPr lang="en-US" sz="1400">
                <a:solidFill>
                  <a:srgbClr val="009900"/>
                </a:solidFill>
              </a:rPr>
              <a:t>' WHERE '</a:t>
            </a:r>
            <a:r>
              <a:rPr lang="en-US" sz="1400"/>
              <a:t>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foreach ($conditions as $value) {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	 $this-&gt;query.=$value.</a:t>
            </a:r>
            <a:r>
              <a:rPr lang="en-US" sz="1400">
                <a:solidFill>
                  <a:srgbClr val="009900"/>
                </a:solidFill>
              </a:rPr>
              <a:t>' AND '</a:t>
            </a:r>
            <a:r>
              <a:rPr lang="en-US" sz="1400"/>
              <a:t>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}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$this-&gt;query = rtrim($this-&gt;query,</a:t>
            </a:r>
            <a:r>
              <a:rPr lang="en-US" sz="1400">
                <a:solidFill>
                  <a:srgbClr val="009900"/>
                </a:solidFill>
              </a:rPr>
              <a:t>' AND 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 }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 public function execute(){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	 echo</a:t>
            </a:r>
            <a:r>
              <a:rPr lang="en-US" sz="1400">
                <a:solidFill>
                  <a:srgbClr val="009900"/>
                </a:solidFill>
              </a:rPr>
              <a:t> 'A query:&lt;br&gt;'.$this-&gt;query.'&lt;br&gt;Foi executada!&lt;br&gt;&lt;br&gt;';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  }    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}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Interface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33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 = new DAO(</a:t>
            </a:r>
            <a:r>
              <a:rPr lang="en-US" sz="1400">
                <a:solidFill>
                  <a:srgbClr val="009900"/>
                </a:solidFill>
              </a:rPr>
              <a:t>'localhost'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'root'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'mysql'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'escola'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$dao-&gt;select(array(</a:t>
            </a:r>
            <a:r>
              <a:rPr lang="en-US" sz="1400">
                <a:solidFill>
                  <a:srgbClr val="009900"/>
                </a:solidFill>
              </a:rPr>
              <a:t>'nome'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'curso'</a:t>
            </a:r>
            <a:r>
              <a:rPr lang="en-US" sz="1400"/>
              <a:t>),</a:t>
            </a:r>
            <a:r>
              <a:rPr lang="en-US" sz="1400">
                <a:solidFill>
                  <a:srgbClr val="009900"/>
                </a:solidFill>
              </a:rPr>
              <a:t>'aluno'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$dao-&gt;where(array(</a:t>
            </a:r>
            <a:r>
              <a:rPr lang="en-US" sz="1400">
                <a:solidFill>
                  <a:srgbClr val="009900"/>
                </a:solidFill>
              </a:rPr>
              <a:t>"nome = 'joao'"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"curso='CCO'"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$dao-&gt;execute();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$dao-&gt;select(</a:t>
            </a:r>
            <a:r>
              <a:rPr lang="en-US" sz="1400">
                <a:solidFill>
                  <a:srgbClr val="0000FF"/>
                </a:solidFill>
              </a:rPr>
              <a:t>NULL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'aluno'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$dao-&gt;where(array(</a:t>
            </a:r>
            <a:r>
              <a:rPr lang="en-US" sz="1400">
                <a:solidFill>
                  <a:srgbClr val="009900"/>
                </a:solidFill>
              </a:rPr>
              <a:t>"nome = 'joao'"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"curso='CCO'"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$dao-&gt;execute();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$dao-&gt;insert(</a:t>
            </a:r>
            <a:r>
              <a:rPr lang="en-US" sz="1400">
                <a:solidFill>
                  <a:srgbClr val="009900"/>
                </a:solidFill>
              </a:rPr>
              <a:t>'aluno'</a:t>
            </a:r>
            <a:r>
              <a:rPr lang="en-US" sz="1400"/>
              <a:t>,array(</a:t>
            </a:r>
            <a:r>
              <a:rPr lang="en-US" sz="1400">
                <a:solidFill>
                  <a:srgbClr val="009900"/>
                </a:solidFill>
              </a:rPr>
              <a:t>'nome'</a:t>
            </a:r>
            <a:r>
              <a:rPr lang="en-US" sz="1400"/>
              <a:t>=&gt;</a:t>
            </a:r>
            <a:r>
              <a:rPr lang="en-US" sz="1400">
                <a:solidFill>
                  <a:srgbClr val="009900"/>
                </a:solidFill>
              </a:rPr>
              <a:t>'lopes'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'curso'</a:t>
            </a:r>
            <a:r>
              <a:rPr lang="en-US" sz="1400"/>
              <a:t>=&gt;</a:t>
            </a:r>
            <a:r>
              <a:rPr lang="en-US" sz="1400">
                <a:solidFill>
                  <a:srgbClr val="009900"/>
                </a:solidFill>
              </a:rPr>
              <a:t>'CCO'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$dao-&gt;execute();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$dao-&gt;update(</a:t>
            </a:r>
            <a:r>
              <a:rPr lang="en-US" sz="1400">
                <a:solidFill>
                  <a:srgbClr val="009900"/>
                </a:solidFill>
              </a:rPr>
              <a:t>'aluno'</a:t>
            </a:r>
            <a:r>
              <a:rPr lang="en-US" sz="1400"/>
              <a:t>,array(</a:t>
            </a:r>
            <a:r>
              <a:rPr lang="en-US" sz="1400">
                <a:solidFill>
                  <a:srgbClr val="009900"/>
                </a:solidFill>
              </a:rPr>
              <a:t>'nome'</a:t>
            </a:r>
            <a:r>
              <a:rPr lang="en-US" sz="1400"/>
              <a:t>=&gt;</a:t>
            </a:r>
            <a:r>
              <a:rPr lang="en-US" sz="1400">
                <a:solidFill>
                  <a:srgbClr val="009900"/>
                </a:solidFill>
              </a:rPr>
              <a:t>'bob'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$dao-&gt;where(array(</a:t>
            </a:r>
            <a:r>
              <a:rPr lang="en-US" sz="1400">
                <a:solidFill>
                  <a:srgbClr val="009900"/>
                </a:solidFill>
              </a:rPr>
              <a:t>"nome = 'joao'"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$dao-&gt;execute();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Interface</a:t>
            </a:r>
            <a:endParaRPr lang="en-US"/>
          </a:p>
        </p:txBody>
      </p:sp>
      <p:sp>
        <p:nvSpPr>
          <p:cNvPr id="241" name="Shape 241"/>
          <p:cNvSpPr txBox="1"/>
          <p:nvPr/>
        </p:nvSpPr>
        <p:spPr>
          <a:xfrm>
            <a:off x="4888875" y="1700808"/>
            <a:ext cx="3613800" cy="129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</a:rPr>
              <a:t>Agora vamos testar nosso DAO. Veja se os SQL retornados funcionam em seu banco!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33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 = new DAO(</a:t>
            </a:r>
            <a:r>
              <a:rPr lang="en-US" sz="1400">
                <a:solidFill>
                  <a:srgbClr val="009900"/>
                </a:solidFill>
              </a:rPr>
              <a:t>'localhost'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'root'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'mysql'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'escola'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$dao-&gt;select(array(</a:t>
            </a:r>
            <a:r>
              <a:rPr lang="en-US" sz="1400">
                <a:solidFill>
                  <a:srgbClr val="009900"/>
                </a:solidFill>
              </a:rPr>
              <a:t>'nome'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'curso'</a:t>
            </a:r>
            <a:r>
              <a:rPr lang="en-US" sz="1400"/>
              <a:t>),</a:t>
            </a:r>
            <a:r>
              <a:rPr lang="en-US" sz="1400">
                <a:solidFill>
                  <a:srgbClr val="009900"/>
                </a:solidFill>
              </a:rPr>
              <a:t>'aluno'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$dao-&gt;where(array(</a:t>
            </a:r>
            <a:r>
              <a:rPr lang="en-US" sz="1400">
                <a:solidFill>
                  <a:srgbClr val="009900"/>
                </a:solidFill>
              </a:rPr>
              <a:t>"nome = 'joao'"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"curso='CCO'"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$dao-&gt;execute();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$dao-&gt;select(</a:t>
            </a:r>
            <a:r>
              <a:rPr lang="en-US" sz="1400">
                <a:solidFill>
                  <a:srgbClr val="0000FF"/>
                </a:solidFill>
              </a:rPr>
              <a:t>NULL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'aluno'</a:t>
            </a:r>
            <a:r>
              <a:rPr lang="en-US" sz="1400"/>
              <a:t>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$dao-&gt;where(array(</a:t>
            </a:r>
            <a:r>
              <a:rPr lang="en-US" sz="1400">
                <a:solidFill>
                  <a:srgbClr val="009900"/>
                </a:solidFill>
              </a:rPr>
              <a:t>"nome = 'joao'"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"curso='CCO'"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$dao-&gt;execute();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$dao-&gt;insert(</a:t>
            </a:r>
            <a:r>
              <a:rPr lang="en-US" sz="1400">
                <a:solidFill>
                  <a:srgbClr val="009900"/>
                </a:solidFill>
              </a:rPr>
              <a:t>'aluno'</a:t>
            </a:r>
            <a:r>
              <a:rPr lang="en-US" sz="1400"/>
              <a:t>,array(</a:t>
            </a:r>
            <a:r>
              <a:rPr lang="en-US" sz="1400">
                <a:solidFill>
                  <a:srgbClr val="009900"/>
                </a:solidFill>
              </a:rPr>
              <a:t>'nome'</a:t>
            </a:r>
            <a:r>
              <a:rPr lang="en-US" sz="1400"/>
              <a:t>=&gt;</a:t>
            </a:r>
            <a:r>
              <a:rPr lang="en-US" sz="1400">
                <a:solidFill>
                  <a:srgbClr val="009900"/>
                </a:solidFill>
              </a:rPr>
              <a:t>'lopes'</a:t>
            </a:r>
            <a:r>
              <a:rPr lang="en-US" sz="1400"/>
              <a:t>,</a:t>
            </a:r>
            <a:r>
              <a:rPr lang="en-US" sz="1400">
                <a:solidFill>
                  <a:srgbClr val="009900"/>
                </a:solidFill>
              </a:rPr>
              <a:t>'curso'</a:t>
            </a:r>
            <a:r>
              <a:rPr lang="en-US" sz="1400"/>
              <a:t>=&gt;</a:t>
            </a:r>
            <a:r>
              <a:rPr lang="en-US" sz="1400">
                <a:solidFill>
                  <a:srgbClr val="009900"/>
                </a:solidFill>
              </a:rPr>
              <a:t>'CCO'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$dao-&gt;execute();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$dao-&gt;update(</a:t>
            </a:r>
            <a:r>
              <a:rPr lang="en-US" sz="1400">
                <a:solidFill>
                  <a:srgbClr val="009900"/>
                </a:solidFill>
              </a:rPr>
              <a:t>'aluno'</a:t>
            </a:r>
            <a:r>
              <a:rPr lang="en-US" sz="1400"/>
              <a:t>,array(</a:t>
            </a:r>
            <a:r>
              <a:rPr lang="en-US" sz="1400">
                <a:solidFill>
                  <a:srgbClr val="009900"/>
                </a:solidFill>
              </a:rPr>
              <a:t>'nome'</a:t>
            </a:r>
            <a:r>
              <a:rPr lang="en-US" sz="1400"/>
              <a:t>=&gt;</a:t>
            </a:r>
            <a:r>
              <a:rPr lang="en-US" sz="1400">
                <a:solidFill>
                  <a:srgbClr val="009900"/>
                </a:solidFill>
              </a:rPr>
              <a:t>'bob'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$dao-&gt;where(array(</a:t>
            </a:r>
            <a:r>
              <a:rPr lang="en-US" sz="1400">
                <a:solidFill>
                  <a:srgbClr val="009900"/>
                </a:solidFill>
              </a:rPr>
              <a:t>"nome = 'joao'"</a:t>
            </a:r>
            <a:r>
              <a:rPr lang="en-US" sz="1400"/>
              <a:t>));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$dao-&gt;execute();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Interface</a:t>
            </a:r>
            <a:endParaRPr lang="en-US"/>
          </a:p>
        </p:txBody>
      </p:sp>
      <p:sp>
        <p:nvSpPr>
          <p:cNvPr id="248" name="Shape 248"/>
          <p:cNvSpPr txBox="1"/>
          <p:nvPr/>
        </p:nvSpPr>
        <p:spPr>
          <a:xfrm>
            <a:off x="5220072" y="1700808"/>
            <a:ext cx="3613800" cy="129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</a:rPr>
              <a:t>Agora vamos testar nosso DAO. Veja se os SQL retornados funcionam em seu banco!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499992" y="3933200"/>
            <a:ext cx="3613800" cy="129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</a:rPr>
              <a:t>Obs: rtrim($str,$chars) é uma função que remove caracteres do final de uma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04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000000"/>
                </a:solidFill>
              </a:rPr>
              <a:t>Exercício 02:</a:t>
            </a:r>
          </a:p>
          <a:p>
            <a:pPr marL="457200" lvl="0" indent="-381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Crie uma interface iDAO com os métodos: </a:t>
            </a:r>
            <a:r>
              <a:rPr lang="en-US" sz="2400" b="1">
                <a:solidFill>
                  <a:srgbClr val="0000FF"/>
                </a:solidFill>
              </a:rPr>
              <a:t>insert, </a:t>
            </a:r>
            <a:r>
              <a:rPr lang="en-US" sz="2400" b="1" u="sng">
                <a:solidFill>
                  <a:srgbClr val="0000FF"/>
                </a:solidFill>
              </a:rPr>
              <a:t>delete</a:t>
            </a:r>
            <a:r>
              <a:rPr lang="en-US" sz="2400" b="1">
                <a:solidFill>
                  <a:srgbClr val="0000FF"/>
                </a:solidFill>
              </a:rPr>
              <a:t>, update, select , where</a:t>
            </a:r>
            <a:r>
              <a:rPr lang="en-US" sz="2400" b="1">
                <a:solidFill>
                  <a:srgbClr val="000000"/>
                </a:solidFill>
              </a:rPr>
              <a:t> e</a:t>
            </a:r>
            <a:r>
              <a:rPr lang="en-US" sz="2400" b="1">
                <a:solidFill>
                  <a:srgbClr val="0000FF"/>
                </a:solidFill>
              </a:rPr>
              <a:t> execute;</a:t>
            </a:r>
            <a:r>
              <a:rPr lang="en-US" sz="2400" b="1">
                <a:solidFill>
                  <a:srgbClr val="000000"/>
                </a:solidFill>
              </a:rPr>
              <a:t> </a:t>
            </a:r>
          </a:p>
          <a:p>
            <a:pPr marL="457200" lvl="0" indent="-381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Crie uma classe DAO que implementa iDAO, a classe DAO deve fazer acesso usando </a:t>
            </a:r>
            <a:r>
              <a:rPr lang="en-US" sz="2400" b="1">
                <a:solidFill>
                  <a:srgbClr val="0000FF"/>
                </a:solidFill>
              </a:rPr>
              <a:t>mysqli</a:t>
            </a:r>
          </a:p>
          <a:p>
            <a:pPr marL="457200" lvl="0" indent="-381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</a:rPr>
              <a:t>Ajuste o Exercício 01 para que todas requisições ao banco sejam feitas pela classe</a:t>
            </a:r>
            <a:r>
              <a:rPr lang="en-US" sz="2400" b="1">
                <a:solidFill>
                  <a:srgbClr val="0000FF"/>
                </a:solidFill>
              </a:rPr>
              <a:t> DAO.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Exercício 02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399525" y="4158225"/>
            <a:ext cx="6185400" cy="1143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Assunto do Email: </a:t>
            </a:r>
            <a:r>
              <a:rPr lang="en-US" sz="2400" b="1">
                <a:solidFill>
                  <a:srgbClr val="FF0000"/>
                </a:solidFill>
              </a:rPr>
              <a:t>Aula11 - Ex02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        Corpo do email: </a:t>
            </a:r>
            <a:r>
              <a:rPr lang="en-US" sz="2400" b="1">
                <a:solidFill>
                  <a:srgbClr val="FF0000"/>
                </a:solidFill>
              </a:rPr>
              <a:t>‘matricula’ - ‘nome’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</a:rPr>
              <a:t>        </a:t>
            </a:r>
            <a:r>
              <a:rPr lang="en-US" sz="2400">
                <a:solidFill>
                  <a:srgbClr val="FF0000"/>
                </a:solidFill>
              </a:rPr>
              <a:t>Arquivo deve ser </a:t>
            </a:r>
            <a:r>
              <a:rPr lang="en-US" sz="2400" b="1">
                <a:solidFill>
                  <a:srgbClr val="FF0000"/>
                </a:solidFill>
              </a:rPr>
              <a:t>.zip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Definindo uma classe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Declaração de Atributo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$name;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Declaração de um método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function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bark() {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// A pseudo variável $this faz referência ao próprio objeto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// com ela fazemos acesso aos atributos e métodos internamente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$this-&gt;name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‘ sa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ys: </a:t>
            </a:r>
            <a:r>
              <a:rPr lang="en-US" sz="14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Woof!&lt;br&gt;’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Para criar uma instância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$mydog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Dog();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$mydog-&gt;name = ‘locura’;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$mydog-&gt;bark();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7086600" cy="475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Podemos instanciar um objeto da seguinte forma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$str1 =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‘Dog’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$mydog =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$str1();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e invocar seus métodos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$str2 =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‘bark’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$mydog-&gt;$str2();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Para verificar a classe do objeto</a:t>
            </a:r>
          </a:p>
          <a:p>
            <a:pPr lvl="0" indent="-342900">
              <a:lnSpc>
                <a:spcPct val="90000"/>
              </a:lnSpc>
              <a:buSzPct val="250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var_dump($mydog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Dog) .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’&lt;br&gt;’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Podemos também pegar a classe do objeto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da seguinte forma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get_class($mydog).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’&lt;br&gt;’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Podemos também clonar uma classe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$mydog-&gt;name = ‘locura’;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$cloneddog =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$mydog;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$clonedog-&gt;bark();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Definindo uma 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7543" y="1268760"/>
            <a:ext cx="8380281" cy="4552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myDAO{   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// Esse método é padrão para instanciar uma classe.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lang="en-US" sz="1400" b="1" smtClean="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Será </a:t>
            </a: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executado para cada new que fizermos.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$this-&gt;con = new mysqli('localhost','root','senha','db_name');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// O php implementa o conceito de destrutor para as classes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 // sempre que o script finalizar (ou uma linha exit())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 // os construtores serão executados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__destruct()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$this-&gt;con-&gt;close();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echo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'&lt;br&gt;Destruindo uma classe'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Método Construtor e Destrutor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80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 métodos de sobrecarga são métodos invocados quando tentamos acessar algum valor ou método inexistente ou inacessível para o escopo atual. Os métodos são: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__set(string $name, mixed $value)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mixed __get(string $name)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 __isset(string $name)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__unset(string $name)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Sobrecarga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981225" y="4308875"/>
            <a:ext cx="4937100" cy="1052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Obs: unset() é um função usada para limpar um </a:t>
            </a:r>
            <a:r>
              <a:rPr lang="en-US" sz="2400" smtClean="0">
                <a:solidFill>
                  <a:srgbClr val="FF0000"/>
                </a:solidFill>
              </a:rPr>
              <a:t>variável</a:t>
            </a:r>
            <a:r>
              <a:rPr lang="en-US" sz="240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17000"/>
            <a:ext cx="8579296" cy="460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Aluno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$nome =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'semnome'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$curso =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'SIN'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__set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valor)</a:t>
            </a:r>
            <a:endParaRPr lang="en-US"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echo "Acessando Método __set para o atributo &lt;b&gt;".$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."&lt;/b&gt;&lt;br&gt;";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if(property_exists(get_class($this), 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 $this-&gt;$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valor;</a:t>
            </a:r>
            <a:endParaRPr lang="en-US"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__get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echo 'Acessando Método __get para o atributo &lt;b&gt;'.$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.'&lt;/b&gt;&lt;br&gt;';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if(property_exists(get_class($this), 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 return $this-&gt;$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return null;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Sobrecarga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17000"/>
            <a:ext cx="8229600" cy="460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Aluno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$nome =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'semnome'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$curso = </a:t>
            </a:r>
            <a:r>
              <a:rPr lang="en-US" sz="14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'SIN'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__set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($name, $value)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echo "Acessando Método __set para o atributo &lt;b&gt;".$name."&lt;/b&gt;&lt;br&gt;";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if(property_exists(get_class($this), $name)) $this-&gt;$name = $value;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__get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($name)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echo 'Acessando Método __get para o atributo &lt;b&gt;'.$name.'&lt;/b&gt;&lt;br&gt;';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if(property_exists(get_class($this), $name)) return $this-&gt;$name;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return null;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Sobrecarga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647825" y="1595250"/>
            <a:ext cx="6039000" cy="35523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$obj = new Aluno;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1C232"/>
                </a:solidFill>
              </a:rPr>
              <a:t>// Os métodos de </a:t>
            </a:r>
            <a:r>
              <a:rPr lang="en-US" sz="2400" smtClean="0">
                <a:solidFill>
                  <a:srgbClr val="F1C232"/>
                </a:solidFill>
              </a:rPr>
              <a:t>sobrecarga </a:t>
            </a:r>
            <a:r>
              <a:rPr lang="en-US" sz="2400">
                <a:solidFill>
                  <a:srgbClr val="F1C232"/>
                </a:solidFill>
              </a:rPr>
              <a:t>serão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1C232"/>
                </a:solidFill>
              </a:rPr>
              <a:t>// invocados para acesso de atributos ou 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1C232"/>
                </a:solidFill>
              </a:rPr>
              <a:t>// variáveis </a:t>
            </a:r>
            <a:r>
              <a:rPr lang="en-US" sz="2400" b="1" smtClean="0">
                <a:solidFill>
                  <a:srgbClr val="F1C232"/>
                </a:solidFill>
              </a:rPr>
              <a:t>private</a:t>
            </a:r>
            <a:endParaRPr lang="en-US" sz="2400" b="1">
              <a:solidFill>
                <a:srgbClr val="F1C232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$obj-&gt;nome = 'Maria';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echo $obj-&gt;nome.'&lt;br&gt;';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$obj-&gt;curso = 'CCO';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echo $obj-&gt;curso;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552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Aluno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function __isset($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echo "O atributo ".$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." está definido?&lt;br&gt;";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isset($this-&gt;$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__unset($name) {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echo "Limpando o atributo ".$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." &lt;br&gt;";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unset($this-&gt;$</a:t>
            </a:r>
            <a:r>
              <a:rPr lang="en-US" sz="1400" b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Sobrecarga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edian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Median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1293</Words>
  <Application>Microsoft Office PowerPoint</Application>
  <PresentationFormat>Apresentação na tela (4:3)</PresentationFormat>
  <Paragraphs>361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Noto Sans Symbols</vt:lpstr>
      <vt:lpstr>Questrial</vt:lpstr>
      <vt:lpstr>Crafty Girls</vt:lpstr>
      <vt:lpstr>Courier New</vt:lpstr>
      <vt:lpstr>2_Median</vt:lpstr>
      <vt:lpstr>4_Median</vt:lpstr>
      <vt:lpstr>Default Design</vt:lpstr>
      <vt:lpstr>COM222 DESENVOLVIMENTO DE SISTEMAS WEB </vt:lpstr>
      <vt:lpstr>Conteúdo</vt:lpstr>
      <vt:lpstr>Definindo uma classe</vt:lpstr>
      <vt:lpstr>Definindo uma classe</vt:lpstr>
      <vt:lpstr>Método Construtor e Destrutor</vt:lpstr>
      <vt:lpstr>Sobrecarga</vt:lpstr>
      <vt:lpstr>Sobrecarga</vt:lpstr>
      <vt:lpstr>Sobrecarga</vt:lpstr>
      <vt:lpstr>Sobrecarga</vt:lpstr>
      <vt:lpstr>Sobrecarga</vt:lpstr>
      <vt:lpstr>Herança</vt:lpstr>
      <vt:lpstr>Herança: Classe Abstrata</vt:lpstr>
      <vt:lpstr>Herança: Classe Abstrata</vt:lpstr>
      <vt:lpstr>Herança: Classe Abstrata</vt:lpstr>
      <vt:lpstr>Exercício 01</vt:lpstr>
      <vt:lpstr>Exercício 01</vt:lpstr>
      <vt:lpstr>Exercício 01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Exercício 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COM222 DESENVOLVIMENTO DE SISTEMAS WEB </dc:title>
  <cp:lastModifiedBy>Laercio</cp:lastModifiedBy>
  <cp:revision>13</cp:revision>
  <dcterms:modified xsi:type="dcterms:W3CDTF">2017-04-18T14:04:59Z</dcterms:modified>
</cp:coreProperties>
</file>