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Lato" panose="020B0604020202020204" charset="0"/>
      <p:regular r:id="rId18"/>
      <p:bold r:id="rId19"/>
      <p:italic r:id="rId20"/>
      <p:boldItalic r:id="rId21"/>
    </p:embeddedFont>
    <p:embeddedFont>
      <p:font typeface="Montserrat" panose="020B060402020202020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d4aad7ab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d4aad7abb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d4aad7ab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d4aad7abb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a95305be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a95305be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7a95305be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7a95305be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7a95305be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7a95305be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7a95305be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7a95305be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a8b42cb4c_0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a8b42cb4c_0_2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a8b42cb4c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a8b42cb4c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a8b42cb4c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a8b42cb4c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a8b42cb4c_0_4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a8b42cb4c_0_4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a8b42cb4c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a8b42cb4c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a95305b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a95305b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a95305b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a95305b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d4aad7ab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d4aad7ab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node.j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express.js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B2aUhXFiqUu2ENbkSrzvT3Aj6tnU30k7/edit?gid=1562700785#gid=1562700785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Memorial Connect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688"/>
              <a:t>Ingeniería Informática</a:t>
            </a:r>
            <a:endParaRPr sz="2688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77"/>
              <a:t>Escuela de informática y Telecomunicaciones</a:t>
            </a:r>
            <a:endParaRPr sz="1577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315325"/>
            <a:ext cx="34707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Docente: Fabián Saldaño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Sede: Puente alto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Sebastian Henriquez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Ariel Saavedra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Pedro Madrid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Carlos Pardo</a:t>
            </a:r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ctrTitle"/>
          </p:nvPr>
        </p:nvSpPr>
        <p:spPr>
          <a:xfrm>
            <a:off x="52750" y="4311175"/>
            <a:ext cx="1435800" cy="7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2025</a:t>
            </a:r>
            <a:endParaRPr sz="1577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sistema - Diagrama Actividades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7" name="Google Shape;197;p22" title="Consulta de memorial digital mediante Q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4275" y="909075"/>
            <a:ext cx="7262125" cy="417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4" name="Google Shape;204;p23" title="Compra en el marketplace funerar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25" y="89525"/>
            <a:ext cx="9095174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Tecnologías de Desarrollo</a:t>
            </a:r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2171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Frontend: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Angular v20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Tailwind Css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Backend: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 u="sng">
                <a:solidFill>
                  <a:schemeClr val="hlink"/>
                </a:solidFill>
                <a:hlinkClick r:id="rId3"/>
              </a:rPr>
              <a:t>Node.js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 u="sng">
                <a:solidFill>
                  <a:schemeClr val="hlink"/>
                </a:solidFill>
                <a:hlinkClick r:id="rId4"/>
              </a:rPr>
              <a:t>Express.js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Prisma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Bases de datos: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PostgreSQL</a:t>
            </a:r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body" idx="1"/>
          </p:nvPr>
        </p:nvSpPr>
        <p:spPr>
          <a:xfrm>
            <a:off x="4795600" y="1665625"/>
            <a:ext cx="21717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de versionamiento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Git &amp; GitHub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Cloud: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s"/>
              <a:t>Google Cloud Platform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- Estimación de Riesgos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- Carta Gantt</a:t>
            </a:r>
            <a:endParaRPr/>
          </a:p>
        </p:txBody>
      </p:sp>
      <p:sp>
        <p:nvSpPr>
          <p:cNvPr id="223" name="Google Shape;223;p26"/>
          <p:cNvSpPr txBox="1">
            <a:spLocks noGrp="1"/>
          </p:cNvSpPr>
          <p:nvPr>
            <p:ph type="body" idx="1"/>
          </p:nvPr>
        </p:nvSpPr>
        <p:spPr>
          <a:xfrm>
            <a:off x="1297500" y="4314625"/>
            <a:ext cx="7038900" cy="59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Enlace: </a:t>
            </a:r>
            <a:r>
              <a:rPr lang="es" u="sng">
                <a:solidFill>
                  <a:schemeClr val="hlink"/>
                </a:solidFill>
                <a:hlinkClick r:id="rId3"/>
              </a:rPr>
              <a:t>Carta Gantt</a:t>
            </a:r>
            <a:endParaRPr/>
          </a:p>
        </p:txBody>
      </p:sp>
      <p:pic>
        <p:nvPicPr>
          <p:cNvPr id="224" name="Google Shape;224;p26" title="CartaGanttEsquem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075" y="1056351"/>
            <a:ext cx="6977989" cy="325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Resumen de costos estimados del proyecto</a:t>
            </a:r>
            <a:endParaRPr/>
          </a:p>
        </p:txBody>
      </p:sp>
      <p:sp>
        <p:nvSpPr>
          <p:cNvPr id="230" name="Google Shape;230;p2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685240"/>
              </p:ext>
            </p:extLst>
          </p:nvPr>
        </p:nvGraphicFramePr>
        <p:xfrm>
          <a:off x="304062" y="1227570"/>
          <a:ext cx="8521701" cy="1589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4916">
                  <a:extLst>
                    <a:ext uri="{9D8B030D-6E8A-4147-A177-3AD203B41FA5}">
                      <a16:colId xmlns:a16="http://schemas.microsoft.com/office/drawing/2014/main" val="3549020447"/>
                    </a:ext>
                  </a:extLst>
                </a:gridCol>
                <a:gridCol w="1674916">
                  <a:extLst>
                    <a:ext uri="{9D8B030D-6E8A-4147-A177-3AD203B41FA5}">
                      <a16:colId xmlns:a16="http://schemas.microsoft.com/office/drawing/2014/main" val="1239717976"/>
                    </a:ext>
                  </a:extLst>
                </a:gridCol>
                <a:gridCol w="1335406">
                  <a:extLst>
                    <a:ext uri="{9D8B030D-6E8A-4147-A177-3AD203B41FA5}">
                      <a16:colId xmlns:a16="http://schemas.microsoft.com/office/drawing/2014/main" val="2742257341"/>
                    </a:ext>
                  </a:extLst>
                </a:gridCol>
                <a:gridCol w="1165651">
                  <a:extLst>
                    <a:ext uri="{9D8B030D-6E8A-4147-A177-3AD203B41FA5}">
                      <a16:colId xmlns:a16="http://schemas.microsoft.com/office/drawing/2014/main" val="3412961965"/>
                    </a:ext>
                  </a:extLst>
                </a:gridCol>
                <a:gridCol w="1256187">
                  <a:extLst>
                    <a:ext uri="{9D8B030D-6E8A-4147-A177-3AD203B41FA5}">
                      <a16:colId xmlns:a16="http://schemas.microsoft.com/office/drawing/2014/main" val="638038992"/>
                    </a:ext>
                  </a:extLst>
                </a:gridCol>
                <a:gridCol w="1414625">
                  <a:extLst>
                    <a:ext uri="{9D8B030D-6E8A-4147-A177-3AD203B41FA5}">
                      <a16:colId xmlns:a16="http://schemas.microsoft.com/office/drawing/2014/main" val="3661932154"/>
                    </a:ext>
                  </a:extLst>
                </a:gridCol>
              </a:tblGrid>
              <a:tr h="162965"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FASES</a:t>
                      </a:r>
                      <a:endParaRPr lang="es-CL" sz="1000" b="1" i="1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COSTO/SEMANA(CLP)</a:t>
                      </a:r>
                      <a:endParaRPr lang="es-CL" sz="1000" b="1" i="1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COSTO/TOTAL(CLP)</a:t>
                      </a:r>
                      <a:endParaRPr lang="es-CL" sz="1000" b="1" i="1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DIF/SEMANAS *</a:t>
                      </a:r>
                      <a:endParaRPr lang="es-CL" sz="1000" b="1" i="1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COSTO/JEFE(SEMANAL)</a:t>
                      </a:r>
                      <a:endParaRPr lang="es-CL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COSTO EQUIPO(SEMANAL)</a:t>
                      </a:r>
                      <a:endParaRPr lang="es-CL" sz="1000" b="1" i="0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extLst>
                  <a:ext uri="{0D108BD9-81ED-4DB2-BD59-A6C34878D82A}">
                    <a16:rowId xmlns:a16="http://schemas.microsoft.com/office/drawing/2014/main" val="2343646355"/>
                  </a:ext>
                </a:extLst>
              </a:tr>
              <a:tr h="196916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Fase 1: Planificación (4 semanas)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$812.000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$3.248.000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N/A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$250.000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$562.500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extLst>
                  <a:ext uri="{0D108BD9-81ED-4DB2-BD59-A6C34878D82A}">
                    <a16:rowId xmlns:a16="http://schemas.microsoft.com/office/drawing/2014/main" val="2524552735"/>
                  </a:ext>
                </a:extLst>
              </a:tr>
              <a:tr h="502475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Fase 2: Diseño arquitectura/Desarrollo del sistema (10 semanas)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$8.120.000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$8.120.000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000" u="none" strike="noStrike">
                          <a:effectLst/>
                        </a:rPr>
                        <a:t>N/A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$2.500.000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$1.875.000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extLst>
                  <a:ext uri="{0D108BD9-81ED-4DB2-BD59-A6C34878D82A}">
                    <a16:rowId xmlns:a16="http://schemas.microsoft.com/office/drawing/2014/main" val="2460691603"/>
                  </a:ext>
                </a:extLst>
              </a:tr>
              <a:tr h="325930">
                <a:tc>
                  <a:txBody>
                    <a:bodyPr/>
                    <a:lstStyle/>
                    <a:p>
                      <a:pPr algn="l" fontAlgn="b"/>
                      <a:r>
                        <a:rPr lang="es-MX" sz="1000" u="none" strike="noStrike">
                          <a:effectLst/>
                        </a:rPr>
                        <a:t>Fase 3: Mineria de datos y cierre del proyecto (2 semanas)</a:t>
                      </a:r>
                      <a:endParaRPr lang="es-MX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$1.624.000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$1.624.000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$3.258.000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>
                          <a:effectLst/>
                        </a:rPr>
                        <a:t>$500.000</a:t>
                      </a:r>
                      <a:endParaRPr lang="es-CL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000" u="none" strike="noStrike" dirty="0">
                          <a:effectLst/>
                        </a:rPr>
                        <a:t>$375.000</a:t>
                      </a:r>
                      <a:endParaRPr lang="es-CL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790" marR="6790" marT="6790" marB="0" anchor="b"/>
                </a:tc>
                <a:extLst>
                  <a:ext uri="{0D108BD9-81ED-4DB2-BD59-A6C34878D82A}">
                    <a16:rowId xmlns:a16="http://schemas.microsoft.com/office/drawing/2014/main" val="2764009720"/>
                  </a:ext>
                </a:extLst>
              </a:tr>
            </a:tbl>
          </a:graphicData>
        </a:graphic>
      </p:graphicFrame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619791"/>
              </p:ext>
            </p:extLst>
          </p:nvPr>
        </p:nvGraphicFramePr>
        <p:xfrm>
          <a:off x="304061" y="3023150"/>
          <a:ext cx="8521701" cy="1715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39481">
                  <a:extLst>
                    <a:ext uri="{9D8B030D-6E8A-4147-A177-3AD203B41FA5}">
                      <a16:colId xmlns:a16="http://schemas.microsoft.com/office/drawing/2014/main" val="832427020"/>
                    </a:ext>
                  </a:extLst>
                </a:gridCol>
                <a:gridCol w="2439481">
                  <a:extLst>
                    <a:ext uri="{9D8B030D-6E8A-4147-A177-3AD203B41FA5}">
                      <a16:colId xmlns:a16="http://schemas.microsoft.com/office/drawing/2014/main" val="2731520051"/>
                    </a:ext>
                  </a:extLst>
                </a:gridCol>
                <a:gridCol w="1944992">
                  <a:extLst>
                    <a:ext uri="{9D8B030D-6E8A-4147-A177-3AD203B41FA5}">
                      <a16:colId xmlns:a16="http://schemas.microsoft.com/office/drawing/2014/main" val="4126118909"/>
                    </a:ext>
                  </a:extLst>
                </a:gridCol>
                <a:gridCol w="1697747">
                  <a:extLst>
                    <a:ext uri="{9D8B030D-6E8A-4147-A177-3AD203B41FA5}">
                      <a16:colId xmlns:a16="http://schemas.microsoft.com/office/drawing/2014/main" val="237912014"/>
                    </a:ext>
                  </a:extLst>
                </a:gridCol>
              </a:tblGrid>
              <a:tr h="362387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ACTORES</a:t>
                      </a:r>
                      <a:endParaRPr lang="es-CL" sz="1100" b="1" i="1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MESES CONTRATO</a:t>
                      </a:r>
                      <a:endParaRPr lang="es-CL" sz="1100" b="1" i="1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SALARIO/MES(CLP)</a:t>
                      </a:r>
                      <a:endParaRPr lang="es-CL" sz="1100" b="1" i="1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SALARIO/TOTAL(CLP)</a:t>
                      </a:r>
                      <a:endParaRPr lang="es-CL" sz="1100" b="1" i="1" u="none" strike="noStrike">
                        <a:solidFill>
                          <a:srgbClr val="0061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7564510"/>
                  </a:ext>
                </a:extLst>
              </a:tr>
              <a:tr h="19327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JEFE DE PROYECTO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8675604"/>
                  </a:ext>
                </a:extLst>
              </a:tr>
              <a:tr h="19327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Carlos Pardo</a:t>
                      </a:r>
                      <a:endParaRPr lang="es-CL" sz="11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$1.000.000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$5.000.000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1451430"/>
                  </a:ext>
                </a:extLst>
              </a:tr>
              <a:tr h="19327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EQUIPO DE DESARROLLO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66857948"/>
                  </a:ext>
                </a:extLst>
              </a:tr>
              <a:tr h="19327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Pedro Madrid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$750.000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$3.750.000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2596125"/>
                  </a:ext>
                </a:extLst>
              </a:tr>
              <a:tr h="19327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Ariel Saavedra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$750.000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$3.750.000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03868455"/>
                  </a:ext>
                </a:extLst>
              </a:tr>
              <a:tr h="19327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Sebastián Henríquez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L" sz="1100" u="none" strike="noStrike">
                          <a:effectLst/>
                        </a:rPr>
                        <a:t>5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$750.000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$3.750.000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37696258"/>
                  </a:ext>
                </a:extLst>
              </a:tr>
              <a:tr h="193273"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TOTAL</a:t>
                      </a:r>
                      <a:endParaRPr lang="es-CL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L" sz="1100" u="none" strike="noStrike">
                          <a:effectLst/>
                        </a:rPr>
                        <a:t> 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>
                          <a:effectLst/>
                        </a:rPr>
                        <a:t>$3.250.000</a:t>
                      </a:r>
                      <a:endParaRPr lang="es-CL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s-CL" sz="1100" u="none" strike="noStrike" dirty="0">
                          <a:effectLst/>
                        </a:rPr>
                        <a:t>$16.250.000</a:t>
                      </a:r>
                      <a:endParaRPr lang="es-CL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3667757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 a resolver</a:t>
            </a:r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La gestión de servicios funerarios y cementerios aún se realiza en gran medida de forma manual y presencial, lo que provoca demoras, poca transparencia en precios y disponibilidad, ausencia de información en tiempo real y dificultades de coordinación entre familias, funerarias, cementerios y proveedores, especialmente en un contexto emocionalmente delicado para los usuarios.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1358100" y="1013375"/>
            <a:ext cx="70389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Se propone </a:t>
            </a:r>
            <a:r>
              <a:rPr lang="es" sz="1200" b="1">
                <a:latin typeface="Arial"/>
                <a:ea typeface="Arial"/>
                <a:cs typeface="Arial"/>
                <a:sym typeface="Arial"/>
              </a:rPr>
              <a:t>MemorialConnect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, una plataforma web integral que digitaliza y centraliza la gestión de servicios funerarios y cementerios. Permitirá a familias, funerarias y proveedores coordinar servicios en un solo lugar, con acceso en tiempo real a información, memoriales digitales, pagos en línea seguros y herramientas de administración eficientes. Su propuesta de valor está en combinar </a:t>
            </a:r>
            <a:r>
              <a:rPr lang="es" sz="1200" b="1">
                <a:latin typeface="Arial"/>
                <a:ea typeface="Arial"/>
                <a:cs typeface="Arial"/>
                <a:sym typeface="Arial"/>
              </a:rPr>
              <a:t>eficiencia operativa, transparencia, accesibilidad y sensibilidad humana</a:t>
            </a:r>
            <a:r>
              <a:rPr lang="es" sz="1200">
                <a:latin typeface="Arial"/>
                <a:ea typeface="Arial"/>
                <a:cs typeface="Arial"/>
                <a:sym typeface="Arial"/>
              </a:rPr>
              <a:t> en un sector tradicionalmente manual.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5"/>
          <p:cNvSpPr txBox="1">
            <a:spLocks noGrp="1"/>
          </p:cNvSpPr>
          <p:nvPr>
            <p:ph type="title"/>
          </p:nvPr>
        </p:nvSpPr>
        <p:spPr>
          <a:xfrm>
            <a:off x="1297500" y="271090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Proyecto</a:t>
            </a:r>
            <a:endParaRPr/>
          </a:p>
        </p:txBody>
      </p:sp>
      <p:sp>
        <p:nvSpPr>
          <p:cNvPr id="150" name="Google Shape;150;p15"/>
          <p:cNvSpPr txBox="1">
            <a:spLocks noGrp="1"/>
          </p:cNvSpPr>
          <p:nvPr>
            <p:ph type="body" idx="1"/>
          </p:nvPr>
        </p:nvSpPr>
        <p:spPr>
          <a:xfrm>
            <a:off x="1358100" y="3399800"/>
            <a:ext cx="7038900" cy="8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200">
                <a:latin typeface="Arial"/>
                <a:ea typeface="Arial"/>
                <a:cs typeface="Arial"/>
                <a:sym typeface="Arial"/>
              </a:rPr>
              <a:t>Desarrollar e implementar un sistema web que optimice la gestión de memoriales y servicios funerarios, mejorando la coordinación entre los distintos actores y ofreciendo a los usuarios una experiencia digital confiable, segura y empática.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Alcances</a:t>
            </a:r>
            <a:endParaRPr/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193600" y="1022025"/>
            <a:ext cx="5265300" cy="24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Que hace el sistema: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Digitaliza y administra sepulturas, reservas y memoriales.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Permite a familias crear memoriales digitales, agendar visitas y recibir recordatorios.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Facilita la contratación y pago de servicios funerarios y florales en línea.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Ofrece paneles administrativos para cementerios, funerarias y proveedores.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Garantiza trazabilidad de servicios, seguridad de datos y auditoría de operaciones.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1"/>
          </p:nvPr>
        </p:nvSpPr>
        <p:spPr>
          <a:xfrm>
            <a:off x="1193600" y="2731200"/>
            <a:ext cx="5265300" cy="24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Que NO hace: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No gestiona trámites legales externos (ej. certificados de defunción).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No realiza transporte físico de restos (solo coordinación digital).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No reemplaza sistemas internos de facturación, aunque puede integrarse vía API.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8" name="Google Shape;158;p16"/>
          <p:cNvSpPr txBox="1">
            <a:spLocks noGrp="1"/>
          </p:cNvSpPr>
          <p:nvPr>
            <p:ph type="body" idx="1"/>
          </p:nvPr>
        </p:nvSpPr>
        <p:spPr>
          <a:xfrm>
            <a:off x="1193600" y="3794700"/>
            <a:ext cx="5265300" cy="24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Otros Alcances o restricciones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120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Funcionará solo con conexión a internet y navegadores actualizados.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Requiere integración con pasarelas de pago (Flow).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El acceso a información sensible está restringido a usuarios autorizados.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Font typeface="Arial"/>
              <a:buChar char="●"/>
            </a:pPr>
            <a:r>
              <a:rPr lang="es" sz="1000">
                <a:latin typeface="Arial"/>
                <a:ea typeface="Arial"/>
                <a:cs typeface="Arial"/>
                <a:sym typeface="Arial"/>
              </a:rPr>
              <a:t>Disponibilidad mínima exigida: </a:t>
            </a:r>
            <a:r>
              <a:rPr lang="es" sz="1000" b="1">
                <a:latin typeface="Arial"/>
                <a:ea typeface="Arial"/>
                <a:cs typeface="Arial"/>
                <a:sym typeface="Arial"/>
              </a:rPr>
              <a:t>99% mensual</a:t>
            </a:r>
            <a:r>
              <a:rPr lang="es" sz="1000">
                <a:latin typeface="Arial"/>
                <a:ea typeface="Arial"/>
                <a:cs typeface="Arial"/>
                <a:sym typeface="Arial"/>
              </a:rPr>
              <a:t>, con respaldo automático diario.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Lista de requerimientos</a:t>
            </a:r>
            <a:endParaRPr/>
          </a:p>
        </p:txBody>
      </p:sp>
      <p:sp>
        <p:nvSpPr>
          <p:cNvPr id="164" name="Google Shape;164;p17"/>
          <p:cNvSpPr txBox="1">
            <a:spLocks noGrp="1"/>
          </p:cNvSpPr>
          <p:nvPr>
            <p:ph type="body" idx="1"/>
          </p:nvPr>
        </p:nvSpPr>
        <p:spPr>
          <a:xfrm>
            <a:off x="1297500" y="1377125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Lista de requerimientos funcionales: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Marketplace: Compra y venta de artículos conmemorativos.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Pasarela de pagos (Flow): Pagos seguros con tarjeta de crédito, débito y prepago.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Lectura de código QR en lápidas: Acceso a memoriales digitales.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Registro y digitalización de sepulturas: Gestión de lápidas, nichos y mausoleos.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Mapa interactivo: Localización y rutas hacia sepulturas.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Agenda de visitas y recordatorios: Reservas de visitas y notificaciones automáticas.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Panel administrativo y gestión de roles/permisos: Control y administración según perfil de usuario.</a:t>
            </a:r>
            <a:endParaRPr sz="9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Lista de requerimientos NO funcionales: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Seguridad: Cifrado de credenciales, autenticación JWT y opción de MFA; cumplimiento de Ley 19.628.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Disponibilidad: 99% mensual con respaldos automáticos diarios.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Usabilidad: Interfaz intuitiva y responsive para todo tipo de usuario.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Rendimiento: Respuesta rápida (&lt;3 segundos) para consultas críticas.</a:t>
            </a:r>
            <a:endParaRPr sz="4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s" sz="4000">
                <a:latin typeface="Arial"/>
                <a:ea typeface="Arial"/>
                <a:cs typeface="Arial"/>
                <a:sym typeface="Arial"/>
              </a:rPr>
              <a:t>Compatibilidad e integración: Navegadores modernos, dispositivos móviles e integración con pasarelas de pago externas.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Sistema - </a:t>
            </a:r>
            <a:r>
              <a:rPr lang="es">
                <a:latin typeface="Lato"/>
                <a:ea typeface="Lato"/>
                <a:cs typeface="Lato"/>
                <a:sym typeface="Lato"/>
              </a:rPr>
              <a:t>Modelo Datos Relacional</a:t>
            </a:r>
            <a:endParaRPr sz="3500"/>
          </a:p>
        </p:txBody>
      </p:sp>
      <p:pic>
        <p:nvPicPr>
          <p:cNvPr id="170" name="Google Shape;170;p18" title="Modelo de base de dat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4875" y="920150"/>
            <a:ext cx="6554926" cy="422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sistema - Diagrama Caso Uso</a:t>
            </a:r>
            <a:endParaRPr/>
          </a:p>
        </p:txBody>
      </p:sp>
      <p:pic>
        <p:nvPicPr>
          <p:cNvPr id="176" name="Google Shape;17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825" y="959375"/>
            <a:ext cx="5390199" cy="4124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sistema - Diagrama Actividades</a:t>
            </a:r>
            <a:endParaRPr/>
          </a:p>
        </p:txBody>
      </p:sp>
      <p:sp>
        <p:nvSpPr>
          <p:cNvPr id="182" name="Google Shape;182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3" name="Google Shape;183;p20" title="Búsqueda y localización de tumba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600" y="960325"/>
            <a:ext cx="7723375" cy="4142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del sistema - Diagrama Actividades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0" name="Google Shape;190;p21" title="Agenda de visitas y configuración de recordatorio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6825" y="935925"/>
            <a:ext cx="7316475" cy="420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732</Words>
  <Application>Microsoft Office PowerPoint</Application>
  <PresentationFormat>Presentación en pantalla (16:9)</PresentationFormat>
  <Paragraphs>129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0" baseType="lpstr">
      <vt:lpstr>Arial</vt:lpstr>
      <vt:lpstr>Lato</vt:lpstr>
      <vt:lpstr>Montserrat</vt:lpstr>
      <vt:lpstr>Calibri</vt:lpstr>
      <vt:lpstr>Focus</vt:lpstr>
      <vt:lpstr>Memorial Connect Ingeniería Informática Escuela de informática y Telecomunicaciones </vt:lpstr>
      <vt:lpstr>Problemática a resolver</vt:lpstr>
      <vt:lpstr>Solución</vt:lpstr>
      <vt:lpstr>Alcances</vt:lpstr>
      <vt:lpstr>Lista de requerimientos</vt:lpstr>
      <vt:lpstr>Diseño del Sistema - Modelo Datos Relacional</vt:lpstr>
      <vt:lpstr>Diseño del sistema - Diagrama Caso Uso</vt:lpstr>
      <vt:lpstr>Diseño del sistema - Diagrama Actividades</vt:lpstr>
      <vt:lpstr>Diseño del sistema - Diagrama Actividades </vt:lpstr>
      <vt:lpstr>Diseño del sistema - Diagrama Actividades </vt:lpstr>
      <vt:lpstr>Presentación de PowerPoint</vt:lpstr>
      <vt:lpstr>Tecnologías de Desarrollo</vt:lpstr>
      <vt:lpstr>Planificación - Estimación de Riesgos</vt:lpstr>
      <vt:lpstr>Planificación - Carta Gantt</vt:lpstr>
      <vt:lpstr>Resumen de costos estimados del 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Memorial Connect Ingeniería Informática Escuela de informática y Telecomunicaciones </dc:title>
  <cp:lastModifiedBy>seba2</cp:lastModifiedBy>
  <cp:revision>1</cp:revision>
  <dcterms:modified xsi:type="dcterms:W3CDTF">2025-09-09T22:16:52Z</dcterms:modified>
</cp:coreProperties>
</file>