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62" r:id="rId9"/>
    <p:sldId id="266" r:id="rId10"/>
    <p:sldId id="273" r:id="rId11"/>
    <p:sldId id="272" r:id="rId12"/>
    <p:sldId id="280" r:id="rId13"/>
    <p:sldId id="281" r:id="rId14"/>
    <p:sldId id="268" r:id="rId15"/>
    <p:sldId id="274" r:id="rId16"/>
    <p:sldId id="275" r:id="rId17"/>
    <p:sldId id="269" r:id="rId18"/>
    <p:sldId id="271" r:id="rId19"/>
    <p:sldId id="270" r:id="rId20"/>
    <p:sldId id="276" r:id="rId21"/>
    <p:sldId id="277" r:id="rId22"/>
    <p:sldId id="278" r:id="rId23"/>
    <p:sldId id="279" r:id="rId24"/>
    <p:sldId id="26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1807" autoAdjust="0"/>
  </p:normalViewPr>
  <p:slideViewPr>
    <p:cSldViewPr>
      <p:cViewPr>
        <p:scale>
          <a:sx n="80" d="100"/>
          <a:sy n="80" d="100"/>
        </p:scale>
        <p:origin x="-84" y="96"/>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2"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minVer="1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1E206-3F6C-4535-B4C2-1852A1175E7D}" type="doc">
      <dgm:prSet loTypeId="urn:microsoft.com/office/officeart/2005/8/layout/list1" loCatId="list" qsTypeId="urn:microsoft.com/office/officeart/2005/8/quickstyle/simple1#7" qsCatId="simple" csTypeId="urn:microsoft.com/office/officeart/2005/8/colors/accent1_2#2" csCatId="accent1" phldr="1"/>
      <dgm:spPr/>
      <dgm:t>
        <a:bodyPr/>
        <a:lstStyle/>
        <a:p>
          <a:endParaRPr lang="en-US"/>
        </a:p>
      </dgm:t>
    </dgm:pt>
    <dgm:pt modelId="{96F225B3-2268-4CB1-9A6D-DD3D78235A90}">
      <dgm:prSet custT="1"/>
      <dgm:spPr>
        <a:solidFill>
          <a:schemeClr val="accent2"/>
        </a:solidFill>
        <a:ln>
          <a:noFill/>
        </a:ln>
      </dgm:spPr>
      <dgm:t>
        <a:bodyPr/>
        <a:lstStyle/>
        <a:p>
          <a:pPr rtl="0"/>
          <a:r>
            <a:rPr lang="en-US" sz="1800" b="1" dirty="0" smtClean="0">
              <a:solidFill>
                <a:schemeClr val="tx1"/>
              </a:solidFill>
              <a:ea typeface="+mn-ea"/>
              <a:cs typeface="+mn-cs"/>
            </a:rPr>
            <a:t>What tools were chosen and why?</a:t>
          </a:r>
          <a:endParaRPr lang="en-US" sz="1800" b="1" dirty="0">
            <a:solidFill>
              <a:schemeClr val="tx1"/>
            </a:solidFill>
          </a:endParaRPr>
        </a:p>
      </dgm:t>
    </dgm:pt>
    <dgm:pt modelId="{BB73B217-FF8F-4C8F-8CD2-4750708F0382}" type="parTrans" cxnId="{667C7982-07DA-481C-9497-BB8D1BD54CE6}">
      <dgm:prSet/>
      <dgm:spPr/>
      <dgm:t>
        <a:bodyPr/>
        <a:lstStyle/>
        <a:p>
          <a:endParaRPr lang="en-US" sz="1200"/>
        </a:p>
      </dgm:t>
    </dgm:pt>
    <dgm:pt modelId="{F7D5E32B-2816-47FB-95E5-01C708BBC493}" type="sibTrans" cxnId="{667C7982-07DA-481C-9497-BB8D1BD54CE6}">
      <dgm:prSet/>
      <dgm:spPr/>
      <dgm:t>
        <a:bodyPr/>
        <a:lstStyle/>
        <a:p>
          <a:endParaRPr lang="en-US" sz="1200"/>
        </a:p>
      </dgm:t>
    </dgm:pt>
    <dgm:pt modelId="{73381DCD-C269-4E6D-9AFB-BECEE2749D18}">
      <dgm:prSet custT="1"/>
      <dgm:spPr>
        <a:noFill/>
        <a:ln>
          <a:solidFill>
            <a:schemeClr val="accent1"/>
          </a:solidFill>
        </a:ln>
      </dgm:spPr>
      <dgm:t>
        <a:bodyPr/>
        <a:lstStyle/>
        <a:p>
          <a:pPr rtl="0"/>
          <a:r>
            <a:rPr lang="en-US" sz="1600" dirty="0" smtClean="0">
              <a:solidFill>
                <a:schemeClr val="bg2"/>
              </a:solidFill>
              <a:ea typeface="+mn-ea"/>
              <a:cs typeface="+mn-cs"/>
            </a:rPr>
            <a:t>Excel – use for input dat</a:t>
          </a:r>
          <a:r>
            <a:rPr lang="en-US" sz="1600" b="0" dirty="0" smtClean="0">
              <a:solidFill>
                <a:schemeClr val="bg2"/>
              </a:solidFill>
              <a:ea typeface="+mn-ea"/>
              <a:cs typeface="+mn-cs"/>
            </a:rPr>
            <a:t>a because it is easy to use</a:t>
          </a:r>
          <a:endParaRPr lang="en-US" sz="1600" b="0" dirty="0">
            <a:solidFill>
              <a:schemeClr val="bg2"/>
            </a:solidFill>
          </a:endParaRPr>
        </a:p>
      </dgm:t>
    </dgm:pt>
    <dgm:pt modelId="{720D56F4-65FC-4CDA-8B3B-12DC7D227BE8}" type="parTrans" cxnId="{60D789E2-7A32-4437-8E2C-8B560B3784C0}">
      <dgm:prSet/>
      <dgm:spPr/>
      <dgm:t>
        <a:bodyPr/>
        <a:lstStyle/>
        <a:p>
          <a:endParaRPr lang="en-US" sz="1200"/>
        </a:p>
      </dgm:t>
    </dgm:pt>
    <dgm:pt modelId="{85349A43-5576-44C6-8D13-62F2BF5EFAFB}" type="sibTrans" cxnId="{60D789E2-7A32-4437-8E2C-8B560B3784C0}">
      <dgm:prSet/>
      <dgm:spPr/>
      <dgm:t>
        <a:bodyPr/>
        <a:lstStyle/>
        <a:p>
          <a:endParaRPr lang="en-US" sz="1200"/>
        </a:p>
      </dgm:t>
    </dgm:pt>
    <dgm:pt modelId="{9270810E-5EDA-493C-94A3-CD56D6BDC201}">
      <dgm:prSet custT="1"/>
      <dgm:spPr>
        <a:solidFill>
          <a:schemeClr val="accent2"/>
        </a:solidFill>
        <a:ln>
          <a:noFill/>
        </a:ln>
      </dgm:spPr>
      <dgm:t>
        <a:bodyPr/>
        <a:lstStyle/>
        <a:p>
          <a:pPr rtl="0"/>
          <a:r>
            <a:rPr lang="en-US" sz="1800" b="1" dirty="0" smtClean="0">
              <a:solidFill>
                <a:schemeClr val="tx1"/>
              </a:solidFill>
            </a:rPr>
            <a:t>Challenges and lesson learned.</a:t>
          </a:r>
          <a:endParaRPr lang="en-US" sz="1800" b="1" dirty="0">
            <a:solidFill>
              <a:schemeClr val="tx1"/>
            </a:solidFill>
          </a:endParaRPr>
        </a:p>
      </dgm:t>
    </dgm:pt>
    <dgm:pt modelId="{8AFFD4DB-1827-4550-B581-D6836D1A7B41}" type="parTrans" cxnId="{304B3FEF-A04A-4EB6-B224-EBD06900C776}">
      <dgm:prSet/>
      <dgm:spPr/>
      <dgm:t>
        <a:bodyPr/>
        <a:lstStyle/>
        <a:p>
          <a:endParaRPr lang="en-US" sz="1200"/>
        </a:p>
      </dgm:t>
    </dgm:pt>
    <dgm:pt modelId="{C6C5529E-8F47-4FCC-A5E6-616381E60A8A}" type="sibTrans" cxnId="{304B3FEF-A04A-4EB6-B224-EBD06900C776}">
      <dgm:prSet/>
      <dgm:spPr/>
      <dgm:t>
        <a:bodyPr/>
        <a:lstStyle/>
        <a:p>
          <a:endParaRPr lang="en-US" sz="1200"/>
        </a:p>
      </dgm:t>
    </dgm:pt>
    <dgm:pt modelId="{6A69E878-6E4C-4840-B8F1-E395DA9854AF}">
      <dgm:prSet custT="1"/>
      <dgm:spPr>
        <a:noFill/>
        <a:ln>
          <a:solidFill>
            <a:schemeClr val="accent1"/>
          </a:solidFill>
        </a:ln>
      </dgm:spPr>
      <dgm:t>
        <a:bodyPr/>
        <a:lstStyle/>
        <a:p>
          <a:pPr rtl="0"/>
          <a:r>
            <a:rPr lang="en-CA" sz="1600" dirty="0" smtClean="0">
              <a:solidFill>
                <a:schemeClr val="bg2"/>
              </a:solidFill>
              <a:ea typeface="+mn-ea"/>
              <a:cs typeface="+mn-cs"/>
            </a:rPr>
            <a:t>Need to be disciplined in keeping up with data recording daily.</a:t>
          </a:r>
          <a:endParaRPr lang="en-US" sz="1600" dirty="0">
            <a:solidFill>
              <a:schemeClr val="bg2"/>
            </a:solidFill>
          </a:endParaRPr>
        </a:p>
      </dgm:t>
    </dgm:pt>
    <dgm:pt modelId="{E57BA40C-1429-48A7-B536-012502266669}" type="parTrans" cxnId="{606D715F-4BB7-40D4-B96D-3A1EE6FD1F64}">
      <dgm:prSet/>
      <dgm:spPr/>
      <dgm:t>
        <a:bodyPr/>
        <a:lstStyle/>
        <a:p>
          <a:endParaRPr lang="en-US" sz="1200"/>
        </a:p>
      </dgm:t>
    </dgm:pt>
    <dgm:pt modelId="{29EBC539-22E0-4AC6-97FB-361BDF867572}" type="sibTrans" cxnId="{606D715F-4BB7-40D4-B96D-3A1EE6FD1F64}">
      <dgm:prSet/>
      <dgm:spPr/>
      <dgm:t>
        <a:bodyPr/>
        <a:lstStyle/>
        <a:p>
          <a:endParaRPr lang="en-US" sz="1200"/>
        </a:p>
      </dgm:t>
    </dgm:pt>
    <dgm:pt modelId="{AAA7B84E-B3EA-4D30-8BF0-866144E72AF5}">
      <dgm:prSet custT="1"/>
      <dgm:spPr>
        <a:noFill/>
        <a:ln>
          <a:solidFill>
            <a:schemeClr val="accent1"/>
          </a:solidFill>
        </a:ln>
      </dgm:spPr>
      <dgm:t>
        <a:bodyPr/>
        <a:lstStyle/>
        <a:p>
          <a:pPr rtl="0"/>
          <a:r>
            <a:rPr lang="en-US" sz="1600" b="0" dirty="0" smtClean="0">
              <a:solidFill>
                <a:schemeClr val="bg2"/>
              </a:solidFill>
            </a:rPr>
            <a:t>Tableau – great visual tools on collected data; wanted to expose and deep learning it</a:t>
          </a:r>
          <a:endParaRPr lang="en-US" sz="1600" b="0" dirty="0">
            <a:solidFill>
              <a:schemeClr val="bg2"/>
            </a:solidFill>
          </a:endParaRPr>
        </a:p>
      </dgm:t>
    </dgm:pt>
    <dgm:pt modelId="{A43A6581-208F-4D2A-83C9-91082575B0C6}" type="parTrans" cxnId="{9C238D88-5B15-4FA4-87AE-08AE651FF399}">
      <dgm:prSet/>
      <dgm:spPr/>
      <dgm:t>
        <a:bodyPr/>
        <a:lstStyle/>
        <a:p>
          <a:endParaRPr lang="en-CA"/>
        </a:p>
      </dgm:t>
    </dgm:pt>
    <dgm:pt modelId="{55DA952E-5B1A-43EE-BEE8-9E910016FC55}" type="sibTrans" cxnId="{9C238D88-5B15-4FA4-87AE-08AE651FF399}">
      <dgm:prSet/>
      <dgm:spPr/>
      <dgm:t>
        <a:bodyPr/>
        <a:lstStyle/>
        <a:p>
          <a:endParaRPr lang="en-CA"/>
        </a:p>
      </dgm:t>
    </dgm:pt>
    <dgm:pt modelId="{20BFB25E-243B-4E6A-87D0-D3AA388A2B89}">
      <dgm:prSet custT="1"/>
      <dgm:spPr>
        <a:noFill/>
        <a:ln>
          <a:solidFill>
            <a:schemeClr val="accent1"/>
          </a:solidFill>
        </a:ln>
      </dgm:spPr>
      <dgm:t>
        <a:bodyPr/>
        <a:lstStyle/>
        <a:p>
          <a:pPr rtl="0"/>
          <a:r>
            <a:rPr lang="en-US" sz="1600" dirty="0" smtClean="0">
              <a:solidFill>
                <a:schemeClr val="bg2"/>
              </a:solidFill>
            </a:rPr>
            <a:t>Need to take initiative to self-learning on Tableau.</a:t>
          </a:r>
          <a:endParaRPr lang="en-US" sz="1600" dirty="0">
            <a:solidFill>
              <a:schemeClr val="bg2"/>
            </a:solidFill>
          </a:endParaRPr>
        </a:p>
      </dgm:t>
    </dgm:pt>
    <dgm:pt modelId="{07C3BD10-22CB-4F67-B1C0-D3568505742C}" type="parTrans" cxnId="{B0D3A6D7-F378-407C-AB28-96C7243A98D4}">
      <dgm:prSet/>
      <dgm:spPr/>
      <dgm:t>
        <a:bodyPr/>
        <a:lstStyle/>
        <a:p>
          <a:endParaRPr lang="en-CA"/>
        </a:p>
      </dgm:t>
    </dgm:pt>
    <dgm:pt modelId="{846C3BB8-FE02-45B3-9509-1E3B8A8B7923}" type="sibTrans" cxnId="{B0D3A6D7-F378-407C-AB28-96C7243A98D4}">
      <dgm:prSet/>
      <dgm:spPr/>
      <dgm:t>
        <a:bodyPr/>
        <a:lstStyle/>
        <a:p>
          <a:endParaRPr lang="en-CA"/>
        </a:p>
      </dgm:t>
    </dgm:pt>
    <dgm:pt modelId="{1A148C7C-2DF7-4A3E-8B60-CD1BB656DEB0}" type="pres">
      <dgm:prSet presAssocID="{1E11E206-3F6C-4535-B4C2-1852A1175E7D}" presName="linear" presStyleCnt="0">
        <dgm:presLayoutVars>
          <dgm:dir/>
          <dgm:animLvl val="lvl"/>
          <dgm:resizeHandles val="exact"/>
        </dgm:presLayoutVars>
      </dgm:prSet>
      <dgm:spPr/>
      <dgm:t>
        <a:bodyPr/>
        <a:lstStyle/>
        <a:p>
          <a:endParaRPr lang="en-CA"/>
        </a:p>
      </dgm:t>
    </dgm:pt>
    <dgm:pt modelId="{75069D38-BA13-4431-99AF-CCCC3F150DA1}" type="pres">
      <dgm:prSet presAssocID="{96F225B3-2268-4CB1-9A6D-DD3D78235A90}" presName="parentLin" presStyleCnt="0"/>
      <dgm:spPr/>
    </dgm:pt>
    <dgm:pt modelId="{626BC4C1-7783-44BE-91BE-44C956F5D34C}" type="pres">
      <dgm:prSet presAssocID="{96F225B3-2268-4CB1-9A6D-DD3D78235A90}" presName="parentLeftMargin" presStyleLbl="node1" presStyleIdx="0" presStyleCnt="2"/>
      <dgm:spPr/>
      <dgm:t>
        <a:bodyPr/>
        <a:lstStyle/>
        <a:p>
          <a:endParaRPr lang="en-CA"/>
        </a:p>
      </dgm:t>
    </dgm:pt>
    <dgm:pt modelId="{8B3DCA86-CC99-48ED-8764-6E81C7AE6BE9}" type="pres">
      <dgm:prSet presAssocID="{96F225B3-2268-4CB1-9A6D-DD3D78235A90}" presName="parentText" presStyleLbl="node1" presStyleIdx="0" presStyleCnt="2" custScaleX="96693" custScaleY="56703">
        <dgm:presLayoutVars>
          <dgm:chMax val="0"/>
          <dgm:bulletEnabled val="1"/>
        </dgm:presLayoutVars>
      </dgm:prSet>
      <dgm:spPr>
        <a:prstGeom prst="rect">
          <a:avLst/>
        </a:prstGeom>
      </dgm:spPr>
      <dgm:t>
        <a:bodyPr/>
        <a:lstStyle/>
        <a:p>
          <a:endParaRPr lang="en-CA"/>
        </a:p>
      </dgm:t>
    </dgm:pt>
    <dgm:pt modelId="{8A917F7A-6EF6-4379-B9C9-8385463527DE}" type="pres">
      <dgm:prSet presAssocID="{96F225B3-2268-4CB1-9A6D-DD3D78235A90}" presName="negativeSpace" presStyleCnt="0"/>
      <dgm:spPr/>
    </dgm:pt>
    <dgm:pt modelId="{D96AA0FF-3772-4C88-B9D9-D7702591B9A7}" type="pres">
      <dgm:prSet presAssocID="{96F225B3-2268-4CB1-9A6D-DD3D78235A90}" presName="childText" presStyleLbl="conFgAcc1" presStyleIdx="0" presStyleCnt="2" custScaleY="94176">
        <dgm:presLayoutVars>
          <dgm:bulletEnabled val="1"/>
        </dgm:presLayoutVars>
      </dgm:prSet>
      <dgm:spPr/>
      <dgm:t>
        <a:bodyPr/>
        <a:lstStyle/>
        <a:p>
          <a:endParaRPr lang="en-CA"/>
        </a:p>
      </dgm:t>
    </dgm:pt>
    <dgm:pt modelId="{A1573737-E787-472F-AAE3-2E202980FDAD}" type="pres">
      <dgm:prSet presAssocID="{F7D5E32B-2816-47FB-95E5-01C708BBC493}" presName="spaceBetweenRectangles" presStyleCnt="0"/>
      <dgm:spPr/>
    </dgm:pt>
    <dgm:pt modelId="{2E035A50-D974-4530-9F87-25D1902BC720}" type="pres">
      <dgm:prSet presAssocID="{9270810E-5EDA-493C-94A3-CD56D6BDC201}" presName="parentLin" presStyleCnt="0"/>
      <dgm:spPr/>
    </dgm:pt>
    <dgm:pt modelId="{1A4914B0-4ADB-4422-A669-ADF399C2B1C5}" type="pres">
      <dgm:prSet presAssocID="{9270810E-5EDA-493C-94A3-CD56D6BDC201}" presName="parentLeftMargin" presStyleLbl="node1" presStyleIdx="0" presStyleCnt="2"/>
      <dgm:spPr/>
      <dgm:t>
        <a:bodyPr/>
        <a:lstStyle/>
        <a:p>
          <a:endParaRPr lang="en-CA"/>
        </a:p>
      </dgm:t>
    </dgm:pt>
    <dgm:pt modelId="{388E0281-7FCC-4892-BD85-59C45354E9DA}" type="pres">
      <dgm:prSet presAssocID="{9270810E-5EDA-493C-94A3-CD56D6BDC201}" presName="parentText" presStyleLbl="node1" presStyleIdx="1" presStyleCnt="2" custScaleX="98677" custScaleY="52955">
        <dgm:presLayoutVars>
          <dgm:chMax val="0"/>
          <dgm:bulletEnabled val="1"/>
        </dgm:presLayoutVars>
      </dgm:prSet>
      <dgm:spPr>
        <a:prstGeom prst="rect">
          <a:avLst/>
        </a:prstGeom>
      </dgm:spPr>
      <dgm:t>
        <a:bodyPr/>
        <a:lstStyle/>
        <a:p>
          <a:endParaRPr lang="en-CA"/>
        </a:p>
      </dgm:t>
    </dgm:pt>
    <dgm:pt modelId="{3C42DE1F-FF80-4A87-843C-09E6A8F10F3F}" type="pres">
      <dgm:prSet presAssocID="{9270810E-5EDA-493C-94A3-CD56D6BDC201}" presName="negativeSpace" presStyleCnt="0"/>
      <dgm:spPr/>
    </dgm:pt>
    <dgm:pt modelId="{EA904451-CA9C-48CF-A3F7-6C4003934218}" type="pres">
      <dgm:prSet presAssocID="{9270810E-5EDA-493C-94A3-CD56D6BDC201}" presName="childText" presStyleLbl="conFgAcc1" presStyleIdx="1" presStyleCnt="2" custScaleY="96340">
        <dgm:presLayoutVars>
          <dgm:bulletEnabled val="1"/>
        </dgm:presLayoutVars>
      </dgm:prSet>
      <dgm:spPr/>
      <dgm:t>
        <a:bodyPr/>
        <a:lstStyle/>
        <a:p>
          <a:endParaRPr lang="en-CA"/>
        </a:p>
      </dgm:t>
    </dgm:pt>
  </dgm:ptLst>
  <dgm:cxnLst>
    <dgm:cxn modelId="{60D789E2-7A32-4437-8E2C-8B560B3784C0}" srcId="{96F225B3-2268-4CB1-9A6D-DD3D78235A90}" destId="{73381DCD-C269-4E6D-9AFB-BECEE2749D18}" srcOrd="0" destOrd="0" parTransId="{720D56F4-65FC-4CDA-8B3B-12DC7D227BE8}" sibTransId="{85349A43-5576-44C6-8D13-62F2BF5EFAFB}"/>
    <dgm:cxn modelId="{06648C68-17D5-4856-978E-753512428FD8}" type="presOf" srcId="{73381DCD-C269-4E6D-9AFB-BECEE2749D18}" destId="{D96AA0FF-3772-4C88-B9D9-D7702591B9A7}" srcOrd="0" destOrd="0" presId="urn:microsoft.com/office/officeart/2005/8/layout/list1"/>
    <dgm:cxn modelId="{B0D3A6D7-F378-407C-AB28-96C7243A98D4}" srcId="{9270810E-5EDA-493C-94A3-CD56D6BDC201}" destId="{20BFB25E-243B-4E6A-87D0-D3AA388A2B89}" srcOrd="1" destOrd="0" parTransId="{07C3BD10-22CB-4F67-B1C0-D3568505742C}" sibTransId="{846C3BB8-FE02-45B3-9509-1E3B8A8B7923}"/>
    <dgm:cxn modelId="{606D715F-4BB7-40D4-B96D-3A1EE6FD1F64}" srcId="{9270810E-5EDA-493C-94A3-CD56D6BDC201}" destId="{6A69E878-6E4C-4840-B8F1-E395DA9854AF}" srcOrd="0" destOrd="0" parTransId="{E57BA40C-1429-48A7-B536-012502266669}" sibTransId="{29EBC539-22E0-4AC6-97FB-361BDF867572}"/>
    <dgm:cxn modelId="{F7EA77E1-FDB7-4D5D-BCAF-1E12512C1E86}" type="presOf" srcId="{96F225B3-2268-4CB1-9A6D-DD3D78235A90}" destId="{8B3DCA86-CC99-48ED-8764-6E81C7AE6BE9}" srcOrd="1" destOrd="0" presId="urn:microsoft.com/office/officeart/2005/8/layout/list1"/>
    <dgm:cxn modelId="{29A162F6-56FF-45EC-8872-3DCB99C1F6FC}" type="presOf" srcId="{20BFB25E-243B-4E6A-87D0-D3AA388A2B89}" destId="{EA904451-CA9C-48CF-A3F7-6C4003934218}" srcOrd="0" destOrd="1" presId="urn:microsoft.com/office/officeart/2005/8/layout/list1"/>
    <dgm:cxn modelId="{6D673346-6ECA-4422-95A7-26EBB2249461}" type="presOf" srcId="{6A69E878-6E4C-4840-B8F1-E395DA9854AF}" destId="{EA904451-CA9C-48CF-A3F7-6C4003934218}" srcOrd="0" destOrd="0" presId="urn:microsoft.com/office/officeart/2005/8/layout/list1"/>
    <dgm:cxn modelId="{BCC2BEBD-5A57-4E1C-9175-FBC9F2A958E3}" type="presOf" srcId="{AAA7B84E-B3EA-4D30-8BF0-866144E72AF5}" destId="{D96AA0FF-3772-4C88-B9D9-D7702591B9A7}" srcOrd="0" destOrd="1" presId="urn:microsoft.com/office/officeart/2005/8/layout/list1"/>
    <dgm:cxn modelId="{304B3FEF-A04A-4EB6-B224-EBD06900C776}" srcId="{1E11E206-3F6C-4535-B4C2-1852A1175E7D}" destId="{9270810E-5EDA-493C-94A3-CD56D6BDC201}" srcOrd="1" destOrd="0" parTransId="{8AFFD4DB-1827-4550-B581-D6836D1A7B41}" sibTransId="{C6C5529E-8F47-4FCC-A5E6-616381E60A8A}"/>
    <dgm:cxn modelId="{FDB70021-1166-434D-985E-ECB250AF01DF}" type="presOf" srcId="{9270810E-5EDA-493C-94A3-CD56D6BDC201}" destId="{388E0281-7FCC-4892-BD85-59C45354E9DA}" srcOrd="1" destOrd="0" presId="urn:microsoft.com/office/officeart/2005/8/layout/list1"/>
    <dgm:cxn modelId="{64ADF198-D21B-4827-A5CE-B8972422049E}" type="presOf" srcId="{9270810E-5EDA-493C-94A3-CD56D6BDC201}" destId="{1A4914B0-4ADB-4422-A669-ADF399C2B1C5}" srcOrd="0" destOrd="0" presId="urn:microsoft.com/office/officeart/2005/8/layout/list1"/>
    <dgm:cxn modelId="{9C238D88-5B15-4FA4-87AE-08AE651FF399}" srcId="{96F225B3-2268-4CB1-9A6D-DD3D78235A90}" destId="{AAA7B84E-B3EA-4D30-8BF0-866144E72AF5}" srcOrd="1" destOrd="0" parTransId="{A43A6581-208F-4D2A-83C9-91082575B0C6}" sibTransId="{55DA952E-5B1A-43EE-BEE8-9E910016FC55}"/>
    <dgm:cxn modelId="{98E5AC7D-827F-4FB2-A78A-1018D4A6B493}" type="presOf" srcId="{1E11E206-3F6C-4535-B4C2-1852A1175E7D}" destId="{1A148C7C-2DF7-4A3E-8B60-CD1BB656DEB0}" srcOrd="0" destOrd="0" presId="urn:microsoft.com/office/officeart/2005/8/layout/list1"/>
    <dgm:cxn modelId="{16FB6CCA-CB32-45F7-9201-709782784D93}" type="presOf" srcId="{96F225B3-2268-4CB1-9A6D-DD3D78235A90}" destId="{626BC4C1-7783-44BE-91BE-44C956F5D34C}" srcOrd="0" destOrd="0" presId="urn:microsoft.com/office/officeart/2005/8/layout/list1"/>
    <dgm:cxn modelId="{667C7982-07DA-481C-9497-BB8D1BD54CE6}" srcId="{1E11E206-3F6C-4535-B4C2-1852A1175E7D}" destId="{96F225B3-2268-4CB1-9A6D-DD3D78235A90}" srcOrd="0" destOrd="0" parTransId="{BB73B217-FF8F-4C8F-8CD2-4750708F0382}" sibTransId="{F7D5E32B-2816-47FB-95E5-01C708BBC493}"/>
    <dgm:cxn modelId="{235F2E60-677B-44C0-A518-958DF4691A0E}" type="presParOf" srcId="{1A148C7C-2DF7-4A3E-8B60-CD1BB656DEB0}" destId="{75069D38-BA13-4431-99AF-CCCC3F150DA1}" srcOrd="0" destOrd="0" presId="urn:microsoft.com/office/officeart/2005/8/layout/list1"/>
    <dgm:cxn modelId="{6125DB4D-92C8-4E3C-A150-27250FAA2A20}" type="presParOf" srcId="{75069D38-BA13-4431-99AF-CCCC3F150DA1}" destId="{626BC4C1-7783-44BE-91BE-44C956F5D34C}" srcOrd="0" destOrd="0" presId="urn:microsoft.com/office/officeart/2005/8/layout/list1"/>
    <dgm:cxn modelId="{7BA45699-6B2C-40A6-980D-D399D568CBE9}" type="presParOf" srcId="{75069D38-BA13-4431-99AF-CCCC3F150DA1}" destId="{8B3DCA86-CC99-48ED-8764-6E81C7AE6BE9}" srcOrd="1" destOrd="0" presId="urn:microsoft.com/office/officeart/2005/8/layout/list1"/>
    <dgm:cxn modelId="{28954837-1E0E-441A-B41C-144A6E714BAE}" type="presParOf" srcId="{1A148C7C-2DF7-4A3E-8B60-CD1BB656DEB0}" destId="{8A917F7A-6EF6-4379-B9C9-8385463527DE}" srcOrd="1" destOrd="0" presId="urn:microsoft.com/office/officeart/2005/8/layout/list1"/>
    <dgm:cxn modelId="{7555952A-C465-4BF9-8957-CA20F221717B}" type="presParOf" srcId="{1A148C7C-2DF7-4A3E-8B60-CD1BB656DEB0}" destId="{D96AA0FF-3772-4C88-B9D9-D7702591B9A7}" srcOrd="2" destOrd="0" presId="urn:microsoft.com/office/officeart/2005/8/layout/list1"/>
    <dgm:cxn modelId="{B8B65958-CCBD-4323-978A-3DD1ED694D41}" type="presParOf" srcId="{1A148C7C-2DF7-4A3E-8B60-CD1BB656DEB0}" destId="{A1573737-E787-472F-AAE3-2E202980FDAD}" srcOrd="3" destOrd="0" presId="urn:microsoft.com/office/officeart/2005/8/layout/list1"/>
    <dgm:cxn modelId="{7E4E188C-5B05-4F77-9110-2F8289A93428}" type="presParOf" srcId="{1A148C7C-2DF7-4A3E-8B60-CD1BB656DEB0}" destId="{2E035A50-D974-4530-9F87-25D1902BC720}" srcOrd="4" destOrd="0" presId="urn:microsoft.com/office/officeart/2005/8/layout/list1"/>
    <dgm:cxn modelId="{FDB60B69-6827-4931-ACB3-C38E17F75FE6}" type="presParOf" srcId="{2E035A50-D974-4530-9F87-25D1902BC720}" destId="{1A4914B0-4ADB-4422-A669-ADF399C2B1C5}" srcOrd="0" destOrd="0" presId="urn:microsoft.com/office/officeart/2005/8/layout/list1"/>
    <dgm:cxn modelId="{1A03D9F2-33F7-4D26-905D-939104CC4AF6}" type="presParOf" srcId="{2E035A50-D974-4530-9F87-25D1902BC720}" destId="{388E0281-7FCC-4892-BD85-59C45354E9DA}" srcOrd="1" destOrd="0" presId="urn:microsoft.com/office/officeart/2005/8/layout/list1"/>
    <dgm:cxn modelId="{34BDB026-7525-46DC-AB2D-2A805EE92515}" type="presParOf" srcId="{1A148C7C-2DF7-4A3E-8B60-CD1BB656DEB0}" destId="{3C42DE1F-FF80-4A87-843C-09E6A8F10F3F}" srcOrd="5" destOrd="0" presId="urn:microsoft.com/office/officeart/2005/8/layout/list1"/>
    <dgm:cxn modelId="{101ADCAC-CC93-49E6-BDBD-DF50281FFD48}" type="presParOf" srcId="{1A148C7C-2DF7-4A3E-8B60-CD1BB656DEB0}" destId="{EA904451-CA9C-48CF-A3F7-6C400393421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9" qsCatId="simple" csTypeId="urn:microsoft.com/office/officeart/2005/8/colors/accent1_2#3" csCatId="accent1" phldr="1"/>
      <dgm:spPr/>
      <dgm:t>
        <a:bodyPr/>
        <a:lstStyle/>
        <a:p>
          <a:endParaRPr lang="en-US"/>
        </a:p>
      </dgm:t>
    </dgm:pt>
    <dgm:pt modelId="{6803AE33-8C4D-49FF-A701-3AEB5FFD114C}">
      <dgm:prSet custT="1"/>
      <dgm:spPr>
        <a:solidFill>
          <a:schemeClr val="accent2"/>
        </a:solidFill>
        <a:ln>
          <a:noFill/>
        </a:ln>
      </dgm:spPr>
      <dgm:t>
        <a:bodyPr/>
        <a:lstStyle/>
        <a:p>
          <a:pPr rtl="0"/>
          <a:r>
            <a:rPr lang="en-US" sz="1800" b="1" dirty="0" smtClean="0">
              <a:solidFill>
                <a:schemeClr val="tx1"/>
              </a:solidFill>
            </a:rPr>
            <a:t>During break time …..  </a:t>
          </a:r>
          <a:endParaRPr lang="en-US" sz="1800" b="1" dirty="0">
            <a:solidFill>
              <a:schemeClr val="tx1"/>
            </a:solidFill>
          </a:endParaRPr>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D869D146-A856-4690-AA37-A2CA79CDE3B5}">
      <dgm:prSet custT="1"/>
      <dgm:spPr/>
      <dgm:t>
        <a:bodyPr tIns="548640"/>
        <a:lstStyle/>
        <a:p>
          <a:pPr rtl="0"/>
          <a:r>
            <a:rPr lang="en-CA" sz="1600" b="1" u="sng" dirty="0" smtClean="0"/>
            <a:t>Video Game</a:t>
          </a:r>
          <a:r>
            <a:rPr lang="en-CA" sz="1600" dirty="0" smtClean="0"/>
            <a:t>: A lot of hrs total spent on </a:t>
          </a:r>
          <a:r>
            <a:rPr lang="en-CA" sz="1600" dirty="0" err="1" smtClean="0"/>
            <a:t>Pokemon</a:t>
          </a:r>
          <a:r>
            <a:rPr lang="en-CA" sz="1600" dirty="0" smtClean="0"/>
            <a:t> , </a:t>
          </a:r>
          <a:r>
            <a:rPr lang="en-CA" sz="1600" dirty="0" smtClean="0"/>
            <a:t>Super Smash </a:t>
          </a:r>
          <a:r>
            <a:rPr lang="en-CA" sz="1600" dirty="0" smtClean="0"/>
            <a:t>Bros Ultimate, animal crossing, which cause late sleeping time or less hrs in sleep.</a:t>
          </a:r>
          <a:endParaRPr lang="en-US" sz="1600" dirty="0"/>
        </a:p>
      </dgm:t>
    </dgm:pt>
    <dgm:pt modelId="{F12B2424-7176-4B56-94E2-DEEA6A69D691}" type="parTrans" cxnId="{B30B30F5-53D7-4000-AD99-042C703A05CD}">
      <dgm:prSet/>
      <dgm:spPr/>
      <dgm:t>
        <a:bodyPr/>
        <a:lstStyle/>
        <a:p>
          <a:endParaRPr lang="en-CA"/>
        </a:p>
      </dgm:t>
    </dgm:pt>
    <dgm:pt modelId="{60F7FF1C-5557-49C5-AB93-F39F465437C9}" type="sibTrans" cxnId="{B30B30F5-53D7-4000-AD99-042C703A05CD}">
      <dgm:prSet/>
      <dgm:spPr/>
      <dgm:t>
        <a:bodyPr/>
        <a:lstStyle/>
        <a:p>
          <a:endParaRPr lang="en-CA"/>
        </a:p>
      </dgm:t>
    </dgm:pt>
    <dgm:pt modelId="{C27D1C82-0E86-4699-9073-44078EC4D2BF}">
      <dgm:prSet custT="1"/>
      <dgm:spPr/>
      <dgm:t>
        <a:bodyPr/>
        <a:lstStyle/>
        <a:p>
          <a:endParaRPr lang="en-CA" sz="1600" dirty="0"/>
        </a:p>
      </dgm:t>
    </dgm:pt>
    <dgm:pt modelId="{0F4ABB6E-AC0A-4F2E-A99A-A0DEE8482A64}" type="parTrans" cxnId="{EF5D8D16-7785-45AE-85AE-3B51715789AA}">
      <dgm:prSet/>
      <dgm:spPr/>
      <dgm:t>
        <a:bodyPr/>
        <a:lstStyle/>
        <a:p>
          <a:endParaRPr lang="en-CA"/>
        </a:p>
      </dgm:t>
    </dgm:pt>
    <dgm:pt modelId="{D65C5427-206D-4044-B587-33854D437D29}" type="sibTrans" cxnId="{EF5D8D16-7785-45AE-85AE-3B51715789AA}">
      <dgm:prSet/>
      <dgm:spPr/>
      <dgm:t>
        <a:bodyPr/>
        <a:lstStyle/>
        <a:p>
          <a:endParaRPr lang="en-CA"/>
        </a:p>
      </dgm:t>
    </dgm:pt>
    <dgm:pt modelId="{F9A79271-445A-4E0C-9114-251B319509EE}">
      <dgm:prSet custT="1"/>
      <dgm:spPr/>
      <dgm:t>
        <a:bodyPr tIns="548640"/>
        <a:lstStyle/>
        <a:p>
          <a:pPr rtl="0"/>
          <a:endParaRPr lang="en-US" sz="1600" dirty="0"/>
        </a:p>
      </dgm:t>
    </dgm:pt>
    <dgm:pt modelId="{C8BD4C42-442D-4979-9545-553830020DD4}" type="parTrans" cxnId="{5CE10D2B-F2CB-4C89-A4C7-A0CDC63C17BE}">
      <dgm:prSet/>
      <dgm:spPr/>
      <dgm:t>
        <a:bodyPr/>
        <a:lstStyle/>
        <a:p>
          <a:endParaRPr lang="en-CA"/>
        </a:p>
      </dgm:t>
    </dgm:pt>
    <dgm:pt modelId="{493B258E-31E5-474C-BBA1-AE1140FB2D08}" type="sibTrans" cxnId="{5CE10D2B-F2CB-4C89-A4C7-A0CDC63C17BE}">
      <dgm:prSet/>
      <dgm:spPr/>
      <dgm:t>
        <a:bodyPr/>
        <a:lstStyle/>
        <a:p>
          <a:endParaRPr lang="en-CA"/>
        </a:p>
      </dgm:t>
    </dgm:pt>
    <dgm:pt modelId="{A174FEF4-3FD3-40F1-BF46-015872B32490}">
      <dgm:prSet custT="1"/>
      <dgm:spPr/>
      <dgm:t>
        <a:bodyPr tIns="548640"/>
        <a:lstStyle/>
        <a:p>
          <a:pPr rtl="0"/>
          <a:endParaRPr lang="en-US" sz="1600" dirty="0"/>
        </a:p>
      </dgm:t>
    </dgm:pt>
    <dgm:pt modelId="{838A10D7-34A2-4864-A793-73C1EC8E013E}" type="parTrans" cxnId="{7E729662-BD5D-4C5D-9C84-650D90439F33}">
      <dgm:prSet/>
      <dgm:spPr/>
      <dgm:t>
        <a:bodyPr/>
        <a:lstStyle/>
        <a:p>
          <a:endParaRPr lang="en-CA"/>
        </a:p>
      </dgm:t>
    </dgm:pt>
    <dgm:pt modelId="{6611A785-BD40-4FE7-A138-EF358A1D469D}" type="sibTrans" cxnId="{7E729662-BD5D-4C5D-9C84-650D90439F33}">
      <dgm:prSet/>
      <dgm:spPr/>
      <dgm:t>
        <a:bodyPr/>
        <a:lstStyle/>
        <a:p>
          <a:endParaRPr lang="en-CA"/>
        </a:p>
      </dgm:t>
    </dgm:pt>
    <dgm:pt modelId="{A5E07EF8-BF81-4B10-9968-43F476E36E7F}">
      <dgm:prSet custT="1"/>
      <dgm:spPr/>
      <dgm:t>
        <a:bodyPr tIns="548640"/>
        <a:lstStyle/>
        <a:p>
          <a:pPr rtl="0"/>
          <a:endParaRPr lang="en-US" sz="1600" dirty="0"/>
        </a:p>
      </dgm:t>
    </dgm:pt>
    <dgm:pt modelId="{E3FE31B7-07D8-4164-8728-1F0A5BA35ED4}" type="parTrans" cxnId="{A3B662B5-95EC-49BB-9C91-AB599216C105}">
      <dgm:prSet/>
      <dgm:spPr/>
      <dgm:t>
        <a:bodyPr/>
        <a:lstStyle/>
        <a:p>
          <a:endParaRPr lang="en-CA"/>
        </a:p>
      </dgm:t>
    </dgm:pt>
    <dgm:pt modelId="{D092C674-F830-48BE-B1ED-449020E031D7}" type="sibTrans" cxnId="{A3B662B5-95EC-49BB-9C91-AB599216C105}">
      <dgm:prSet/>
      <dgm:spPr/>
      <dgm:t>
        <a:bodyPr/>
        <a:lstStyle/>
        <a:p>
          <a:endParaRPr lang="en-CA"/>
        </a:p>
      </dgm:t>
    </dgm:pt>
    <dgm:pt modelId="{A6594CE1-A64B-461D-932E-094FCE055C5D}">
      <dgm:prSet custT="1"/>
      <dgm:spPr/>
      <dgm:t>
        <a:bodyPr tIns="548640"/>
        <a:lstStyle/>
        <a:p>
          <a:pPr rtl="0"/>
          <a:r>
            <a:rPr lang="en-US" sz="1600" b="1" u="sng" dirty="0" smtClean="0"/>
            <a:t>Exercise</a:t>
          </a:r>
          <a:r>
            <a:rPr lang="en-US" sz="1600" dirty="0" smtClean="0"/>
            <a:t>: </a:t>
          </a:r>
          <a:r>
            <a:rPr lang="en-CA" sz="1600" dirty="0" smtClean="0"/>
            <a:t>Basketball hrs went down as I spent more time on video games, should spend more time in weight lifting</a:t>
          </a:r>
          <a:endParaRPr lang="en-US" sz="1600" dirty="0"/>
        </a:p>
      </dgm:t>
    </dgm:pt>
    <dgm:pt modelId="{63087162-7722-441C-8DB7-AD56120F8242}" type="parTrans" cxnId="{674CCB57-1C04-4664-A4C6-D64DC1C2CD35}">
      <dgm:prSet/>
      <dgm:spPr/>
      <dgm:t>
        <a:bodyPr/>
        <a:lstStyle/>
        <a:p>
          <a:endParaRPr lang="en-CA"/>
        </a:p>
      </dgm:t>
    </dgm:pt>
    <dgm:pt modelId="{FE21CB88-2823-4D12-BE6F-6F68EEDDB7B9}" type="sibTrans" cxnId="{674CCB57-1C04-4664-A4C6-D64DC1C2CD35}">
      <dgm:prSet/>
      <dgm:spPr/>
      <dgm:t>
        <a:bodyPr/>
        <a:lstStyle/>
        <a:p>
          <a:endParaRPr lang="en-CA"/>
        </a:p>
      </dgm:t>
    </dgm:pt>
    <dgm:pt modelId="{DF8B7276-CFAD-4E47-BBBB-4957F33F330E}">
      <dgm:prSet custT="1"/>
      <dgm:spPr/>
      <dgm:t>
        <a:bodyPr tIns="548640"/>
        <a:lstStyle/>
        <a:p>
          <a:pPr rtl="0"/>
          <a:endParaRPr lang="en-US" sz="1600" dirty="0"/>
        </a:p>
      </dgm:t>
    </dgm:pt>
    <dgm:pt modelId="{ED735AF4-A18F-4DB2-8D43-1998A06E1310}" type="sibTrans" cxnId="{3C976380-3CEB-483E-A215-88C8B07534CC}">
      <dgm:prSet/>
      <dgm:spPr/>
      <dgm:t>
        <a:bodyPr/>
        <a:lstStyle/>
        <a:p>
          <a:endParaRPr lang="en-CA"/>
        </a:p>
      </dgm:t>
    </dgm:pt>
    <dgm:pt modelId="{2D1C426B-D9AE-4C67-80C4-036CEDD0E4F1}" type="parTrans" cxnId="{3C976380-3CEB-483E-A215-88C8B07534CC}">
      <dgm:prSet/>
      <dgm:spPr/>
      <dgm:t>
        <a:bodyPr/>
        <a:lstStyle/>
        <a:p>
          <a:endParaRPr lang="en-CA"/>
        </a:p>
      </dgm:t>
    </dgm:pt>
    <dgm:pt modelId="{D0027841-D264-4599-A591-777FB8CFE0F6}">
      <dgm:prSet custT="1"/>
      <dgm:spPr/>
      <dgm:t>
        <a:bodyPr tIns="548640"/>
        <a:lstStyle/>
        <a:p>
          <a:pPr rtl="0"/>
          <a:r>
            <a:rPr lang="en-CA" sz="1600" smtClean="0"/>
            <a:t>I tend to get bored at home very often and not taking care of keeping my body in shape spending most hours in front of a screen</a:t>
          </a:r>
          <a:endParaRPr lang="en-US" sz="1600" dirty="0"/>
        </a:p>
      </dgm:t>
    </dgm:pt>
    <dgm:pt modelId="{227095AC-1F5E-4C1A-8E5D-C62CC4D7BAFE}" type="sibTrans" cxnId="{D7C2D52F-095D-416D-9098-D6EE16DC09B2}">
      <dgm:prSet/>
      <dgm:spPr/>
      <dgm:t>
        <a:bodyPr/>
        <a:lstStyle/>
        <a:p>
          <a:endParaRPr lang="en-CA"/>
        </a:p>
      </dgm:t>
    </dgm:pt>
    <dgm:pt modelId="{E3B1C0C0-91AF-43E1-9636-0393FE716AF4}" type="parTrans" cxnId="{D7C2D52F-095D-416D-9098-D6EE16DC09B2}">
      <dgm:prSet/>
      <dgm:spPr/>
      <dgm:t>
        <a:bodyPr/>
        <a:lstStyle/>
        <a:p>
          <a:endParaRPr lang="en-CA"/>
        </a:p>
      </dgm:t>
    </dgm:pt>
    <dgm:pt modelId="{0AD4ABB0-91D7-4362-935F-A669D159C53C}">
      <dgm:prSet custT="1"/>
      <dgm:spPr/>
      <dgm:t>
        <a:bodyPr tIns="548640"/>
        <a:lstStyle/>
        <a:p>
          <a:pPr rtl="0"/>
          <a:r>
            <a:rPr lang="en-CA" sz="1600" b="1" u="sng" dirty="0" smtClean="0"/>
            <a:t>Social Media</a:t>
          </a:r>
          <a:r>
            <a:rPr lang="en-CA" sz="1600" dirty="0" smtClean="0"/>
            <a:t>: A lot of hours total spent on Facebook and IG, should lower total hrs</a:t>
          </a:r>
          <a:endParaRPr lang="en-US" sz="1600" dirty="0"/>
        </a:p>
      </dgm:t>
    </dgm:pt>
    <dgm:pt modelId="{69D83431-1439-443C-B954-AC348B71ED15}" type="sibTrans" cxnId="{5BD940FB-C302-449B-B575-FA4E68B982F1}">
      <dgm:prSet/>
      <dgm:spPr/>
      <dgm:t>
        <a:bodyPr/>
        <a:lstStyle/>
        <a:p>
          <a:endParaRPr lang="en-CA"/>
        </a:p>
      </dgm:t>
    </dgm:pt>
    <dgm:pt modelId="{60C13807-99FC-4040-A7C6-C5E3D3D39135}" type="parTrans" cxnId="{5BD940FB-C302-449B-B575-FA4E68B982F1}">
      <dgm:prSet/>
      <dgm:spPr/>
      <dgm:t>
        <a:bodyPr/>
        <a:lstStyle/>
        <a:p>
          <a:endParaRPr lang="en-CA"/>
        </a:p>
      </dgm:t>
    </dgm:pt>
    <dgm:pt modelId="{5FFBEF15-0602-4847-84AE-D9A10B35BA04}">
      <dgm:prSet custT="1"/>
      <dgm:spPr/>
      <dgm:t>
        <a:bodyPr tIns="548640"/>
        <a:lstStyle/>
        <a:p>
          <a:pPr rtl="0"/>
          <a:endParaRPr lang="en-US" sz="1600" dirty="0"/>
        </a:p>
      </dgm:t>
    </dgm:pt>
    <dgm:pt modelId="{3EFF47D7-3884-481F-B912-0C38F00E88DB}" type="parTrans" cxnId="{466DCCCE-FEE6-4759-A668-D6D77717A5D3}">
      <dgm:prSet/>
      <dgm:spPr/>
      <dgm:t>
        <a:bodyPr/>
        <a:lstStyle/>
        <a:p>
          <a:endParaRPr lang="en-CA"/>
        </a:p>
      </dgm:t>
    </dgm:pt>
    <dgm:pt modelId="{33F91547-9DFC-4F4D-916E-BC6602194843}" type="sibTrans" cxnId="{466DCCCE-FEE6-4759-A668-D6D77717A5D3}">
      <dgm:prSet/>
      <dgm:spPr/>
      <dgm:t>
        <a:bodyPr/>
        <a:lstStyle/>
        <a:p>
          <a:endParaRPr lang="en-CA"/>
        </a:p>
      </dgm:t>
    </dgm:pt>
    <dgm:pt modelId="{8E5B87F7-E034-45D6-9876-95C878D00B82}">
      <dgm:prSet custT="1"/>
      <dgm:spPr/>
      <dgm:t>
        <a:bodyPr tIns="548640"/>
        <a:lstStyle/>
        <a:p>
          <a:pPr rtl="0"/>
          <a:r>
            <a:rPr lang="en-US" sz="1600" b="1" u="sng" dirty="0" smtClean="0"/>
            <a:t>Meal time</a:t>
          </a:r>
          <a:r>
            <a:rPr lang="en-US" sz="1600" dirty="0" smtClean="0"/>
            <a:t>: more time in eating, which becomes a factor in gaining weight </a:t>
          </a:r>
          <a:endParaRPr lang="en-US" sz="1600" dirty="0"/>
        </a:p>
      </dgm:t>
    </dgm:pt>
    <dgm:pt modelId="{14C85500-513E-4310-9EB3-F939EE516189}" type="parTrans" cxnId="{081DFE5A-FE9E-44CB-BB47-B0F4EE37FFC6}">
      <dgm:prSet/>
      <dgm:spPr/>
      <dgm:t>
        <a:bodyPr/>
        <a:lstStyle/>
        <a:p>
          <a:endParaRPr lang="en-CA"/>
        </a:p>
      </dgm:t>
    </dgm:pt>
    <dgm:pt modelId="{D883206B-3698-4D30-8570-599D4BE75CC8}" type="sibTrans" cxnId="{081DFE5A-FE9E-44CB-BB47-B0F4EE37FFC6}">
      <dgm:prSet/>
      <dgm:spPr/>
      <dgm:t>
        <a:bodyPr/>
        <a:lstStyle/>
        <a:p>
          <a:endParaRPr lang="en-CA"/>
        </a:p>
      </dgm:t>
    </dgm:pt>
    <dgm:pt modelId="{47CAFD73-A7F8-482E-A3FD-54570E6FC56B}">
      <dgm:prSet custT="1"/>
      <dgm:spPr/>
      <dgm:t>
        <a:bodyPr tIns="548640"/>
        <a:lstStyle/>
        <a:p>
          <a:pPr rtl="0"/>
          <a:endParaRPr lang="en-US" sz="1600" dirty="0"/>
        </a:p>
      </dgm:t>
    </dgm:pt>
    <dgm:pt modelId="{9FAB6388-DBC4-42C9-B8D4-4CA5FDE481AF}" type="parTrans" cxnId="{B18FAE39-79E1-4533-9717-106D93DB1C5F}">
      <dgm:prSet/>
      <dgm:spPr/>
      <dgm:t>
        <a:bodyPr/>
        <a:lstStyle/>
        <a:p>
          <a:endParaRPr lang="en-CA"/>
        </a:p>
      </dgm:t>
    </dgm:pt>
    <dgm:pt modelId="{A3F2D39F-944C-434C-8EA6-DF6E45A85B68}" type="sibTrans" cxnId="{B18FAE39-79E1-4533-9717-106D93DB1C5F}">
      <dgm:prSet/>
      <dgm:spPr/>
      <dgm:t>
        <a:bodyPr/>
        <a:lstStyle/>
        <a:p>
          <a:endParaRPr lang="en-CA"/>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en-CA"/>
        </a:p>
      </dgm:t>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1"/>
      <dgm:spPr/>
      <dgm:t>
        <a:bodyPr/>
        <a:lstStyle/>
        <a:p>
          <a:endParaRPr lang="en-CA"/>
        </a:p>
      </dgm:t>
    </dgm:pt>
    <dgm:pt modelId="{9D1AF6DF-8EBD-4BA9-AB1C-83666B416551}" type="pres">
      <dgm:prSet presAssocID="{6803AE33-8C4D-49FF-A701-3AEB5FFD114C}" presName="parentText" presStyleLbl="node1" presStyleIdx="0" presStyleCnt="1" custScaleY="757526" custLinFactY="200000" custLinFactNeighborX="-2343" custLinFactNeighborY="218462">
        <dgm:presLayoutVars>
          <dgm:chMax val="0"/>
          <dgm:bulletEnabled val="1"/>
        </dgm:presLayoutVars>
      </dgm:prSet>
      <dgm:spPr>
        <a:prstGeom prst="rect">
          <a:avLst/>
        </a:prstGeom>
      </dgm:spPr>
      <dgm:t>
        <a:bodyPr/>
        <a:lstStyle/>
        <a:p>
          <a:endParaRPr lang="en-CA"/>
        </a:p>
      </dgm:t>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1" custScaleY="110947">
        <dgm:presLayoutVars>
          <dgm:bulletEnabled val="1"/>
        </dgm:presLayoutVars>
      </dgm:prSet>
      <dgm:spPr/>
      <dgm:t>
        <a:bodyPr/>
        <a:lstStyle/>
        <a:p>
          <a:endParaRPr lang="en-CA"/>
        </a:p>
      </dgm:t>
    </dgm:pt>
  </dgm:ptLst>
  <dgm:cxnLst>
    <dgm:cxn modelId="{6F19777B-0B36-406C-B6EE-2ABA1F870EFB}" type="presOf" srcId="{47CAFD73-A7F8-482E-A3FD-54570E6FC56B}" destId="{64F3F243-0CC4-4CEF-93F2-5776498F90DB}" srcOrd="0" destOrd="3" presId="urn:microsoft.com/office/officeart/2005/8/layout/list1#2"/>
    <dgm:cxn modelId="{B3A9A309-4955-47E0-A62F-54101AE9EF22}" srcId="{B7B4D503-0B80-4460-922F-678D7B3B9A0D}" destId="{6803AE33-8C4D-49FF-A701-3AEB5FFD114C}" srcOrd="0" destOrd="0" parTransId="{71CB2A66-749B-4C8F-9BAC-3469E95A323C}" sibTransId="{0BE976F9-0D26-497C-8000-721D61B1AB27}"/>
    <dgm:cxn modelId="{5651B01F-1B41-4C44-9A5F-73111EC8809B}" type="presOf" srcId="{A6594CE1-A64B-461D-932E-094FCE055C5D}" destId="{64F3F243-0CC4-4CEF-93F2-5776498F90DB}" srcOrd="0" destOrd="8" presId="urn:microsoft.com/office/officeart/2005/8/layout/list1#2"/>
    <dgm:cxn modelId="{5BD940FB-C302-449B-B575-FA4E68B982F1}" srcId="{6803AE33-8C4D-49FF-A701-3AEB5FFD114C}" destId="{0AD4ABB0-91D7-4362-935F-A669D159C53C}" srcOrd="4" destOrd="0" parTransId="{60C13807-99FC-4040-A7C6-C5E3D3D39135}" sibTransId="{69D83431-1439-443C-B954-AC348B71ED15}"/>
    <dgm:cxn modelId="{EF5D8D16-7785-45AE-85AE-3B51715789AA}" srcId="{6803AE33-8C4D-49FF-A701-3AEB5FFD114C}" destId="{C27D1C82-0E86-4699-9073-44078EC4D2BF}" srcOrd="11" destOrd="0" parTransId="{0F4ABB6E-AC0A-4F2E-A99A-A0DEE8482A64}" sibTransId="{D65C5427-206D-4044-B587-33854D437D29}"/>
    <dgm:cxn modelId="{6921A9EB-B804-41B5-9587-F7A5024325DD}" type="presOf" srcId="{F9A79271-445A-4E0C-9114-251B319509EE}" destId="{64F3F243-0CC4-4CEF-93F2-5776498F90DB}" srcOrd="0" destOrd="10" presId="urn:microsoft.com/office/officeart/2005/8/layout/list1#2"/>
    <dgm:cxn modelId="{6A34389C-6754-4E7C-9D86-5A6C71BB2F78}" type="presOf" srcId="{D869D146-A856-4690-AA37-A2CA79CDE3B5}" destId="{64F3F243-0CC4-4CEF-93F2-5776498F90DB}" srcOrd="0" destOrd="6" presId="urn:microsoft.com/office/officeart/2005/8/layout/list1#2"/>
    <dgm:cxn modelId="{B30B30F5-53D7-4000-AD99-042C703A05CD}" srcId="{6803AE33-8C4D-49FF-A701-3AEB5FFD114C}" destId="{D869D146-A856-4690-AA37-A2CA79CDE3B5}" srcOrd="6" destOrd="0" parTransId="{F12B2424-7176-4B56-94E2-DEEA6A69D691}" sibTransId="{60F7FF1C-5557-49C5-AB93-F39F465437C9}"/>
    <dgm:cxn modelId="{1D7A2BE2-7B6A-4A25-9132-CFD9B8EADD57}" type="presOf" srcId="{6803AE33-8C4D-49FF-A701-3AEB5FFD114C}" destId="{9D1AF6DF-8EBD-4BA9-AB1C-83666B416551}" srcOrd="1" destOrd="0" presId="urn:microsoft.com/office/officeart/2005/8/layout/list1#2"/>
    <dgm:cxn modelId="{5CE10D2B-F2CB-4C89-A4C7-A0CDC63C17BE}" srcId="{6803AE33-8C4D-49FF-A701-3AEB5FFD114C}" destId="{F9A79271-445A-4E0C-9114-251B319509EE}" srcOrd="10" destOrd="0" parTransId="{C8BD4C42-442D-4979-9545-553830020DD4}" sibTransId="{493B258E-31E5-474C-BBA1-AE1140FB2D08}"/>
    <dgm:cxn modelId="{D7C2D52F-095D-416D-9098-D6EE16DC09B2}" srcId="{6803AE33-8C4D-49FF-A701-3AEB5FFD114C}" destId="{D0027841-D264-4599-A591-777FB8CFE0F6}" srcOrd="0" destOrd="0" parTransId="{E3B1C0C0-91AF-43E1-9636-0393FE716AF4}" sibTransId="{227095AC-1F5E-4C1A-8E5D-C62CC4D7BAFE}"/>
    <dgm:cxn modelId="{3C976380-3CEB-483E-A215-88C8B07534CC}" srcId="{6803AE33-8C4D-49FF-A701-3AEB5FFD114C}" destId="{DF8B7276-CFAD-4E47-BBBB-4957F33F330E}" srcOrd="1" destOrd="0" parTransId="{2D1C426B-D9AE-4C67-80C4-036CEDD0E4F1}" sibTransId="{ED735AF4-A18F-4DB2-8D43-1998A06E1310}"/>
    <dgm:cxn modelId="{A3B662B5-95EC-49BB-9C91-AB599216C105}" srcId="{6803AE33-8C4D-49FF-A701-3AEB5FFD114C}" destId="{A5E07EF8-BF81-4B10-9968-43F476E36E7F}" srcOrd="9" destOrd="0" parTransId="{E3FE31B7-07D8-4164-8728-1F0A5BA35ED4}" sibTransId="{D092C674-F830-48BE-B1ED-449020E031D7}"/>
    <dgm:cxn modelId="{4EA693B6-6E4B-4B89-BB38-66812ED64280}" type="presOf" srcId="{A5E07EF8-BF81-4B10-9968-43F476E36E7F}" destId="{64F3F243-0CC4-4CEF-93F2-5776498F90DB}" srcOrd="0" destOrd="9" presId="urn:microsoft.com/office/officeart/2005/8/layout/list1#2"/>
    <dgm:cxn modelId="{97686AF7-738D-4DBA-B2AE-9DC4B1A92DA1}" type="presOf" srcId="{D0027841-D264-4599-A591-777FB8CFE0F6}" destId="{64F3F243-0CC4-4CEF-93F2-5776498F90DB}" srcOrd="0" destOrd="0" presId="urn:microsoft.com/office/officeart/2005/8/layout/list1#2"/>
    <dgm:cxn modelId="{40A40893-4384-4B5F-89FD-A690A6137DD4}" type="presOf" srcId="{0AD4ABB0-91D7-4362-935F-A669D159C53C}" destId="{64F3F243-0CC4-4CEF-93F2-5776498F90DB}" srcOrd="0" destOrd="4" presId="urn:microsoft.com/office/officeart/2005/8/layout/list1#2"/>
    <dgm:cxn modelId="{466DCCCE-FEE6-4759-A668-D6D77717A5D3}" srcId="{6803AE33-8C4D-49FF-A701-3AEB5FFD114C}" destId="{5FFBEF15-0602-4847-84AE-D9A10B35BA04}" srcOrd="7" destOrd="0" parTransId="{3EFF47D7-3884-481F-B912-0C38F00E88DB}" sibTransId="{33F91547-9DFC-4F4D-916E-BC6602194843}"/>
    <dgm:cxn modelId="{7E729662-BD5D-4C5D-9C84-650D90439F33}" srcId="{6803AE33-8C4D-49FF-A701-3AEB5FFD114C}" destId="{A174FEF4-3FD3-40F1-BF46-015872B32490}" srcOrd="5" destOrd="0" parTransId="{838A10D7-34A2-4864-A793-73C1EC8E013E}" sibTransId="{6611A785-BD40-4FE7-A138-EF358A1D469D}"/>
    <dgm:cxn modelId="{674CCB57-1C04-4664-A4C6-D64DC1C2CD35}" srcId="{6803AE33-8C4D-49FF-A701-3AEB5FFD114C}" destId="{A6594CE1-A64B-461D-932E-094FCE055C5D}" srcOrd="8" destOrd="0" parTransId="{63087162-7722-441C-8DB7-AD56120F8242}" sibTransId="{FE21CB88-2823-4D12-BE6F-6F68EEDDB7B9}"/>
    <dgm:cxn modelId="{081DFE5A-FE9E-44CB-BB47-B0F4EE37FFC6}" srcId="{6803AE33-8C4D-49FF-A701-3AEB5FFD114C}" destId="{8E5B87F7-E034-45D6-9876-95C878D00B82}" srcOrd="2" destOrd="0" parTransId="{14C85500-513E-4310-9EB3-F939EE516189}" sibTransId="{D883206B-3698-4D30-8570-599D4BE75CC8}"/>
    <dgm:cxn modelId="{75DEE185-3AD2-4167-BE27-8B06226EF0F7}" type="presOf" srcId="{DF8B7276-CFAD-4E47-BBBB-4957F33F330E}" destId="{64F3F243-0CC4-4CEF-93F2-5776498F90DB}" srcOrd="0" destOrd="1" presId="urn:microsoft.com/office/officeart/2005/8/layout/list1#2"/>
    <dgm:cxn modelId="{3F131AA1-A661-4357-9DFB-D1BBEC455AA7}" type="presOf" srcId="{C27D1C82-0E86-4699-9073-44078EC4D2BF}" destId="{64F3F243-0CC4-4CEF-93F2-5776498F90DB}" srcOrd="0" destOrd="11" presId="urn:microsoft.com/office/officeart/2005/8/layout/list1#2"/>
    <dgm:cxn modelId="{B235526F-D90C-47DE-A09E-B0443C85132C}" type="presOf" srcId="{8E5B87F7-E034-45D6-9876-95C878D00B82}" destId="{64F3F243-0CC4-4CEF-93F2-5776498F90DB}" srcOrd="0" destOrd="2" presId="urn:microsoft.com/office/officeart/2005/8/layout/list1#2"/>
    <dgm:cxn modelId="{B18FAE39-79E1-4533-9717-106D93DB1C5F}" srcId="{6803AE33-8C4D-49FF-A701-3AEB5FFD114C}" destId="{47CAFD73-A7F8-482E-A3FD-54570E6FC56B}" srcOrd="3" destOrd="0" parTransId="{9FAB6388-DBC4-42C9-B8D4-4CA5FDE481AF}" sibTransId="{A3F2D39F-944C-434C-8EA6-DF6E45A85B68}"/>
    <dgm:cxn modelId="{5DA867DB-4E75-42E6-8B5A-1F2B65992BA7}" type="presOf" srcId="{B7B4D503-0B80-4460-922F-678D7B3B9A0D}" destId="{01DD0F12-12F5-4D40-B8E1-50F8BA73202A}" srcOrd="0" destOrd="0" presId="urn:microsoft.com/office/officeart/2005/8/layout/list1#2"/>
    <dgm:cxn modelId="{C3F75FE6-B406-42CD-9CE8-87DFF9FA0426}" type="presOf" srcId="{A174FEF4-3FD3-40F1-BF46-015872B32490}" destId="{64F3F243-0CC4-4CEF-93F2-5776498F90DB}" srcOrd="0" destOrd="5" presId="urn:microsoft.com/office/officeart/2005/8/layout/list1#2"/>
    <dgm:cxn modelId="{390B6584-60EB-4EA9-B368-156A28020221}" type="presOf" srcId="{5FFBEF15-0602-4847-84AE-D9A10B35BA04}" destId="{64F3F243-0CC4-4CEF-93F2-5776498F90DB}" srcOrd="0" destOrd="7" presId="urn:microsoft.com/office/officeart/2005/8/layout/list1#2"/>
    <dgm:cxn modelId="{C4F8DD1B-633C-46F6-80C7-69AF8D087DC9}" type="presOf" srcId="{6803AE33-8C4D-49FF-A701-3AEB5FFD114C}" destId="{76495F65-323E-4916-B636-C8D6D15ABDE0}" srcOrd="0" destOrd="0" presId="urn:microsoft.com/office/officeart/2005/8/layout/list1#2"/>
    <dgm:cxn modelId="{E8FACF29-A080-43EA-A24C-36203ACD16AF}" type="presParOf" srcId="{01DD0F12-12F5-4D40-B8E1-50F8BA73202A}" destId="{709D80A6-72FB-4616-B5E3-B5DD741D5F23}" srcOrd="0" destOrd="0" presId="urn:microsoft.com/office/officeart/2005/8/layout/list1#2"/>
    <dgm:cxn modelId="{D5AC9829-7D23-48AB-A1FA-B10BC712696F}" type="presParOf" srcId="{709D80A6-72FB-4616-B5E3-B5DD741D5F23}" destId="{76495F65-323E-4916-B636-C8D6D15ABDE0}" srcOrd="0" destOrd="0" presId="urn:microsoft.com/office/officeart/2005/8/layout/list1#2"/>
    <dgm:cxn modelId="{E4FB87D9-2239-4995-ADCD-5D035A32B7B9}" type="presParOf" srcId="{709D80A6-72FB-4616-B5E3-B5DD741D5F23}" destId="{9D1AF6DF-8EBD-4BA9-AB1C-83666B416551}" srcOrd="1" destOrd="0" presId="urn:microsoft.com/office/officeart/2005/8/layout/list1#2"/>
    <dgm:cxn modelId="{46EF3E35-3450-47F2-BD9C-B2CCC739075B}" type="presParOf" srcId="{01DD0F12-12F5-4D40-B8E1-50F8BA73202A}" destId="{71934524-F682-452D-88D9-5DEC2E6B5015}" srcOrd="1" destOrd="0" presId="urn:microsoft.com/office/officeart/2005/8/layout/list1#2"/>
    <dgm:cxn modelId="{0A4394F6-AA9F-4CF2-A224-5C15EF526B4B}" type="presParOf" srcId="{01DD0F12-12F5-4D40-B8E1-50F8BA73202A}" destId="{64F3F243-0CC4-4CEF-93F2-5776498F90DB}" srcOrd="2"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B4D503-0B80-4460-922F-678D7B3B9A0D}" type="doc">
      <dgm:prSet loTypeId="urn:microsoft.com/office/officeart/2005/8/layout/list1#2" loCatId="list" qsTypeId="urn:microsoft.com/office/officeart/2005/8/quickstyle/simple1#9" qsCatId="simple" csTypeId="urn:microsoft.com/office/officeart/2005/8/colors/accent1_2#3" csCatId="accent1" phldr="1"/>
      <dgm:spPr/>
      <dgm:t>
        <a:bodyPr/>
        <a:lstStyle/>
        <a:p>
          <a:endParaRPr lang="en-US"/>
        </a:p>
      </dgm:t>
    </dgm:pt>
    <dgm:pt modelId="{6803AE33-8C4D-49FF-A701-3AEB5FFD114C}">
      <dgm:prSet custT="1"/>
      <dgm:spPr>
        <a:solidFill>
          <a:schemeClr val="accent2"/>
        </a:solidFill>
        <a:ln>
          <a:noFill/>
        </a:ln>
      </dgm:spPr>
      <dgm:t>
        <a:bodyPr/>
        <a:lstStyle/>
        <a:p>
          <a:pPr rtl="0"/>
          <a:r>
            <a:rPr lang="en-US" sz="1800" b="1" dirty="0" smtClean="0">
              <a:solidFill>
                <a:schemeClr val="tx1"/>
              </a:solidFill>
            </a:rPr>
            <a:t>Actions for myself…..  </a:t>
          </a:r>
          <a:endParaRPr lang="en-US" sz="1800" b="1" dirty="0">
            <a:solidFill>
              <a:schemeClr val="tx1"/>
            </a:solidFill>
          </a:endParaRPr>
        </a:p>
      </dgm:t>
    </dgm:pt>
    <dgm:pt modelId="{71CB2A66-749B-4C8F-9BAC-3469E95A323C}" type="parTrans" cxnId="{B3A9A309-4955-47E0-A62F-54101AE9EF22}">
      <dgm:prSet/>
      <dgm:spPr/>
      <dgm:t>
        <a:bodyPr/>
        <a:lstStyle/>
        <a:p>
          <a:endParaRPr lang="en-US"/>
        </a:p>
      </dgm:t>
    </dgm:pt>
    <dgm:pt modelId="{0BE976F9-0D26-497C-8000-721D61B1AB27}" type="sibTrans" cxnId="{B3A9A309-4955-47E0-A62F-54101AE9EF22}">
      <dgm:prSet/>
      <dgm:spPr/>
      <dgm:t>
        <a:bodyPr/>
        <a:lstStyle/>
        <a:p>
          <a:endParaRPr lang="en-US"/>
        </a:p>
      </dgm:t>
    </dgm:pt>
    <dgm:pt modelId="{D5BDCD57-3FE2-4364-8697-EF0B3F551B8B}">
      <dgm:prSet custT="1"/>
      <dgm:spPr>
        <a:solidFill>
          <a:schemeClr val="accent2"/>
        </a:solidFill>
        <a:ln>
          <a:noFill/>
        </a:ln>
      </dgm:spPr>
      <dgm:t>
        <a:bodyPr/>
        <a:lstStyle/>
        <a:p>
          <a:pPr rtl="0"/>
          <a:r>
            <a:rPr lang="en-US" sz="1800" b="1" dirty="0" smtClean="0">
              <a:solidFill>
                <a:schemeClr val="tx1"/>
              </a:solidFill>
              <a:ea typeface="+mn-ea"/>
              <a:cs typeface="+mn-cs"/>
            </a:rPr>
            <a:t>Future  study if I can ….</a:t>
          </a:r>
          <a:endParaRPr lang="en-US" sz="1800" b="1" dirty="0">
            <a:solidFill>
              <a:schemeClr val="tx1"/>
            </a:solidFill>
          </a:endParaRPr>
        </a:p>
      </dgm:t>
    </dgm:pt>
    <dgm:pt modelId="{A770BF92-35AC-487F-A40C-40816D8005B1}" type="parTrans" cxnId="{867B387E-F046-467F-BB26-26F02B9A33D5}">
      <dgm:prSet/>
      <dgm:spPr/>
      <dgm:t>
        <a:bodyPr/>
        <a:lstStyle/>
        <a:p>
          <a:endParaRPr lang="en-US"/>
        </a:p>
      </dgm:t>
    </dgm:pt>
    <dgm:pt modelId="{3562BF13-FCE3-4E06-B80D-E18FA8FFCB30}" type="sibTrans" cxnId="{867B387E-F046-467F-BB26-26F02B9A33D5}">
      <dgm:prSet/>
      <dgm:spPr/>
      <dgm:t>
        <a:bodyPr/>
        <a:lstStyle/>
        <a:p>
          <a:endParaRPr lang="en-US"/>
        </a:p>
      </dgm:t>
    </dgm:pt>
    <dgm:pt modelId="{D0027841-D264-4599-A591-777FB8CFE0F6}">
      <dgm:prSet custT="1"/>
      <dgm:spPr/>
      <dgm:t>
        <a:bodyPr tIns="548640"/>
        <a:lstStyle/>
        <a:p>
          <a:pPr rtl="0"/>
          <a:r>
            <a:rPr lang="en-CA" sz="1600" dirty="0" smtClean="0"/>
            <a:t>Increase time spending in </a:t>
          </a:r>
          <a:r>
            <a:rPr lang="en-CA" sz="1600" u="sng" dirty="0" smtClean="0"/>
            <a:t>person-to-person</a:t>
          </a:r>
          <a:r>
            <a:rPr lang="en-CA" sz="1600" dirty="0" smtClean="0"/>
            <a:t> interaction instead of Social Media (FB/IG)</a:t>
          </a:r>
          <a:endParaRPr lang="en-US" sz="1600" dirty="0"/>
        </a:p>
      </dgm:t>
    </dgm:pt>
    <dgm:pt modelId="{E3B1C0C0-91AF-43E1-9636-0393FE716AF4}" type="parTrans" cxnId="{D7C2D52F-095D-416D-9098-D6EE16DC09B2}">
      <dgm:prSet/>
      <dgm:spPr/>
      <dgm:t>
        <a:bodyPr/>
        <a:lstStyle/>
        <a:p>
          <a:endParaRPr lang="en-CA"/>
        </a:p>
      </dgm:t>
    </dgm:pt>
    <dgm:pt modelId="{227095AC-1F5E-4C1A-8E5D-C62CC4D7BAFE}" type="sibTrans" cxnId="{D7C2D52F-095D-416D-9098-D6EE16DC09B2}">
      <dgm:prSet/>
      <dgm:spPr/>
      <dgm:t>
        <a:bodyPr/>
        <a:lstStyle/>
        <a:p>
          <a:endParaRPr lang="en-CA"/>
        </a:p>
      </dgm:t>
    </dgm:pt>
    <dgm:pt modelId="{54477D94-04F8-4F21-AD3C-0D01023C5FF0}">
      <dgm:prSet custT="1"/>
      <dgm:spPr/>
      <dgm:t>
        <a:bodyPr/>
        <a:lstStyle/>
        <a:p>
          <a:r>
            <a:rPr lang="en-CA" sz="1600" u="sng" dirty="0" smtClean="0"/>
            <a:t>Well-being balance </a:t>
          </a:r>
          <a:r>
            <a:rPr lang="en-CA" sz="1600" dirty="0" smtClean="0"/>
            <a:t>by increasing more in exercising and cut down on social media/internet and video games.</a:t>
          </a:r>
        </a:p>
      </dgm:t>
    </dgm:pt>
    <dgm:pt modelId="{53DB3866-6530-4108-8384-00574F8FD640}" type="parTrans" cxnId="{F223D1AC-AB63-4A48-8EE5-7A89F4CACEF6}">
      <dgm:prSet/>
      <dgm:spPr/>
      <dgm:t>
        <a:bodyPr/>
        <a:lstStyle/>
        <a:p>
          <a:endParaRPr lang="en-CA"/>
        </a:p>
      </dgm:t>
    </dgm:pt>
    <dgm:pt modelId="{A73A6FFD-57EB-4502-86B9-25F92490D9F1}" type="sibTrans" cxnId="{F223D1AC-AB63-4A48-8EE5-7A89F4CACEF6}">
      <dgm:prSet/>
      <dgm:spPr/>
      <dgm:t>
        <a:bodyPr/>
        <a:lstStyle/>
        <a:p>
          <a:endParaRPr lang="en-CA"/>
        </a:p>
      </dgm:t>
    </dgm:pt>
    <dgm:pt modelId="{976BACE3-476E-47FE-9F76-150B1C5D0E56}">
      <dgm:prSet custT="1"/>
      <dgm:spPr/>
      <dgm:t>
        <a:bodyPr/>
        <a:lstStyle/>
        <a:p>
          <a:r>
            <a:rPr lang="en-US" sz="1600" dirty="0" smtClean="0"/>
            <a:t>Do not spend more time in eating / sitting, exercise and sleep more !</a:t>
          </a:r>
          <a:endParaRPr lang="en-CA" sz="1600" dirty="0" smtClean="0"/>
        </a:p>
      </dgm:t>
    </dgm:pt>
    <dgm:pt modelId="{744BDFF4-15E2-451C-AA11-FFA22BE8E873}" type="sibTrans" cxnId="{3BF998AA-67FD-48ED-A7FE-7E794DEC8947}">
      <dgm:prSet/>
      <dgm:spPr/>
      <dgm:t>
        <a:bodyPr/>
        <a:lstStyle/>
        <a:p>
          <a:endParaRPr lang="en-CA"/>
        </a:p>
      </dgm:t>
    </dgm:pt>
    <dgm:pt modelId="{CF37D2D7-04EC-4B18-A567-FF9243BE29C7}" type="parTrans" cxnId="{3BF998AA-67FD-48ED-A7FE-7E794DEC8947}">
      <dgm:prSet/>
      <dgm:spPr/>
      <dgm:t>
        <a:bodyPr/>
        <a:lstStyle/>
        <a:p>
          <a:endParaRPr lang="en-CA"/>
        </a:p>
      </dgm:t>
    </dgm:pt>
    <dgm:pt modelId="{82650E3F-D6E2-4296-921D-7DB7037AB094}">
      <dgm:prSet custT="1"/>
      <dgm:spPr/>
      <dgm:t>
        <a:bodyPr tIns="731520"/>
        <a:lstStyle/>
        <a:p>
          <a:pPr rtl="0">
            <a:spcBef>
              <a:spcPts val="0"/>
            </a:spcBef>
          </a:pPr>
          <a:r>
            <a:rPr lang="en-CA" sz="1600" dirty="0" smtClean="0">
              <a:ea typeface="+mn-ea"/>
              <a:cs typeface="+mn-cs"/>
            </a:rPr>
            <a:t>In the future, if given the chance to further study this topic, I would suggest to obtain a </a:t>
          </a:r>
          <a:r>
            <a:rPr lang="en-CA" sz="1600" u="sng" dirty="0" smtClean="0">
              <a:ea typeface="+mn-ea"/>
              <a:cs typeface="+mn-cs"/>
            </a:rPr>
            <a:t>sample size of 30 or more people </a:t>
          </a:r>
          <a:r>
            <a:rPr lang="en-CA" sz="1600" dirty="0" smtClean="0">
              <a:ea typeface="+mn-ea"/>
              <a:cs typeface="+mn-cs"/>
            </a:rPr>
            <a:t>in order to be sufficient to be normally distributed. </a:t>
          </a:r>
          <a:endParaRPr lang="en-US" sz="1600" dirty="0">
            <a:ea typeface="+mn-ea"/>
            <a:cs typeface="+mn-cs"/>
          </a:endParaRPr>
        </a:p>
      </dgm:t>
    </dgm:pt>
    <dgm:pt modelId="{31C96943-601E-48F3-A1B6-1CE9BD7B88BA}" type="sibTrans" cxnId="{349378A1-CC1D-4FEC-8461-BE0D39266705}">
      <dgm:prSet/>
      <dgm:spPr/>
      <dgm:t>
        <a:bodyPr/>
        <a:lstStyle/>
        <a:p>
          <a:endParaRPr lang="en-US"/>
        </a:p>
      </dgm:t>
    </dgm:pt>
    <dgm:pt modelId="{DBD02D16-6447-4B3F-9162-19CEE4EAC286}" type="parTrans" cxnId="{349378A1-CC1D-4FEC-8461-BE0D39266705}">
      <dgm:prSet/>
      <dgm:spPr/>
      <dgm:t>
        <a:bodyPr/>
        <a:lstStyle/>
        <a:p>
          <a:endParaRPr lang="en-US"/>
        </a:p>
      </dgm:t>
    </dgm:pt>
    <dgm:pt modelId="{906EB6DE-A12E-4EBF-A278-E974F8ADB3F1}">
      <dgm:prSet custT="1"/>
      <dgm:spPr/>
      <dgm:t>
        <a:bodyPr tIns="731520"/>
        <a:lstStyle/>
        <a:p>
          <a:pPr rtl="0">
            <a:spcBef>
              <a:spcPts val="0"/>
            </a:spcBef>
          </a:pPr>
          <a:r>
            <a:rPr lang="en-CA" sz="1600" dirty="0" smtClean="0">
              <a:ea typeface="+mn-ea"/>
              <a:cs typeface="+mn-cs"/>
            </a:rPr>
            <a:t>Secondly, another research topic could be conducted to correlate my findings is to obtain another dataset from Ministry of Health for my age group around the same period of time whose is seeking medical helps.  Thus predictive analysis could be performed by programming model of trend analysis in various scenarios such as more time spent on social media could be more harmful to one’s health by visiting doctors more.</a:t>
          </a:r>
          <a:endParaRPr lang="en-US" sz="1600" dirty="0">
            <a:ea typeface="+mn-ea"/>
            <a:cs typeface="+mn-cs"/>
          </a:endParaRPr>
        </a:p>
      </dgm:t>
    </dgm:pt>
    <dgm:pt modelId="{A9F8CC2C-CA58-47E0-898E-9226AC9D1BEF}" type="parTrans" cxnId="{79E8DABA-BB23-41A7-91D8-5FA2A2804311}">
      <dgm:prSet/>
      <dgm:spPr/>
      <dgm:t>
        <a:bodyPr/>
        <a:lstStyle/>
        <a:p>
          <a:endParaRPr lang="en-CA"/>
        </a:p>
      </dgm:t>
    </dgm:pt>
    <dgm:pt modelId="{BF3C60A1-0ED4-4D10-B681-BCF486010C90}" type="sibTrans" cxnId="{79E8DABA-BB23-41A7-91D8-5FA2A2804311}">
      <dgm:prSet/>
      <dgm:spPr/>
      <dgm:t>
        <a:bodyPr/>
        <a:lstStyle/>
        <a:p>
          <a:endParaRPr lang="en-CA"/>
        </a:p>
      </dgm:t>
    </dgm:pt>
    <dgm:pt modelId="{01DD0F12-12F5-4D40-B8E1-50F8BA73202A}" type="pres">
      <dgm:prSet presAssocID="{B7B4D503-0B80-4460-922F-678D7B3B9A0D}" presName="linear" presStyleCnt="0">
        <dgm:presLayoutVars>
          <dgm:dir/>
          <dgm:animLvl val="lvl"/>
          <dgm:resizeHandles val="exact"/>
        </dgm:presLayoutVars>
      </dgm:prSet>
      <dgm:spPr/>
      <dgm:t>
        <a:bodyPr/>
        <a:lstStyle/>
        <a:p>
          <a:endParaRPr lang="en-CA"/>
        </a:p>
      </dgm:t>
    </dgm:pt>
    <dgm:pt modelId="{709D80A6-72FB-4616-B5E3-B5DD741D5F23}" type="pres">
      <dgm:prSet presAssocID="{6803AE33-8C4D-49FF-A701-3AEB5FFD114C}" presName="parentLin" presStyleCnt="0"/>
      <dgm:spPr/>
    </dgm:pt>
    <dgm:pt modelId="{76495F65-323E-4916-B636-C8D6D15ABDE0}" type="pres">
      <dgm:prSet presAssocID="{6803AE33-8C4D-49FF-A701-3AEB5FFD114C}" presName="parentLeftMargin" presStyleLbl="node1" presStyleIdx="0" presStyleCnt="2"/>
      <dgm:spPr/>
      <dgm:t>
        <a:bodyPr/>
        <a:lstStyle/>
        <a:p>
          <a:endParaRPr lang="en-CA"/>
        </a:p>
      </dgm:t>
    </dgm:pt>
    <dgm:pt modelId="{9D1AF6DF-8EBD-4BA9-AB1C-83666B416551}" type="pres">
      <dgm:prSet presAssocID="{6803AE33-8C4D-49FF-A701-3AEB5FFD114C}" presName="parentText" presStyleLbl="node1" presStyleIdx="0" presStyleCnt="2" custScaleY="18638" custLinFactNeighborX="-2439" custLinFactNeighborY="-41136">
        <dgm:presLayoutVars>
          <dgm:chMax val="0"/>
          <dgm:bulletEnabled val="1"/>
        </dgm:presLayoutVars>
      </dgm:prSet>
      <dgm:spPr>
        <a:prstGeom prst="rect">
          <a:avLst/>
        </a:prstGeom>
      </dgm:spPr>
      <dgm:t>
        <a:bodyPr/>
        <a:lstStyle/>
        <a:p>
          <a:endParaRPr lang="en-CA"/>
        </a:p>
      </dgm:t>
    </dgm:pt>
    <dgm:pt modelId="{71934524-F682-452D-88D9-5DEC2E6B5015}" type="pres">
      <dgm:prSet presAssocID="{6803AE33-8C4D-49FF-A701-3AEB5FFD114C}" presName="negativeSpace" presStyleCnt="0"/>
      <dgm:spPr/>
    </dgm:pt>
    <dgm:pt modelId="{64F3F243-0CC4-4CEF-93F2-5776498F90DB}" type="pres">
      <dgm:prSet presAssocID="{6803AE33-8C4D-49FF-A701-3AEB5FFD114C}" presName="childText" presStyleLbl="alignAcc1" presStyleIdx="0" presStyleCnt="2" custScaleY="119878" custLinFactNeighborY="-2899">
        <dgm:presLayoutVars>
          <dgm:bulletEnabled val="1"/>
        </dgm:presLayoutVars>
      </dgm:prSet>
      <dgm:spPr/>
      <dgm:t>
        <a:bodyPr/>
        <a:lstStyle/>
        <a:p>
          <a:endParaRPr lang="en-CA"/>
        </a:p>
      </dgm:t>
    </dgm:pt>
    <dgm:pt modelId="{45C074A4-D50D-4582-A1CA-82DFC52CD331}" type="pres">
      <dgm:prSet presAssocID="{0BE976F9-0D26-497C-8000-721D61B1AB27}" presName="spaceBetweenRectangles" presStyleCnt="0"/>
      <dgm:spPr/>
    </dgm:pt>
    <dgm:pt modelId="{E4533D0C-9DAF-48DA-84A6-520527060381}" type="pres">
      <dgm:prSet presAssocID="{D5BDCD57-3FE2-4364-8697-EF0B3F551B8B}" presName="parentLin" presStyleCnt="0"/>
      <dgm:spPr/>
    </dgm:pt>
    <dgm:pt modelId="{A4395476-9DE8-4F6F-8320-3E3F1F0BB7B7}" type="pres">
      <dgm:prSet presAssocID="{D5BDCD57-3FE2-4364-8697-EF0B3F551B8B}" presName="parentLeftMargin" presStyleLbl="node1" presStyleIdx="0" presStyleCnt="2"/>
      <dgm:spPr/>
      <dgm:t>
        <a:bodyPr/>
        <a:lstStyle/>
        <a:p>
          <a:endParaRPr lang="en-CA"/>
        </a:p>
      </dgm:t>
    </dgm:pt>
    <dgm:pt modelId="{D2B8060E-5C25-48B8-8A2C-C7E31B9A4C0B}" type="pres">
      <dgm:prSet presAssocID="{D5BDCD57-3FE2-4364-8697-EF0B3F551B8B}" presName="parentText" presStyleLbl="node1" presStyleIdx="1" presStyleCnt="2" custScaleY="17960" custLinFactNeighborX="17073" custLinFactNeighborY="-30870">
        <dgm:presLayoutVars>
          <dgm:chMax val="0"/>
          <dgm:bulletEnabled val="1"/>
        </dgm:presLayoutVars>
      </dgm:prSet>
      <dgm:spPr>
        <a:prstGeom prst="rect">
          <a:avLst/>
        </a:prstGeom>
      </dgm:spPr>
      <dgm:t>
        <a:bodyPr/>
        <a:lstStyle/>
        <a:p>
          <a:endParaRPr lang="en-CA"/>
        </a:p>
      </dgm:t>
    </dgm:pt>
    <dgm:pt modelId="{34E5DCBF-B6A4-4E52-90C6-8639E330299B}" type="pres">
      <dgm:prSet presAssocID="{D5BDCD57-3FE2-4364-8697-EF0B3F551B8B}" presName="negativeSpace" presStyleCnt="0"/>
      <dgm:spPr/>
    </dgm:pt>
    <dgm:pt modelId="{84309B57-9335-4504-ADE7-0F6F02733EE1}" type="pres">
      <dgm:prSet presAssocID="{D5BDCD57-3FE2-4364-8697-EF0B3F551B8B}" presName="childText" presStyleLbl="alignAcc1" presStyleIdx="1" presStyleCnt="2" custScaleY="103157" custLinFactNeighborY="25286">
        <dgm:presLayoutVars>
          <dgm:bulletEnabled val="1"/>
        </dgm:presLayoutVars>
      </dgm:prSet>
      <dgm:spPr/>
      <dgm:t>
        <a:bodyPr/>
        <a:lstStyle/>
        <a:p>
          <a:endParaRPr lang="en-CA"/>
        </a:p>
      </dgm:t>
    </dgm:pt>
  </dgm:ptLst>
  <dgm:cxnLst>
    <dgm:cxn modelId="{B3A9A309-4955-47E0-A62F-54101AE9EF22}" srcId="{B7B4D503-0B80-4460-922F-678D7B3B9A0D}" destId="{6803AE33-8C4D-49FF-A701-3AEB5FFD114C}" srcOrd="0" destOrd="0" parTransId="{71CB2A66-749B-4C8F-9BAC-3469E95A323C}" sibTransId="{0BE976F9-0D26-497C-8000-721D61B1AB27}"/>
    <dgm:cxn modelId="{3BF998AA-67FD-48ED-A7FE-7E794DEC8947}" srcId="{6803AE33-8C4D-49FF-A701-3AEB5FFD114C}" destId="{976BACE3-476E-47FE-9F76-150B1C5D0E56}" srcOrd="2" destOrd="0" parTransId="{CF37D2D7-04EC-4B18-A567-FF9243BE29C7}" sibTransId="{744BDFF4-15E2-451C-AA11-FFA22BE8E873}"/>
    <dgm:cxn modelId="{7307F68C-A67A-45C3-9848-52876506C7C5}" type="presOf" srcId="{906EB6DE-A12E-4EBF-A278-E974F8ADB3F1}" destId="{84309B57-9335-4504-ADE7-0F6F02733EE1}" srcOrd="0" destOrd="1" presId="urn:microsoft.com/office/officeart/2005/8/layout/list1#2"/>
    <dgm:cxn modelId="{349378A1-CC1D-4FEC-8461-BE0D39266705}" srcId="{D5BDCD57-3FE2-4364-8697-EF0B3F551B8B}" destId="{82650E3F-D6E2-4296-921D-7DB7037AB094}" srcOrd="0" destOrd="0" parTransId="{DBD02D16-6447-4B3F-9162-19CEE4EAC286}" sibTransId="{31C96943-601E-48F3-A1B6-1CE9BD7B88BA}"/>
    <dgm:cxn modelId="{3883A5B0-73F9-4E7D-93E4-A0536B0E1A63}" type="presOf" srcId="{D5BDCD57-3FE2-4364-8697-EF0B3F551B8B}" destId="{D2B8060E-5C25-48B8-8A2C-C7E31B9A4C0B}" srcOrd="1" destOrd="0" presId="urn:microsoft.com/office/officeart/2005/8/layout/list1#2"/>
    <dgm:cxn modelId="{FEEF662A-8AC5-42AD-B4F1-4E9431096E29}" type="presOf" srcId="{D0027841-D264-4599-A591-777FB8CFE0F6}" destId="{64F3F243-0CC4-4CEF-93F2-5776498F90DB}" srcOrd="0" destOrd="0" presId="urn:microsoft.com/office/officeart/2005/8/layout/list1#2"/>
    <dgm:cxn modelId="{C2F02096-8B6D-448A-95C7-B47DE2B6CFD7}" type="presOf" srcId="{D5BDCD57-3FE2-4364-8697-EF0B3F551B8B}" destId="{A4395476-9DE8-4F6F-8320-3E3F1F0BB7B7}" srcOrd="0" destOrd="0" presId="urn:microsoft.com/office/officeart/2005/8/layout/list1#2"/>
    <dgm:cxn modelId="{D7C2D52F-095D-416D-9098-D6EE16DC09B2}" srcId="{6803AE33-8C4D-49FF-A701-3AEB5FFD114C}" destId="{D0027841-D264-4599-A591-777FB8CFE0F6}" srcOrd="0" destOrd="0" parTransId="{E3B1C0C0-91AF-43E1-9636-0393FE716AF4}" sibTransId="{227095AC-1F5E-4C1A-8E5D-C62CC4D7BAFE}"/>
    <dgm:cxn modelId="{79E8DABA-BB23-41A7-91D8-5FA2A2804311}" srcId="{D5BDCD57-3FE2-4364-8697-EF0B3F551B8B}" destId="{906EB6DE-A12E-4EBF-A278-E974F8ADB3F1}" srcOrd="1" destOrd="0" parTransId="{A9F8CC2C-CA58-47E0-898E-9226AC9D1BEF}" sibTransId="{BF3C60A1-0ED4-4D10-B681-BCF486010C90}"/>
    <dgm:cxn modelId="{75A51D2F-03AE-40C5-BA39-1BE59EA6C5C0}" type="presOf" srcId="{976BACE3-476E-47FE-9F76-150B1C5D0E56}" destId="{64F3F243-0CC4-4CEF-93F2-5776498F90DB}" srcOrd="0" destOrd="2" presId="urn:microsoft.com/office/officeart/2005/8/layout/list1#2"/>
    <dgm:cxn modelId="{252B9387-E3DE-429E-96E4-B9BC40A42909}" type="presOf" srcId="{6803AE33-8C4D-49FF-A701-3AEB5FFD114C}" destId="{76495F65-323E-4916-B636-C8D6D15ABDE0}" srcOrd="0" destOrd="0" presId="urn:microsoft.com/office/officeart/2005/8/layout/list1#2"/>
    <dgm:cxn modelId="{F223D1AC-AB63-4A48-8EE5-7A89F4CACEF6}" srcId="{6803AE33-8C4D-49FF-A701-3AEB5FFD114C}" destId="{54477D94-04F8-4F21-AD3C-0D01023C5FF0}" srcOrd="1" destOrd="0" parTransId="{53DB3866-6530-4108-8384-00574F8FD640}" sibTransId="{A73A6FFD-57EB-4502-86B9-25F92490D9F1}"/>
    <dgm:cxn modelId="{8F30CC8F-CA6D-4A03-BCA7-6F97FB5631F5}" type="presOf" srcId="{54477D94-04F8-4F21-AD3C-0D01023C5FF0}" destId="{64F3F243-0CC4-4CEF-93F2-5776498F90DB}" srcOrd="0" destOrd="1" presId="urn:microsoft.com/office/officeart/2005/8/layout/list1#2"/>
    <dgm:cxn modelId="{41876DBD-373F-458B-97C0-521EA8717EC2}" type="presOf" srcId="{B7B4D503-0B80-4460-922F-678D7B3B9A0D}" destId="{01DD0F12-12F5-4D40-B8E1-50F8BA73202A}" srcOrd="0" destOrd="0" presId="urn:microsoft.com/office/officeart/2005/8/layout/list1#2"/>
    <dgm:cxn modelId="{867B387E-F046-467F-BB26-26F02B9A33D5}" srcId="{B7B4D503-0B80-4460-922F-678D7B3B9A0D}" destId="{D5BDCD57-3FE2-4364-8697-EF0B3F551B8B}" srcOrd="1" destOrd="0" parTransId="{A770BF92-35AC-487F-A40C-40816D8005B1}" sibTransId="{3562BF13-FCE3-4E06-B80D-E18FA8FFCB30}"/>
    <dgm:cxn modelId="{699F1340-03CF-47FD-8AB2-2BA9CB0ADA93}" type="presOf" srcId="{6803AE33-8C4D-49FF-A701-3AEB5FFD114C}" destId="{9D1AF6DF-8EBD-4BA9-AB1C-83666B416551}" srcOrd="1" destOrd="0" presId="urn:microsoft.com/office/officeart/2005/8/layout/list1#2"/>
    <dgm:cxn modelId="{DADF7F1E-0209-44E5-A328-2BFD84E919F0}" type="presOf" srcId="{82650E3F-D6E2-4296-921D-7DB7037AB094}" destId="{84309B57-9335-4504-ADE7-0F6F02733EE1}" srcOrd="0" destOrd="0" presId="urn:microsoft.com/office/officeart/2005/8/layout/list1#2"/>
    <dgm:cxn modelId="{C0783090-1D63-49DE-8E36-B8EA4F6EE240}" type="presParOf" srcId="{01DD0F12-12F5-4D40-B8E1-50F8BA73202A}" destId="{709D80A6-72FB-4616-B5E3-B5DD741D5F23}" srcOrd="0" destOrd="0" presId="urn:microsoft.com/office/officeart/2005/8/layout/list1#2"/>
    <dgm:cxn modelId="{097AE4D4-0DFF-46DE-BE87-B48F787B6A6F}" type="presParOf" srcId="{709D80A6-72FB-4616-B5E3-B5DD741D5F23}" destId="{76495F65-323E-4916-B636-C8D6D15ABDE0}" srcOrd="0" destOrd="0" presId="urn:microsoft.com/office/officeart/2005/8/layout/list1#2"/>
    <dgm:cxn modelId="{BC259779-FA4E-408E-A798-42FEC1223A90}" type="presParOf" srcId="{709D80A6-72FB-4616-B5E3-B5DD741D5F23}" destId="{9D1AF6DF-8EBD-4BA9-AB1C-83666B416551}" srcOrd="1" destOrd="0" presId="urn:microsoft.com/office/officeart/2005/8/layout/list1#2"/>
    <dgm:cxn modelId="{30BBD606-5110-4523-910D-BDF48B9B7BED}" type="presParOf" srcId="{01DD0F12-12F5-4D40-B8E1-50F8BA73202A}" destId="{71934524-F682-452D-88D9-5DEC2E6B5015}" srcOrd="1" destOrd="0" presId="urn:microsoft.com/office/officeart/2005/8/layout/list1#2"/>
    <dgm:cxn modelId="{3A1F5C38-0A30-44BF-9782-816A88845A6A}" type="presParOf" srcId="{01DD0F12-12F5-4D40-B8E1-50F8BA73202A}" destId="{64F3F243-0CC4-4CEF-93F2-5776498F90DB}" srcOrd="2" destOrd="0" presId="urn:microsoft.com/office/officeart/2005/8/layout/list1#2"/>
    <dgm:cxn modelId="{13C53F4A-5CCB-4F75-A66B-69BBBBD90B87}" type="presParOf" srcId="{01DD0F12-12F5-4D40-B8E1-50F8BA73202A}" destId="{45C074A4-D50D-4582-A1CA-82DFC52CD331}" srcOrd="3" destOrd="0" presId="urn:microsoft.com/office/officeart/2005/8/layout/list1#2"/>
    <dgm:cxn modelId="{494BF8A4-F7CD-490C-91FC-97FD293E290D}" type="presParOf" srcId="{01DD0F12-12F5-4D40-B8E1-50F8BA73202A}" destId="{E4533D0C-9DAF-48DA-84A6-520527060381}" srcOrd="4" destOrd="0" presId="urn:microsoft.com/office/officeart/2005/8/layout/list1#2"/>
    <dgm:cxn modelId="{5F149355-6695-4CDB-8DEC-46F39F55034B}" type="presParOf" srcId="{E4533D0C-9DAF-48DA-84A6-520527060381}" destId="{A4395476-9DE8-4F6F-8320-3E3F1F0BB7B7}" srcOrd="0" destOrd="0" presId="urn:microsoft.com/office/officeart/2005/8/layout/list1#2"/>
    <dgm:cxn modelId="{C600261C-F99F-4713-882E-66FDA1078A55}" type="presParOf" srcId="{E4533D0C-9DAF-48DA-84A6-520527060381}" destId="{D2B8060E-5C25-48B8-8A2C-C7E31B9A4C0B}" srcOrd="1" destOrd="0" presId="urn:microsoft.com/office/officeart/2005/8/layout/list1#2"/>
    <dgm:cxn modelId="{D006A79D-E699-49F7-9C64-A31579C82EF9}" type="presParOf" srcId="{01DD0F12-12F5-4D40-B8E1-50F8BA73202A}" destId="{34E5DCBF-B6A4-4E52-90C6-8639E330299B}" srcOrd="5" destOrd="0" presId="urn:microsoft.com/office/officeart/2005/8/layout/list1#2"/>
    <dgm:cxn modelId="{B9787B0A-7B54-453B-9B2C-5124D393E9BC}" type="presParOf" srcId="{01DD0F12-12F5-4D40-B8E1-50F8BA73202A}" destId="{84309B57-9335-4504-ADE7-0F6F02733EE1}" srcOrd="6" destOrd="0" presId="urn:microsoft.com/office/officeart/2005/8/layout/list1#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AA0FF-3772-4C88-B9D9-D7702591B9A7}">
      <dsp:nvSpPr>
        <dsp:cNvPr id="0" name=""/>
        <dsp:cNvSpPr/>
      </dsp:nvSpPr>
      <dsp:spPr>
        <a:xfrm>
          <a:off x="0" y="110806"/>
          <a:ext cx="7726680" cy="1835549"/>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041400" rIns="59967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solidFill>
                <a:schemeClr val="bg2"/>
              </a:solidFill>
              <a:ea typeface="+mn-ea"/>
              <a:cs typeface="+mn-cs"/>
            </a:rPr>
            <a:t>Excel – use for input dat</a:t>
          </a:r>
          <a:r>
            <a:rPr lang="en-US" sz="1600" b="0" kern="1200" dirty="0" smtClean="0">
              <a:solidFill>
                <a:schemeClr val="bg2"/>
              </a:solidFill>
              <a:ea typeface="+mn-ea"/>
              <a:cs typeface="+mn-cs"/>
            </a:rPr>
            <a:t>a because it is easy to use</a:t>
          </a:r>
          <a:endParaRPr lang="en-US" sz="1600" b="0" kern="1200" dirty="0">
            <a:solidFill>
              <a:schemeClr val="bg2"/>
            </a:solidFill>
          </a:endParaRPr>
        </a:p>
        <a:p>
          <a:pPr marL="171450" lvl="1" indent="-171450" algn="l" defTabSz="711200" rtl="0">
            <a:lnSpc>
              <a:spcPct val="90000"/>
            </a:lnSpc>
            <a:spcBef>
              <a:spcPct val="0"/>
            </a:spcBef>
            <a:spcAft>
              <a:spcPct val="15000"/>
            </a:spcAft>
            <a:buChar char="••"/>
          </a:pPr>
          <a:r>
            <a:rPr lang="en-US" sz="1600" b="0" kern="1200" dirty="0" smtClean="0">
              <a:solidFill>
                <a:schemeClr val="bg2"/>
              </a:solidFill>
            </a:rPr>
            <a:t>Tableau – great visual tools on collected data; wanted to expose and deep learning it</a:t>
          </a:r>
          <a:endParaRPr lang="en-US" sz="1600" b="0" kern="1200" dirty="0">
            <a:solidFill>
              <a:schemeClr val="bg2"/>
            </a:solidFill>
          </a:endParaRPr>
        </a:p>
      </dsp:txBody>
      <dsp:txXfrm>
        <a:off x="0" y="110806"/>
        <a:ext cx="7726680" cy="1835549"/>
      </dsp:txXfrm>
    </dsp:sp>
    <dsp:sp modelId="{8B3DCA86-CC99-48ED-8764-6E81C7AE6BE9}">
      <dsp:nvSpPr>
        <dsp:cNvPr id="0" name=""/>
        <dsp:cNvSpPr/>
      </dsp:nvSpPr>
      <dsp:spPr>
        <a:xfrm>
          <a:off x="386334" y="1976"/>
          <a:ext cx="5229811" cy="920629"/>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ea typeface="+mn-ea"/>
              <a:cs typeface="+mn-cs"/>
            </a:rPr>
            <a:t>What tools were chosen and why?</a:t>
          </a:r>
          <a:endParaRPr lang="en-US" sz="1800" b="1" kern="1200" dirty="0">
            <a:solidFill>
              <a:schemeClr val="tx1"/>
            </a:solidFill>
          </a:endParaRPr>
        </a:p>
      </dsp:txBody>
      <dsp:txXfrm>
        <a:off x="386334" y="1976"/>
        <a:ext cx="5229811" cy="920629"/>
      </dsp:txXfrm>
    </dsp:sp>
    <dsp:sp modelId="{EA904451-CA9C-48CF-A3F7-6C4003934218}">
      <dsp:nvSpPr>
        <dsp:cNvPr id="0" name=""/>
        <dsp:cNvSpPr/>
      </dsp:nvSpPr>
      <dsp:spPr>
        <a:xfrm>
          <a:off x="0" y="2291332"/>
          <a:ext cx="7726680" cy="1669090"/>
        </a:xfrm>
        <a:prstGeom prst="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9676" tIns="1041400" rIns="599676" bIns="113792" numCol="1" spcCol="1270" anchor="t" anchorCtr="0">
          <a:noAutofit/>
        </a:bodyPr>
        <a:lstStyle/>
        <a:p>
          <a:pPr marL="171450" lvl="1" indent="-171450" algn="l" defTabSz="711200" rtl="0">
            <a:lnSpc>
              <a:spcPct val="90000"/>
            </a:lnSpc>
            <a:spcBef>
              <a:spcPct val="0"/>
            </a:spcBef>
            <a:spcAft>
              <a:spcPct val="15000"/>
            </a:spcAft>
            <a:buChar char="••"/>
          </a:pPr>
          <a:r>
            <a:rPr lang="en-CA" sz="1600" kern="1200" dirty="0" smtClean="0">
              <a:solidFill>
                <a:schemeClr val="bg2"/>
              </a:solidFill>
              <a:ea typeface="+mn-ea"/>
              <a:cs typeface="+mn-cs"/>
            </a:rPr>
            <a:t>Need to be disciplined in keeping up with data recording daily.</a:t>
          </a:r>
          <a:endParaRPr lang="en-US" sz="1600" kern="1200" dirty="0">
            <a:solidFill>
              <a:schemeClr val="bg2"/>
            </a:solidFill>
          </a:endParaRPr>
        </a:p>
        <a:p>
          <a:pPr marL="171450" lvl="1" indent="-171450" algn="l" defTabSz="711200" rtl="0">
            <a:lnSpc>
              <a:spcPct val="90000"/>
            </a:lnSpc>
            <a:spcBef>
              <a:spcPct val="0"/>
            </a:spcBef>
            <a:spcAft>
              <a:spcPct val="15000"/>
            </a:spcAft>
            <a:buChar char="••"/>
          </a:pPr>
          <a:r>
            <a:rPr lang="en-US" sz="1600" kern="1200" dirty="0" smtClean="0">
              <a:solidFill>
                <a:schemeClr val="bg2"/>
              </a:solidFill>
            </a:rPr>
            <a:t>Need to take initiative to self-learning on Tableau.</a:t>
          </a:r>
          <a:endParaRPr lang="en-US" sz="1600" kern="1200" dirty="0">
            <a:solidFill>
              <a:schemeClr val="bg2"/>
            </a:solidFill>
          </a:endParaRPr>
        </a:p>
      </dsp:txBody>
      <dsp:txXfrm>
        <a:off x="0" y="2291332"/>
        <a:ext cx="7726680" cy="1669090"/>
      </dsp:txXfrm>
    </dsp:sp>
    <dsp:sp modelId="{388E0281-7FCC-4892-BD85-59C45354E9DA}">
      <dsp:nvSpPr>
        <dsp:cNvPr id="0" name=""/>
        <dsp:cNvSpPr/>
      </dsp:nvSpPr>
      <dsp:spPr>
        <a:xfrm>
          <a:off x="386334" y="2243355"/>
          <a:ext cx="5337119" cy="859777"/>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35" tIns="0" rIns="20443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rPr>
            <a:t>Challenges and lesson learned.</a:t>
          </a:r>
          <a:endParaRPr lang="en-US" sz="1800" b="1" kern="1200" dirty="0">
            <a:solidFill>
              <a:schemeClr val="tx1"/>
            </a:solidFill>
          </a:endParaRPr>
        </a:p>
      </dsp:txBody>
      <dsp:txXfrm>
        <a:off x="386334" y="2243355"/>
        <a:ext cx="5337119" cy="859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385911"/>
          <a:ext cx="8153400" cy="410542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548640" rIns="632794" bIns="113792" numCol="1" spcCol="1270" anchor="t" anchorCtr="0">
          <a:noAutofit/>
        </a:bodyPr>
        <a:lstStyle/>
        <a:p>
          <a:pPr marL="171450" lvl="1" indent="-171450" algn="l" defTabSz="711200" rtl="0">
            <a:lnSpc>
              <a:spcPct val="90000"/>
            </a:lnSpc>
            <a:spcBef>
              <a:spcPct val="0"/>
            </a:spcBef>
            <a:spcAft>
              <a:spcPct val="15000"/>
            </a:spcAft>
            <a:buChar char="••"/>
          </a:pPr>
          <a:r>
            <a:rPr lang="en-CA" sz="1600" kern="1200" smtClean="0"/>
            <a:t>I tend to get bored at home very often and not taking care of keeping my body in shape spending most hours in front of a screen</a:t>
          </a: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rtl="0">
            <a:lnSpc>
              <a:spcPct val="90000"/>
            </a:lnSpc>
            <a:spcBef>
              <a:spcPct val="0"/>
            </a:spcBef>
            <a:spcAft>
              <a:spcPct val="15000"/>
            </a:spcAft>
            <a:buChar char="••"/>
          </a:pPr>
          <a:r>
            <a:rPr lang="en-US" sz="1600" b="1" u="sng" kern="1200" dirty="0" smtClean="0"/>
            <a:t>Meal time</a:t>
          </a:r>
          <a:r>
            <a:rPr lang="en-US" sz="1600" kern="1200" dirty="0" smtClean="0"/>
            <a:t>: more time in eating, which becomes a factor in gaining weight </a:t>
          </a: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rtl="0">
            <a:lnSpc>
              <a:spcPct val="90000"/>
            </a:lnSpc>
            <a:spcBef>
              <a:spcPct val="0"/>
            </a:spcBef>
            <a:spcAft>
              <a:spcPct val="15000"/>
            </a:spcAft>
            <a:buChar char="••"/>
          </a:pPr>
          <a:r>
            <a:rPr lang="en-CA" sz="1600" b="1" u="sng" kern="1200" dirty="0" smtClean="0"/>
            <a:t>Social Media</a:t>
          </a:r>
          <a:r>
            <a:rPr lang="en-CA" sz="1600" kern="1200" dirty="0" smtClean="0"/>
            <a:t>: A lot of hours total spent on Facebook and IG, should lower total hrs</a:t>
          </a: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rtl="0">
            <a:lnSpc>
              <a:spcPct val="90000"/>
            </a:lnSpc>
            <a:spcBef>
              <a:spcPct val="0"/>
            </a:spcBef>
            <a:spcAft>
              <a:spcPct val="15000"/>
            </a:spcAft>
            <a:buChar char="••"/>
          </a:pPr>
          <a:r>
            <a:rPr lang="en-CA" sz="1600" b="1" u="sng" kern="1200" dirty="0" smtClean="0"/>
            <a:t>Video Game</a:t>
          </a:r>
          <a:r>
            <a:rPr lang="en-CA" sz="1600" kern="1200" dirty="0" smtClean="0"/>
            <a:t>: A lot of hrs total spent on </a:t>
          </a:r>
          <a:r>
            <a:rPr lang="en-CA" sz="1600" kern="1200" dirty="0" err="1" smtClean="0"/>
            <a:t>Pokemon</a:t>
          </a:r>
          <a:r>
            <a:rPr lang="en-CA" sz="1600" kern="1200" dirty="0" smtClean="0"/>
            <a:t> , </a:t>
          </a:r>
          <a:r>
            <a:rPr lang="en-CA" sz="1600" kern="1200" dirty="0" smtClean="0"/>
            <a:t>Super Smash </a:t>
          </a:r>
          <a:r>
            <a:rPr lang="en-CA" sz="1600" kern="1200" dirty="0" smtClean="0"/>
            <a:t>Bros Ultimate, animal crossing, which cause late sleeping time or less hrs in sleep.</a:t>
          </a: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rtl="0">
            <a:lnSpc>
              <a:spcPct val="90000"/>
            </a:lnSpc>
            <a:spcBef>
              <a:spcPct val="0"/>
            </a:spcBef>
            <a:spcAft>
              <a:spcPct val="15000"/>
            </a:spcAft>
            <a:buChar char="••"/>
          </a:pPr>
          <a:r>
            <a:rPr lang="en-US" sz="1600" b="1" u="sng" kern="1200" dirty="0" smtClean="0"/>
            <a:t>Exercise</a:t>
          </a:r>
          <a:r>
            <a:rPr lang="en-US" sz="1600" kern="1200" dirty="0" smtClean="0"/>
            <a:t>: </a:t>
          </a:r>
          <a:r>
            <a:rPr lang="en-CA" sz="1600" kern="1200" dirty="0" smtClean="0"/>
            <a:t>Basketball hrs went down as I spent more time on video games, should spend more time in weight lifting</a:t>
          </a: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rtl="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CA" sz="1600" kern="1200" dirty="0"/>
        </a:p>
      </dsp:txBody>
      <dsp:txXfrm>
        <a:off x="0" y="385911"/>
        <a:ext cx="8153400" cy="4105429"/>
      </dsp:txXfrm>
    </dsp:sp>
    <dsp:sp modelId="{9D1AF6DF-8EBD-4BA9-AB1C-83666B416551}">
      <dsp:nvSpPr>
        <dsp:cNvPr id="0" name=""/>
        <dsp:cNvSpPr/>
      </dsp:nvSpPr>
      <dsp:spPr>
        <a:xfrm>
          <a:off x="397729" y="230066"/>
          <a:ext cx="5701806" cy="408409"/>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rPr>
            <a:t>During break time …..  </a:t>
          </a:r>
          <a:endParaRPr lang="en-US" sz="1800" b="1" kern="1200" dirty="0">
            <a:solidFill>
              <a:schemeClr val="tx1"/>
            </a:solidFill>
          </a:endParaRPr>
        </a:p>
      </dsp:txBody>
      <dsp:txXfrm>
        <a:off x="397729" y="230066"/>
        <a:ext cx="5701806" cy="408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3F243-0CC4-4CEF-93F2-5776498F90DB}">
      <dsp:nvSpPr>
        <dsp:cNvPr id="0" name=""/>
        <dsp:cNvSpPr/>
      </dsp:nvSpPr>
      <dsp:spPr>
        <a:xfrm>
          <a:off x="0" y="8200"/>
          <a:ext cx="7810500" cy="253757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548640" rIns="606182" bIns="113792" numCol="1" spcCol="1270" anchor="t" anchorCtr="0">
          <a:noAutofit/>
        </a:bodyPr>
        <a:lstStyle/>
        <a:p>
          <a:pPr marL="171450" lvl="1" indent="-171450" algn="l" defTabSz="711200" rtl="0">
            <a:lnSpc>
              <a:spcPct val="90000"/>
            </a:lnSpc>
            <a:spcBef>
              <a:spcPct val="0"/>
            </a:spcBef>
            <a:spcAft>
              <a:spcPct val="15000"/>
            </a:spcAft>
            <a:buChar char="••"/>
          </a:pPr>
          <a:r>
            <a:rPr lang="en-CA" sz="1600" kern="1200" dirty="0" smtClean="0"/>
            <a:t>Increase time spending in </a:t>
          </a:r>
          <a:r>
            <a:rPr lang="en-CA" sz="1600" u="sng" kern="1200" dirty="0" smtClean="0"/>
            <a:t>person-to-person</a:t>
          </a:r>
          <a:r>
            <a:rPr lang="en-CA" sz="1600" kern="1200" dirty="0" smtClean="0"/>
            <a:t> interaction instead of Social Media (FB/IG)</a:t>
          </a:r>
          <a:endParaRPr lang="en-US" sz="1600" kern="1200" dirty="0"/>
        </a:p>
        <a:p>
          <a:pPr marL="171450" lvl="1" indent="-171450" algn="l" defTabSz="711200">
            <a:lnSpc>
              <a:spcPct val="90000"/>
            </a:lnSpc>
            <a:spcBef>
              <a:spcPct val="0"/>
            </a:spcBef>
            <a:spcAft>
              <a:spcPct val="15000"/>
            </a:spcAft>
            <a:buChar char="••"/>
          </a:pPr>
          <a:r>
            <a:rPr lang="en-CA" sz="1600" u="sng" kern="1200" dirty="0" smtClean="0"/>
            <a:t>Well-being balance </a:t>
          </a:r>
          <a:r>
            <a:rPr lang="en-CA" sz="1600" kern="1200" dirty="0" smtClean="0"/>
            <a:t>by increasing more in exercising and cut down on social media/internet and video games.</a:t>
          </a:r>
        </a:p>
        <a:p>
          <a:pPr marL="171450" lvl="1" indent="-171450" algn="l" defTabSz="711200">
            <a:lnSpc>
              <a:spcPct val="90000"/>
            </a:lnSpc>
            <a:spcBef>
              <a:spcPct val="0"/>
            </a:spcBef>
            <a:spcAft>
              <a:spcPct val="15000"/>
            </a:spcAft>
            <a:buChar char="••"/>
          </a:pPr>
          <a:r>
            <a:rPr lang="en-US" sz="1600" kern="1200" dirty="0" smtClean="0"/>
            <a:t>Do not spend more time in eating / sitting, exercise and sleep more !</a:t>
          </a:r>
          <a:endParaRPr lang="en-CA" sz="1600" kern="1200" dirty="0" smtClean="0"/>
        </a:p>
      </dsp:txBody>
      <dsp:txXfrm>
        <a:off x="0" y="8200"/>
        <a:ext cx="7810500" cy="2537577"/>
      </dsp:txXfrm>
    </dsp:sp>
    <dsp:sp modelId="{9D1AF6DF-8EBD-4BA9-AB1C-83666B416551}">
      <dsp:nvSpPr>
        <dsp:cNvPr id="0" name=""/>
        <dsp:cNvSpPr/>
      </dsp:nvSpPr>
      <dsp:spPr>
        <a:xfrm>
          <a:off x="381000" y="0"/>
          <a:ext cx="5467350" cy="462162"/>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rPr>
            <a:t>Actions for myself…..  </a:t>
          </a:r>
          <a:endParaRPr lang="en-US" sz="1800" b="1" kern="1200" dirty="0">
            <a:solidFill>
              <a:schemeClr val="tx1"/>
            </a:solidFill>
          </a:endParaRPr>
        </a:p>
      </dsp:txBody>
      <dsp:txXfrm>
        <a:off x="381000" y="0"/>
        <a:ext cx="5467350" cy="462162"/>
      </dsp:txXfrm>
    </dsp:sp>
    <dsp:sp modelId="{84309B57-9335-4504-ADE7-0F6F02733EE1}">
      <dsp:nvSpPr>
        <dsp:cNvPr id="0" name=""/>
        <dsp:cNvSpPr/>
      </dsp:nvSpPr>
      <dsp:spPr>
        <a:xfrm>
          <a:off x="0" y="2239389"/>
          <a:ext cx="7810500" cy="286601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6182" tIns="731520" rIns="606182" bIns="113792" numCol="1" spcCol="1270" anchor="t" anchorCtr="0">
          <a:noAutofit/>
        </a:bodyPr>
        <a:lstStyle/>
        <a:p>
          <a:pPr marL="171450" lvl="1" indent="-171450" algn="l" defTabSz="711200" rtl="0">
            <a:lnSpc>
              <a:spcPct val="90000"/>
            </a:lnSpc>
            <a:spcBef>
              <a:spcPct val="0"/>
            </a:spcBef>
            <a:spcAft>
              <a:spcPct val="15000"/>
            </a:spcAft>
            <a:buChar char="••"/>
          </a:pPr>
          <a:r>
            <a:rPr lang="en-CA" sz="1600" kern="1200" dirty="0" smtClean="0">
              <a:ea typeface="+mn-ea"/>
              <a:cs typeface="+mn-cs"/>
            </a:rPr>
            <a:t>In the future, if given the chance to further study this topic, I would suggest to obtain a </a:t>
          </a:r>
          <a:r>
            <a:rPr lang="en-CA" sz="1600" u="sng" kern="1200" dirty="0" smtClean="0">
              <a:ea typeface="+mn-ea"/>
              <a:cs typeface="+mn-cs"/>
            </a:rPr>
            <a:t>sample size of 30 or more people </a:t>
          </a:r>
          <a:r>
            <a:rPr lang="en-CA" sz="1600" kern="1200" dirty="0" smtClean="0">
              <a:ea typeface="+mn-ea"/>
              <a:cs typeface="+mn-cs"/>
            </a:rPr>
            <a:t>in order to be sufficient to be normally distributed. </a:t>
          </a:r>
          <a:endParaRPr lang="en-US" sz="1600" kern="1200" dirty="0">
            <a:ea typeface="+mn-ea"/>
            <a:cs typeface="+mn-cs"/>
          </a:endParaRPr>
        </a:p>
        <a:p>
          <a:pPr marL="171450" lvl="1" indent="-171450" algn="l" defTabSz="711200" rtl="0">
            <a:lnSpc>
              <a:spcPct val="90000"/>
            </a:lnSpc>
            <a:spcBef>
              <a:spcPct val="0"/>
            </a:spcBef>
            <a:spcAft>
              <a:spcPct val="15000"/>
            </a:spcAft>
            <a:buChar char="••"/>
          </a:pPr>
          <a:r>
            <a:rPr lang="en-CA" sz="1600" kern="1200" dirty="0" smtClean="0">
              <a:ea typeface="+mn-ea"/>
              <a:cs typeface="+mn-cs"/>
            </a:rPr>
            <a:t>Secondly, another research topic could be conducted to correlate my findings is to obtain another dataset from Ministry of Health for my age group around the same period of time whose is seeking medical helps.  Thus predictive analysis could be performed by programming model of trend analysis in various scenarios such as more time spent on social media could be more harmful to one’s health by visiting doctors more.</a:t>
          </a:r>
          <a:endParaRPr lang="en-US" sz="1600" kern="1200" dirty="0">
            <a:ea typeface="+mn-ea"/>
            <a:cs typeface="+mn-cs"/>
          </a:endParaRPr>
        </a:p>
      </dsp:txBody>
      <dsp:txXfrm>
        <a:off x="0" y="2239389"/>
        <a:ext cx="7810500" cy="2866010"/>
      </dsp:txXfrm>
    </dsp:sp>
    <dsp:sp modelId="{D2B8060E-5C25-48B8-8A2C-C7E31B9A4C0B}">
      <dsp:nvSpPr>
        <dsp:cNvPr id="0" name=""/>
        <dsp:cNvSpPr/>
      </dsp:nvSpPr>
      <dsp:spPr>
        <a:xfrm>
          <a:off x="457199" y="2247050"/>
          <a:ext cx="5467350" cy="445350"/>
        </a:xfrm>
        <a:prstGeom prst="rect">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653" tIns="0" rIns="206653" bIns="0" numCol="1" spcCol="1270" anchor="ctr" anchorCtr="0">
          <a:noAutofit/>
        </a:bodyPr>
        <a:lstStyle/>
        <a:p>
          <a:pPr lvl="0" algn="l" defTabSz="800100" rtl="0">
            <a:lnSpc>
              <a:spcPct val="90000"/>
            </a:lnSpc>
            <a:spcBef>
              <a:spcPct val="0"/>
            </a:spcBef>
            <a:spcAft>
              <a:spcPct val="35000"/>
            </a:spcAft>
          </a:pPr>
          <a:r>
            <a:rPr lang="en-US" sz="1800" b="1" kern="1200" dirty="0" smtClean="0">
              <a:solidFill>
                <a:schemeClr val="tx1"/>
              </a:solidFill>
              <a:ea typeface="+mn-ea"/>
              <a:cs typeface="+mn-cs"/>
            </a:rPr>
            <a:t>Future  study if I can ….</a:t>
          </a:r>
          <a:endParaRPr lang="en-US" sz="1800" b="1" kern="1200" dirty="0">
            <a:solidFill>
              <a:schemeClr val="tx1"/>
            </a:solidFill>
          </a:endParaRPr>
        </a:p>
      </dsp:txBody>
      <dsp:txXfrm>
        <a:off x="457199" y="2247050"/>
        <a:ext cx="5467350" cy="4453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2"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7"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9"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minVer="12.0">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6/14/2020</a:t>
            </a:fld>
            <a:endParaRPr lang="en-US" dirty="0"/>
          </a:p>
        </p:txBody>
      </p:sp>
      <p:sp>
        <p:nvSpPr>
          <p:cNvPr id="4" name="Footer Placeholder 3">
            <a:extLst>
              <a:ext uri="{FF2B5EF4-FFF2-40B4-BE49-F238E27FC236}">
                <a16:creationId xmlns=""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6/14/2020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extLst>
      <p:ext uri="{BB962C8B-B14F-4D97-AF65-F5344CB8AC3E}">
        <p14:creationId xmlns:p14="http://schemas.microsoft.com/office/powerpoint/2010/main" val="2317539968"/>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way to look at it is to see the break down comparing across all kinds of </a:t>
            </a:r>
            <a:r>
              <a:rPr lang="en-US" b="1" baseline="0" dirty="0" smtClean="0"/>
              <a:t>Meal time </a:t>
            </a:r>
            <a:r>
              <a:rPr lang="en-US" baseline="0" dirty="0" smtClean="0"/>
              <a:t>in TOTAL over the period.</a:t>
            </a:r>
          </a:p>
          <a:p>
            <a:r>
              <a:rPr lang="en-US" dirty="0" smtClean="0"/>
              <a:t>In the breakdown of Meal time, I can see :</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baseline="0" dirty="0" smtClean="0"/>
              <a:t>Lunch</a:t>
            </a:r>
            <a:r>
              <a:rPr lang="en-US" baseline="0" dirty="0" smtClean="0"/>
              <a:t>, </a:t>
            </a:r>
            <a:r>
              <a:rPr lang="en-US" b="1" baseline="0" dirty="0" smtClean="0"/>
              <a:t>Dinner</a:t>
            </a:r>
            <a:r>
              <a:rPr lang="en-US" baseline="0" dirty="0" smtClean="0"/>
              <a:t> are the </a:t>
            </a:r>
            <a:r>
              <a:rPr lang="en-US" b="1" baseline="0" dirty="0" smtClean="0"/>
              <a:t>most</a:t>
            </a:r>
            <a:r>
              <a:rPr lang="en-US" baseline="0" dirty="0" smtClean="0"/>
              <a:t> followed in the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 </a:t>
            </a:r>
            <a:r>
              <a:rPr lang="en-US" b="1" dirty="0" smtClean="0"/>
              <a:t>break time</a:t>
            </a:r>
            <a:r>
              <a:rPr lang="en-US" dirty="0" smtClean="0"/>
              <a:t>, since </a:t>
            </a:r>
            <a:r>
              <a:rPr lang="en-US" baseline="0" dirty="0" smtClean="0"/>
              <a:t>there is </a:t>
            </a:r>
            <a:r>
              <a:rPr lang="en-US" b="1" baseline="0" dirty="0" smtClean="0"/>
              <a:t>no</a:t>
            </a:r>
            <a:r>
              <a:rPr lang="en-US" baseline="0" dirty="0" smtClean="0"/>
              <a:t> gym open, </a:t>
            </a:r>
            <a:r>
              <a:rPr lang="en-US" b="1" baseline="0" dirty="0" smtClean="0"/>
              <a:t>no</a:t>
            </a:r>
            <a:r>
              <a:rPr lang="en-US" baseline="0" dirty="0" smtClean="0"/>
              <a:t> movie theatre open, </a:t>
            </a:r>
            <a:r>
              <a:rPr lang="en-US" b="1" baseline="0" dirty="0" smtClean="0"/>
              <a:t>no</a:t>
            </a:r>
            <a:r>
              <a:rPr lang="en-US" baseline="0" dirty="0" smtClean="0"/>
              <a:t> social gathering, one of the alternative is to play </a:t>
            </a:r>
            <a:r>
              <a:rPr lang="en-US" b="1" baseline="0" dirty="0" smtClean="0"/>
              <a:t>video game</a:t>
            </a:r>
            <a:r>
              <a:rPr lang="en-US" baseline="0" dirty="0" smtClean="0"/>
              <a:t> with friends on internet. Thus I sit down more than getting up and move around between places. </a:t>
            </a:r>
          </a:p>
          <a:p>
            <a:r>
              <a:rPr lang="en-US" b="1" baseline="0" dirty="0" smtClean="0"/>
              <a:t>- Trend up</a:t>
            </a:r>
            <a:endParaRPr lang="en-US" b="1"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Once I break down the </a:t>
            </a:r>
            <a:r>
              <a:rPr lang="en-US" b="1" dirty="0" smtClean="0"/>
              <a:t>video game</a:t>
            </a:r>
            <a:r>
              <a:rPr lang="en-US" dirty="0" smtClean="0"/>
              <a:t>,</a:t>
            </a:r>
            <a:r>
              <a:rPr lang="en-US" baseline="0" dirty="0" smtClean="0"/>
              <a:t> I can see all the types: </a:t>
            </a:r>
            <a:r>
              <a:rPr lang="en-US" b="1" baseline="0" dirty="0" smtClean="0"/>
              <a:t>Animal Crossings</a:t>
            </a:r>
            <a:r>
              <a:rPr lang="en-US" baseline="0" dirty="0" smtClean="0"/>
              <a:t>, </a:t>
            </a:r>
            <a:r>
              <a:rPr lang="en-US" b="1" baseline="0" dirty="0" smtClean="0"/>
              <a:t>Nba2019</a:t>
            </a:r>
            <a:r>
              <a:rPr lang="en-US" baseline="0" dirty="0" smtClean="0"/>
              <a:t>, </a:t>
            </a:r>
            <a:r>
              <a:rPr lang="en-US" b="1" baseline="0" dirty="0" smtClean="0"/>
              <a:t>NHL2019</a:t>
            </a:r>
            <a:r>
              <a:rPr lang="en-US" baseline="0" dirty="0" smtClean="0"/>
              <a:t>, </a:t>
            </a:r>
            <a:r>
              <a:rPr lang="en-US" b="1" baseline="0" dirty="0" err="1" smtClean="0"/>
              <a:t>Pokemon</a:t>
            </a:r>
            <a:r>
              <a:rPr lang="en-US" baseline="0" dirty="0" smtClean="0"/>
              <a:t>, </a:t>
            </a:r>
            <a:r>
              <a:rPr lang="en-US" b="1" baseline="0" dirty="0" smtClean="0"/>
              <a:t>Super Smash Bros Ultimate </a:t>
            </a:r>
            <a:r>
              <a:rPr lang="en-US" baseline="0" dirty="0" smtClean="0"/>
              <a:t>is the </a:t>
            </a:r>
            <a:r>
              <a:rPr lang="en-US" b="1" baseline="0" dirty="0" smtClean="0"/>
              <a:t>most</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trend goes up from beginning of the period but finally I was able to wind down</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way to look at it is to see the break down comparing across all kinds of Video Game in TOTAL over the period.</a:t>
            </a:r>
          </a:p>
          <a:p>
            <a:r>
              <a:rPr lang="en-US" dirty="0" smtClean="0"/>
              <a:t>In the breakdown of Video Game, I can see :</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Super Smash Bros. Ultimate the most followed by </a:t>
            </a:r>
            <a:r>
              <a:rPr lang="en-US" baseline="0" dirty="0" err="1" smtClean="0"/>
              <a:t>Pokemon</a:t>
            </a:r>
            <a:r>
              <a:rPr lang="en-US" baseline="0" dirty="0" smtClean="0"/>
              <a:t> Go </a:t>
            </a:r>
            <a:r>
              <a:rPr lang="en-US" baseline="0" dirty="0" err="1" smtClean="0"/>
              <a:t>hrs</a:t>
            </a:r>
            <a:r>
              <a:rPr lang="en-US" baseline="0" dirty="0" smtClean="0"/>
              <a:t> spent in the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Due to </a:t>
            </a:r>
            <a:r>
              <a:rPr lang="en-US" b="1" dirty="0" smtClean="0"/>
              <a:t>lack of</a:t>
            </a:r>
            <a:r>
              <a:rPr lang="en-US" dirty="0" smtClean="0"/>
              <a:t> in-person</a:t>
            </a:r>
            <a:r>
              <a:rPr lang="en-US" baseline="0" dirty="0" smtClean="0"/>
              <a:t> interactions, the alternative is to do </a:t>
            </a:r>
            <a:r>
              <a:rPr lang="en-US" b="1" baseline="0" dirty="0" smtClean="0"/>
              <a:t>online</a:t>
            </a:r>
            <a:r>
              <a:rPr lang="en-US" baseline="0" dirty="0" smtClean="0"/>
              <a:t> video chat, text messaging on FB, Tweeter, follow friends on FB, IG </a:t>
            </a:r>
            <a:r>
              <a:rPr lang="en-US" baseline="0" dirty="0" err="1" smtClean="0"/>
              <a:t>etc</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dirty="0" smtClean="0"/>
              <a:t>trend up </a:t>
            </a:r>
            <a:r>
              <a:rPr lang="en-US" dirty="0" smtClean="0"/>
              <a:t>more than down/low, with some a lot</a:t>
            </a:r>
            <a:r>
              <a:rPr lang="en-US" baseline="0" dirty="0" smtClean="0"/>
              <a:t> </a:t>
            </a:r>
            <a:r>
              <a:rPr lang="en-US" dirty="0" smtClean="0"/>
              <a:t>of </a:t>
            </a:r>
            <a:r>
              <a:rPr lang="en-US" b="1" dirty="0" smtClean="0"/>
              <a:t>spike</a:t>
            </a:r>
            <a:r>
              <a:rPr lang="en-US" dirty="0" smtClean="0"/>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However, I need to drill in deeper</a:t>
            </a:r>
            <a:r>
              <a:rPr lang="en-US" baseline="0" dirty="0" smtClean="0"/>
              <a:t> to </a:t>
            </a:r>
            <a:r>
              <a:rPr lang="en-US" sz="1200" kern="1200" dirty="0" smtClean="0">
                <a:solidFill>
                  <a:schemeClr val="tx1"/>
                </a:solidFill>
                <a:effectLst/>
                <a:latin typeface="+mn-lt"/>
                <a:ea typeface="+mn-ea"/>
                <a:cs typeface="+mn-cs"/>
              </a:rPr>
              <a:t>discover what my trends are like as I may have spent too much time on social media</a:t>
            </a:r>
            <a:endParaRPr lang="en-US" dirty="0" smtClean="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Once I break down the </a:t>
            </a:r>
            <a:r>
              <a:rPr lang="en-US" b="1" dirty="0" smtClean="0"/>
              <a:t>social media</a:t>
            </a:r>
            <a:r>
              <a:rPr lang="en-US" dirty="0" smtClean="0"/>
              <a:t>,</a:t>
            </a:r>
            <a:r>
              <a:rPr lang="en-US" baseline="0" dirty="0" smtClean="0"/>
              <a:t> I can see all the types: </a:t>
            </a:r>
            <a:r>
              <a:rPr lang="en-US" b="1" baseline="0" dirty="0" smtClean="0"/>
              <a:t>FB(Like/Share/Comment)</a:t>
            </a:r>
            <a:r>
              <a:rPr lang="en-US" baseline="0" dirty="0" smtClean="0"/>
              <a:t>; </a:t>
            </a:r>
            <a:r>
              <a:rPr lang="en-US" b="1" baseline="0" dirty="0" smtClean="0"/>
              <a:t>FB Messenger</a:t>
            </a:r>
            <a:r>
              <a:rPr lang="en-US" baseline="0" dirty="0" smtClean="0"/>
              <a:t>; </a:t>
            </a:r>
            <a:r>
              <a:rPr lang="en-US" b="1" baseline="0" dirty="0" smtClean="0"/>
              <a:t>FB Post</a:t>
            </a:r>
            <a:r>
              <a:rPr lang="en-US" baseline="0" dirty="0" smtClean="0"/>
              <a:t>; </a:t>
            </a:r>
            <a:r>
              <a:rPr lang="en-US" b="1" baseline="0" dirty="0" smtClean="0"/>
              <a:t>IG (Like/Share/Comment</a:t>
            </a:r>
            <a:r>
              <a:rPr lang="en-US" baseline="0" dirty="0" smtClean="0"/>
              <a:t>); </a:t>
            </a:r>
            <a:r>
              <a:rPr lang="en-US" b="1" baseline="0" dirty="0" smtClean="0"/>
              <a:t>IG Message</a:t>
            </a:r>
            <a:r>
              <a:rPr lang="en-US" baseline="0" dirty="0" smtClean="0"/>
              <a:t>; </a:t>
            </a:r>
            <a:r>
              <a:rPr lang="en-US" b="1" baseline="0" dirty="0" smtClean="0"/>
              <a:t>Tweeter Post</a:t>
            </a:r>
            <a:r>
              <a:rPr lang="en-US" baseline="0" dirty="0" smtClean="0"/>
              <a:t>; </a:t>
            </a:r>
            <a:r>
              <a:rPr lang="en-US" b="1" baseline="0" dirty="0" smtClean="0"/>
              <a:t>Tweeter Re-Tweet</a:t>
            </a:r>
            <a:r>
              <a:rPr lang="en-US" baseline="0" dirty="0" smtClean="0"/>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trend goes up from beginning of the period but finally I was able to wind down</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way to look at it is to see the break down comparing across all kinds of </a:t>
            </a:r>
            <a:r>
              <a:rPr lang="en-US" b="1" baseline="0" dirty="0" smtClean="0"/>
              <a:t>social media </a:t>
            </a:r>
            <a:r>
              <a:rPr lang="en-US" baseline="0" dirty="0" smtClean="0"/>
              <a:t>in TOTAL over the period.</a:t>
            </a:r>
          </a:p>
          <a:p>
            <a:r>
              <a:rPr lang="en-US" dirty="0" smtClean="0"/>
              <a:t>In the breakdown of Social Media, I can see :</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baseline="0" dirty="0" smtClean="0"/>
              <a:t>FB</a:t>
            </a:r>
            <a:r>
              <a:rPr lang="en-US" baseline="0" dirty="0" smtClean="0"/>
              <a:t> &amp; </a:t>
            </a:r>
            <a:r>
              <a:rPr lang="en-US" b="1" baseline="0" dirty="0" smtClean="0"/>
              <a:t>IG </a:t>
            </a:r>
            <a:r>
              <a:rPr lang="en-US" baseline="0" dirty="0" smtClean="0"/>
              <a:t>are the </a:t>
            </a:r>
            <a:r>
              <a:rPr lang="en-US" b="1" baseline="0" dirty="0" smtClean="0"/>
              <a:t>most</a:t>
            </a:r>
            <a:r>
              <a:rPr lang="en-US" baseline="0" dirty="0" smtClean="0"/>
              <a:t> </a:t>
            </a:r>
            <a:r>
              <a:rPr lang="en-US" baseline="0" dirty="0" err="1" smtClean="0"/>
              <a:t>hrs</a:t>
            </a:r>
            <a:r>
              <a:rPr lang="en-US" baseline="0" dirty="0" smtClean="0"/>
              <a:t> spent in the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Wondering if am I continuously </a:t>
            </a:r>
            <a:r>
              <a:rPr lang="en-US" sz="1200" b="1" kern="1200" dirty="0" smtClean="0">
                <a:solidFill>
                  <a:schemeClr val="tx1"/>
                </a:solidFill>
                <a:effectLst/>
                <a:latin typeface="+mn-lt"/>
                <a:ea typeface="+mn-ea"/>
                <a:cs typeface="+mn-cs"/>
              </a:rPr>
              <a:t>muscle building </a:t>
            </a:r>
            <a:r>
              <a:rPr lang="en-US" sz="1200" kern="1200" dirty="0" smtClean="0">
                <a:solidFill>
                  <a:schemeClr val="tx1"/>
                </a:solidFill>
                <a:effectLst/>
                <a:latin typeface="+mn-lt"/>
                <a:ea typeface="+mn-ea"/>
                <a:cs typeface="+mn-cs"/>
              </a:rPr>
              <a:t>and not </a:t>
            </a:r>
            <a:r>
              <a:rPr lang="en-US" sz="1200" b="1" kern="1200" dirty="0" smtClean="0">
                <a:solidFill>
                  <a:schemeClr val="tx1"/>
                </a:solidFill>
                <a:effectLst/>
                <a:latin typeface="+mn-lt"/>
                <a:ea typeface="+mn-ea"/>
                <a:cs typeface="+mn-cs"/>
              </a:rPr>
              <a:t>burning</a:t>
            </a:r>
            <a:r>
              <a:rPr lang="en-US" sz="1200" b="1" kern="1200" baseline="0" dirty="0" smtClean="0">
                <a:solidFill>
                  <a:schemeClr val="tx1"/>
                </a:solidFill>
                <a:effectLst/>
                <a:latin typeface="+mn-lt"/>
                <a:ea typeface="+mn-ea"/>
                <a:cs typeface="+mn-cs"/>
              </a:rPr>
              <a:t> fat </a:t>
            </a:r>
            <a:r>
              <a:rPr lang="en-US" sz="1200" kern="1200" dirty="0" smtClean="0">
                <a:solidFill>
                  <a:schemeClr val="tx1"/>
                </a:solidFill>
                <a:effectLst/>
                <a:latin typeface="+mn-lt"/>
                <a:ea typeface="+mn-ea"/>
                <a:cs typeface="+mn-cs"/>
              </a:rPr>
              <a:t>as before the pandemic I would work out more often than now</a:t>
            </a:r>
            <a:endParaRPr lang="en-CA" sz="1200" kern="1200" dirty="0" smtClean="0">
              <a:solidFill>
                <a:schemeClr val="tx1"/>
              </a:solidFill>
              <a:effectLst/>
              <a:latin typeface="+mn-lt"/>
              <a:ea typeface="+mn-ea"/>
              <a:cs typeface="+mn-cs"/>
            </a:endParaRPr>
          </a:p>
          <a:p>
            <a:r>
              <a:rPr lang="en-US" dirty="0" smtClean="0"/>
              <a:t>- I can see my </a:t>
            </a:r>
            <a:r>
              <a:rPr lang="en-US" b="1" dirty="0" smtClean="0"/>
              <a:t>exercise</a:t>
            </a:r>
            <a:r>
              <a:rPr lang="en-US" dirty="0" smtClean="0"/>
              <a:t> </a:t>
            </a:r>
            <a:r>
              <a:rPr lang="en-US" b="1" dirty="0" smtClean="0"/>
              <a:t>drop</a:t>
            </a:r>
            <a:r>
              <a:rPr lang="en-US" dirty="0" smtClean="0"/>
              <a:t> and back </a:t>
            </a:r>
            <a:r>
              <a:rPr lang="en-US" b="1" dirty="0" smtClean="0">
                <a:solidFill>
                  <a:srgbClr val="FF0000"/>
                </a:solidFill>
              </a:rPr>
              <a:t>up</a:t>
            </a:r>
            <a:r>
              <a:rPr lang="en-US" dirty="0" smtClean="0">
                <a:solidFill>
                  <a:srgbClr val="FF0000"/>
                </a:solidFill>
              </a:rPr>
              <a:t> </a:t>
            </a:r>
            <a:r>
              <a:rPr lang="en-US" dirty="0" smtClean="0"/>
              <a:t>, not</a:t>
            </a:r>
            <a:r>
              <a:rPr lang="en-US" baseline="0" dirty="0" smtClean="0"/>
              <a:t> so consistent</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Once I break down the </a:t>
            </a:r>
            <a:r>
              <a:rPr lang="en-US" b="1" dirty="0" smtClean="0"/>
              <a:t>exercise</a:t>
            </a:r>
            <a:r>
              <a:rPr lang="en-US" dirty="0" smtClean="0"/>
              <a:t>,</a:t>
            </a:r>
            <a:r>
              <a:rPr lang="en-US" baseline="0" dirty="0" smtClean="0"/>
              <a:t> I can see all the types: </a:t>
            </a:r>
            <a:r>
              <a:rPr lang="en-US" b="1" baseline="0" dirty="0" smtClean="0"/>
              <a:t>Basketball</a:t>
            </a:r>
            <a:r>
              <a:rPr lang="en-US" baseline="0" dirty="0" smtClean="0"/>
              <a:t>, </a:t>
            </a:r>
            <a:r>
              <a:rPr lang="en-US" b="1" baseline="0" dirty="0" smtClean="0"/>
              <a:t>Bike</a:t>
            </a:r>
            <a:r>
              <a:rPr lang="en-US" baseline="0" dirty="0" smtClean="0"/>
              <a:t>, </a:t>
            </a:r>
            <a:r>
              <a:rPr lang="en-US" b="1" baseline="0" dirty="0" smtClean="0"/>
              <a:t>Ping-ping</a:t>
            </a:r>
            <a:r>
              <a:rPr lang="en-US" baseline="0" dirty="0" smtClean="0"/>
              <a:t>, </a:t>
            </a:r>
            <a:r>
              <a:rPr lang="en-US" b="1" baseline="0" dirty="0" smtClean="0"/>
              <a:t>Walk</a:t>
            </a:r>
            <a:r>
              <a:rPr lang="en-US" baseline="0" dirty="0" smtClean="0"/>
              <a:t>, </a:t>
            </a:r>
            <a:r>
              <a:rPr lang="en-US" b="1" baseline="0" dirty="0" smtClean="0"/>
              <a:t>Weight-Training</a:t>
            </a:r>
            <a:endParaRPr lang="en-US" b="1" dirty="0" smtClean="0"/>
          </a:p>
          <a:p>
            <a:pPr marL="171450" indent="-171450">
              <a:buFontTx/>
              <a:buChar char="-"/>
            </a:pPr>
            <a:r>
              <a:rPr lang="en-US" b="1" baseline="0" dirty="0" smtClean="0"/>
              <a:t>Basketball</a:t>
            </a:r>
            <a:r>
              <a:rPr lang="en-US" baseline="0" dirty="0" smtClean="0"/>
              <a:t> </a:t>
            </a:r>
            <a:r>
              <a:rPr lang="en-US" baseline="0" dirty="0" smtClean="0"/>
              <a:t>appears to </a:t>
            </a:r>
            <a:r>
              <a:rPr lang="en-US" b="1" baseline="0" dirty="0" smtClean="0"/>
              <a:t>drop</a:t>
            </a:r>
            <a:r>
              <a:rPr lang="en-US" baseline="0" dirty="0" smtClean="0"/>
              <a:t> the </a:t>
            </a:r>
            <a:r>
              <a:rPr lang="en-US" baseline="0" dirty="0" smtClean="0"/>
              <a:t>most</a:t>
            </a:r>
            <a:r>
              <a:rPr lang="en-US" baseline="0" dirty="0"/>
              <a:t> </a:t>
            </a:r>
            <a:r>
              <a:rPr lang="en-US" baseline="0" dirty="0" smtClean="0"/>
              <a:t>and that time goes social media and video games</a:t>
            </a:r>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a:t>
            </a:r>
            <a:r>
              <a:rPr lang="en-US" baseline="0" dirty="0" smtClean="0"/>
              <a:t> way to look at it is to see the break down comparing across all kinds of exercise in TOTAL over the period.</a:t>
            </a:r>
          </a:p>
          <a:p>
            <a:r>
              <a:rPr lang="en-US" dirty="0" smtClean="0"/>
              <a:t>In the breakdown of </a:t>
            </a:r>
            <a:r>
              <a:rPr lang="en-US" b="1" dirty="0" smtClean="0"/>
              <a:t>Exercise</a:t>
            </a:r>
            <a:r>
              <a:rPr lang="en-US" dirty="0" smtClean="0"/>
              <a:t>, I can see :</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baseline="0" dirty="0" err="1" smtClean="0"/>
              <a:t>Baseket</a:t>
            </a:r>
            <a:r>
              <a:rPr lang="en-US" b="1" baseline="0" dirty="0" smtClean="0"/>
              <a:t> Ball </a:t>
            </a:r>
            <a:r>
              <a:rPr lang="en-US" b="0" baseline="0" dirty="0" smtClean="0"/>
              <a:t> is the </a:t>
            </a:r>
            <a:r>
              <a:rPr lang="en-US" b="1" baseline="0" dirty="0" smtClean="0"/>
              <a:t>most</a:t>
            </a:r>
            <a:r>
              <a:rPr lang="en-US" baseline="0" dirty="0" smtClean="0"/>
              <a:t> </a:t>
            </a:r>
            <a:r>
              <a:rPr lang="en-US" baseline="0" dirty="0" err="1" smtClean="0"/>
              <a:t>hrs</a:t>
            </a:r>
            <a:r>
              <a:rPr lang="en-US" baseline="0" dirty="0" smtClean="0"/>
              <a:t> spent in the period followed by weight-training</a:t>
            </a:r>
            <a:endParaRPr lang="en-US" dirty="0" smtClean="0"/>
          </a:p>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a:t>
            </a:r>
            <a:r>
              <a:rPr lang="en-US" baseline="0" dirty="0" smtClean="0"/>
              <a:t> Media (FB Like/Share/Comment)</a:t>
            </a:r>
            <a:r>
              <a:rPr lang="en-US" dirty="0" smtClean="0"/>
              <a:t>, Video Game (</a:t>
            </a:r>
            <a:r>
              <a:rPr lang="en-US" dirty="0" err="1" smtClean="0"/>
              <a:t>Pokemon</a:t>
            </a:r>
            <a:r>
              <a:rPr lang="en-US" dirty="0" smtClean="0"/>
              <a:t>, Super Smash Bros Ultimate), Exercise (Basketball)</a:t>
            </a:r>
          </a:p>
          <a:p>
            <a:r>
              <a:rPr lang="en-US" dirty="0" smtClean="0"/>
              <a:t>Are the most to look at to reduce</a:t>
            </a:r>
            <a:r>
              <a:rPr lang="en-US" baseline="0" dirty="0" smtClean="0"/>
              <a:t> to improve well-being such that my weight gain can be under control</a:t>
            </a:r>
            <a:r>
              <a:rPr lang="en-US" baseline="0" dirty="0" smtClean="0"/>
              <a:t>.</a:t>
            </a:r>
          </a:p>
          <a:p>
            <a:r>
              <a:rPr lang="en-US" baseline="0" dirty="0" smtClean="0"/>
              <a:t>Please note I have 3 different scales</a:t>
            </a:r>
          </a:p>
          <a:p>
            <a:r>
              <a:rPr lang="en-US" baseline="0" dirty="0" err="1" smtClean="0"/>
              <a:t>Ssbu</a:t>
            </a:r>
            <a:r>
              <a:rPr lang="en-US" baseline="0" dirty="0" smtClean="0"/>
              <a:t> I spend way too much time as I spent 4 times more than amount spend on </a:t>
            </a:r>
            <a:r>
              <a:rPr lang="en-US" baseline="0" dirty="0" err="1" smtClean="0"/>
              <a:t>bball</a:t>
            </a:r>
            <a:r>
              <a:rPr lang="en-US" baseline="0" dirty="0" smtClean="0"/>
              <a:t> as this game is way too addicting for me and its too fun to play with friends since I don’t see them in person very often</a:t>
            </a:r>
            <a:endParaRPr lang="en-CA"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4283286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smtClean="0"/>
              <a:t>- Talk</a:t>
            </a:r>
            <a:r>
              <a:rPr lang="en-US" sz="900" baseline="0" dirty="0" smtClean="0"/>
              <a:t> about the Tableau where on the LEFT, lots of data points organized by FOLDERS.  Expanded Video Game FOLDER, you can see the breakdown of each elements, which is the name of games I played (Animal Crossings-everyone playing in the world, Super Smash Bros Ultimate, Nba2019, HNL2019, </a:t>
            </a:r>
            <a:r>
              <a:rPr lang="en-US" sz="900" baseline="0" dirty="0" err="1" smtClean="0"/>
              <a:t>Pokemon</a:t>
            </a:r>
            <a:r>
              <a:rPr lang="en-US" sz="900" baseline="0" dirty="0" smtClean="0"/>
              <a:t> Go)</a:t>
            </a:r>
            <a:endParaRPr lang="en-US" sz="900" dirty="0" smtClean="0"/>
          </a:p>
          <a:p>
            <a:pPr marL="171450" indent="-171450">
              <a:buFontTx/>
              <a:buChar char="-"/>
            </a:pPr>
            <a:r>
              <a:rPr lang="en-US" sz="900" dirty="0" smtClean="0"/>
              <a:t>During the period,</a:t>
            </a:r>
            <a:r>
              <a:rPr lang="en-US" sz="900" baseline="0" dirty="0" smtClean="0"/>
              <a:t> I have gained 10 </a:t>
            </a:r>
            <a:r>
              <a:rPr lang="en-US" sz="900" baseline="0" dirty="0" err="1" smtClean="0"/>
              <a:t>lbs</a:t>
            </a:r>
            <a:r>
              <a:rPr lang="en-US" sz="900" baseline="0" dirty="0" smtClean="0"/>
              <a:t> !  Something went wrong that prompts me to study how I spent my time that may have caused the change in weight by adding 10 lbs. </a:t>
            </a:r>
          </a:p>
          <a:p>
            <a:pPr marL="171450" indent="-171450">
              <a:buFontTx/>
              <a:buChar char="-"/>
            </a:pPr>
            <a:r>
              <a:rPr lang="en-US" sz="900" baseline="0" dirty="0" smtClean="0"/>
              <a:t>Bar graph used to show the incremental changes + Line graph to show the trend during the period, which is an upward trending.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smtClean="0"/>
              <a:t>As you can see, over 70 data points on the same graph, it is too </a:t>
            </a:r>
            <a:r>
              <a:rPr lang="en-US" b="1" dirty="0" smtClean="0"/>
              <a:t>crowded</a:t>
            </a:r>
            <a:r>
              <a:rPr lang="en-US" baseline="0" dirty="0" smtClean="0"/>
              <a:t> and very </a:t>
            </a:r>
            <a:r>
              <a:rPr lang="en-US" b="1" baseline="0" dirty="0" smtClean="0"/>
              <a:t>hard</a:t>
            </a:r>
            <a:r>
              <a:rPr lang="en-US" baseline="0" dirty="0" smtClean="0"/>
              <a:t> to read !</a:t>
            </a:r>
          </a:p>
          <a:p>
            <a:pPr marL="171450" indent="-171450">
              <a:buFontTx/>
              <a:buChar char="-"/>
            </a:pPr>
            <a:r>
              <a:rPr lang="en-US" baseline="0" dirty="0" smtClean="0"/>
              <a:t>It </a:t>
            </a:r>
            <a:r>
              <a:rPr lang="en-US" b="1" u="sng" baseline="0" dirty="0" smtClean="0"/>
              <a:t>does not make </a:t>
            </a:r>
            <a:r>
              <a:rPr lang="en-US" baseline="0" dirty="0" smtClean="0"/>
              <a:t>any sense if we </a:t>
            </a:r>
            <a:r>
              <a:rPr lang="en-US" u="sng" baseline="0" dirty="0" smtClean="0"/>
              <a:t>rank</a:t>
            </a:r>
            <a:r>
              <a:rPr lang="en-US" baseline="0" dirty="0" smtClean="0"/>
              <a:t> it because they are on different scale, for example, weight in </a:t>
            </a:r>
            <a:r>
              <a:rPr lang="en-US" baseline="0" dirty="0" err="1" smtClean="0"/>
              <a:t>lbs</a:t>
            </a:r>
            <a:r>
              <a:rPr lang="en-US" baseline="0" dirty="0" smtClean="0"/>
              <a:t> vs sleep time in </a:t>
            </a:r>
            <a:r>
              <a:rPr lang="en-US" baseline="0" dirty="0" err="1" smtClean="0"/>
              <a:t>hrs</a:t>
            </a:r>
            <a:r>
              <a:rPr lang="en-US" baseline="0" dirty="0" smtClean="0"/>
              <a:t>, not comparable though</a:t>
            </a:r>
            <a:endParaRPr lang="en-US" dirty="0" smtClean="0"/>
          </a:p>
          <a:p>
            <a:pPr marL="171450" indent="-171450">
              <a:buFontTx/>
              <a:buChar char="-"/>
            </a:pPr>
            <a:r>
              <a:rPr lang="en-US" dirty="0" smtClean="0"/>
              <a:t>So we need to deep dive</a:t>
            </a:r>
            <a:r>
              <a:rPr lang="en-US" baseline="0" dirty="0" smtClean="0"/>
              <a:t> in more details </a:t>
            </a:r>
            <a:r>
              <a:rPr lang="en-US" b="1" baseline="0" dirty="0" smtClean="0">
                <a:solidFill>
                  <a:srgbClr val="FF0000"/>
                </a:solidFill>
              </a:rPr>
              <a:t>by grouping the similar elements together</a:t>
            </a:r>
            <a:endParaRPr lang="en-US" b="1" dirty="0" smtClean="0">
              <a:solidFill>
                <a:srgbClr val="FF0000"/>
              </a:solidFill>
            </a:endParaRPr>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sz="1200" baseline="0" dirty="0" smtClean="0"/>
              <a:t>So Questions came to my mind are: 1) did I eat too much 2) did I play too much video game 3) did I spent too much time on social media 4) did I exercise enough ……which means did I sit too long and lack of exercise, if so, what’s making me sit a lot? </a:t>
            </a:r>
            <a:endParaRPr lang="en-US" sz="1200" baseline="0" dirty="0" smtClean="0"/>
          </a:p>
          <a:p>
            <a:pPr marL="171450" indent="-171450">
              <a:buFontTx/>
              <a:buChar char="-"/>
            </a:pPr>
            <a:r>
              <a:rPr lang="en-US" sz="1200" baseline="0" dirty="0" smtClean="0"/>
              <a:t>These </a:t>
            </a:r>
            <a:r>
              <a:rPr lang="en-US" sz="1200" baseline="0" dirty="0" err="1" smtClean="0"/>
              <a:t>quesiton</a:t>
            </a:r>
            <a:r>
              <a:rPr lang="en-US" sz="1200" baseline="0" dirty="0" smtClean="0"/>
              <a:t> will breakdown into 3 graphs that will be gone through pretty easily</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Questions came to my mind are: 1) did I eat too much</a:t>
            </a:r>
          </a:p>
          <a:p>
            <a:r>
              <a:rPr lang="en-US" baseline="0" dirty="0" smtClean="0"/>
              <a:t>I can see some spikes with eating more</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Once I break down the </a:t>
            </a:r>
            <a:r>
              <a:rPr lang="en-US" b="1" dirty="0" smtClean="0"/>
              <a:t>meal time</a:t>
            </a:r>
            <a:r>
              <a:rPr lang="en-US" dirty="0" smtClean="0"/>
              <a:t>,</a:t>
            </a:r>
            <a:r>
              <a:rPr lang="en-US" baseline="0" dirty="0" smtClean="0"/>
              <a:t> I can see all the types: </a:t>
            </a:r>
            <a:r>
              <a:rPr lang="en-US" b="1" baseline="0" dirty="0" smtClean="0"/>
              <a:t>lunch, dinner </a:t>
            </a:r>
            <a:r>
              <a:rPr lang="en-US" b="0" baseline="0" dirty="0" smtClean="0"/>
              <a:t>are</a:t>
            </a:r>
            <a:r>
              <a:rPr lang="en-US" baseline="0" dirty="0" smtClean="0"/>
              <a:t> the </a:t>
            </a:r>
            <a:r>
              <a:rPr lang="en-US" b="1" baseline="0" dirty="0" smtClean="0"/>
              <a:t>most</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trend goes up from beginning of the period but finally I was able to wind down</a:t>
            </a:r>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 xmlns:a16="http://schemas.microsoft.com/office/drawing/2014/main" id="{F66236F9-EA1F-4D2A-84DE-EC04F9972C4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 xmlns:a16="http://schemas.microsoft.com/office/drawing/2014/main" id="{32A12C4E-53AE-4900-9783-F6190544083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 xmlns:a16="http://schemas.microsoft.com/office/drawing/2014/main" id="{A14E049B-6FD4-487E-927B-506983629A35}"/>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 xmlns:a16="http://schemas.microsoft.com/office/drawing/2014/main" id="{EF27E3F5-0D4D-492C-8A3E-50BC30CEFD28}"/>
                </a:ext>
              </a:extLst>
            </p:cNvPr>
            <p:cNvPicPr>
              <a:picLocks noChangeAspect="1"/>
            </p:cNvPicPr>
            <p:nvPr userDrawn="1"/>
          </p:nvPicPr>
          <p:blipFill>
            <a:blip r:embed="rId8">
              <a:extLst>
                <a:ext uri="{96DAC541-7B7A-43D3-8B79-37D633B846F1}">
                  <asvg:svgBlip xmlns=""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 xmlns:a16="http://schemas.microsoft.com/office/drawing/2014/main" id="{36D4FF91-8818-4598-AC9F-B8C2FA867C0F}"/>
                </a:ext>
              </a:extLst>
            </p:cNvPr>
            <p:cNvPicPr>
              <a:picLocks noChangeAspect="1"/>
            </p:cNvPicPr>
            <p:nvPr userDrawn="1"/>
          </p:nvPicPr>
          <p:blipFill>
            <a:blip r:embed="rId10">
              <a:extLst>
                <a:ext uri="{96DAC541-7B7A-43D3-8B79-37D633B846F1}">
                  <asvg:svgBlip xmlns=""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6/14/2020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 xmlns:a16="http://schemas.microsoft.com/office/drawing/2014/main" id="{323EE1CF-2D6B-4E08-B98D-D9F9B919680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 xmlns:a16="http://schemas.microsoft.com/office/drawing/2014/main" id="{2AA44434-8959-4391-901A-0B056114A27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 xmlns:a16="http://schemas.microsoft.com/office/drawing/2014/main" id="{33133CFB-98CB-4408-8818-24F931AC137B}"/>
              </a:ext>
            </a:extLst>
          </p:cNvPr>
          <p:cNvSpPr>
            <a:spLocks noGrp="1"/>
          </p:cNvSpPr>
          <p:nvPr>
            <p:ph type="title"/>
          </p:nvPr>
        </p:nvSpPr>
        <p:spPr/>
        <p:txBody>
          <a:bodyPr/>
          <a:lstStyle/>
          <a:p>
            <a:r>
              <a:rPr lang="en-US" smtClean="0"/>
              <a:t>Click to edit Master title style</a:t>
            </a:r>
            <a:endParaRPr lang="en-US" dirty="0"/>
          </a:p>
        </p:txBody>
      </p:sp>
      <p:sp>
        <p:nvSpPr>
          <p:cNvPr id="3" name="Footer Placeholder 2">
            <a:extLst>
              <a:ext uri="{FF2B5EF4-FFF2-40B4-BE49-F238E27FC236}">
                <a16:creationId xmlns=""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smtClean="0"/>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1423E8A4-D2B7-46D2-92C3-AE6BC0B9BD06}"/>
              </a:ext>
            </a:extLst>
          </p:cNvPr>
          <p:cNvGrpSpPr/>
          <p:nvPr/>
        </p:nvGrpSpPr>
        <p:grpSpPr>
          <a:xfrm>
            <a:off x="5105399" y="3142"/>
            <a:ext cx="4038601" cy="1101851"/>
            <a:chOff x="5334000" y="-37306"/>
            <a:chExt cx="3281716" cy="895350"/>
          </a:xfrm>
        </p:grpSpPr>
        <p:pic>
          <p:nvPicPr>
            <p:cNvPr id="18" name="Graphic 17">
              <a:extLst>
                <a:ext uri="{FF2B5EF4-FFF2-40B4-BE49-F238E27FC236}">
                  <a16:creationId xmlns="" xmlns:a16="http://schemas.microsoft.com/office/drawing/2014/main" id="{9309AE25-B267-4B83-A0CB-35016E70EE69}"/>
                </a:ext>
              </a:extLst>
            </p:cNvPr>
            <p:cNvPicPr>
              <a:picLocks noChangeAspect="1"/>
            </p:cNvPicPr>
            <p:nvPr userDrawn="1"/>
          </p:nvPicPr>
          <p:blipFill>
            <a:blip r:embed="rId7">
              <a:extLst>
                <a:ext uri="{96DAC541-7B7A-43D3-8B79-37D633B846F1}">
                  <asvg:svgBlip xmlns=""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 xmlns:a16="http://schemas.microsoft.com/office/drawing/2014/main" id="{61BEEC28-F63A-4526-A6C3-33CFC7679C23}"/>
                </a:ext>
              </a:extLst>
            </p:cNvPr>
            <p:cNvPicPr>
              <a:picLocks noChangeAspect="1"/>
            </p:cNvPicPr>
            <p:nvPr userDrawn="1"/>
          </p:nvPicPr>
          <p:blipFill>
            <a:blip r:embed="rId9">
              <a:extLst>
                <a:ext uri="{96DAC541-7B7A-43D3-8B79-37D633B846F1}">
                  <asvg:svgBlip xmlns=""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 xmlns:a16="http://schemas.microsoft.com/office/drawing/2014/main" id="{41E45D2D-0469-4652-A090-C4D13F3C1502}"/>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 xmlns:a16="http://schemas.microsoft.com/office/drawing/2014/main" id="{16C04FF8-AE2F-4C75-8657-A2201B951971}"/>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8.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9.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0.wdp"/></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1.wdp"/></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12.wdp"/></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3.wdp"/></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1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BDA204 </a:t>
            </a:r>
            <a:br>
              <a:rPr lang="en-US" dirty="0"/>
            </a:br>
            <a:r>
              <a:rPr lang="en-US" sz="3600" b="0" dirty="0"/>
              <a:t>Individual </a:t>
            </a:r>
            <a:r>
              <a:rPr lang="en-US" sz="3600" b="0" dirty="0" smtClean="0"/>
              <a:t>Project</a:t>
            </a:r>
            <a:br>
              <a:rPr lang="en-US" sz="3600" b="0" dirty="0" smtClean="0"/>
            </a:br>
            <a:r>
              <a:rPr lang="en-US" sz="3600" b="0" dirty="0" smtClean="0"/>
              <a:t>Presentation</a:t>
            </a:r>
            <a:endParaRPr lang="en-US" sz="3600" b="0" dirty="0"/>
          </a:p>
        </p:txBody>
      </p:sp>
      <p:sp>
        <p:nvSpPr>
          <p:cNvPr id="3" name="Rectangle 2"/>
          <p:cNvSpPr>
            <a:spLocks noGrp="1"/>
          </p:cNvSpPr>
          <p:nvPr>
            <p:ph type="subTitle" idx="1"/>
          </p:nvPr>
        </p:nvSpPr>
        <p:spPr/>
        <p:txBody>
          <a:bodyPr>
            <a:normAutofit/>
          </a:bodyPr>
          <a:lstStyle/>
          <a:p>
            <a:pPr algn="r"/>
            <a:r>
              <a:rPr lang="en-US" b="1" dirty="0" smtClean="0"/>
              <a:t>Carlos </a:t>
            </a:r>
            <a:r>
              <a:rPr lang="en-US" b="1" dirty="0" err="1" smtClean="0"/>
              <a:t>Sek</a:t>
            </a:r>
            <a:endParaRPr lang="en-US" b="1" dirty="0" smtClean="0"/>
          </a:p>
          <a:p>
            <a:pPr algn="r"/>
            <a:r>
              <a:rPr lang="en-US" sz="1400" dirty="0" smtClean="0"/>
              <a:t>June 15, 2020</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200" y="1600200"/>
            <a:ext cx="813943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a:solidFill>
                  <a:schemeClr val="bg1"/>
                </a:solidFill>
              </a:rPr>
              <a:t>Q1: Spent too much time in meal ?</a:t>
            </a: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14" name="Title 1"/>
          <p:cNvSpPr txBox="1">
            <a:spLocks/>
          </p:cNvSpPr>
          <p:nvPr/>
        </p:nvSpPr>
        <p:spPr>
          <a:xfrm>
            <a:off x="1738423" y="11430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Meal time total </a:t>
            </a:r>
            <a:r>
              <a:rPr lang="en-US" sz="2400" dirty="0" err="1" smtClean="0">
                <a:solidFill>
                  <a:schemeClr val="bg1"/>
                </a:solidFill>
              </a:rPr>
              <a:t>hrs</a:t>
            </a:r>
            <a:r>
              <a:rPr lang="en-US" sz="2400" dirty="0" smtClean="0">
                <a:solidFill>
                  <a:schemeClr val="bg1"/>
                </a:solidFill>
              </a:rPr>
              <a:t> spent by types</a:t>
            </a:r>
            <a:endParaRPr lang="en-US" sz="2400" dirty="0">
              <a:solidFill>
                <a:schemeClr val="bg1"/>
              </a:solidFill>
            </a:endParaRPr>
          </a:p>
        </p:txBody>
      </p:sp>
      <p:sp>
        <p:nvSpPr>
          <p:cNvPr id="3" name="Rectangle 2"/>
          <p:cNvSpPr/>
          <p:nvPr/>
        </p:nvSpPr>
        <p:spPr>
          <a:xfrm>
            <a:off x="2285999" y="6397248"/>
            <a:ext cx="397835" cy="2126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1600200" y="6393650"/>
            <a:ext cx="457200" cy="19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rot="16200000">
            <a:off x="1990176" y="1819827"/>
            <a:ext cx="350649" cy="12829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0697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1295399"/>
            <a:ext cx="9068791" cy="54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228600" y="152400"/>
            <a:ext cx="5257800" cy="799306"/>
          </a:xfrm>
        </p:spPr>
        <p:txBody>
          <a:bodyPr/>
          <a:lstStyle/>
          <a:p>
            <a:r>
              <a:rPr lang="en-US" sz="2000" dirty="0" smtClean="0"/>
              <a:t>What’s causing my weight gain ? </a:t>
            </a:r>
            <a:br>
              <a:rPr lang="en-US" sz="2000" dirty="0" smtClean="0"/>
            </a:br>
            <a:r>
              <a:rPr lang="en-US" sz="2000" dirty="0" smtClean="0">
                <a:solidFill>
                  <a:schemeClr val="bg1"/>
                </a:solidFill>
              </a:rPr>
              <a:t>Q2: Too much video game ?</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11</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8" name="Title 1"/>
          <p:cNvSpPr txBox="1">
            <a:spLocks/>
          </p:cNvSpPr>
          <p:nvPr/>
        </p:nvSpPr>
        <p:spPr>
          <a:xfrm>
            <a:off x="1524000" y="900395"/>
            <a:ext cx="5867400" cy="471205"/>
          </a:xfrm>
          <a:prstGeom prst="rect">
            <a:avLst/>
          </a:prstGeom>
          <a:ln>
            <a:solidFill>
              <a:schemeClr val="bg1"/>
            </a:solidFill>
          </a:ln>
        </p:spPr>
        <p:txBody>
          <a:bodyPr vert="horz" lIns="0" rIns="0" anchor="ctr">
            <a:normAutofit fontScale="975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Video game </a:t>
            </a:r>
            <a:r>
              <a:rPr lang="en-US" sz="2400" u="sng" dirty="0" smtClean="0">
                <a:solidFill>
                  <a:schemeClr val="bg1"/>
                </a:solidFill>
              </a:rPr>
              <a:t>Trend</a:t>
            </a:r>
            <a:r>
              <a:rPr lang="en-US" sz="2400" dirty="0" smtClean="0">
                <a:solidFill>
                  <a:schemeClr val="bg1"/>
                </a:solidFill>
              </a:rPr>
              <a:t> of sum of ALL types</a:t>
            </a:r>
            <a:endParaRPr lang="en-US" sz="2400" dirty="0">
              <a:solidFill>
                <a:schemeClr val="bg1"/>
              </a:solidFill>
            </a:endParaRPr>
          </a:p>
        </p:txBody>
      </p:sp>
      <p:sp>
        <p:nvSpPr>
          <p:cNvPr id="10" name="Oval 9"/>
          <p:cNvSpPr/>
          <p:nvPr/>
        </p:nvSpPr>
        <p:spPr>
          <a:xfrm>
            <a:off x="838200" y="42128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1600200" y="4539532"/>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1219200" y="42128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1981200" y="288607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429000" y="3534304"/>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4038600" y="387949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437321" y="321945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800600" y="2895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181725" y="2895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6781800" y="2590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7239000" y="1955884"/>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7620000" y="2590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p:cNvSpPr txBox="1"/>
          <p:nvPr/>
        </p:nvSpPr>
        <p:spPr>
          <a:xfrm>
            <a:off x="5342860" y="2108284"/>
            <a:ext cx="838200" cy="338554"/>
          </a:xfrm>
          <a:prstGeom prst="rect">
            <a:avLst/>
          </a:prstGeom>
          <a:noFill/>
        </p:spPr>
        <p:txBody>
          <a:bodyPr wrap="square" rtlCol="0">
            <a:spAutoFit/>
          </a:bodyPr>
          <a:lstStyle/>
          <a:p>
            <a:r>
              <a:rPr lang="en-US" sz="1600" dirty="0" smtClean="0">
                <a:solidFill>
                  <a:srgbClr val="FF0000"/>
                </a:solidFill>
              </a:rPr>
              <a:t>spiking</a:t>
            </a:r>
            <a:endParaRPr lang="en-CA" sz="1600" dirty="0">
              <a:solidFill>
                <a:srgbClr val="FF0000"/>
              </a:solidFill>
            </a:endParaRPr>
          </a:p>
        </p:txBody>
      </p:sp>
      <p:cxnSp>
        <p:nvCxnSpPr>
          <p:cNvPr id="24" name="Straight Connector 23"/>
          <p:cNvCxnSpPr>
            <a:stCxn id="20" idx="2"/>
          </p:cNvCxnSpPr>
          <p:nvPr/>
        </p:nvCxnSpPr>
        <p:spPr>
          <a:xfrm flipH="1">
            <a:off x="6019800" y="2032084"/>
            <a:ext cx="1219200" cy="2454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67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04800" y="1600200"/>
            <a:ext cx="8610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Q2: Is it too much video game?</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12</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9" name="Rectangle 8"/>
          <p:cNvSpPr/>
          <p:nvPr/>
        </p:nvSpPr>
        <p:spPr>
          <a:xfrm>
            <a:off x="7988300" y="2609850"/>
            <a:ext cx="927100" cy="895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914400" y="1828800"/>
            <a:ext cx="70739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p:cNvCxnSpPr/>
          <p:nvPr/>
        </p:nvCxnSpPr>
        <p:spPr>
          <a:xfrm flipH="1">
            <a:off x="5562600" y="1371600"/>
            <a:ext cx="9144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7000" y="1371600"/>
            <a:ext cx="1511300" cy="12382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205023" y="9144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Video game </a:t>
            </a:r>
            <a:r>
              <a:rPr lang="en-US" sz="2400" dirty="0" err="1" smtClean="0">
                <a:solidFill>
                  <a:schemeClr val="bg1"/>
                </a:solidFill>
              </a:rPr>
              <a:t>hrs</a:t>
            </a:r>
            <a:r>
              <a:rPr lang="en-US" sz="2400" dirty="0" smtClean="0">
                <a:solidFill>
                  <a:schemeClr val="bg1"/>
                </a:solidFill>
              </a:rPr>
              <a:t> spent Weekly by </a:t>
            </a:r>
            <a:r>
              <a:rPr lang="en-US" sz="2400" u="sng" dirty="0" smtClean="0">
                <a:solidFill>
                  <a:schemeClr val="bg1"/>
                </a:solidFill>
              </a:rPr>
              <a:t>types</a:t>
            </a:r>
            <a:endParaRPr lang="en-US" sz="2400" u="sng" dirty="0">
              <a:solidFill>
                <a:schemeClr val="bg1"/>
              </a:solidFill>
            </a:endParaRPr>
          </a:p>
        </p:txBody>
      </p:sp>
    </p:spTree>
    <p:extLst>
      <p:ext uri="{BB962C8B-B14F-4D97-AF65-F5344CB8AC3E}">
        <p14:creationId xmlns:p14="http://schemas.microsoft.com/office/powerpoint/2010/main" val="122458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200" y="1600200"/>
            <a:ext cx="830312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Q2: Is it too much video game?</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13</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14" name="Title 1"/>
          <p:cNvSpPr txBox="1">
            <a:spLocks/>
          </p:cNvSpPr>
          <p:nvPr/>
        </p:nvSpPr>
        <p:spPr>
          <a:xfrm>
            <a:off x="1212110" y="9144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Video Game total </a:t>
            </a:r>
            <a:r>
              <a:rPr lang="en-US" sz="2400" dirty="0" err="1" smtClean="0">
                <a:solidFill>
                  <a:schemeClr val="bg1"/>
                </a:solidFill>
              </a:rPr>
              <a:t>hrs</a:t>
            </a:r>
            <a:r>
              <a:rPr lang="en-US" sz="2400" dirty="0" smtClean="0">
                <a:solidFill>
                  <a:schemeClr val="bg1"/>
                </a:solidFill>
              </a:rPr>
              <a:t> spent by types</a:t>
            </a:r>
            <a:endParaRPr lang="en-US" sz="2400" dirty="0">
              <a:solidFill>
                <a:schemeClr val="bg1"/>
              </a:solidFill>
            </a:endParaRPr>
          </a:p>
        </p:txBody>
      </p:sp>
      <p:sp>
        <p:nvSpPr>
          <p:cNvPr id="3" name="Rectangle 2"/>
          <p:cNvSpPr/>
          <p:nvPr/>
        </p:nvSpPr>
        <p:spPr>
          <a:xfrm>
            <a:off x="3472858" y="6324600"/>
            <a:ext cx="718141" cy="2126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2903574" y="6324600"/>
            <a:ext cx="512135"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480387" y="2209800"/>
            <a:ext cx="710612" cy="2223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849081" y="4057650"/>
            <a:ext cx="661877" cy="209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0191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75328" y="1600199"/>
            <a:ext cx="8211472" cy="510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Q3: Too much social media?</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14</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20" name="Title 1"/>
          <p:cNvSpPr txBox="1">
            <a:spLocks/>
          </p:cNvSpPr>
          <p:nvPr/>
        </p:nvSpPr>
        <p:spPr>
          <a:xfrm>
            <a:off x="1524000" y="990600"/>
            <a:ext cx="5867400" cy="609600"/>
          </a:xfrm>
          <a:prstGeom prst="rect">
            <a:avLst/>
          </a:prstGeom>
          <a:ln>
            <a:solidFill>
              <a:schemeClr val="bg1"/>
            </a:solidFill>
          </a:ln>
        </p:spPr>
        <p:txBody>
          <a:bodyPr vert="horz" lIns="0" rIns="0" anchor="ctr">
            <a:normAutofit fontScale="975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Social Media </a:t>
            </a:r>
            <a:r>
              <a:rPr lang="en-US" sz="2400" u="sng" dirty="0" smtClean="0">
                <a:solidFill>
                  <a:schemeClr val="bg1"/>
                </a:solidFill>
              </a:rPr>
              <a:t>Trend</a:t>
            </a:r>
            <a:r>
              <a:rPr lang="en-US" sz="2400" dirty="0" smtClean="0">
                <a:solidFill>
                  <a:schemeClr val="bg1"/>
                </a:solidFill>
              </a:rPr>
              <a:t> of sum of ALL types</a:t>
            </a:r>
            <a:endParaRPr lang="en-US" sz="2400" dirty="0">
              <a:solidFill>
                <a:schemeClr val="bg1"/>
              </a:solidFill>
            </a:endParaRPr>
          </a:p>
        </p:txBody>
      </p:sp>
      <p:sp>
        <p:nvSpPr>
          <p:cNvPr id="7" name="Oval 6"/>
          <p:cNvSpPr/>
          <p:nvPr/>
        </p:nvSpPr>
        <p:spPr>
          <a:xfrm>
            <a:off x="4267200" y="351358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1524000" y="45938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133600" y="3772461"/>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657475" y="350463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571875" y="2135773"/>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7239000" y="4084641"/>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5181600" y="4606207"/>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5953125" y="3792072"/>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706679" y="3782547"/>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4267200" y="2099846"/>
            <a:ext cx="838200" cy="338554"/>
          </a:xfrm>
          <a:prstGeom prst="rect">
            <a:avLst/>
          </a:prstGeom>
          <a:noFill/>
        </p:spPr>
        <p:txBody>
          <a:bodyPr wrap="square" rtlCol="0">
            <a:spAutoFit/>
          </a:bodyPr>
          <a:lstStyle/>
          <a:p>
            <a:r>
              <a:rPr lang="en-US" sz="1600" dirty="0" smtClean="0">
                <a:solidFill>
                  <a:srgbClr val="FF0000"/>
                </a:solidFill>
              </a:rPr>
              <a:t>spiking</a:t>
            </a:r>
            <a:endParaRPr lang="en-CA" sz="1600" dirty="0">
              <a:solidFill>
                <a:srgbClr val="FF0000"/>
              </a:solidFill>
            </a:endParaRPr>
          </a:p>
        </p:txBody>
      </p:sp>
      <p:cxnSp>
        <p:nvCxnSpPr>
          <p:cNvPr id="6" name="Straight Connector 5"/>
          <p:cNvCxnSpPr>
            <a:stCxn id="3" idx="1"/>
            <a:endCxn id="12" idx="6"/>
          </p:cNvCxnSpPr>
          <p:nvPr/>
        </p:nvCxnSpPr>
        <p:spPr>
          <a:xfrm flipH="1" flipV="1">
            <a:off x="3724275" y="2211973"/>
            <a:ext cx="542925" cy="57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569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6200" y="1523999"/>
            <a:ext cx="8974283" cy="518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Q3: Too much social media?</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15</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9" name="Rectangle 8"/>
          <p:cNvSpPr/>
          <p:nvPr/>
        </p:nvSpPr>
        <p:spPr>
          <a:xfrm>
            <a:off x="8121649" y="2895600"/>
            <a:ext cx="928833" cy="1086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533400" y="1905000"/>
            <a:ext cx="758825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p:cNvCxnSpPr/>
          <p:nvPr/>
        </p:nvCxnSpPr>
        <p:spPr>
          <a:xfrm flipH="1">
            <a:off x="5029200" y="1371600"/>
            <a:ext cx="1143000"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48400" y="1371600"/>
            <a:ext cx="1873249" cy="16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838200" y="9144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Social Media </a:t>
            </a:r>
            <a:r>
              <a:rPr lang="en-US" sz="2400" dirty="0" err="1" smtClean="0">
                <a:solidFill>
                  <a:schemeClr val="bg1"/>
                </a:solidFill>
              </a:rPr>
              <a:t>hrs</a:t>
            </a:r>
            <a:r>
              <a:rPr lang="en-US" sz="2400" dirty="0" smtClean="0">
                <a:solidFill>
                  <a:schemeClr val="bg1"/>
                </a:solidFill>
              </a:rPr>
              <a:t> spent Weekly by </a:t>
            </a:r>
            <a:r>
              <a:rPr lang="en-US" sz="2400" u="sng" dirty="0" smtClean="0">
                <a:solidFill>
                  <a:schemeClr val="bg1"/>
                </a:solidFill>
              </a:rPr>
              <a:t>types</a:t>
            </a:r>
            <a:endParaRPr lang="en-US" sz="2400" u="sng" dirty="0">
              <a:solidFill>
                <a:schemeClr val="bg1"/>
              </a:solidFill>
            </a:endParaRPr>
          </a:p>
        </p:txBody>
      </p:sp>
    </p:spTree>
    <p:extLst>
      <p:ext uri="{BB962C8B-B14F-4D97-AF65-F5344CB8AC3E}">
        <p14:creationId xmlns:p14="http://schemas.microsoft.com/office/powerpoint/2010/main" val="4185412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200" y="17526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Q3: </a:t>
            </a:r>
            <a:r>
              <a:rPr lang="en-US" sz="2000" dirty="0">
                <a:solidFill>
                  <a:schemeClr val="bg1"/>
                </a:solidFill>
              </a:rPr>
              <a:t>T</a:t>
            </a:r>
            <a:r>
              <a:rPr lang="en-US" sz="2000" dirty="0" smtClean="0">
                <a:solidFill>
                  <a:schemeClr val="bg1"/>
                </a:solidFill>
              </a:rPr>
              <a:t>oo much social media?</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16</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14" name="Title 1"/>
          <p:cNvSpPr txBox="1">
            <a:spLocks/>
          </p:cNvSpPr>
          <p:nvPr/>
        </p:nvSpPr>
        <p:spPr>
          <a:xfrm>
            <a:off x="838200" y="11430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Social Media total </a:t>
            </a:r>
            <a:r>
              <a:rPr lang="en-US" sz="2400" dirty="0" err="1" smtClean="0">
                <a:solidFill>
                  <a:schemeClr val="bg1"/>
                </a:solidFill>
              </a:rPr>
              <a:t>hrs</a:t>
            </a:r>
            <a:r>
              <a:rPr lang="en-US" sz="2400" dirty="0" smtClean="0">
                <a:solidFill>
                  <a:schemeClr val="bg1"/>
                </a:solidFill>
              </a:rPr>
              <a:t> spent by types</a:t>
            </a:r>
            <a:endParaRPr lang="en-US" sz="2400" dirty="0">
              <a:solidFill>
                <a:schemeClr val="bg1"/>
              </a:solidFill>
            </a:endParaRPr>
          </a:p>
        </p:txBody>
      </p:sp>
      <p:sp>
        <p:nvSpPr>
          <p:cNvPr id="3" name="Rectangle 2"/>
          <p:cNvSpPr/>
          <p:nvPr/>
        </p:nvSpPr>
        <p:spPr>
          <a:xfrm>
            <a:off x="914400" y="6461273"/>
            <a:ext cx="762000" cy="168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3124200" y="6432698"/>
            <a:ext cx="762000" cy="19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914400" y="2357770"/>
            <a:ext cx="76200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24200" y="3493459"/>
            <a:ext cx="771525" cy="3282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5495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7199" y="1600200"/>
            <a:ext cx="825506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Q4: Too little exercise?</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17</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20" name="Title 1"/>
          <p:cNvSpPr txBox="1">
            <a:spLocks/>
          </p:cNvSpPr>
          <p:nvPr/>
        </p:nvSpPr>
        <p:spPr>
          <a:xfrm>
            <a:off x="1524000" y="990600"/>
            <a:ext cx="5867400" cy="609600"/>
          </a:xfrm>
          <a:prstGeom prst="rect">
            <a:avLst/>
          </a:prstGeom>
          <a:ln>
            <a:solidFill>
              <a:schemeClr val="bg1"/>
            </a:solidFill>
          </a:ln>
        </p:spPr>
        <p:txBody>
          <a:bodyPr vert="horz" lIns="0" rIns="0" anchor="ctr">
            <a:normAutofit fontScale="975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pPr algn="ctr"/>
            <a:r>
              <a:rPr lang="en-US" sz="2400" dirty="0" smtClean="0">
                <a:solidFill>
                  <a:schemeClr val="bg1"/>
                </a:solidFill>
              </a:rPr>
              <a:t>Exercise </a:t>
            </a:r>
            <a:r>
              <a:rPr lang="en-US" sz="2400" u="sng" dirty="0" smtClean="0">
                <a:solidFill>
                  <a:schemeClr val="bg1"/>
                </a:solidFill>
              </a:rPr>
              <a:t>Trend</a:t>
            </a:r>
            <a:r>
              <a:rPr lang="en-US" sz="2400" dirty="0" smtClean="0">
                <a:solidFill>
                  <a:schemeClr val="bg1"/>
                </a:solidFill>
              </a:rPr>
              <a:t> of sum of ALL types</a:t>
            </a:r>
            <a:endParaRPr lang="en-US" sz="2400" dirty="0">
              <a:solidFill>
                <a:schemeClr val="bg1"/>
              </a:solidFill>
            </a:endParaRPr>
          </a:p>
        </p:txBody>
      </p:sp>
      <p:sp>
        <p:nvSpPr>
          <p:cNvPr id="9" name="Oval 8"/>
          <p:cNvSpPr/>
          <p:nvPr/>
        </p:nvSpPr>
        <p:spPr>
          <a:xfrm>
            <a:off x="3657600" y="41366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5410200" y="41529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4305300" y="41366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4953000" y="4150051"/>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6629400" y="4117774"/>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029325" y="4136666"/>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7086600" y="6019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1504950" y="412059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2628900" y="4108091"/>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1905000" y="6019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2628900" y="5103743"/>
            <a:ext cx="838200" cy="276999"/>
          </a:xfrm>
          <a:prstGeom prst="rect">
            <a:avLst/>
          </a:prstGeom>
          <a:noFill/>
        </p:spPr>
        <p:txBody>
          <a:bodyPr wrap="square" rtlCol="0">
            <a:spAutoFit/>
          </a:bodyPr>
          <a:lstStyle/>
          <a:p>
            <a:r>
              <a:rPr lang="en-US" sz="1200" dirty="0" smtClean="0">
                <a:solidFill>
                  <a:srgbClr val="FF0000"/>
                </a:solidFill>
              </a:rPr>
              <a:t>dropping</a:t>
            </a:r>
            <a:endParaRPr lang="en-CA" sz="1200" dirty="0">
              <a:solidFill>
                <a:srgbClr val="FF0000"/>
              </a:solidFill>
            </a:endParaRPr>
          </a:p>
        </p:txBody>
      </p:sp>
      <p:cxnSp>
        <p:nvCxnSpPr>
          <p:cNvPr id="6" name="Straight Connector 5"/>
          <p:cNvCxnSpPr>
            <a:stCxn id="22" idx="0"/>
          </p:cNvCxnSpPr>
          <p:nvPr/>
        </p:nvCxnSpPr>
        <p:spPr>
          <a:xfrm flipV="1">
            <a:off x="1981200" y="5369669"/>
            <a:ext cx="685800" cy="6501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86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67144" y="1714500"/>
            <a:ext cx="8246634"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Q4: Too little exercise?</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18</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9" name="Rectangle 8"/>
          <p:cNvSpPr/>
          <p:nvPr/>
        </p:nvSpPr>
        <p:spPr>
          <a:xfrm>
            <a:off x="7848600" y="1895392"/>
            <a:ext cx="806450" cy="628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82984" y="2033546"/>
            <a:ext cx="6360815" cy="176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p:cNvCxnSpPr/>
          <p:nvPr/>
        </p:nvCxnSpPr>
        <p:spPr>
          <a:xfrm flipH="1">
            <a:off x="5410200" y="1524000"/>
            <a:ext cx="762000" cy="5095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172200" y="1524000"/>
            <a:ext cx="1676400" cy="3713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509823" y="10668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Exercise </a:t>
            </a:r>
            <a:r>
              <a:rPr lang="en-US" sz="2400" dirty="0" err="1" smtClean="0">
                <a:solidFill>
                  <a:schemeClr val="bg1"/>
                </a:solidFill>
              </a:rPr>
              <a:t>hrs</a:t>
            </a:r>
            <a:r>
              <a:rPr lang="en-US" sz="2400" dirty="0" smtClean="0">
                <a:solidFill>
                  <a:schemeClr val="bg1"/>
                </a:solidFill>
              </a:rPr>
              <a:t> spent Weekly by </a:t>
            </a:r>
            <a:r>
              <a:rPr lang="en-US" sz="2400" u="sng" dirty="0" smtClean="0">
                <a:solidFill>
                  <a:schemeClr val="bg1"/>
                </a:solidFill>
              </a:rPr>
              <a:t>types</a:t>
            </a:r>
            <a:endParaRPr lang="en-US" sz="2400" u="sng" dirty="0">
              <a:solidFill>
                <a:schemeClr val="bg1"/>
              </a:solidFill>
            </a:endParaRPr>
          </a:p>
        </p:txBody>
      </p:sp>
    </p:spTree>
    <p:extLst>
      <p:ext uri="{BB962C8B-B14F-4D97-AF65-F5344CB8AC3E}">
        <p14:creationId xmlns:p14="http://schemas.microsoft.com/office/powerpoint/2010/main" val="83717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7991" y="1582687"/>
            <a:ext cx="850623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Q4: </a:t>
            </a:r>
            <a:r>
              <a:rPr lang="en-US" sz="2000" dirty="0">
                <a:solidFill>
                  <a:schemeClr val="bg1"/>
                </a:solidFill>
              </a:rPr>
              <a:t>T</a:t>
            </a:r>
            <a:r>
              <a:rPr lang="en-US" sz="2000" dirty="0" smtClean="0">
                <a:solidFill>
                  <a:schemeClr val="bg1"/>
                </a:solidFill>
              </a:rPr>
              <a:t>oo little exercise?</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19</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14" name="Title 1"/>
          <p:cNvSpPr txBox="1">
            <a:spLocks/>
          </p:cNvSpPr>
          <p:nvPr/>
        </p:nvSpPr>
        <p:spPr>
          <a:xfrm>
            <a:off x="838200" y="11430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Exercise total </a:t>
            </a:r>
            <a:r>
              <a:rPr lang="en-US" sz="2400" dirty="0" err="1" smtClean="0">
                <a:solidFill>
                  <a:schemeClr val="bg1"/>
                </a:solidFill>
              </a:rPr>
              <a:t>hrs</a:t>
            </a:r>
            <a:r>
              <a:rPr lang="en-US" sz="2400" dirty="0" smtClean="0">
                <a:solidFill>
                  <a:schemeClr val="bg1"/>
                </a:solidFill>
              </a:rPr>
              <a:t> spent by types</a:t>
            </a:r>
            <a:endParaRPr lang="en-US" sz="2400" dirty="0">
              <a:solidFill>
                <a:schemeClr val="bg1"/>
              </a:solidFill>
            </a:endParaRPr>
          </a:p>
        </p:txBody>
      </p:sp>
      <p:sp>
        <p:nvSpPr>
          <p:cNvPr id="3" name="Rectangle 2"/>
          <p:cNvSpPr/>
          <p:nvPr/>
        </p:nvSpPr>
        <p:spPr>
          <a:xfrm>
            <a:off x="685800" y="5830837"/>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2743200" y="5846564"/>
            <a:ext cx="609600" cy="19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70875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allout: Up Arrow 21">
            <a:extLst>
              <a:ext uri="{FF2B5EF4-FFF2-40B4-BE49-F238E27FC236}">
                <a16:creationId xmlns="" xmlns:a16="http://schemas.microsoft.com/office/drawing/2014/main" id="{2115AB7A-4DE5-418F-94E6-BB81DDC828B3}"/>
              </a:ext>
              <a:ext uri="{C183D7F6-B498-43B3-948B-1728B52AA6E4}">
                <adec:decorative xmlns="" xmlns:adec="http://schemas.microsoft.com/office/drawing/2017/decorative" val="1"/>
              </a:ext>
            </a:extLst>
          </p:cNvPr>
          <p:cNvSpPr/>
          <p:nvPr/>
        </p:nvSpPr>
        <p:spPr>
          <a:xfrm rot="10800000">
            <a:off x="2106930" y="4486681"/>
            <a:ext cx="4754880" cy="653752"/>
          </a:xfrm>
          <a:prstGeom prst="upArrowCallou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Rectangle 1"/>
          <p:cNvSpPr>
            <a:spLocks noGrp="1"/>
          </p:cNvSpPr>
          <p:nvPr>
            <p:ph type="title"/>
          </p:nvPr>
        </p:nvSpPr>
        <p:spPr/>
        <p:txBody>
          <a:bodyPr/>
          <a:lstStyle/>
          <a:p>
            <a:r>
              <a:rPr lang="en-US" sz="3600" dirty="0" smtClean="0"/>
              <a:t>PROJECT SUMMARY</a:t>
            </a:r>
            <a:endParaRPr lang="en-US" sz="3600" dirty="0"/>
          </a:p>
        </p:txBody>
      </p:sp>
      <p:sp>
        <p:nvSpPr>
          <p:cNvPr id="6"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p:txBody>
          <a:bodyPr/>
          <a:lstStyle>
            <a:lvl1pPr>
              <a:defRPr/>
            </a:lvl1pPr>
          </a:lstStyle>
          <a:p>
            <a:r>
              <a:rPr lang="en-US" b="1" dirty="0" smtClean="0"/>
              <a:t>BDA204 – Individual Project</a:t>
            </a:r>
            <a:endParaRPr lang="en-US" b="1" dirty="0"/>
          </a:p>
        </p:txBody>
      </p:sp>
      <p:sp>
        <p:nvSpPr>
          <p:cNvPr id="7" name="Slide Number Placeholder 5">
            <a:extLst>
              <a:ext uri="{FF2B5EF4-FFF2-40B4-BE49-F238E27FC236}">
                <a16:creationId xmlns=""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grpSp>
        <p:nvGrpSpPr>
          <p:cNvPr id="17" name="Group 16">
            <a:extLst>
              <a:ext uri="{FF2B5EF4-FFF2-40B4-BE49-F238E27FC236}">
                <a16:creationId xmlns="" xmlns:a16="http://schemas.microsoft.com/office/drawing/2014/main" id="{1D227B02-3746-4E15-9429-D3DBB15D0457}"/>
              </a:ext>
              <a:ext uri="{C183D7F6-B498-43B3-948B-1728B52AA6E4}">
                <adec:decorative xmlns="" xmlns:adec="http://schemas.microsoft.com/office/drawing/2017/decorative" val="1"/>
              </a:ext>
            </a:extLst>
          </p:cNvPr>
          <p:cNvGrpSpPr/>
          <p:nvPr/>
        </p:nvGrpSpPr>
        <p:grpSpPr>
          <a:xfrm>
            <a:off x="2495549" y="2057400"/>
            <a:ext cx="3958591" cy="685799"/>
            <a:chOff x="-39797" y="1554"/>
            <a:chExt cx="8269397" cy="1323651"/>
          </a:xfrm>
          <a:solidFill>
            <a:schemeClr val="accent4"/>
          </a:solidFill>
        </p:grpSpPr>
        <p:sp>
          <p:nvSpPr>
            <p:cNvPr id="18" name="Callout: Up Arrow 17">
              <a:extLst>
                <a:ext uri="{FF2B5EF4-FFF2-40B4-BE49-F238E27FC236}">
                  <a16:creationId xmlns="" xmlns:a16="http://schemas.microsoft.com/office/drawing/2014/main" id="{E7529413-DDD1-4DC1-B8ED-E3450F631ED9}"/>
                </a:ext>
                <a:ext uri="{C183D7F6-B498-43B3-948B-1728B52AA6E4}">
                  <adec:decorative xmlns="" xmlns:adec="http://schemas.microsoft.com/office/drawing/2017/decorative" val="1"/>
                </a:ext>
              </a:extLst>
            </p:cNvPr>
            <p:cNvSpPr/>
            <p:nvPr/>
          </p:nvSpPr>
          <p:spPr>
            <a:xfrm rot="10800000">
              <a:off x="0" y="63407"/>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 xmlns:a16="http://schemas.microsoft.com/office/drawing/2014/main" id="{5B0AFAEF-42AD-47C8-9B67-16166ACDF8E5}"/>
                </a:ext>
              </a:extLst>
            </p:cNvPr>
            <p:cNvSpPr txBox="1"/>
            <p:nvPr/>
          </p:nvSpPr>
          <p:spPr>
            <a:xfrm>
              <a:off x="-39797" y="1554"/>
              <a:ext cx="8229600" cy="81987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u="sng" kern="1200" dirty="0" smtClean="0">
                  <a:solidFill>
                    <a:schemeClr val="tx1"/>
                  </a:solidFill>
                </a:rPr>
                <a:t>Topic</a:t>
              </a:r>
              <a:r>
                <a:rPr lang="en-US" sz="1500" kern="1200" dirty="0" smtClean="0">
                  <a:solidFill>
                    <a:schemeClr val="tx1"/>
                  </a:solidFill>
                </a:rPr>
                <a:t> </a:t>
              </a:r>
              <a:r>
                <a:rPr lang="en-US" sz="1600" dirty="0" smtClean="0">
                  <a:solidFill>
                    <a:schemeClr val="tx1"/>
                  </a:solidFill>
                </a:rPr>
                <a:t>about my life – wh</a:t>
              </a:r>
              <a:r>
                <a:rPr lang="en-US" sz="1400" dirty="0" smtClean="0">
                  <a:solidFill>
                    <a:schemeClr val="tx1"/>
                  </a:solidFill>
                </a:rPr>
                <a:t>at’s important ?</a:t>
              </a:r>
              <a:endParaRPr lang="en-US" sz="1500" kern="1200" dirty="0">
                <a:solidFill>
                  <a:schemeClr val="tx1"/>
                </a:solidFill>
              </a:endParaRPr>
            </a:p>
          </p:txBody>
        </p:sp>
      </p:grpSp>
      <p:grpSp>
        <p:nvGrpSpPr>
          <p:cNvPr id="16" name="Group 15">
            <a:extLst>
              <a:ext uri="{FF2B5EF4-FFF2-40B4-BE49-F238E27FC236}">
                <a16:creationId xmlns="" xmlns:a16="http://schemas.microsoft.com/office/drawing/2014/main" id="{CBE9B9A0-2E55-404A-BA78-59DB18604AD2}"/>
              </a:ext>
              <a:ext uri="{C183D7F6-B498-43B3-948B-1728B52AA6E4}">
                <adec:decorative xmlns="" xmlns:adec="http://schemas.microsoft.com/office/drawing/2017/decorative" val="1"/>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 xmlns:a16="http://schemas.microsoft.com/office/drawing/2014/main" id="{2DE9FEE3-FE02-475E-8B6D-A2F80E168D6C}"/>
                </a:ext>
                <a:ext uri="{C183D7F6-B498-43B3-948B-1728B52AA6E4}">
                  <adec:decorative xmlns=""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tx1"/>
                  </a:solidFill>
                </a:rPr>
                <a:t>How my </a:t>
              </a:r>
              <a:r>
                <a:rPr lang="en-US" sz="1500" u="sng" kern="1200" dirty="0" smtClean="0">
                  <a:solidFill>
                    <a:schemeClr val="tx1"/>
                  </a:solidFill>
                </a:rPr>
                <a:t>d</a:t>
              </a:r>
              <a:r>
                <a:rPr lang="en-US" sz="1600" u="sng" dirty="0" smtClean="0">
                  <a:solidFill>
                    <a:schemeClr val="tx1"/>
                  </a:solidFill>
                </a:rPr>
                <a:t>ata</a:t>
              </a:r>
              <a:r>
                <a:rPr lang="en-US" sz="1600" dirty="0" smtClean="0">
                  <a:solidFill>
                    <a:schemeClr val="tx1"/>
                  </a:solidFill>
                </a:rPr>
                <a:t> was </a:t>
              </a:r>
              <a:r>
                <a:rPr lang="en-US" sz="1600" u="sng" dirty="0" smtClean="0">
                  <a:solidFill>
                    <a:schemeClr val="tx1"/>
                  </a:solidFill>
                </a:rPr>
                <a:t>collected ?</a:t>
              </a:r>
              <a:endParaRPr lang="en-US" sz="1500" u="sng" kern="1200" dirty="0">
                <a:solidFill>
                  <a:schemeClr val="tx1"/>
                </a:solidFill>
              </a:endParaRPr>
            </a:p>
          </p:txBody>
        </p:sp>
      </p:grpSp>
      <p:grpSp>
        <p:nvGrpSpPr>
          <p:cNvPr id="15" name="Group 14">
            <a:extLst>
              <a:ext uri="{FF2B5EF4-FFF2-40B4-BE49-F238E27FC236}">
                <a16:creationId xmlns="" xmlns:a16="http://schemas.microsoft.com/office/drawing/2014/main" id="{E62F7363-23DF-4B13-B949-1B67E5B9A4DB}"/>
              </a:ext>
              <a:ext uri="{C183D7F6-B498-43B3-948B-1728B52AA6E4}">
                <adec:decorative xmlns="" xmlns:adec="http://schemas.microsoft.com/office/drawing/2017/decorative" val="1"/>
              </a:ext>
            </a:extLst>
          </p:cNvPr>
          <p:cNvGrpSpPr/>
          <p:nvPr/>
        </p:nvGrpSpPr>
        <p:grpSpPr>
          <a:xfrm>
            <a:off x="2998470" y="3678689"/>
            <a:ext cx="2971800" cy="664710"/>
            <a:chOff x="0" y="2500538"/>
            <a:chExt cx="8229600" cy="1282948"/>
          </a:xfrm>
          <a:solidFill>
            <a:schemeClr val="accent4">
              <a:lumMod val="50000"/>
            </a:schemeClr>
          </a:solidFill>
        </p:grpSpPr>
        <p:sp>
          <p:nvSpPr>
            <p:cNvPr id="22" name="Callout: Up Arrow 21">
              <a:extLst>
                <a:ext uri="{FF2B5EF4-FFF2-40B4-BE49-F238E27FC236}">
                  <a16:creationId xmlns="" xmlns:a16="http://schemas.microsoft.com/office/drawing/2014/main" id="{2115AB7A-4DE5-418F-94E6-BB81DDC828B3}"/>
                </a:ext>
                <a:ext uri="{C183D7F6-B498-43B3-948B-1728B52AA6E4}">
                  <adec:decorative xmlns="" xmlns:adec="http://schemas.microsoft.com/office/drawing/2017/decorative" val="1"/>
                </a:ext>
              </a:extLst>
            </p:cNvPr>
            <p:cNvSpPr/>
            <p:nvPr/>
          </p:nvSpPr>
          <p:spPr>
            <a:xfrm rot="10800000">
              <a:off x="0" y="252168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400" u="sng" kern="1200" dirty="0" smtClean="0">
                  <a:solidFill>
                    <a:schemeClr val="tx1"/>
                  </a:solidFill>
                </a:rPr>
                <a:t>Visu</a:t>
              </a:r>
              <a:r>
                <a:rPr lang="en-US" sz="1400" u="sng" dirty="0" smtClean="0">
                  <a:solidFill>
                    <a:schemeClr val="tx1"/>
                  </a:solidFill>
                </a:rPr>
                <a:t>alize</a:t>
              </a:r>
              <a:r>
                <a:rPr lang="en-US" sz="1400" dirty="0" smtClean="0">
                  <a:solidFill>
                    <a:schemeClr val="tx1"/>
                  </a:solidFill>
                </a:rPr>
                <a:t> the dat</a:t>
              </a:r>
              <a:r>
                <a:rPr lang="en-US" sz="1400" dirty="0">
                  <a:solidFill>
                    <a:schemeClr val="tx1"/>
                  </a:solidFill>
                </a:rPr>
                <a:t>a</a:t>
              </a:r>
              <a:endParaRPr lang="en-US" sz="1400" kern="1200" dirty="0">
                <a:solidFill>
                  <a:schemeClr val="tx1"/>
                </a:solidFill>
              </a:endParaRPr>
            </a:p>
          </p:txBody>
        </p:sp>
      </p:grpSp>
      <p:grpSp>
        <p:nvGrpSpPr>
          <p:cNvPr id="11" name="Group 10">
            <a:extLst>
              <a:ext uri="{FF2B5EF4-FFF2-40B4-BE49-F238E27FC236}">
                <a16:creationId xmlns="" xmlns:a16="http://schemas.microsoft.com/office/drawing/2014/main" id="{D8BE7A4D-0952-4CCE-B4D5-5EA8630027CD}"/>
              </a:ext>
              <a:ext uri="{C183D7F6-B498-43B3-948B-1728B52AA6E4}">
                <adec:decorative xmlns="" xmlns:adec="http://schemas.microsoft.com/office/drawing/2017/decorative" val="1"/>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 xmlns:a16="http://schemas.microsoft.com/office/drawing/2014/main" id="{27D052D3-5943-4CCA-A968-24C63DF3001D}"/>
                </a:ext>
                <a:ext uri="{C183D7F6-B498-43B3-948B-1728B52AA6E4}">
                  <adec:decorative xmlns="" xmlns:adec="http://schemas.microsoft.com/office/drawing/2017/decorative" val="1"/>
                </a:ext>
              </a:extLst>
            </p:cNvPr>
            <p:cNvSpPr/>
            <p:nvPr/>
          </p:nvSpPr>
          <p:spPr>
            <a:xfrm>
              <a:off x="0" y="3750030"/>
              <a:ext cx="8229600" cy="820415"/>
            </a:xfrm>
            <a:prstGeom prst="rect">
              <a:avLst/>
            </a:prstGeom>
            <a:grp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 xmlns:a16="http://schemas.microsoft.com/office/drawing/2014/main" id="{581D9412-6870-452F-A54C-AFA568D05E5F}"/>
                </a:ext>
              </a:extLst>
            </p:cNvPr>
            <p:cNvSpPr txBox="1"/>
            <p:nvPr/>
          </p:nvSpPr>
          <p:spPr>
            <a:xfrm>
              <a:off x="178044" y="3938725"/>
              <a:ext cx="7913077" cy="443025"/>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400" u="sng" kern="1200" dirty="0" smtClean="0"/>
                <a:t>Findings</a:t>
              </a:r>
              <a:r>
                <a:rPr lang="en-US" sz="1400" kern="1200" dirty="0" smtClean="0"/>
                <a:t> through </a:t>
              </a:r>
              <a:r>
                <a:rPr lang="en-US" sz="1400" kern="1200" dirty="0" smtClean="0">
                  <a:solidFill>
                    <a:schemeClr val="tx1"/>
                  </a:solidFill>
                </a:rPr>
                <a:t>observ</a:t>
              </a:r>
              <a:r>
                <a:rPr lang="en-US" sz="1400" dirty="0" smtClean="0">
                  <a:solidFill>
                    <a:schemeClr val="tx1"/>
                  </a:solidFill>
                </a:rPr>
                <a:t>ation </a:t>
              </a:r>
              <a:r>
                <a:rPr lang="en-US" sz="1400" dirty="0">
                  <a:solidFill>
                    <a:schemeClr val="tx1"/>
                  </a:solidFill>
                </a:rPr>
                <a:t>a</a:t>
              </a:r>
              <a:r>
                <a:rPr lang="en-US" sz="1400" dirty="0" smtClean="0">
                  <a:solidFill>
                    <a:schemeClr val="tx1"/>
                  </a:solidFill>
                </a:rPr>
                <a:t>nd </a:t>
              </a:r>
              <a:r>
                <a:rPr lang="en-US" sz="1400" kern="1200" dirty="0" smtClean="0"/>
                <a:t>discovery </a:t>
              </a:r>
              <a:endParaRPr lang="en-US" sz="1400" kern="1200" dirty="0"/>
            </a:p>
          </p:txBody>
        </p:sp>
      </p:grpSp>
      <p:grpSp>
        <p:nvGrpSpPr>
          <p:cNvPr id="12" name="Group 11">
            <a:extLst>
              <a:ext uri="{FF2B5EF4-FFF2-40B4-BE49-F238E27FC236}">
                <a16:creationId xmlns="" xmlns:a16="http://schemas.microsoft.com/office/drawing/2014/main" id="{5944903B-1814-4640-B963-6649C6729624}"/>
              </a:ext>
              <a:ext uri="{C183D7F6-B498-43B3-948B-1728B52AA6E4}">
                <adec:decorative xmlns="" xmlns:adec="http://schemas.microsoft.com/office/drawing/2017/decorative" val="1"/>
              </a:ext>
            </a:extLst>
          </p:cNvPr>
          <p:cNvGrpSpPr/>
          <p:nvPr/>
        </p:nvGrpSpPr>
        <p:grpSpPr>
          <a:xfrm>
            <a:off x="3188300" y="5334000"/>
            <a:ext cx="2592140" cy="309943"/>
            <a:chOff x="4018" y="4176646"/>
            <a:chExt cx="2740521" cy="377390"/>
          </a:xfrm>
          <a:solidFill>
            <a:schemeClr val="tx1">
              <a:lumMod val="85000"/>
            </a:schemeClr>
          </a:solidFill>
          <a:effectLst/>
        </p:grpSpPr>
        <p:sp>
          <p:nvSpPr>
            <p:cNvPr id="28" name="Rectangle 27">
              <a:extLst>
                <a:ext uri="{FF2B5EF4-FFF2-40B4-BE49-F238E27FC236}">
                  <a16:creationId xmlns="" xmlns:a16="http://schemas.microsoft.com/office/drawing/2014/main" id="{5BFF15B5-B6C3-4E20-967D-9B191EBA50C9}"/>
                </a:ext>
                <a:ext uri="{C183D7F6-B498-43B3-948B-1728B52AA6E4}">
                  <adec:decorative xmlns="" xmlns:adec="http://schemas.microsoft.com/office/drawing/2017/decorative" val="1"/>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 xmlns:a16="http://schemas.microsoft.com/office/drawing/2014/main" id="{6A76CCF2-B0FA-4F8F-8B47-90D77F8752F3}"/>
                </a:ext>
              </a:extLst>
            </p:cNvPr>
            <p:cNvSpPr txBox="1"/>
            <p:nvPr/>
          </p:nvSpPr>
          <p:spPr>
            <a:xfrm>
              <a:off x="4018"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dirty="0" smtClean="0"/>
                <a:t>Insight</a:t>
              </a:r>
              <a:endParaRPr lang="en-US" sz="1300" kern="1200" dirty="0"/>
            </a:p>
          </p:txBody>
        </p:sp>
      </p:grpSp>
      <p:grpSp>
        <p:nvGrpSpPr>
          <p:cNvPr id="13" name="Group 12">
            <a:extLst>
              <a:ext uri="{FF2B5EF4-FFF2-40B4-BE49-F238E27FC236}">
                <a16:creationId xmlns="" xmlns:a16="http://schemas.microsoft.com/office/drawing/2014/main" id="{3A70637F-D752-40B2-9A50-9F38A0F6680B}"/>
              </a:ext>
              <a:ext uri="{C183D7F6-B498-43B3-948B-1728B52AA6E4}">
                <adec:decorative xmlns="" xmlns:adec="http://schemas.microsoft.com/office/drawing/2017/decorative" val="1"/>
              </a:ext>
            </a:extLst>
          </p:cNvPr>
          <p:cNvGrpSpPr/>
          <p:nvPr/>
        </p:nvGrpSpPr>
        <p:grpSpPr>
          <a:xfrm>
            <a:off x="3188300" y="5705092"/>
            <a:ext cx="2592140" cy="309943"/>
            <a:chOff x="2744539" y="4176646"/>
            <a:chExt cx="2740521" cy="377390"/>
          </a:xfrm>
          <a:solidFill>
            <a:schemeClr val="tx1">
              <a:lumMod val="85000"/>
            </a:schemeClr>
          </a:solidFill>
          <a:effectLst/>
        </p:grpSpPr>
        <p:sp>
          <p:nvSpPr>
            <p:cNvPr id="26" name="Rectangle 25">
              <a:extLst>
                <a:ext uri="{FF2B5EF4-FFF2-40B4-BE49-F238E27FC236}">
                  <a16:creationId xmlns="" xmlns:a16="http://schemas.microsoft.com/office/drawing/2014/main" id="{905BC195-8BB7-4A9D-925F-D15C5A39AD58}"/>
                </a:ext>
                <a:ext uri="{C183D7F6-B498-43B3-948B-1728B52AA6E4}">
                  <adec:decorative xmlns="" xmlns:adec="http://schemas.microsoft.com/office/drawing/2017/decorative" val="1"/>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 xmlns:a16="http://schemas.microsoft.com/office/drawing/2014/main" id="{5BC79C1B-DDB2-464B-ABAC-AB735A52A176}"/>
                </a:ext>
              </a:extLst>
            </p:cNvPr>
            <p:cNvSpPr txBox="1"/>
            <p:nvPr/>
          </p:nvSpPr>
          <p:spPr>
            <a:xfrm>
              <a:off x="2744539" y="4176646"/>
              <a:ext cx="2740521" cy="377390"/>
            </a:xfrm>
            <a:prstGeom prst="rect">
              <a:avLst/>
            </a:prstGeom>
            <a:solidFill>
              <a:schemeClr val="tx1">
                <a:lumMod val="75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smtClean="0">
                  <a:ea typeface="+mn-ea"/>
                  <a:cs typeface="+mn-cs"/>
                </a:rPr>
                <a:t>Conclusion / Suggested Actions</a:t>
              </a:r>
              <a:endParaRPr lang="en-US" sz="1300" kern="1200" dirty="0"/>
            </a:p>
          </p:txBody>
        </p:sp>
      </p:grpSp>
      <p:grpSp>
        <p:nvGrpSpPr>
          <p:cNvPr id="14" name="Group 13">
            <a:extLst>
              <a:ext uri="{FF2B5EF4-FFF2-40B4-BE49-F238E27FC236}">
                <a16:creationId xmlns="" xmlns:a16="http://schemas.microsoft.com/office/drawing/2014/main" id="{F3AD6677-7B63-49D3-8236-4BE2C5BAA5C9}"/>
              </a:ext>
              <a:ext uri="{C183D7F6-B498-43B3-948B-1728B52AA6E4}">
                <adec:decorative xmlns="" xmlns:adec="http://schemas.microsoft.com/office/drawing/2017/decorative" val="1"/>
              </a:ext>
            </a:extLst>
          </p:cNvPr>
          <p:cNvGrpSpPr/>
          <p:nvPr/>
        </p:nvGrpSpPr>
        <p:grpSpPr>
          <a:xfrm>
            <a:off x="3188300" y="6076184"/>
            <a:ext cx="2592141" cy="309943"/>
            <a:chOff x="5485060" y="4176646"/>
            <a:chExt cx="2740522" cy="377390"/>
          </a:xfrm>
          <a:solidFill>
            <a:schemeClr val="tx1">
              <a:lumMod val="75000"/>
            </a:schemeClr>
          </a:solidFill>
          <a:effectLst/>
        </p:grpSpPr>
        <p:sp>
          <p:nvSpPr>
            <p:cNvPr id="24" name="Rectangle 23">
              <a:extLst>
                <a:ext uri="{FF2B5EF4-FFF2-40B4-BE49-F238E27FC236}">
                  <a16:creationId xmlns="" xmlns:a16="http://schemas.microsoft.com/office/drawing/2014/main" id="{C22B4A79-CC1B-4BA9-A198-C9A3D2EFC60A}"/>
                </a:ext>
                <a:ext uri="{C183D7F6-B498-43B3-948B-1728B52AA6E4}">
                  <adec:decorative xmlns="" xmlns:adec="http://schemas.microsoft.com/office/drawing/2017/decorative" val="1"/>
                </a:ext>
              </a:extLst>
            </p:cNvPr>
            <p:cNvSpPr/>
            <p:nvPr/>
          </p:nvSpPr>
          <p:spPr>
            <a:xfrm>
              <a:off x="5485060"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 xmlns:a16="http://schemas.microsoft.com/office/drawing/2014/main" id="{6F6F0E5B-C28D-49F0-ABA5-2E5EFDC4F4F7}"/>
                </a:ext>
              </a:extLst>
            </p:cNvPr>
            <p:cNvSpPr txBox="1"/>
            <p:nvPr/>
          </p:nvSpPr>
          <p:spPr>
            <a:xfrm>
              <a:off x="5485061" y="4176646"/>
              <a:ext cx="2740521" cy="377390"/>
            </a:xfrm>
            <a:prstGeom prst="rect">
              <a:avLst/>
            </a:prstGeom>
            <a:solidFill>
              <a:schemeClr val="tx1">
                <a:lumMod val="50000"/>
              </a:schemeClr>
            </a:solid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en-US" sz="1300" dirty="0" smtClean="0"/>
                <a:t>Suggested Future Research</a:t>
              </a:r>
              <a:r>
                <a:rPr lang="en-US" sz="1300" kern="1200" dirty="0" smtClean="0">
                  <a:ea typeface="+mn-ea"/>
                  <a:cs typeface="+mn-cs"/>
                </a:rPr>
                <a:t>.</a:t>
              </a:r>
              <a:endParaRPr lang="en-US" sz="1300" kern="1200" dirty="0">
                <a:ea typeface="+mn-ea"/>
                <a:cs typeface="+mn-cs"/>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4319"/>
          <a:stretch/>
        </p:blipFill>
        <p:spPr bwMode="auto">
          <a:xfrm>
            <a:off x="3643228" y="1872732"/>
            <a:ext cx="2730246" cy="3620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8704"/>
          <a:stretch/>
        </p:blipFill>
        <p:spPr bwMode="auto">
          <a:xfrm>
            <a:off x="342569" y="1896150"/>
            <a:ext cx="3029475" cy="3620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62987"/>
          <a:stretch/>
        </p:blipFill>
        <p:spPr bwMode="auto">
          <a:xfrm>
            <a:off x="6629400" y="1895924"/>
            <a:ext cx="2414935" cy="3537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04800" y="274638"/>
            <a:ext cx="5029200" cy="868362"/>
          </a:xfrm>
        </p:spPr>
        <p:txBody>
          <a:bodyPr>
            <a:noAutofit/>
          </a:bodyPr>
          <a:lstStyle/>
          <a:p>
            <a:r>
              <a:rPr lang="en-US" sz="2400" dirty="0" smtClean="0"/>
              <a:t>Summary - Comparison of Social Media, Video Game, Exercise</a:t>
            </a:r>
            <a:endParaRPr lang="en-US" sz="2400" dirty="0"/>
          </a:p>
        </p:txBody>
      </p:sp>
      <p:sp>
        <p:nvSpPr>
          <p:cNvPr id="7" name="Slide Number Placeholder 5">
            <a:extLst>
              <a:ext uri="{FF2B5EF4-FFF2-40B4-BE49-F238E27FC236}">
                <a16:creationId xmlns="" xmlns:a16="http://schemas.microsoft.com/office/drawing/2014/main" id="{ECE7FF2C-0D70-4834-8ECF-4D033CBD6EFD}"/>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20</a:t>
            </a:fld>
            <a:endParaRPr lang="en-US" dirty="0"/>
          </a:p>
        </p:txBody>
      </p:sp>
      <p:sp>
        <p:nvSpPr>
          <p:cNvPr id="8"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4" name="Oval 3"/>
          <p:cNvSpPr/>
          <p:nvPr/>
        </p:nvSpPr>
        <p:spPr>
          <a:xfrm>
            <a:off x="369073" y="2097715"/>
            <a:ext cx="4572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6724427" y="2242141"/>
            <a:ext cx="457200" cy="693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657600" y="2228185"/>
            <a:ext cx="457200" cy="4388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390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Insight</a:t>
            </a:r>
            <a:endParaRPr lang="en-US" dirty="0"/>
          </a:p>
        </p:txBody>
      </p:sp>
      <p:graphicFrame>
        <p:nvGraphicFramePr>
          <p:cNvPr id="8" name="Content Placeholder 3" descr="list smart graphic design">
            <a:extLst>
              <a:ext uri="{FF2B5EF4-FFF2-40B4-BE49-F238E27FC236}">
                <a16:creationId xmlns="" xmlns:a16="http://schemas.microsoft.com/office/drawing/2014/main" id="{FB02D28B-B01D-4308-9682-E1335F472CC0}"/>
              </a:ext>
            </a:extLst>
          </p:cNvPr>
          <p:cNvGraphicFramePr>
            <a:graphicFrameLocks/>
          </p:cNvGraphicFramePr>
          <p:nvPr>
            <p:extLst>
              <p:ext uri="{D42A27DB-BD31-4B8C-83A1-F6EECF244321}">
                <p14:modId xmlns:p14="http://schemas.microsoft.com/office/powerpoint/2010/main" val="688693584"/>
              </p:ext>
            </p:extLst>
          </p:nvPr>
        </p:nvGraphicFramePr>
        <p:xfrm>
          <a:off x="609600" y="15240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21</a:t>
            </a:fld>
            <a:endParaRPr lang="en-US" dirty="0"/>
          </a:p>
        </p:txBody>
      </p:sp>
      <p:sp>
        <p:nvSpPr>
          <p:cNvPr id="7"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Action / Future</a:t>
            </a:r>
            <a:endParaRPr lang="en-US" dirty="0"/>
          </a:p>
        </p:txBody>
      </p:sp>
      <p:graphicFrame>
        <p:nvGraphicFramePr>
          <p:cNvPr id="8" name="Content Placeholder 3" descr="list smart graphic design">
            <a:extLst>
              <a:ext uri="{FF2B5EF4-FFF2-40B4-BE49-F238E27FC236}">
                <a16:creationId xmlns="" xmlns:a16="http://schemas.microsoft.com/office/drawing/2014/main" id="{FB02D28B-B01D-4308-9682-E1335F472CC0}"/>
              </a:ext>
            </a:extLst>
          </p:cNvPr>
          <p:cNvGraphicFramePr>
            <a:graphicFrameLocks/>
          </p:cNvGraphicFramePr>
          <p:nvPr>
            <p:extLst>
              <p:ext uri="{D42A27DB-BD31-4B8C-83A1-F6EECF244321}">
                <p14:modId xmlns:p14="http://schemas.microsoft.com/office/powerpoint/2010/main" val="1329770026"/>
              </p:ext>
            </p:extLst>
          </p:nvPr>
        </p:nvGraphicFramePr>
        <p:xfrm>
          <a:off x="609600" y="1295400"/>
          <a:ext cx="78105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22</a:t>
            </a:fld>
            <a:endParaRPr lang="en-US" dirty="0"/>
          </a:p>
        </p:txBody>
      </p:sp>
      <p:sp>
        <p:nvSpPr>
          <p:cNvPr id="7"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Tree>
    <p:extLst>
      <p:ext uri="{BB962C8B-B14F-4D97-AF65-F5344CB8AC3E}">
        <p14:creationId xmlns:p14="http://schemas.microsoft.com/office/powerpoint/2010/main" val="3274799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BDA204 </a:t>
            </a:r>
            <a:br>
              <a:rPr lang="en-US" dirty="0"/>
            </a:br>
            <a:r>
              <a:rPr lang="en-US" sz="3600" b="0" dirty="0"/>
              <a:t>Individual </a:t>
            </a:r>
            <a:r>
              <a:rPr lang="en-US" sz="3600" b="0" dirty="0" smtClean="0"/>
              <a:t>Project</a:t>
            </a:r>
            <a:br>
              <a:rPr lang="en-US" sz="3600" b="0" dirty="0" smtClean="0"/>
            </a:br>
            <a:r>
              <a:rPr lang="en-US" sz="3600" b="0" dirty="0" smtClean="0"/>
              <a:t>Presentation</a:t>
            </a:r>
            <a:endParaRPr lang="en-US" sz="3600" b="0" dirty="0"/>
          </a:p>
        </p:txBody>
      </p:sp>
      <p:sp>
        <p:nvSpPr>
          <p:cNvPr id="3" name="Rectangle 2"/>
          <p:cNvSpPr>
            <a:spLocks noGrp="1"/>
          </p:cNvSpPr>
          <p:nvPr>
            <p:ph type="subTitle" idx="1"/>
          </p:nvPr>
        </p:nvSpPr>
        <p:spPr>
          <a:xfrm>
            <a:off x="2438400" y="4267200"/>
            <a:ext cx="3879056" cy="569934"/>
          </a:xfrm>
        </p:spPr>
        <p:txBody>
          <a:bodyPr>
            <a:noAutofit/>
          </a:bodyPr>
          <a:lstStyle/>
          <a:p>
            <a:pPr algn="ctr"/>
            <a:r>
              <a:rPr lang="en-US" sz="4400" b="1" dirty="0" smtClean="0"/>
              <a:t>THE END</a:t>
            </a:r>
            <a:endParaRPr lang="en-US" sz="2400" b="1" dirty="0"/>
          </a:p>
        </p:txBody>
      </p:sp>
    </p:spTree>
    <p:extLst>
      <p:ext uri="{BB962C8B-B14F-4D97-AF65-F5344CB8AC3E}">
        <p14:creationId xmlns:p14="http://schemas.microsoft.com/office/powerpoint/2010/main" val="1378088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TOPIC</a:t>
            </a:r>
            <a:endParaRPr lang="en-US" dirty="0"/>
          </a:p>
        </p:txBody>
      </p:sp>
      <p:sp>
        <p:nvSpPr>
          <p:cNvPr id="5" name="Slide Number Placeholder 5">
            <a:extLst>
              <a:ext uri="{FF2B5EF4-FFF2-40B4-BE49-F238E27FC236}">
                <a16:creationId xmlns=""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3" name="Rectangle 2"/>
          <p:cNvSpPr>
            <a:spLocks noGrp="1"/>
          </p:cNvSpPr>
          <p:nvPr>
            <p:ph idx="1"/>
          </p:nvPr>
        </p:nvSpPr>
        <p:spPr>
          <a:xfrm>
            <a:off x="457200" y="1066800"/>
            <a:ext cx="8229600" cy="1447799"/>
          </a:xfrm>
        </p:spPr>
        <p:txBody>
          <a:bodyPr>
            <a:noAutofit/>
          </a:bodyPr>
          <a:lstStyle/>
          <a:p>
            <a:r>
              <a:rPr lang="en-CA" sz="1400" b="1" u="sng" dirty="0" smtClean="0"/>
              <a:t>Topic</a:t>
            </a:r>
            <a:r>
              <a:rPr lang="en-CA" sz="1400" dirty="0" smtClean="0"/>
              <a:t> </a:t>
            </a:r>
            <a:r>
              <a:rPr lang="en-CA" sz="1400" dirty="0"/>
              <a:t>: </a:t>
            </a:r>
            <a:r>
              <a:rPr lang="en-CA" sz="1400" dirty="0" smtClean="0"/>
              <a:t>How </a:t>
            </a:r>
            <a:r>
              <a:rPr lang="en-CA" sz="1400" dirty="0"/>
              <a:t>was </a:t>
            </a:r>
            <a:r>
              <a:rPr lang="en-CA" sz="1400" dirty="0" smtClean="0"/>
              <a:t>my daily </a:t>
            </a:r>
            <a:r>
              <a:rPr lang="en-CA" sz="1400" dirty="0"/>
              <a:t>routine </a:t>
            </a:r>
            <a:r>
              <a:rPr lang="en-CA" sz="1400" dirty="0" smtClean="0"/>
              <a:t>impacted </a:t>
            </a:r>
            <a:r>
              <a:rPr lang="en-CA" sz="1400" dirty="0"/>
              <a:t>during the COVID-19 pandemic. </a:t>
            </a:r>
            <a:endParaRPr lang="en-CA" sz="1400" dirty="0" smtClean="0"/>
          </a:p>
          <a:p>
            <a:r>
              <a:rPr lang="en-CA" sz="1400" b="1" u="sng" dirty="0" smtClean="0"/>
              <a:t>Goal</a:t>
            </a:r>
            <a:r>
              <a:rPr lang="en-CA" sz="1400" dirty="0" smtClean="0"/>
              <a:t> of </a:t>
            </a:r>
            <a:r>
              <a:rPr lang="en-CA" sz="1400" dirty="0"/>
              <a:t>this data analysis through visualization is to help delivering an informative and persuasive “message” and to provide a positive emotional impact to my own life style. </a:t>
            </a:r>
            <a:endParaRPr lang="en-CA" sz="1400" dirty="0" smtClean="0"/>
          </a:p>
          <a:p>
            <a:r>
              <a:rPr lang="en-CA" sz="1400" b="1" u="sng" dirty="0"/>
              <a:t>Objective</a:t>
            </a:r>
            <a:r>
              <a:rPr lang="en-CA" sz="1400" dirty="0"/>
              <a:t> : Through visualization, I am hoping to draw some insights on the collected data by discovering new trends. </a:t>
            </a:r>
          </a:p>
          <a:p>
            <a:endParaRPr lang="en-CA" sz="1400" dirty="0"/>
          </a:p>
          <a:p>
            <a:endParaRPr lang="en-US" sz="1400" dirty="0"/>
          </a:p>
          <a:p>
            <a:endParaRPr lang="en-US" sz="1400" dirty="0"/>
          </a:p>
        </p:txBody>
      </p:sp>
      <p:grpSp>
        <p:nvGrpSpPr>
          <p:cNvPr id="16" name="Group 15">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562238" y="2743200"/>
            <a:ext cx="3521078" cy="571500"/>
            <a:chOff x="2636518" y="3171825"/>
            <a:chExt cx="3168969" cy="514350"/>
          </a:xfrm>
        </p:grpSpPr>
        <p:pic>
          <p:nvPicPr>
            <p:cNvPr id="17"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18"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12" name="Rectangle 2">
            <a:extLst>
              <a:ext uri="{FF2B5EF4-FFF2-40B4-BE49-F238E27FC236}">
                <a16:creationId xmlns="" xmlns:a16="http://schemas.microsoft.com/office/drawing/2014/main" id="{726B5A03-7F87-4174-B569-E5E11B47BD78}"/>
              </a:ext>
            </a:extLst>
          </p:cNvPr>
          <p:cNvSpPr txBox="1">
            <a:spLocks/>
          </p:cNvSpPr>
          <p:nvPr/>
        </p:nvSpPr>
        <p:spPr>
          <a:xfrm>
            <a:off x="1890710" y="2870641"/>
            <a:ext cx="1828801" cy="274982"/>
          </a:xfrm>
          <a:prstGeom prst="rect">
            <a:avLst/>
          </a:prstGeom>
        </p:spPr>
        <p:txBody>
          <a:bodyPr vert="horz" anchor="t">
            <a:normAutofit fontScale="92500" lnSpcReduction="1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 Why this topic?</a:t>
            </a:r>
            <a:endParaRPr lang="en-US" sz="1400" b="1" dirty="0">
              <a:solidFill>
                <a:schemeClr val="tx1"/>
              </a:solidFill>
            </a:endParaRPr>
          </a:p>
        </p:txBody>
      </p:sp>
      <p:sp>
        <p:nvSpPr>
          <p:cNvPr id="13" name="Rectangle 2">
            <a:extLst>
              <a:ext uri="{FF2B5EF4-FFF2-40B4-BE49-F238E27FC236}">
                <a16:creationId xmlns="" xmlns:a16="http://schemas.microsoft.com/office/drawing/2014/main" id="{C96BEBCF-6B37-4CB0-B101-BE4FC27A8A83}"/>
              </a:ext>
            </a:extLst>
          </p:cNvPr>
          <p:cNvSpPr txBox="1">
            <a:spLocks/>
          </p:cNvSpPr>
          <p:nvPr/>
        </p:nvSpPr>
        <p:spPr>
          <a:xfrm>
            <a:off x="4572000" y="2667000"/>
            <a:ext cx="4343400" cy="838199"/>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CA" sz="1400" dirty="0" smtClean="0"/>
              <a:t>Due </a:t>
            </a:r>
            <a:r>
              <a:rPr lang="en-CA" sz="1400" dirty="0"/>
              <a:t>to the COVID-19 </a:t>
            </a:r>
            <a:r>
              <a:rPr lang="en-CA" sz="1400" dirty="0" smtClean="0"/>
              <a:t>pandemic, which requires </a:t>
            </a:r>
            <a:r>
              <a:rPr lang="en-CA" sz="1400" dirty="0"/>
              <a:t>us to stay home as much as </a:t>
            </a:r>
            <a:r>
              <a:rPr lang="en-CA" sz="1400" dirty="0" smtClean="0"/>
              <a:t>possible, the topic was inspired to see how it impacts my daily routine.</a:t>
            </a:r>
            <a:endParaRPr lang="en-US" sz="1400" dirty="0"/>
          </a:p>
        </p:txBody>
      </p:sp>
      <p:sp>
        <p:nvSpPr>
          <p:cNvPr id="26" name="Rectangle 2">
            <a:extLst>
              <a:ext uri="{FF2B5EF4-FFF2-40B4-BE49-F238E27FC236}">
                <a16:creationId xmlns="" xmlns:a16="http://schemas.microsoft.com/office/drawing/2014/main" id="{C96BEBCF-6B37-4CB0-B101-BE4FC27A8A83}"/>
              </a:ext>
            </a:extLst>
          </p:cNvPr>
          <p:cNvSpPr txBox="1">
            <a:spLocks/>
          </p:cNvSpPr>
          <p:nvPr/>
        </p:nvSpPr>
        <p:spPr>
          <a:xfrm>
            <a:off x="4648200" y="4661628"/>
            <a:ext cx="4038600" cy="571500"/>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a:t>Google </a:t>
            </a:r>
            <a:r>
              <a:rPr lang="en-US" sz="1400" dirty="0" smtClean="0"/>
              <a:t>Calendar to track;</a:t>
            </a:r>
          </a:p>
          <a:p>
            <a:pPr marL="285750" indent="-285750">
              <a:spcBef>
                <a:spcPts val="0"/>
              </a:spcBef>
              <a:spcAft>
                <a:spcPts val="1000"/>
              </a:spcAft>
            </a:pPr>
            <a:r>
              <a:rPr lang="en-US" sz="1400" dirty="0"/>
              <a:t>Excel </a:t>
            </a:r>
            <a:r>
              <a:rPr lang="en-US" sz="1400" dirty="0" smtClean="0"/>
              <a:t>spreadsheet to collect</a:t>
            </a:r>
            <a:endParaRPr lang="en-US" sz="1400" dirty="0"/>
          </a:p>
        </p:txBody>
      </p:sp>
      <p:sp>
        <p:nvSpPr>
          <p:cNvPr id="31" name="Rectangle 2">
            <a:extLst>
              <a:ext uri="{FF2B5EF4-FFF2-40B4-BE49-F238E27FC236}">
                <a16:creationId xmlns="" xmlns:a16="http://schemas.microsoft.com/office/drawing/2014/main" id="{C96BEBCF-6B37-4CB0-B101-BE4FC27A8A83}"/>
              </a:ext>
            </a:extLst>
          </p:cNvPr>
          <p:cNvSpPr txBox="1">
            <a:spLocks/>
          </p:cNvSpPr>
          <p:nvPr/>
        </p:nvSpPr>
        <p:spPr>
          <a:xfrm>
            <a:off x="4649860" y="3657600"/>
            <a:ext cx="4343400" cy="571500"/>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smtClean="0"/>
              <a:t>Over 70 data points were collected on hours spent in sleeping; meal; exercising; social media; YouTube watching sports, food, travel, shopping;  video gaming, movie, schooling, </a:t>
            </a:r>
            <a:r>
              <a:rPr lang="en-US" sz="1400" dirty="0" err="1" smtClean="0"/>
              <a:t>etc</a:t>
            </a:r>
            <a:r>
              <a:rPr lang="en-US" sz="1400" dirty="0" smtClean="0"/>
              <a:t> </a:t>
            </a:r>
            <a:endParaRPr lang="en-US" sz="1400" dirty="0"/>
          </a:p>
        </p:txBody>
      </p:sp>
      <p:grpSp>
        <p:nvGrpSpPr>
          <p:cNvPr id="32" name="Group 31">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704419" y="5715000"/>
            <a:ext cx="3521078" cy="571500"/>
            <a:chOff x="2636518" y="3171825"/>
            <a:chExt cx="3168969" cy="514350"/>
          </a:xfrm>
        </p:grpSpPr>
        <p:pic>
          <p:nvPicPr>
            <p:cNvPr id="33"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34"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35" name="Rectangle 2">
            <a:extLst>
              <a:ext uri="{FF2B5EF4-FFF2-40B4-BE49-F238E27FC236}">
                <a16:creationId xmlns="" xmlns:a16="http://schemas.microsoft.com/office/drawing/2014/main" id="{726B5A03-7F87-4174-B569-E5E11B47BD78}"/>
              </a:ext>
            </a:extLst>
          </p:cNvPr>
          <p:cNvSpPr txBox="1">
            <a:spLocks/>
          </p:cNvSpPr>
          <p:nvPr/>
        </p:nvSpPr>
        <p:spPr>
          <a:xfrm>
            <a:off x="2032891" y="5725769"/>
            <a:ext cx="1828801" cy="539877"/>
          </a:xfrm>
          <a:prstGeom prst="rect">
            <a:avLst/>
          </a:prstGeom>
        </p:spPr>
        <p:txBody>
          <a:bodyPr vert="horz" anchor="t">
            <a:normAutofit fontScale="925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What was the Time Period of the study?  </a:t>
            </a:r>
            <a:endParaRPr lang="en-US" sz="1400" b="1" dirty="0">
              <a:solidFill>
                <a:schemeClr val="tx1"/>
              </a:solidFill>
            </a:endParaRPr>
          </a:p>
        </p:txBody>
      </p:sp>
      <p:sp>
        <p:nvSpPr>
          <p:cNvPr id="36" name="Rectangle 2">
            <a:extLst>
              <a:ext uri="{FF2B5EF4-FFF2-40B4-BE49-F238E27FC236}">
                <a16:creationId xmlns="" xmlns:a16="http://schemas.microsoft.com/office/drawing/2014/main" id="{C96BEBCF-6B37-4CB0-B101-BE4FC27A8A83}"/>
              </a:ext>
            </a:extLst>
          </p:cNvPr>
          <p:cNvSpPr txBox="1">
            <a:spLocks/>
          </p:cNvSpPr>
          <p:nvPr/>
        </p:nvSpPr>
        <p:spPr>
          <a:xfrm>
            <a:off x="4714181" y="5676900"/>
            <a:ext cx="4343400" cy="495300"/>
          </a:xfrm>
          <a:prstGeom prst="rect">
            <a:avLst/>
          </a:prstGeom>
        </p:spPr>
        <p:txBody>
          <a:bodyPr vert="horz" anchor="t">
            <a:no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285750" indent="-285750">
              <a:spcBef>
                <a:spcPts val="0"/>
              </a:spcBef>
              <a:spcAft>
                <a:spcPts val="1000"/>
              </a:spcAft>
            </a:pPr>
            <a:r>
              <a:rPr lang="en-US" sz="1400" dirty="0" smtClean="0"/>
              <a:t>Data was collected in between May11 to Jun14, so 5 weeks.</a:t>
            </a:r>
            <a:endParaRPr lang="en-US" sz="1400" dirty="0"/>
          </a:p>
        </p:txBody>
      </p:sp>
      <p:sp>
        <p:nvSpPr>
          <p:cNvPr id="6" name="TextBox 5"/>
          <p:cNvSpPr txBox="1"/>
          <p:nvPr/>
        </p:nvSpPr>
        <p:spPr>
          <a:xfrm>
            <a:off x="914400" y="2844284"/>
            <a:ext cx="262076" cy="307777"/>
          </a:xfrm>
          <a:prstGeom prst="rect">
            <a:avLst/>
          </a:prstGeom>
          <a:noFill/>
        </p:spPr>
        <p:txBody>
          <a:bodyPr wrap="square" rtlCol="0">
            <a:spAutoFit/>
          </a:bodyPr>
          <a:lstStyle/>
          <a:p>
            <a:r>
              <a:rPr lang="en-US" sz="1400" dirty="0" smtClean="0">
                <a:solidFill>
                  <a:schemeClr val="bg1"/>
                </a:solidFill>
              </a:rPr>
              <a:t>1</a:t>
            </a:r>
            <a:endParaRPr lang="en-CA" sz="1400" dirty="0">
              <a:solidFill>
                <a:schemeClr val="bg1"/>
              </a:solidFill>
            </a:endParaRPr>
          </a:p>
        </p:txBody>
      </p:sp>
      <p:grpSp>
        <p:nvGrpSpPr>
          <p:cNvPr id="9" name="Group 8"/>
          <p:cNvGrpSpPr/>
          <p:nvPr/>
        </p:nvGrpSpPr>
        <p:grpSpPr>
          <a:xfrm>
            <a:off x="558694" y="4762500"/>
            <a:ext cx="3521078" cy="571500"/>
            <a:chOff x="562238" y="3886200"/>
            <a:chExt cx="3521078" cy="571500"/>
          </a:xfrm>
        </p:grpSpPr>
        <p:grpSp>
          <p:nvGrpSpPr>
            <p:cNvPr id="22" name="Group 21">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562238" y="3886200"/>
              <a:ext cx="3521078" cy="571500"/>
              <a:chOff x="2636518" y="3171825"/>
              <a:chExt cx="3168969" cy="514350"/>
            </a:xfrm>
          </p:grpSpPr>
          <p:pic>
            <p:nvPicPr>
              <p:cNvPr id="23"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24"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25" name="Rectangle 2">
              <a:extLst>
                <a:ext uri="{FF2B5EF4-FFF2-40B4-BE49-F238E27FC236}">
                  <a16:creationId xmlns="" xmlns:a16="http://schemas.microsoft.com/office/drawing/2014/main" id="{726B5A03-7F87-4174-B569-E5E11B47BD78}"/>
                </a:ext>
              </a:extLst>
            </p:cNvPr>
            <p:cNvSpPr txBox="1">
              <a:spLocks/>
            </p:cNvSpPr>
            <p:nvPr/>
          </p:nvSpPr>
          <p:spPr>
            <a:xfrm>
              <a:off x="1890710" y="38969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How was the data collected?</a:t>
              </a:r>
              <a:endParaRPr lang="en-US" sz="1400" b="1" dirty="0">
                <a:solidFill>
                  <a:schemeClr val="tx1"/>
                </a:solidFill>
              </a:endParaRPr>
            </a:p>
          </p:txBody>
        </p:sp>
        <p:sp>
          <p:nvSpPr>
            <p:cNvPr id="37" name="TextBox 36"/>
            <p:cNvSpPr txBox="1"/>
            <p:nvPr/>
          </p:nvSpPr>
          <p:spPr>
            <a:xfrm>
              <a:off x="933908" y="3982241"/>
              <a:ext cx="262076" cy="307777"/>
            </a:xfrm>
            <a:prstGeom prst="rect">
              <a:avLst/>
            </a:prstGeom>
            <a:noFill/>
          </p:spPr>
          <p:txBody>
            <a:bodyPr wrap="square" rtlCol="0">
              <a:spAutoFit/>
            </a:bodyPr>
            <a:lstStyle/>
            <a:p>
              <a:r>
                <a:rPr lang="en-US" sz="1400" dirty="0">
                  <a:solidFill>
                    <a:schemeClr val="bg1"/>
                  </a:solidFill>
                </a:rPr>
                <a:t>3</a:t>
              </a:r>
              <a:endParaRPr lang="en-CA" sz="1400" dirty="0">
                <a:solidFill>
                  <a:schemeClr val="bg1"/>
                </a:solidFill>
              </a:endParaRPr>
            </a:p>
          </p:txBody>
        </p:sp>
      </p:grpSp>
      <p:grpSp>
        <p:nvGrpSpPr>
          <p:cNvPr id="8" name="Group 7"/>
          <p:cNvGrpSpPr/>
          <p:nvPr/>
        </p:nvGrpSpPr>
        <p:grpSpPr>
          <a:xfrm>
            <a:off x="609600" y="3753960"/>
            <a:ext cx="3521078" cy="571500"/>
            <a:chOff x="673768" y="4800601"/>
            <a:chExt cx="3521078" cy="571500"/>
          </a:xfrm>
        </p:grpSpPr>
        <p:grpSp>
          <p:nvGrpSpPr>
            <p:cNvPr id="27" name="Group 26">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673768" y="4800601"/>
              <a:ext cx="3521078" cy="571500"/>
              <a:chOff x="2636518" y="3171825"/>
              <a:chExt cx="3168969" cy="514350"/>
            </a:xfrm>
          </p:grpSpPr>
          <p:pic>
            <p:nvPicPr>
              <p:cNvPr id="28"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29"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30" name="Rectangle 2">
              <a:extLst>
                <a:ext uri="{FF2B5EF4-FFF2-40B4-BE49-F238E27FC236}">
                  <a16:creationId xmlns="" xmlns:a16="http://schemas.microsoft.com/office/drawing/2014/main" id="{726B5A03-7F87-4174-B569-E5E11B47BD78}"/>
                </a:ext>
              </a:extLst>
            </p:cNvPr>
            <p:cNvSpPr txBox="1">
              <a:spLocks/>
            </p:cNvSpPr>
            <p:nvPr/>
          </p:nvSpPr>
          <p:spPr>
            <a:xfrm>
              <a:off x="2002240" y="48113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What kind of data was collected?</a:t>
              </a:r>
              <a:endParaRPr lang="en-US" sz="1400" b="1" dirty="0">
                <a:solidFill>
                  <a:schemeClr val="tx1"/>
                </a:solidFill>
              </a:endParaRPr>
            </a:p>
          </p:txBody>
        </p:sp>
        <p:sp>
          <p:nvSpPr>
            <p:cNvPr id="38" name="TextBox 37"/>
            <p:cNvSpPr txBox="1"/>
            <p:nvPr/>
          </p:nvSpPr>
          <p:spPr>
            <a:xfrm>
              <a:off x="1032641" y="4896641"/>
              <a:ext cx="262076" cy="307777"/>
            </a:xfrm>
            <a:prstGeom prst="rect">
              <a:avLst/>
            </a:prstGeom>
            <a:noFill/>
          </p:spPr>
          <p:txBody>
            <a:bodyPr wrap="square" rtlCol="0">
              <a:spAutoFit/>
            </a:bodyPr>
            <a:lstStyle/>
            <a:p>
              <a:r>
                <a:rPr lang="en-US" sz="1400" dirty="0">
                  <a:solidFill>
                    <a:schemeClr val="bg1"/>
                  </a:solidFill>
                </a:rPr>
                <a:t>2</a:t>
              </a:r>
              <a:endParaRPr lang="en-CA" sz="1400" dirty="0">
                <a:solidFill>
                  <a:schemeClr val="bg1"/>
                </a:solidFill>
              </a:endParaRPr>
            </a:p>
          </p:txBody>
        </p:sp>
      </p:grpSp>
      <p:sp>
        <p:nvSpPr>
          <p:cNvPr id="39" name="TextBox 38"/>
          <p:cNvSpPr txBox="1"/>
          <p:nvPr/>
        </p:nvSpPr>
        <p:spPr>
          <a:xfrm>
            <a:off x="1091452" y="5816085"/>
            <a:ext cx="262076" cy="307777"/>
          </a:xfrm>
          <a:prstGeom prst="rect">
            <a:avLst/>
          </a:prstGeom>
          <a:noFill/>
        </p:spPr>
        <p:txBody>
          <a:bodyPr wrap="square" rtlCol="0">
            <a:spAutoFit/>
          </a:bodyPr>
          <a:lstStyle/>
          <a:p>
            <a:r>
              <a:rPr lang="en-US" sz="1400" dirty="0" smtClean="0">
                <a:solidFill>
                  <a:schemeClr val="bg1"/>
                </a:solidFill>
              </a:rPr>
              <a:t>4</a:t>
            </a:r>
            <a:endParaRPr lang="en-CA" sz="1400" dirty="0">
              <a:solidFill>
                <a:schemeClr val="bg1"/>
              </a:solidFill>
            </a:endParaRPr>
          </a:p>
        </p:txBody>
      </p:sp>
      <p:sp>
        <p:nvSpPr>
          <p:cNvPr id="40"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dirty="0" smtClean="0"/>
              <a:t>BDA204 – Individual Project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TOOLS</a:t>
            </a:r>
            <a:endParaRPr lang="en-US" dirty="0"/>
          </a:p>
        </p:txBody>
      </p:sp>
      <p:sp>
        <p:nvSpPr>
          <p:cNvPr id="6" name="Slide Number Placeholder 5">
            <a:extLst>
              <a:ext uri="{FF2B5EF4-FFF2-40B4-BE49-F238E27FC236}">
                <a16:creationId xmlns=""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4</a:t>
            </a:fld>
            <a:endParaRPr lang="en-US" dirty="0"/>
          </a:p>
        </p:txBody>
      </p:sp>
      <p:graphicFrame>
        <p:nvGraphicFramePr>
          <p:cNvPr id="8" name="Content Placeholder 3" descr="list smart graphic design">
            <a:extLst>
              <a:ext uri="{FF2B5EF4-FFF2-40B4-BE49-F238E27FC236}">
                <a16:creationId xmlns="" xmlns:a16="http://schemas.microsoft.com/office/drawing/2014/main" id="{598C553F-4143-4A91-9E18-950B2D9198C3}"/>
              </a:ext>
            </a:extLst>
          </p:cNvPr>
          <p:cNvGraphicFramePr>
            <a:graphicFrameLocks/>
          </p:cNvGraphicFramePr>
          <p:nvPr>
            <p:extLst>
              <p:ext uri="{D42A27DB-BD31-4B8C-83A1-F6EECF244321}">
                <p14:modId xmlns:p14="http://schemas.microsoft.com/office/powerpoint/2010/main" val="3445455111"/>
              </p:ext>
            </p:extLst>
          </p:nvPr>
        </p:nvGraphicFramePr>
        <p:xfrm>
          <a:off x="609600" y="1828800"/>
          <a:ext cx="772668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dirty="0" smtClean="0"/>
              <a:t>BDA204 – Individual Project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152400"/>
            <a:ext cx="4876800" cy="799306"/>
          </a:xfrm>
        </p:spPr>
        <p:txBody>
          <a:bodyPr/>
          <a:lstStyle/>
          <a:p>
            <a:r>
              <a:rPr lang="en-US" sz="2000" dirty="0" smtClean="0"/>
              <a:t>What’s the obvious change that I care the most?  </a:t>
            </a:r>
            <a:r>
              <a:rPr lang="en-US" sz="2000" dirty="0" smtClean="0">
                <a:solidFill>
                  <a:schemeClr val="bg1"/>
                </a:solidFill>
              </a:rPr>
              <a:t>Weight gain?</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7" name="Picture 3"/>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21636" y="1676400"/>
            <a:ext cx="8447083"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04800" y="1066800"/>
            <a:ext cx="3124200" cy="584775"/>
          </a:xfrm>
          <a:prstGeom prst="rect">
            <a:avLst/>
          </a:prstGeom>
          <a:noFill/>
          <a:ln>
            <a:solidFill>
              <a:srgbClr val="FF0000"/>
            </a:solidFill>
          </a:ln>
        </p:spPr>
        <p:txBody>
          <a:bodyPr wrap="square" rtlCol="0">
            <a:spAutoFit/>
          </a:bodyPr>
          <a:lstStyle/>
          <a:p>
            <a:r>
              <a:rPr lang="en-US" sz="1600" dirty="0" smtClean="0">
                <a:solidFill>
                  <a:schemeClr val="bg1"/>
                </a:solidFill>
              </a:rPr>
              <a:t>Data points grouped by Folders imported from </a:t>
            </a:r>
            <a:r>
              <a:rPr lang="en-US" sz="1600" dirty="0" err="1" smtClean="0">
                <a:solidFill>
                  <a:schemeClr val="bg1"/>
                </a:solidFill>
              </a:rPr>
              <a:t>xls</a:t>
            </a:r>
            <a:r>
              <a:rPr lang="en-US" sz="1600" dirty="0" smtClean="0">
                <a:solidFill>
                  <a:schemeClr val="bg1"/>
                </a:solidFill>
              </a:rPr>
              <a:t> spreadsheet</a:t>
            </a:r>
            <a:endParaRPr lang="en-CA" sz="1600" dirty="0">
              <a:solidFill>
                <a:schemeClr val="bg1"/>
              </a:solidFill>
            </a:endParaRPr>
          </a:p>
        </p:txBody>
      </p:sp>
      <p:cxnSp>
        <p:nvCxnSpPr>
          <p:cNvPr id="11" name="Straight Connector 10"/>
          <p:cNvCxnSpPr>
            <a:stCxn id="9" idx="2"/>
          </p:cNvCxnSpPr>
          <p:nvPr/>
        </p:nvCxnSpPr>
        <p:spPr>
          <a:xfrm flipH="1">
            <a:off x="1447800" y="1651575"/>
            <a:ext cx="419100" cy="634425"/>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3800" y="1066800"/>
            <a:ext cx="4419600" cy="338554"/>
          </a:xfrm>
          <a:prstGeom prst="rect">
            <a:avLst/>
          </a:prstGeom>
          <a:noFill/>
          <a:ln>
            <a:solidFill>
              <a:srgbClr val="00B0F0"/>
            </a:solidFill>
          </a:ln>
        </p:spPr>
        <p:txBody>
          <a:bodyPr wrap="square" rtlCol="0">
            <a:spAutoFit/>
          </a:bodyPr>
          <a:lstStyle/>
          <a:p>
            <a:r>
              <a:rPr lang="en-US" sz="1600" dirty="0" smtClean="0">
                <a:solidFill>
                  <a:schemeClr val="bg1"/>
                </a:solidFill>
              </a:rPr>
              <a:t>E.g. Various games under Video Game Folder</a:t>
            </a:r>
            <a:endParaRPr lang="en-CA" sz="1600" dirty="0">
              <a:solidFill>
                <a:schemeClr val="bg1"/>
              </a:solidFill>
            </a:endParaRPr>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pic>
        <p:nvPicPr>
          <p:cNvPr id="13" name="Picture 3"/>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447800" y="2337612"/>
            <a:ext cx="7391400" cy="452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105150" y="3198167"/>
            <a:ext cx="2819400" cy="461665"/>
          </a:xfrm>
          <a:prstGeom prst="rect">
            <a:avLst/>
          </a:prstGeom>
          <a:noFill/>
          <a:ln>
            <a:solidFill>
              <a:schemeClr val="bg1"/>
            </a:solidFill>
          </a:ln>
        </p:spPr>
        <p:txBody>
          <a:bodyPr wrap="square" rtlCol="0">
            <a:spAutoFit/>
          </a:bodyPr>
          <a:lstStyle/>
          <a:p>
            <a:r>
              <a:rPr lang="en-US" sz="1200" b="1" dirty="0" smtClean="0">
                <a:solidFill>
                  <a:srgbClr val="FF0000"/>
                </a:solidFill>
              </a:rPr>
              <a:t>Weight</a:t>
            </a:r>
            <a:r>
              <a:rPr lang="en-US" sz="1200" dirty="0" smtClean="0">
                <a:solidFill>
                  <a:srgbClr val="FF0000"/>
                </a:solidFill>
              </a:rPr>
              <a:t> </a:t>
            </a:r>
            <a:r>
              <a:rPr lang="en-US" sz="1200" dirty="0" smtClean="0">
                <a:solidFill>
                  <a:schemeClr val="bg1"/>
                </a:solidFill>
              </a:rPr>
              <a:t>change (</a:t>
            </a:r>
            <a:r>
              <a:rPr lang="en-US" sz="1200" dirty="0" err="1" smtClean="0">
                <a:solidFill>
                  <a:schemeClr val="bg1"/>
                </a:solidFill>
              </a:rPr>
              <a:t>lbs</a:t>
            </a:r>
            <a:r>
              <a:rPr lang="en-US" sz="1200" dirty="0" smtClean="0">
                <a:solidFill>
                  <a:schemeClr val="bg1"/>
                </a:solidFill>
              </a:rPr>
              <a:t>) during Pandemic period between May 11 to June 14</a:t>
            </a:r>
            <a:endParaRPr lang="en-CA" sz="1200" dirty="0">
              <a:solidFill>
                <a:schemeClr val="bg1"/>
              </a:solidFill>
            </a:endParaRPr>
          </a:p>
        </p:txBody>
      </p:sp>
      <p:cxnSp>
        <p:nvCxnSpPr>
          <p:cNvPr id="15" name="Straight Connector 14"/>
          <p:cNvCxnSpPr>
            <a:endCxn id="17" idx="6"/>
          </p:cNvCxnSpPr>
          <p:nvPr/>
        </p:nvCxnSpPr>
        <p:spPr>
          <a:xfrm flipH="1">
            <a:off x="1447800" y="1405354"/>
            <a:ext cx="2286000" cy="24046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 y="3429000"/>
            <a:ext cx="1219200" cy="76200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304800" y="2286000"/>
            <a:ext cx="1143000" cy="358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152400"/>
            <a:ext cx="4876800" cy="799306"/>
          </a:xfrm>
        </p:spPr>
        <p:txBody>
          <a:bodyPr/>
          <a:lstStyle/>
          <a:p>
            <a:r>
              <a:rPr lang="en-US" sz="2400" dirty="0" smtClean="0"/>
              <a:t>What’s causing my weight gain ? </a:t>
            </a:r>
            <a:r>
              <a:rPr lang="en-US" sz="2400" dirty="0" smtClean="0">
                <a:solidFill>
                  <a:schemeClr val="bg1"/>
                </a:solidFill>
              </a:rPr>
              <a:t>All data points at a glance</a:t>
            </a:r>
            <a:endParaRPr lang="en-US" sz="24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6</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pic>
        <p:nvPicPr>
          <p:cNvPr id="6"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81000" y="1600200"/>
            <a:ext cx="8515224"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819212" y="1186502"/>
            <a:ext cx="5638800" cy="370196"/>
          </a:xfrm>
          <a:prstGeom prst="rect">
            <a:avLst/>
          </a:prstGeom>
          <a:ln>
            <a:solidFill>
              <a:schemeClr val="bg1"/>
            </a:solidFill>
          </a:ln>
        </p:spPr>
        <p:txBody>
          <a:bodyPr vert="horz" lIns="0" rIns="0" anchor="ctr">
            <a:normAutofit fontScale="82500" lnSpcReduction="100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Carlos’s  time spent per data point in a </a:t>
            </a:r>
            <a:r>
              <a:rPr lang="en-US" sz="2400" u="sng" dirty="0" smtClean="0">
                <a:solidFill>
                  <a:schemeClr val="bg1"/>
                </a:solidFill>
              </a:rPr>
              <a:t>week</a:t>
            </a:r>
            <a:endParaRPr lang="en-US" sz="2400" u="sng" dirty="0">
              <a:solidFill>
                <a:schemeClr val="bg1"/>
              </a:solidFill>
            </a:endParaRPr>
          </a:p>
        </p:txBody>
      </p:sp>
      <p:sp>
        <p:nvSpPr>
          <p:cNvPr id="3" name="Rectangle 2"/>
          <p:cNvSpPr/>
          <p:nvPr/>
        </p:nvSpPr>
        <p:spPr>
          <a:xfrm>
            <a:off x="4267200" y="2133600"/>
            <a:ext cx="762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p:cNvCxnSpPr/>
          <p:nvPr/>
        </p:nvCxnSpPr>
        <p:spPr>
          <a:xfrm flipV="1">
            <a:off x="5029200" y="1447800"/>
            <a:ext cx="1828800"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6200000">
            <a:off x="4238625" y="1600200"/>
            <a:ext cx="1143000" cy="845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1819212" y="3657600"/>
            <a:ext cx="2219388" cy="954107"/>
          </a:xfrm>
          <a:prstGeom prst="rect">
            <a:avLst/>
          </a:prstGeom>
          <a:noFill/>
          <a:ln>
            <a:solidFill>
              <a:schemeClr val="bg1"/>
            </a:solidFill>
          </a:ln>
        </p:spPr>
        <p:txBody>
          <a:bodyPr wrap="square" rtlCol="0">
            <a:spAutoFit/>
          </a:bodyPr>
          <a:lstStyle/>
          <a:p>
            <a:r>
              <a:rPr lang="en-US" sz="1400" dirty="0" smtClean="0">
                <a:solidFill>
                  <a:schemeClr val="bg1"/>
                </a:solidFill>
              </a:rPr>
              <a:t>data points imported from </a:t>
            </a:r>
            <a:r>
              <a:rPr lang="en-US" sz="1400" dirty="0" err="1" smtClean="0">
                <a:solidFill>
                  <a:schemeClr val="bg1"/>
                </a:solidFill>
              </a:rPr>
              <a:t>xls</a:t>
            </a:r>
            <a:r>
              <a:rPr lang="en-US" sz="1400" dirty="0" smtClean="0">
                <a:solidFill>
                  <a:schemeClr val="bg1"/>
                </a:solidFill>
              </a:rPr>
              <a:t> spreadsheet</a:t>
            </a:r>
          </a:p>
          <a:p>
            <a:r>
              <a:rPr lang="en-US" sz="1400" dirty="0" smtClean="0">
                <a:solidFill>
                  <a:schemeClr val="bg1"/>
                </a:solidFill>
              </a:rPr>
              <a:t>- Too many, too small, hard to read</a:t>
            </a:r>
            <a:endParaRPr lang="en-CA" sz="1400" dirty="0">
              <a:solidFill>
                <a:schemeClr val="bg1"/>
              </a:solidFill>
            </a:endParaRPr>
          </a:p>
        </p:txBody>
      </p:sp>
      <p:cxnSp>
        <p:nvCxnSpPr>
          <p:cNvPr id="13" name="Straight Connector 12"/>
          <p:cNvCxnSpPr>
            <a:stCxn id="10" idx="3"/>
            <a:endCxn id="11" idx="6"/>
          </p:cNvCxnSpPr>
          <p:nvPr/>
        </p:nvCxnSpPr>
        <p:spPr>
          <a:xfrm>
            <a:off x="4038600" y="4134654"/>
            <a:ext cx="771525" cy="11231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686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03014" y="304800"/>
            <a:ext cx="5029200" cy="799306"/>
          </a:xfrm>
        </p:spPr>
        <p:txBody>
          <a:bodyPr/>
          <a:lstStyle/>
          <a:p>
            <a:r>
              <a:rPr lang="en-US" sz="2400" dirty="0" smtClean="0"/>
              <a:t>What’s causing my weight gain ? </a:t>
            </a:r>
            <a:endParaRPr lang="en-US" sz="24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grpSp>
        <p:nvGrpSpPr>
          <p:cNvPr id="26" name="Group 25">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2280341" y="2019300"/>
            <a:ext cx="3521078" cy="571500"/>
            <a:chOff x="2636518" y="3171825"/>
            <a:chExt cx="3168969" cy="514350"/>
          </a:xfrm>
        </p:grpSpPr>
        <p:pic>
          <p:nvPicPr>
            <p:cNvPr id="27"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28"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29" name="Rectangle 2">
            <a:extLst>
              <a:ext uri="{FF2B5EF4-FFF2-40B4-BE49-F238E27FC236}">
                <a16:creationId xmlns="" xmlns:a16="http://schemas.microsoft.com/office/drawing/2014/main" id="{726B5A03-7F87-4174-B569-E5E11B47BD78}"/>
              </a:ext>
            </a:extLst>
          </p:cNvPr>
          <p:cNvSpPr txBox="1">
            <a:spLocks/>
          </p:cNvSpPr>
          <p:nvPr/>
        </p:nvSpPr>
        <p:spPr>
          <a:xfrm>
            <a:off x="3608813" y="2146741"/>
            <a:ext cx="1828801" cy="274982"/>
          </a:xfrm>
          <a:prstGeom prst="rect">
            <a:avLst/>
          </a:prstGeom>
        </p:spPr>
        <p:txBody>
          <a:bodyPr vert="horz" anchor="t">
            <a:normAutofit fontScale="92500" lnSpcReduction="100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 Did I eat too much?</a:t>
            </a:r>
            <a:endParaRPr lang="en-US" sz="1400" b="1" dirty="0">
              <a:solidFill>
                <a:schemeClr val="tx1"/>
              </a:solidFill>
            </a:endParaRPr>
          </a:p>
        </p:txBody>
      </p:sp>
      <p:grpSp>
        <p:nvGrpSpPr>
          <p:cNvPr id="30" name="Group 29">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2422522" y="4991100"/>
            <a:ext cx="3521078" cy="571500"/>
            <a:chOff x="2636518" y="3171825"/>
            <a:chExt cx="3168969" cy="514350"/>
          </a:xfrm>
        </p:grpSpPr>
        <p:pic>
          <p:nvPicPr>
            <p:cNvPr id="31"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32"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33" name="Rectangle 2">
            <a:extLst>
              <a:ext uri="{FF2B5EF4-FFF2-40B4-BE49-F238E27FC236}">
                <a16:creationId xmlns="" xmlns:a16="http://schemas.microsoft.com/office/drawing/2014/main" id="{726B5A03-7F87-4174-B569-E5E11B47BD78}"/>
              </a:ext>
            </a:extLst>
          </p:cNvPr>
          <p:cNvSpPr txBox="1">
            <a:spLocks/>
          </p:cNvSpPr>
          <p:nvPr/>
        </p:nvSpPr>
        <p:spPr>
          <a:xfrm>
            <a:off x="3750994" y="50018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Did I exercise enough?  </a:t>
            </a:r>
            <a:endParaRPr lang="en-US" sz="1400" b="1" dirty="0">
              <a:solidFill>
                <a:schemeClr val="tx1"/>
              </a:solidFill>
            </a:endParaRPr>
          </a:p>
        </p:txBody>
      </p:sp>
      <p:sp>
        <p:nvSpPr>
          <p:cNvPr id="34" name="TextBox 33"/>
          <p:cNvSpPr txBox="1"/>
          <p:nvPr/>
        </p:nvSpPr>
        <p:spPr>
          <a:xfrm>
            <a:off x="2632503" y="2120384"/>
            <a:ext cx="262076" cy="307777"/>
          </a:xfrm>
          <a:prstGeom prst="rect">
            <a:avLst/>
          </a:prstGeom>
          <a:noFill/>
        </p:spPr>
        <p:txBody>
          <a:bodyPr wrap="square" rtlCol="0">
            <a:spAutoFit/>
          </a:bodyPr>
          <a:lstStyle/>
          <a:p>
            <a:r>
              <a:rPr lang="en-US" sz="1400" dirty="0" smtClean="0">
                <a:solidFill>
                  <a:schemeClr val="bg1"/>
                </a:solidFill>
              </a:rPr>
              <a:t>1</a:t>
            </a:r>
            <a:endParaRPr lang="en-CA" sz="1400" dirty="0">
              <a:solidFill>
                <a:schemeClr val="bg1"/>
              </a:solidFill>
            </a:endParaRPr>
          </a:p>
        </p:txBody>
      </p:sp>
      <p:grpSp>
        <p:nvGrpSpPr>
          <p:cNvPr id="35" name="Group 34"/>
          <p:cNvGrpSpPr/>
          <p:nvPr/>
        </p:nvGrpSpPr>
        <p:grpSpPr>
          <a:xfrm>
            <a:off x="2276797" y="4038600"/>
            <a:ext cx="3521078" cy="571500"/>
            <a:chOff x="562238" y="3886200"/>
            <a:chExt cx="3521078" cy="571500"/>
          </a:xfrm>
        </p:grpSpPr>
        <p:grpSp>
          <p:nvGrpSpPr>
            <p:cNvPr id="36" name="Group 35">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562238" y="3886200"/>
              <a:ext cx="3521078" cy="571500"/>
              <a:chOff x="2636518" y="3171825"/>
              <a:chExt cx="3168969" cy="514350"/>
            </a:xfrm>
          </p:grpSpPr>
          <p:pic>
            <p:nvPicPr>
              <p:cNvPr id="39"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40"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37" name="Rectangle 2">
              <a:extLst>
                <a:ext uri="{FF2B5EF4-FFF2-40B4-BE49-F238E27FC236}">
                  <a16:creationId xmlns="" xmlns:a16="http://schemas.microsoft.com/office/drawing/2014/main" id="{726B5A03-7F87-4174-B569-E5E11B47BD78}"/>
                </a:ext>
              </a:extLst>
            </p:cNvPr>
            <p:cNvSpPr txBox="1">
              <a:spLocks/>
            </p:cNvSpPr>
            <p:nvPr/>
          </p:nvSpPr>
          <p:spPr>
            <a:xfrm>
              <a:off x="1890710" y="3896969"/>
              <a:ext cx="1974526" cy="539877"/>
            </a:xfrm>
            <a:prstGeom prst="rect">
              <a:avLst/>
            </a:prstGeom>
          </p:spPr>
          <p:txBody>
            <a:bodyPr vert="horz" anchor="t">
              <a:normAutofit fontScale="92500"/>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Did I spend too much time in social media?</a:t>
              </a:r>
              <a:endParaRPr lang="en-US" sz="1400" b="1" dirty="0">
                <a:solidFill>
                  <a:schemeClr val="tx1"/>
                </a:solidFill>
              </a:endParaRPr>
            </a:p>
          </p:txBody>
        </p:sp>
        <p:sp>
          <p:nvSpPr>
            <p:cNvPr id="38" name="TextBox 37"/>
            <p:cNvSpPr txBox="1"/>
            <p:nvPr/>
          </p:nvSpPr>
          <p:spPr>
            <a:xfrm>
              <a:off x="933908" y="3982241"/>
              <a:ext cx="262076" cy="307777"/>
            </a:xfrm>
            <a:prstGeom prst="rect">
              <a:avLst/>
            </a:prstGeom>
            <a:noFill/>
          </p:spPr>
          <p:txBody>
            <a:bodyPr wrap="square" rtlCol="0">
              <a:spAutoFit/>
            </a:bodyPr>
            <a:lstStyle/>
            <a:p>
              <a:r>
                <a:rPr lang="en-US" sz="1400" dirty="0">
                  <a:solidFill>
                    <a:schemeClr val="bg1"/>
                  </a:solidFill>
                </a:rPr>
                <a:t>3</a:t>
              </a:r>
              <a:endParaRPr lang="en-CA" sz="1400" dirty="0">
                <a:solidFill>
                  <a:schemeClr val="bg1"/>
                </a:solidFill>
              </a:endParaRPr>
            </a:p>
          </p:txBody>
        </p:sp>
      </p:grpSp>
      <p:grpSp>
        <p:nvGrpSpPr>
          <p:cNvPr id="41" name="Group 40"/>
          <p:cNvGrpSpPr/>
          <p:nvPr/>
        </p:nvGrpSpPr>
        <p:grpSpPr>
          <a:xfrm>
            <a:off x="2327703" y="3030060"/>
            <a:ext cx="3521078" cy="571500"/>
            <a:chOff x="673768" y="4800601"/>
            <a:chExt cx="3521078" cy="571500"/>
          </a:xfrm>
        </p:grpSpPr>
        <p:grpSp>
          <p:nvGrpSpPr>
            <p:cNvPr id="42" name="Group 41">
              <a:extLst>
                <a:ext uri="{FF2B5EF4-FFF2-40B4-BE49-F238E27FC236}">
                  <a16:creationId xmlns="" xmlns:a16="http://schemas.microsoft.com/office/drawing/2014/main" id="{92B4D1F2-57B4-4296-B895-05D9C201FBF9}"/>
                </a:ext>
                <a:ext uri="{C183D7F6-B498-43B3-948B-1728B52AA6E4}">
                  <adec:decorative xmlns="" xmlns:adec="http://schemas.microsoft.com/office/drawing/2017/decorative" val="1"/>
                </a:ext>
              </a:extLst>
            </p:cNvPr>
            <p:cNvGrpSpPr/>
            <p:nvPr/>
          </p:nvGrpSpPr>
          <p:grpSpPr>
            <a:xfrm>
              <a:off x="673768" y="4800601"/>
              <a:ext cx="3521078" cy="571500"/>
              <a:chOff x="2636518" y="3171825"/>
              <a:chExt cx="3168969" cy="514350"/>
            </a:xfrm>
          </p:grpSpPr>
          <p:pic>
            <p:nvPicPr>
              <p:cNvPr id="45" name="Graphic 16">
                <a:extLst>
                  <a:ext uri="{FF2B5EF4-FFF2-40B4-BE49-F238E27FC236}">
                    <a16:creationId xmlns="" xmlns:a16="http://schemas.microsoft.com/office/drawing/2014/main" id="{B6AD3AED-D5E2-4C29-8755-E4B2ADF9EAC7}"/>
                  </a:ext>
                  <a:ext uri="{C183D7F6-B498-43B3-948B-1728B52AA6E4}">
                    <adec:decorative xmlns="" xmlns:adec="http://schemas.microsoft.com/office/drawing/2017/decorative" val="1"/>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338512" y="3171825"/>
                <a:ext cx="2466975" cy="514350"/>
              </a:xfrm>
              <a:prstGeom prst="rect">
                <a:avLst/>
              </a:prstGeom>
            </p:spPr>
          </p:pic>
          <p:pic>
            <p:nvPicPr>
              <p:cNvPr id="46" name="Graphic 17">
                <a:extLst>
                  <a:ext uri="{FF2B5EF4-FFF2-40B4-BE49-F238E27FC236}">
                    <a16:creationId xmlns="" xmlns:a16="http://schemas.microsoft.com/office/drawing/2014/main" id="{A6ED6F43-3391-44F1-ACB4-DAB2C01D10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2636518" y="3171825"/>
                <a:ext cx="904875" cy="514350"/>
              </a:xfrm>
              <a:prstGeom prst="rect">
                <a:avLst/>
              </a:prstGeom>
            </p:spPr>
          </p:pic>
        </p:grpSp>
        <p:sp>
          <p:nvSpPr>
            <p:cNvPr id="43" name="Rectangle 2">
              <a:extLst>
                <a:ext uri="{FF2B5EF4-FFF2-40B4-BE49-F238E27FC236}">
                  <a16:creationId xmlns="" xmlns:a16="http://schemas.microsoft.com/office/drawing/2014/main" id="{726B5A03-7F87-4174-B569-E5E11B47BD78}"/>
                </a:ext>
              </a:extLst>
            </p:cNvPr>
            <p:cNvSpPr txBox="1">
              <a:spLocks/>
            </p:cNvSpPr>
            <p:nvPr/>
          </p:nvSpPr>
          <p:spPr>
            <a:xfrm>
              <a:off x="2002240" y="4811369"/>
              <a:ext cx="1828801" cy="539877"/>
            </a:xfrm>
            <a:prstGeom prst="rect">
              <a:avLst/>
            </a:prstGeom>
          </p:spPr>
          <p:txBody>
            <a:bodyPr vert="horz" anchor="t">
              <a:normAutofit/>
            </a:bodyPr>
            <a:lstStyle>
              <a:lvl1pPr marL="448056" indent="-384048" algn="l" rtl="0" eaLnBrk="1" latinLnBrk="0" hangingPunct="1">
                <a:spcBef>
                  <a:spcPct val="20000"/>
                </a:spcBef>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0" indent="0">
                <a:spcBef>
                  <a:spcPts val="0"/>
                </a:spcBef>
                <a:buNone/>
              </a:pPr>
              <a:r>
                <a:rPr lang="en-US" sz="1400" b="1" dirty="0" smtClean="0">
                  <a:solidFill>
                    <a:schemeClr val="tx1"/>
                  </a:solidFill>
                </a:rPr>
                <a:t>Did I play too much video game?</a:t>
              </a:r>
              <a:endParaRPr lang="en-US" sz="1400" b="1" dirty="0">
                <a:solidFill>
                  <a:schemeClr val="tx1"/>
                </a:solidFill>
              </a:endParaRPr>
            </a:p>
          </p:txBody>
        </p:sp>
        <p:sp>
          <p:nvSpPr>
            <p:cNvPr id="44" name="TextBox 43"/>
            <p:cNvSpPr txBox="1"/>
            <p:nvPr/>
          </p:nvSpPr>
          <p:spPr>
            <a:xfrm>
              <a:off x="1032641" y="4896641"/>
              <a:ext cx="262076" cy="307777"/>
            </a:xfrm>
            <a:prstGeom prst="rect">
              <a:avLst/>
            </a:prstGeom>
            <a:noFill/>
          </p:spPr>
          <p:txBody>
            <a:bodyPr wrap="square" rtlCol="0">
              <a:spAutoFit/>
            </a:bodyPr>
            <a:lstStyle/>
            <a:p>
              <a:r>
                <a:rPr lang="en-US" sz="1400" dirty="0">
                  <a:solidFill>
                    <a:schemeClr val="bg1"/>
                  </a:solidFill>
                </a:rPr>
                <a:t>2</a:t>
              </a:r>
              <a:endParaRPr lang="en-CA" sz="1400" dirty="0">
                <a:solidFill>
                  <a:schemeClr val="bg1"/>
                </a:solidFill>
              </a:endParaRPr>
            </a:p>
          </p:txBody>
        </p:sp>
      </p:grpSp>
      <p:sp>
        <p:nvSpPr>
          <p:cNvPr id="47" name="TextBox 46"/>
          <p:cNvSpPr txBox="1"/>
          <p:nvPr/>
        </p:nvSpPr>
        <p:spPr>
          <a:xfrm>
            <a:off x="2809555" y="5092185"/>
            <a:ext cx="262076" cy="307777"/>
          </a:xfrm>
          <a:prstGeom prst="rect">
            <a:avLst/>
          </a:prstGeom>
          <a:noFill/>
        </p:spPr>
        <p:txBody>
          <a:bodyPr wrap="square" rtlCol="0">
            <a:spAutoFit/>
          </a:bodyPr>
          <a:lstStyle/>
          <a:p>
            <a:r>
              <a:rPr lang="en-US" sz="1400" dirty="0" smtClean="0">
                <a:solidFill>
                  <a:schemeClr val="bg1"/>
                </a:solidFill>
              </a:rPr>
              <a:t>4</a:t>
            </a:r>
            <a:endParaRPr lang="en-CA" sz="1400" dirty="0">
              <a:solidFill>
                <a:schemeClr val="bg1"/>
              </a:solidFill>
            </a:endParaRPr>
          </a:p>
        </p:txBody>
      </p:sp>
    </p:spTree>
    <p:extLst>
      <p:ext uri="{BB962C8B-B14F-4D97-AF65-F5344CB8AC3E}">
        <p14:creationId xmlns:p14="http://schemas.microsoft.com/office/powerpoint/2010/main" val="729135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152400"/>
            <a:ext cx="4876800" cy="799306"/>
          </a:xfrm>
        </p:spPr>
        <p:txBody>
          <a:bodyPr/>
          <a:lstStyle/>
          <a:p>
            <a:r>
              <a:rPr lang="en-US" sz="2000" dirty="0" smtClean="0"/>
              <a:t>What’s causing my weight gain ? </a:t>
            </a:r>
            <a:br>
              <a:rPr lang="en-US" sz="2000" dirty="0" smtClean="0"/>
            </a:br>
            <a:r>
              <a:rPr lang="en-US" sz="2000" dirty="0" smtClean="0">
                <a:solidFill>
                  <a:schemeClr val="bg1"/>
                </a:solidFill>
              </a:rPr>
              <a:t>Q1: Spent too much time in meal ?</a:t>
            </a:r>
            <a:endParaRPr lang="en-US" sz="2000" dirty="0">
              <a:solidFill>
                <a:schemeClr val="bg1"/>
              </a:solidFill>
            </a:endParaRP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pic>
        <p:nvPicPr>
          <p:cNvPr id="6" name="Picture 2"/>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2400" y="1602984"/>
            <a:ext cx="8568638" cy="5255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0" y="900395"/>
            <a:ext cx="5867400" cy="609600"/>
          </a:xfrm>
          <a:prstGeom prst="rect">
            <a:avLst/>
          </a:prstGeom>
          <a:ln>
            <a:solidFill>
              <a:schemeClr val="bg1"/>
            </a:solidFill>
          </a:ln>
        </p:spPr>
        <p:txBody>
          <a:bodyPr vert="horz" lIns="0" rIns="0" anchor="ctr">
            <a:normAutofit fontScale="97500"/>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Meal time </a:t>
            </a:r>
            <a:r>
              <a:rPr lang="en-US" sz="2400" u="sng" dirty="0" smtClean="0">
                <a:solidFill>
                  <a:schemeClr val="bg1"/>
                </a:solidFill>
              </a:rPr>
              <a:t>Trend</a:t>
            </a:r>
            <a:r>
              <a:rPr lang="en-US" sz="2400" dirty="0" smtClean="0">
                <a:solidFill>
                  <a:schemeClr val="bg1"/>
                </a:solidFill>
              </a:rPr>
              <a:t> of sum of ALL types</a:t>
            </a:r>
            <a:endParaRPr lang="en-US" sz="2400" dirty="0">
              <a:solidFill>
                <a:schemeClr val="bg1"/>
              </a:solidFill>
            </a:endParaRPr>
          </a:p>
        </p:txBody>
      </p:sp>
      <p:sp>
        <p:nvSpPr>
          <p:cNvPr id="3" name="Oval 2"/>
          <p:cNvSpPr/>
          <p:nvPr/>
        </p:nvSpPr>
        <p:spPr>
          <a:xfrm>
            <a:off x="990600" y="275272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3581400"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4124325"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108694" y="4429125"/>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362200"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1371600"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1981200"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2743200" y="28194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858000" y="27813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972050" y="28194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629150" y="44196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p:cNvSpPr txBox="1"/>
          <p:nvPr/>
        </p:nvSpPr>
        <p:spPr>
          <a:xfrm>
            <a:off x="3626588" y="2404646"/>
            <a:ext cx="838200" cy="338554"/>
          </a:xfrm>
          <a:prstGeom prst="rect">
            <a:avLst/>
          </a:prstGeom>
          <a:noFill/>
        </p:spPr>
        <p:txBody>
          <a:bodyPr wrap="square" rtlCol="0">
            <a:spAutoFit/>
          </a:bodyPr>
          <a:lstStyle/>
          <a:p>
            <a:r>
              <a:rPr lang="en-US" sz="1600" dirty="0" smtClean="0">
                <a:solidFill>
                  <a:srgbClr val="FF0000"/>
                </a:solidFill>
              </a:rPr>
              <a:t>spiking</a:t>
            </a:r>
            <a:endParaRPr lang="en-CA" sz="1600" dirty="0">
              <a:solidFill>
                <a:srgbClr val="FF0000"/>
              </a:solidFill>
            </a:endParaRPr>
          </a:p>
        </p:txBody>
      </p:sp>
      <p:cxnSp>
        <p:nvCxnSpPr>
          <p:cNvPr id="19" name="Straight Connector 18"/>
          <p:cNvCxnSpPr>
            <a:endCxn id="14" idx="6"/>
          </p:cNvCxnSpPr>
          <p:nvPr/>
        </p:nvCxnSpPr>
        <p:spPr>
          <a:xfrm flipH="1">
            <a:off x="2895600" y="2573923"/>
            <a:ext cx="730988" cy="3216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98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319382"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Grp="1"/>
          </p:cNvSpPr>
          <p:nvPr>
            <p:ph type="title"/>
          </p:nvPr>
        </p:nvSpPr>
        <p:spPr>
          <a:xfrm>
            <a:off x="152400" y="152400"/>
            <a:ext cx="5334000" cy="799306"/>
          </a:xfrm>
        </p:spPr>
        <p:txBody>
          <a:bodyPr/>
          <a:lstStyle/>
          <a:p>
            <a:r>
              <a:rPr lang="en-US" sz="2000" dirty="0" smtClean="0"/>
              <a:t>What’s causing my weight gain ? </a:t>
            </a:r>
            <a:br>
              <a:rPr lang="en-US" sz="2000" dirty="0" smtClean="0"/>
            </a:br>
            <a:r>
              <a:rPr lang="en-US" sz="2000" dirty="0" smtClean="0">
                <a:solidFill>
                  <a:schemeClr val="bg1"/>
                </a:solidFill>
              </a:rPr>
              <a:t>Q1</a:t>
            </a:r>
            <a:r>
              <a:rPr lang="en-US" sz="2000" dirty="0">
                <a:solidFill>
                  <a:schemeClr val="bg1"/>
                </a:solidFill>
              </a:rPr>
              <a:t>: Spent too much time in meal ?</a:t>
            </a:r>
          </a:p>
        </p:txBody>
      </p:sp>
      <p:sp>
        <p:nvSpPr>
          <p:cNvPr id="5" name="Slide Number Placeholder 5">
            <a:extLst>
              <a:ext uri="{FF2B5EF4-FFF2-40B4-BE49-F238E27FC236}">
                <a16:creationId xmlns=""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21" name="Footer Placeholder 4">
            <a:extLst>
              <a:ext uri="{FF2B5EF4-FFF2-40B4-BE49-F238E27FC236}">
                <a16:creationId xmlns="" xmlns:a16="http://schemas.microsoft.com/office/drawing/2014/main" id="{855D0777-B08C-4808-A096-0F7AA6935459}"/>
              </a:ext>
            </a:extLst>
          </p:cNvPr>
          <p:cNvSpPr>
            <a:spLocks noGrp="1"/>
          </p:cNvSpPr>
          <p:nvPr>
            <p:ph type="ftr" sz="quarter" idx="11"/>
          </p:nvPr>
        </p:nvSpPr>
        <p:spPr>
          <a:xfrm>
            <a:off x="5715000" y="173195"/>
            <a:ext cx="2468880" cy="300831"/>
          </a:xfrm>
        </p:spPr>
        <p:txBody>
          <a:bodyPr/>
          <a:lstStyle>
            <a:lvl1pPr>
              <a:defRPr/>
            </a:lvl1pPr>
          </a:lstStyle>
          <a:p>
            <a:r>
              <a:rPr lang="en-US" b="1" dirty="0" smtClean="0"/>
              <a:t>BDA204 – Individual Project</a:t>
            </a:r>
            <a:endParaRPr lang="en-US" b="1" dirty="0"/>
          </a:p>
        </p:txBody>
      </p:sp>
      <p:sp>
        <p:nvSpPr>
          <p:cNvPr id="9" name="Rectangle 8"/>
          <p:cNvSpPr/>
          <p:nvPr/>
        </p:nvSpPr>
        <p:spPr>
          <a:xfrm>
            <a:off x="7863411" y="1662071"/>
            <a:ext cx="604314"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600200" y="1905000"/>
            <a:ext cx="5486400" cy="169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p:cNvCxnSpPr/>
          <p:nvPr/>
        </p:nvCxnSpPr>
        <p:spPr>
          <a:xfrm flipH="1">
            <a:off x="5791200" y="1524000"/>
            <a:ext cx="685800" cy="3119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7000" y="1524000"/>
            <a:ext cx="1376886"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p:cNvSpPr txBox="1">
            <a:spLocks/>
          </p:cNvSpPr>
          <p:nvPr/>
        </p:nvSpPr>
        <p:spPr>
          <a:xfrm>
            <a:off x="1205023" y="1066800"/>
            <a:ext cx="5957777" cy="571500"/>
          </a:xfrm>
          <a:prstGeom prst="rect">
            <a:avLst/>
          </a:prstGeom>
          <a:ln>
            <a:solidFill>
              <a:schemeClr val="bg1"/>
            </a:solidFill>
          </a:ln>
        </p:spPr>
        <p:txBody>
          <a:bodyPr vert="horz" lIns="0" rIns="0" anchor="ctr">
            <a:noAutofit/>
          </a:bodyPr>
          <a:lst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a:lstStyle>
          <a:p>
            <a:r>
              <a:rPr lang="en-US" sz="2400" dirty="0" smtClean="0">
                <a:solidFill>
                  <a:schemeClr val="bg1"/>
                </a:solidFill>
              </a:rPr>
              <a:t>Meal time </a:t>
            </a:r>
            <a:r>
              <a:rPr lang="en-US" sz="2400" dirty="0" err="1" smtClean="0">
                <a:solidFill>
                  <a:schemeClr val="bg1"/>
                </a:solidFill>
              </a:rPr>
              <a:t>hrs</a:t>
            </a:r>
            <a:r>
              <a:rPr lang="en-US" sz="2400" dirty="0" smtClean="0">
                <a:solidFill>
                  <a:schemeClr val="bg1"/>
                </a:solidFill>
              </a:rPr>
              <a:t> spent Weekly by </a:t>
            </a:r>
            <a:r>
              <a:rPr lang="en-US" sz="2400" u="sng" dirty="0" smtClean="0">
                <a:solidFill>
                  <a:schemeClr val="bg1"/>
                </a:solidFill>
              </a:rPr>
              <a:t>types</a:t>
            </a:r>
            <a:endParaRPr lang="en-US" sz="2400" u="sng" dirty="0">
              <a:solidFill>
                <a:schemeClr val="bg1"/>
              </a:solidFill>
            </a:endParaRPr>
          </a:p>
        </p:txBody>
      </p:sp>
    </p:spTree>
    <p:extLst>
      <p:ext uri="{BB962C8B-B14F-4D97-AF65-F5344CB8AC3E}">
        <p14:creationId xmlns:p14="http://schemas.microsoft.com/office/powerpoint/2010/main" val="39977942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_status_report">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DCB47EFB-BDBB-4CE5-A848-1507BE3B798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Project_status_report</Template>
  <TotalTime>0</TotalTime>
  <Words>1912</Words>
  <Application>Microsoft Office PowerPoint</Application>
  <PresentationFormat>On-screen Show (4:3)</PresentationFormat>
  <Paragraphs>205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Project_status_report</vt:lpstr>
      <vt:lpstr>BDA204  Individual Project Presentation</vt:lpstr>
      <vt:lpstr>PROJECT SUMMARY</vt:lpstr>
      <vt:lpstr>TOPIC</vt:lpstr>
      <vt:lpstr>TOOLS</vt:lpstr>
      <vt:lpstr>What’s the obvious change that I care the most?  Weight gain?</vt:lpstr>
      <vt:lpstr>What’s causing my weight gain ? All data points at a glance</vt:lpstr>
      <vt:lpstr>What’s causing my weight gain ? </vt:lpstr>
      <vt:lpstr>What’s causing my weight gain ?  Q1: Spent too much time in meal ?</vt:lpstr>
      <vt:lpstr>What’s causing my weight gain ?  Q1: Spent too much time in meal ?</vt:lpstr>
      <vt:lpstr>What’s causing my weight gain ?  Q1: Spent too much time in meal ?</vt:lpstr>
      <vt:lpstr>What’s causing my weight gain ?  Q2: Too much video game ?</vt:lpstr>
      <vt:lpstr>What’s causing my weight gain ?  Q2: Is it too much video game?</vt:lpstr>
      <vt:lpstr>What’s causing my weight gain ?  Q2: Is it too much video game?</vt:lpstr>
      <vt:lpstr>What’s causing my weight gain ?  Q3: Too much social media?</vt:lpstr>
      <vt:lpstr>What’s causing my weight gain ?  Q3: Too much social media?</vt:lpstr>
      <vt:lpstr>What’s causing my weight gain ?  Q3: Too much social media?</vt:lpstr>
      <vt:lpstr>What’s causing my weight gain ?  Q4: Too little exercise?</vt:lpstr>
      <vt:lpstr>What’s causing my weight gain ?  Q4: Too little exercise?</vt:lpstr>
      <vt:lpstr>What’s causing my weight gain ?  Q4: Too little exercise?</vt:lpstr>
      <vt:lpstr>Summary - Comparison of Social Media, Video Game, Exercise</vt:lpstr>
      <vt:lpstr>Insight</vt:lpstr>
      <vt:lpstr>Action / Future</vt:lpstr>
      <vt:lpstr>BDA204  Individual Project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2020-06-13T01:57:19Z</dcterms:created>
  <dcterms:modified xsi:type="dcterms:W3CDTF">2020-06-15T22:59:04Z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