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8" r:id="rId4"/>
  </p:sldMasterIdLst>
  <p:notesMasterIdLst>
    <p:notesMasterId r:id="rId15"/>
  </p:notesMasterIdLst>
  <p:sldIdLst>
    <p:sldId id="530" r:id="rId5"/>
    <p:sldId id="531" r:id="rId6"/>
    <p:sldId id="538" r:id="rId7"/>
    <p:sldId id="540" r:id="rId8"/>
    <p:sldId id="539" r:id="rId9"/>
    <p:sldId id="541" r:id="rId10"/>
    <p:sldId id="542" r:id="rId11"/>
    <p:sldId id="535" r:id="rId12"/>
    <p:sldId id="543" r:id="rId13"/>
    <p:sldId id="54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8A3"/>
    <a:srgbClr val="8822EE"/>
    <a:srgbClr val="F01688"/>
    <a:srgbClr val="2F21F3"/>
    <a:srgbClr val="FEB52B"/>
    <a:srgbClr val="F01689"/>
    <a:srgbClr val="6F22E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384"/>
  </p:normalViewPr>
  <p:slideViewPr>
    <p:cSldViewPr snapToGrid="0">
      <p:cViewPr varScale="1">
        <p:scale>
          <a:sx n="120" d="100"/>
          <a:sy n="120"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CF20CC98-8836-4FAD-81E7-1A0B5F4DAC31}"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Freeform 2">
            <a:extLst>
              <a:ext uri="{FF2B5EF4-FFF2-40B4-BE49-F238E27FC236}">
                <a16:creationId xmlns:a16="http://schemas.microsoft.com/office/drawing/2014/main" id="{F20D92BC-1997-8C75-50B9-4F388D66355E}"/>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9">
            <a:extLst>
              <a:ext uri="{FF2B5EF4-FFF2-40B4-BE49-F238E27FC236}">
                <a16:creationId xmlns:a16="http://schemas.microsoft.com/office/drawing/2014/main" id="{DDF3DB88-B5EA-6D4E-7579-0CD58EEA38C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9" name="Straight Connector 5">
            <a:extLst>
              <a:ext uri="{FF2B5EF4-FFF2-40B4-BE49-F238E27FC236}">
                <a16:creationId xmlns:a16="http://schemas.microsoft.com/office/drawing/2014/main" id="{1CDB556F-5C8A-0C60-849A-6374BB8C2E4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2E0F78F6-BBE1-FC55-8118-12B012660E77}"/>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3">
            <a:extLst>
              <a:ext uri="{FF2B5EF4-FFF2-40B4-BE49-F238E27FC236}">
                <a16:creationId xmlns:a16="http://schemas.microsoft.com/office/drawing/2014/main" id="{117F11D9-A573-161E-55CC-297AC7F4B837}"/>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4">
            <a:extLst>
              <a:ext uri="{FF2B5EF4-FFF2-40B4-BE49-F238E27FC236}">
                <a16:creationId xmlns:a16="http://schemas.microsoft.com/office/drawing/2014/main" id="{F78966A7-BBE9-3F97-8E9A-7D4813BBD2C0}"/>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5">
            <a:extLst>
              <a:ext uri="{FF2B5EF4-FFF2-40B4-BE49-F238E27FC236}">
                <a16:creationId xmlns:a16="http://schemas.microsoft.com/office/drawing/2014/main" id="{D67BB3CF-CB13-8113-DAB2-6700FFC1EB47}"/>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139524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12F2965-A3D0-4C0D-862E-FEE35E9F30A6}"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4508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3738F4D-E11B-49D1-8DCF-B50CC83D823B}"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722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8535A8E-EEC9-4C93-A35B-40CB980E8193}"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15">
            <a:extLst>
              <a:ext uri="{FF2B5EF4-FFF2-40B4-BE49-F238E27FC236}">
                <a16:creationId xmlns:a16="http://schemas.microsoft.com/office/drawing/2014/main" id="{3840B8AD-F3C8-A058-EABB-EA7BE6149864}"/>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8">
            <a:extLst>
              <a:ext uri="{FF2B5EF4-FFF2-40B4-BE49-F238E27FC236}">
                <a16:creationId xmlns:a16="http://schemas.microsoft.com/office/drawing/2014/main" id="{9058BEA8-84C2-DD87-B06E-C2F86226CB90}"/>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2">
            <a:extLst>
              <a:ext uri="{FF2B5EF4-FFF2-40B4-BE49-F238E27FC236}">
                <a16:creationId xmlns:a16="http://schemas.microsoft.com/office/drawing/2014/main" id="{BB72DA09-8B18-43EF-F831-C50D3151C420}"/>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7224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D214C50-654E-4B16-87DD-B05CD6849C2A}"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Freeform 3">
            <a:extLst>
              <a:ext uri="{FF2B5EF4-FFF2-40B4-BE49-F238E27FC236}">
                <a16:creationId xmlns:a16="http://schemas.microsoft.com/office/drawing/2014/main" id="{5802C30F-148C-3932-FAA8-7AE07D560765}"/>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F30FAD43-2897-CA1A-9D43-84CF899D6D3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5">
            <a:extLst>
              <a:ext uri="{FF2B5EF4-FFF2-40B4-BE49-F238E27FC236}">
                <a16:creationId xmlns:a16="http://schemas.microsoft.com/office/drawing/2014/main" id="{D951158B-0DAE-6E0F-E483-430497948A9B}"/>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6">
            <a:extLst>
              <a:ext uri="{FF2B5EF4-FFF2-40B4-BE49-F238E27FC236}">
                <a16:creationId xmlns:a16="http://schemas.microsoft.com/office/drawing/2014/main" id="{57D03264-116B-7675-7BBB-44413E626A16}"/>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 name="Straight Connector 12">
            <a:extLst>
              <a:ext uri="{FF2B5EF4-FFF2-40B4-BE49-F238E27FC236}">
                <a16:creationId xmlns:a16="http://schemas.microsoft.com/office/drawing/2014/main" id="{EC03071F-5ECF-E694-0E33-F06B962D03AC}"/>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55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66F04EAE-0798-4123-B1A8-AACF2A5790B8}" type="datetime1">
              <a:rPr lang="en-US" smtClean="0"/>
              <a:t>4/9/25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1354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A9038C80-5257-4D8C-BA90-BCC5569125DA}" type="datetime1">
              <a:rPr lang="en-US" smtClean="0"/>
              <a:t>4/9/25</a:t>
            </a:fld>
            <a:endParaRPr lang="en-US" dirty="0"/>
          </a:p>
        </p:txBody>
      </p:sp>
      <p:sp>
        <p:nvSpPr>
          <p:cNvPr id="8" name="Footer Placeholder 7"/>
          <p:cNvSpPr>
            <a:spLocks noGrp="1"/>
          </p:cNvSpPr>
          <p:nvPr>
            <p:ph type="ftr" sz="quarter" idx="11"/>
          </p:nvPr>
        </p:nvSpPr>
        <p:spPr/>
        <p:txBody>
          <a:bodyPr/>
          <a:lstStyle/>
          <a:p>
            <a:r>
              <a:rPr lang="en-US"/>
              <a:t>CSIS-4260-002 Spl. Topics in Data Analytics</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10">
            <a:extLst>
              <a:ext uri="{FF2B5EF4-FFF2-40B4-BE49-F238E27FC236}">
                <a16:creationId xmlns:a16="http://schemas.microsoft.com/office/drawing/2014/main" id="{8286CEFD-5704-778E-002B-3C7D8A4F0C94}"/>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D30BA0C7-9080-9EA9-5228-494609F203E5}"/>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27A65179-44AE-8637-C4C3-4341CF8D16D5}"/>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0072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6DEC9824-5035-4626-B597-D6FE2E6E8DC4}" type="datetime1">
              <a:rPr lang="en-US" smtClean="0"/>
              <a:t>4/9/25</a:t>
            </a:fld>
            <a:endParaRPr lang="en-US" dirty="0"/>
          </a:p>
        </p:txBody>
      </p:sp>
      <p:sp>
        <p:nvSpPr>
          <p:cNvPr id="4" name="Footer Placeholder 3"/>
          <p:cNvSpPr>
            <a:spLocks noGrp="1"/>
          </p:cNvSpPr>
          <p:nvPr>
            <p:ph type="ftr" sz="quarter" idx="11"/>
          </p:nvPr>
        </p:nvSpPr>
        <p:spPr/>
        <p:txBody>
          <a:bodyPr/>
          <a:lstStyle/>
          <a:p>
            <a:r>
              <a:rPr lang="en-US"/>
              <a:t>CSIS-4260-002 Spl. Topics in Data Analytics</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0021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8BC1D-B8D2-4FC3-863F-9BD58B01EE8A}" type="datetime1">
              <a:rPr lang="en-US" smtClean="0"/>
              <a:t>4/9/25</a:t>
            </a:fld>
            <a:endParaRPr lang="en-US" dirty="0"/>
          </a:p>
        </p:txBody>
      </p:sp>
      <p:sp>
        <p:nvSpPr>
          <p:cNvPr id="3" name="Footer Placeholder 2"/>
          <p:cNvSpPr>
            <a:spLocks noGrp="1"/>
          </p:cNvSpPr>
          <p:nvPr>
            <p:ph type="ftr" sz="quarter" idx="11"/>
          </p:nvPr>
        </p:nvSpPr>
        <p:spPr/>
        <p:txBody>
          <a:bodyPr/>
          <a:lstStyle/>
          <a:p>
            <a:r>
              <a:rPr lang="en-US"/>
              <a:t>CSIS-4260-002 Spl. Topics in Data Analytics</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6397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5C5A77F-1250-4BC7-8892-D591F24AA892}" type="datetime1">
              <a:rPr lang="en-US" smtClean="0"/>
              <a:t>4/9/25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9411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12EB0B7-4CE6-4AF8-BDCC-229C623A5382}" type="datetime1">
              <a:rPr lang="en-US" smtClean="0"/>
              <a:t>4/9/25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9568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67723127-5C94-4BD3-B6A5-1832BEE09244}" type="datetime1">
              <a:rPr lang="en-US" smtClean="0"/>
              <a:t>4/9/25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r>
              <a:rPr lang="en-US"/>
              <a:t>CSIS-4260-002 Spl. Topics in Data Analytics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3C6E6835-2F08-D455-6390-FCF900F1B786}"/>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890772"/>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2047" y="718841"/>
            <a:ext cx="7068312" cy="3037283"/>
          </a:xfrm>
        </p:spPr>
        <p:txBody>
          <a:bodyPr>
            <a:normAutofit/>
          </a:bodyPr>
          <a:lstStyle/>
          <a:p>
            <a:pPr algn="ctr"/>
            <a:r>
              <a:rPr lang="en-US" sz="4400" dirty="0"/>
              <a:t>NASDAQ UP/DOWN </a:t>
            </a:r>
            <a:br>
              <a:rPr lang="en-US" sz="4400" dirty="0"/>
            </a:br>
            <a:r>
              <a:rPr lang="en-US" sz="4400" dirty="0"/>
              <a:t>PREDICTION  </a:t>
            </a:r>
            <a:br>
              <a:rPr lang="en-US" sz="4400" dirty="0"/>
            </a:br>
            <a:r>
              <a:rPr lang="en-US" sz="4400" dirty="0"/>
              <a:t>ADDING NEWS  </a:t>
            </a:r>
            <a:br>
              <a:rPr lang="en-US" sz="4400" dirty="0"/>
            </a:br>
            <a:r>
              <a:rPr lang="en-US" sz="4400" dirty="0"/>
              <a:t>SENTIMENT ABOUT  TRUMP</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394372" y="5456221"/>
            <a:ext cx="7068312" cy="758952"/>
          </a:xfrm>
        </p:spPr>
        <p:txBody>
          <a:bodyPr>
            <a:normAutofit fontScale="92500" lnSpcReduction="10000"/>
          </a:bodyPr>
          <a:lstStyle/>
          <a:p>
            <a:pPr algn="l"/>
            <a:r>
              <a:rPr lang="en-US" dirty="0"/>
              <a:t>Roberto Carlos Escalante ID 300383075</a:t>
            </a:r>
          </a:p>
          <a:p>
            <a:pPr algn="l"/>
            <a:r>
              <a:rPr lang="en-US" dirty="0"/>
              <a:t>Carlos Sibaja Jimenez ID 300384848</a:t>
            </a:r>
          </a:p>
          <a:p>
            <a:pPr algn="l"/>
            <a:endParaRPr lang="en-US" dirty="0"/>
          </a:p>
        </p:txBody>
      </p:sp>
      <p:pic>
        <p:nvPicPr>
          <p:cNvPr id="5" name="Imagen 4">
            <a:extLst>
              <a:ext uri="{FF2B5EF4-FFF2-40B4-BE49-F238E27FC236}">
                <a16:creationId xmlns:a16="http://schemas.microsoft.com/office/drawing/2014/main" id="{B058307D-A947-28D5-A69F-0C7F5BD107D7}"/>
              </a:ext>
            </a:extLst>
          </p:cNvPr>
          <p:cNvPicPr>
            <a:picLocks noChangeAspect="1"/>
          </p:cNvPicPr>
          <p:nvPr/>
        </p:nvPicPr>
        <p:blipFill>
          <a:blip r:embed="rId2"/>
          <a:stretch>
            <a:fillRect/>
          </a:stretch>
        </p:blipFill>
        <p:spPr>
          <a:xfrm>
            <a:off x="7230359" y="-105269"/>
            <a:ext cx="5043340" cy="7077927"/>
          </a:xfrm>
          <a:prstGeom prst="rect">
            <a:avLst/>
          </a:prstGeom>
          <a:ln>
            <a:noFill/>
          </a:ln>
          <a:effectLst>
            <a:softEdge rad="112500"/>
          </a:effectLst>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597E4-0BCA-C476-8C19-FF1023D2E59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1CE7CCF8-31A7-D6A2-9E53-5A225878DA84}"/>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3600" b="1" dirty="0">
                <a:solidFill>
                  <a:schemeClr val="accent6"/>
                </a:solidFill>
                <a:latin typeface="+mj-lt"/>
              </a:rPr>
              <a:t>We discovered a lot of new tools and learned about the challenges of making a viable project.   Even though there are tools that can automatize a lot of the work with a few clicks for us, it was a very variable experience to overcome all the challenges and be able to produce a good product. </a:t>
            </a:r>
            <a:endParaRPr lang="en-US" altLang="en-US" sz="3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BC95B0CC-D473-5D52-925D-26D28324E5B4}"/>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459A9F1C-2C4A-CC04-993C-DD8BC6517D69}"/>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Title 1">
            <a:extLst>
              <a:ext uri="{FF2B5EF4-FFF2-40B4-BE49-F238E27FC236}">
                <a16:creationId xmlns:a16="http://schemas.microsoft.com/office/drawing/2014/main" id="{D6173C21-F70E-9411-1243-42C4C553B470}"/>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Final Takeaways</a:t>
            </a:r>
            <a:endParaRPr lang="en-US" dirty="0"/>
          </a:p>
        </p:txBody>
      </p:sp>
      <p:pic>
        <p:nvPicPr>
          <p:cNvPr id="7" name="Imagen 6">
            <a:extLst>
              <a:ext uri="{FF2B5EF4-FFF2-40B4-BE49-F238E27FC236}">
                <a16:creationId xmlns:a16="http://schemas.microsoft.com/office/drawing/2014/main" id="{851F5D6C-DF65-D76E-FCD4-03D4047E27B2}"/>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880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649664" y="136525"/>
            <a:ext cx="10515600" cy="1325563"/>
          </a:xfrm>
        </p:spPr>
        <p:txBody>
          <a:bodyPr>
            <a:normAutofit/>
          </a:bodyPr>
          <a:lstStyle/>
          <a:p>
            <a:r>
              <a:rPr lang="en-US" sz="4000" b="1" spc="600" dirty="0">
                <a:ln w="28575">
                  <a:noFill/>
                  <a:prstDash val="solid"/>
                </a:ln>
                <a:solidFill>
                  <a:schemeClr val="tx1">
                    <a:lumMod val="95000"/>
                  </a:schemeClr>
                </a:solidFill>
                <a:latin typeface="Tw Cen MT" panose="020B0602020104020603" pitchFamily="34" charset="77"/>
              </a:rPr>
              <a:t>CONTENTS</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649664" y="1417360"/>
            <a:ext cx="10233800" cy="4351338"/>
          </a:xfrm>
        </p:spPr>
        <p:txBody>
          <a:bodyPr>
            <a:normAutofit lnSpcReduction="10000"/>
          </a:bodyPr>
          <a:lstStyle/>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Hypnosis </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Approach</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Model Components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Fine-Tuning &amp; Challenges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Results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Code / Read Me</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1"/>
          </p:nvPr>
        </p:nvSpPr>
        <p:spPr/>
        <p:txBody>
          <a:bodyPr/>
          <a:lstStyle/>
          <a:p>
            <a:pPr>
              <a:buNone/>
            </a:pPr>
            <a:r>
              <a:rPr lang="en-US" b="0" i="0" dirty="0">
                <a:solidFill>
                  <a:schemeClr val="accent6"/>
                </a:solidFill>
                <a:effectLst/>
                <a:latin typeface="Open Sans" panose="020B0606030504020204" pitchFamily="34" charset="0"/>
              </a:rPr>
              <a:t>CSIS-4260-002</a:t>
            </a:r>
          </a:p>
          <a:p>
            <a:r>
              <a:rPr lang="en-US" b="0" i="0" dirty="0" err="1">
                <a:solidFill>
                  <a:schemeClr val="accent6"/>
                </a:solidFill>
                <a:effectLst/>
                <a:latin typeface="Noto Serif" panose="020F0502020204030204" pitchFamily="18" charset="0"/>
              </a:rPr>
              <a:t>Spl</a:t>
            </a:r>
            <a:r>
              <a:rPr lang="en-US" b="0" i="0" dirty="0">
                <a:solidFill>
                  <a:schemeClr val="accent6"/>
                </a:solidFill>
                <a:effectLst/>
                <a:latin typeface="Noto Serif" panose="020F0502020204030204" pitchFamily="18" charset="0"/>
              </a:rPr>
              <a:t>. Topics in Data Analytics</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7" name="Imagen 6">
            <a:extLst>
              <a:ext uri="{FF2B5EF4-FFF2-40B4-BE49-F238E27FC236}">
                <a16:creationId xmlns:a16="http://schemas.microsoft.com/office/drawing/2014/main" id="{4C280DF9-EECE-D477-A7D5-2CF68A65E987}"/>
              </a:ext>
            </a:extLst>
          </p:cNvPr>
          <p:cNvPicPr>
            <a:picLocks noChangeAspect="1"/>
          </p:cNvPicPr>
          <p:nvPr/>
        </p:nvPicPr>
        <p:blipFill>
          <a:blip r:embed="rId2"/>
          <a:srcRect l="-180" t="1990" b="11827"/>
          <a:stretch/>
        </p:blipFill>
        <p:spPr>
          <a:xfrm>
            <a:off x="10621483" y="209013"/>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BD963-3844-5342-EDD6-71912F1AF6BA}"/>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28BF1D8-222D-0E8C-2870-3F016A97B71F}"/>
              </a:ext>
            </a:extLst>
          </p:cNvPr>
          <p:cNvSpPr>
            <a:spLocks noGrp="1"/>
          </p:cNvSpPr>
          <p:nvPr>
            <p:ph type="body" idx="1"/>
          </p:nvPr>
        </p:nvSpPr>
        <p:spPr>
          <a:xfrm>
            <a:off x="650875" y="1038225"/>
            <a:ext cx="10515600" cy="4328319"/>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Financial Data.  </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 the Nasdaq Index from Jan 2023 to March 2025, CSV file created.</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Add the Technical Indicators. In this stage, we added as many as possible, avoiding duplications (for later feature importance).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defTabSz="914400" eaLnBrk="0" fontAlgn="base" hangingPunct="0">
              <a:spcBef>
                <a:spcPct val="0"/>
              </a:spcBef>
              <a:spcAft>
                <a:spcPct val="0"/>
              </a:spcAft>
            </a:pPr>
            <a:r>
              <a:rPr lang="en-US" altLang="en-US" sz="20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Sentiment Data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chemeClr val="accent6">
                    <a:lumMod val="75000"/>
                  </a:schemeClr>
                </a:solidFill>
                <a:latin typeface="+mj-lt"/>
              </a:rPr>
              <a:t>Scrap the article news from ten sources randomly selected </a:t>
            </a: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(max 33/day, max 12/source). For the same period of the financial data, a CSV file was created (</a:t>
            </a:r>
            <a:r>
              <a:rPr lang="en-US" altLang="en-US" sz="2000" b="1" i="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date, source, link</a:t>
            </a: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The quantities were defined based on the resource capabilities at the minimum that provide a valid sentiment average, and the sources were randomized and weighted according to political bias. </a:t>
            </a:r>
          </a:p>
          <a:p>
            <a:pPr marL="285750" lvl="1" indent="-285750" defTabSz="914400" eaLnBrk="0" fontAlgn="base" hangingPunct="0">
              <a:spcBef>
                <a:spcPct val="0"/>
              </a:spcBef>
              <a:spcAft>
                <a:spcPct val="0"/>
              </a:spcAft>
              <a:buFont typeface="Arial" panose="020B0604020202020204" pitchFamily="34" charset="0"/>
              <a:buChar char="•"/>
            </a:pPr>
            <a:r>
              <a:rPr lang="en-US" altLang="en-US" dirty="0">
                <a:solidFill>
                  <a:schemeClr val="accent6">
                    <a:lumMod val="75000"/>
                  </a:schemeClr>
                </a:solidFill>
                <a:latin typeface="+mj-lt"/>
              </a:rPr>
              <a:t>Fetch content</a:t>
            </a:r>
            <a:r>
              <a:rPr lang="en-US" altLang="en-US" sz="1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Based on the news scraped, the content was fetched, and the sentiment per day was calculated (Friday, Saturday, and Sunday were considered as one day - Friday). </a:t>
            </a: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sz="2000" dirty="0">
                <a:solidFill>
                  <a:schemeClr val="accent6">
                    <a:lumMod val="75000"/>
                  </a:schemeClr>
                </a:solidFill>
                <a:latin typeface="+mj-lt"/>
              </a:rPr>
              <a:t>Sentiment added to the financial data:</a:t>
            </a:r>
            <a:r>
              <a:rPr lang="en-US" altLang="en-US" sz="1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as  t1, day before, t2 two days before and t3 and t123AVG, to test with    day lag provide better performance (for later feature importance)</a:t>
            </a:r>
          </a:p>
        </p:txBody>
      </p:sp>
      <p:sp>
        <p:nvSpPr>
          <p:cNvPr id="4" name="Marcador de pie de página 3">
            <a:extLst>
              <a:ext uri="{FF2B5EF4-FFF2-40B4-BE49-F238E27FC236}">
                <a16:creationId xmlns:a16="http://schemas.microsoft.com/office/drawing/2014/main" id="{612BD597-B479-0A90-7C89-FCFFDD0BC6E7}"/>
              </a:ext>
            </a:extLst>
          </p:cNvPr>
          <p:cNvSpPr>
            <a:spLocks noGrp="1"/>
          </p:cNvSpPr>
          <p:nvPr>
            <p:ph type="ftr" sz="quarter" idx="11"/>
          </p:nvPr>
        </p:nvSpPr>
        <p:spPr/>
        <p:txBody>
          <a:bodyPr/>
          <a:lstStyle/>
          <a:p>
            <a:r>
              <a:rPr lang="en-US"/>
              <a:t>CSIS-4260-002 Spl. Topics in Data Analytics</a:t>
            </a:r>
            <a:endParaRPr lang="en-US" dirty="0"/>
          </a:p>
        </p:txBody>
      </p:sp>
      <p:sp>
        <p:nvSpPr>
          <p:cNvPr id="5" name="Marcador de número de diapositiva 4">
            <a:extLst>
              <a:ext uri="{FF2B5EF4-FFF2-40B4-BE49-F238E27FC236}">
                <a16:creationId xmlns:a16="http://schemas.microsoft.com/office/drawing/2014/main" id="{F2C56940-CC4C-900A-798A-DEFF5029A8E6}"/>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itle 1">
            <a:extLst>
              <a:ext uri="{FF2B5EF4-FFF2-40B4-BE49-F238E27FC236}">
                <a16:creationId xmlns:a16="http://schemas.microsoft.com/office/drawing/2014/main" id="{75DC6B4C-446B-B086-5AE2-640147319845}"/>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B14FCCA2-40D8-0686-B325-0D8F357FABE8}"/>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5820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0B3B7-C47D-A847-C0E2-DE3FEB21917C}"/>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94A9446-3069-3F98-591C-E286874BBCC0}"/>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Model.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We start with the idea to perform a regression using </a:t>
            </a:r>
            <a:r>
              <a:rPr lang="en-US" altLang="en-US" sz="1800" b="1" dirty="0">
                <a:solidFill>
                  <a:schemeClr val="accent6">
                    <a:lumMod val="75000"/>
                  </a:schemeClr>
                </a:solidFill>
                <a:latin typeface="+mj-lt"/>
              </a:rPr>
              <a:t>Random Forest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After evaluating the performance, we identified a </a:t>
            </a:r>
            <a:r>
              <a:rPr lang="en-US" altLang="en-US" sz="1800" b="1" i="1" dirty="0">
                <a:solidFill>
                  <a:schemeClr val="accent4"/>
                </a:solidFill>
                <a:latin typeface="+mj-lt"/>
              </a:rPr>
              <a:t>huge overfitting</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We used several actions to reduce the overfitting, but the results were insufficient. (R</a:t>
            </a:r>
            <a:r>
              <a:rPr lang="en-US" altLang="en-US" sz="1800" baseline="30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2</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99% in the training set and very low in the test set).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Our research shows us that classification for UP/DOWN was a better approach because it is a good practice in trading to predict the change in the direction and not the value of the change.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selected classification model was </a:t>
            </a:r>
            <a:r>
              <a:rPr lang="en-US" altLang="en-US" sz="1800" b="1" dirty="0" err="1">
                <a:solidFill>
                  <a:schemeClr val="accent6">
                    <a:lumMod val="75000"/>
                  </a:schemeClr>
                </a:solidFill>
                <a:latin typeface="+mj-lt"/>
              </a:rPr>
              <a:t>XGBoost</a:t>
            </a:r>
            <a:r>
              <a:rPr lang="en-US" altLang="en-US" sz="1800" b="1" dirty="0">
                <a:solidFill>
                  <a:schemeClr val="accent6">
                    <a:lumMod val="75000"/>
                  </a:schemeClr>
                </a:solidFill>
                <a:latin typeface="+mj-lt"/>
              </a:rPr>
              <a:t> (</a:t>
            </a:r>
            <a:r>
              <a:rPr lang="en-US" altLang="en-US" sz="1800" b="1" dirty="0" err="1">
                <a:solidFill>
                  <a:schemeClr val="accent6">
                    <a:lumMod val="75000"/>
                  </a:schemeClr>
                </a:solidFill>
                <a:latin typeface="+mj-lt"/>
              </a:rPr>
              <a:t>XGBClassifier</a:t>
            </a:r>
            <a:r>
              <a:rPr lang="en-US" altLang="en-US" sz="1800" b="1" dirty="0">
                <a:solidFill>
                  <a:schemeClr val="accent6">
                    <a:lumMod val="75000"/>
                  </a:schemeClr>
                </a:solidFill>
                <a:latin typeface="+mj-lt"/>
              </a:rPr>
              <a: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 supervised machine learning algorithm based on decision trees optimized through boosting.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1" dirty="0">
                <a:solidFill>
                  <a:schemeClr val="accent6">
                    <a:lumMod val="75000"/>
                  </a:schemeClr>
                </a:solidFill>
                <a:latin typeface="+mj-lt"/>
              </a:rPr>
              <a:t>Features: </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Lag Features: </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Close_lag1, Close_lag2 (previous closing prices), VWAP_lag1, </a:t>
            </a:r>
            <a:r>
              <a:rPr lang="en-US" altLang="en-US" sz="1400" dirty="0">
                <a:solidFill>
                  <a:srgbClr val="FF0000"/>
                </a:solidFill>
                <a:latin typeface="+mj-lt"/>
              </a:rPr>
              <a:t>VWAP_lag2 </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(Volume Weighted Average Price lags) </a:t>
            </a:r>
            <a:r>
              <a:rPr lang="en-US" altLang="en-US" sz="1400" dirty="0">
                <a:solidFill>
                  <a:schemeClr val="accent4"/>
                </a:solidFill>
                <a:latin typeface="+mj-lt"/>
              </a:rPr>
              <a:t>Technical Indicators</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Volatility (5-day rolling standard deviation of returns), OBV (On-Balance Volume), ATR_14 (Average True Range), ADX_14 (Average Directional Index)</a:t>
            </a: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sz="1800" b="1" dirty="0">
                <a:solidFill>
                  <a:schemeClr val="accent6">
                    <a:lumMod val="75000"/>
                  </a:schemeClr>
                </a:solidFill>
                <a:latin typeface="+mj-lt"/>
              </a:rPr>
              <a:t>Data Splits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Training Data (2022-2023): Used to train the model.</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Validation Data (2024): Used to evaluate the model's performance on unseen data.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Real Prediction Data (2025): Predictions for the first quarter of 2025.</a:t>
            </a:r>
          </a:p>
          <a:p>
            <a:pPr marL="285750" marR="0" lvl="0"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800" b="1" dirty="0">
                <a:solidFill>
                  <a:schemeClr val="accent6">
                    <a:lumMod val="75000"/>
                  </a:schemeClr>
                </a:solidFill>
                <a:latin typeface="+mj-lt"/>
              </a:rPr>
              <a:t>Evaluation Metrics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Accuracy (DA)</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Percentage of correct predictions.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Precision</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Proportion of true positives among predicted positives.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Recall</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Proportion of true positives among actual positives.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ROC_AUC</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Area under the ROC curve, measuring the model's ability to distinguish between classes. </a:t>
            </a: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CCC9A157-F41F-7C06-342E-F58A6D284713}"/>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6396515A-5962-AA83-20B8-F3B1847F3053}"/>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itle 1">
            <a:extLst>
              <a:ext uri="{FF2B5EF4-FFF2-40B4-BE49-F238E27FC236}">
                <a16:creationId xmlns:a16="http://schemas.microsoft.com/office/drawing/2014/main" id="{6171F1C0-66CC-F94A-E749-A1EBAE54D948}"/>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9A80363B-CF1E-0AD9-6AB1-B012F6964338}"/>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79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636FB-0A8D-FD2E-1CC9-BC3F1CDA1D5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47D68AEC-C676-A497-F885-91ADC44ED3BC}"/>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Model.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model suffered several changes to improve performance but avoided overfitting.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We achieved 56% accuracy using the financial variables and called it a </a:t>
            </a:r>
            <a:r>
              <a:rPr lang="en-US" altLang="en-US" sz="1800" b="1" dirty="0">
                <a:solidFill>
                  <a:srgbClr val="E218A3"/>
                </a:solidFill>
                <a:latin typeface="+mj-lt"/>
              </a:rPr>
              <a:t>based-model</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Sentiment variables were added to the base model, and a process to fine-tune them was performed. With the aim to improve the overall performance (a </a:t>
            </a:r>
            <a:r>
              <a:rPr lang="en-US" altLang="en-US" sz="1800" b="1" dirty="0">
                <a:solidFill>
                  <a:srgbClr val="E218A3"/>
                </a:solidFill>
                <a:latin typeface="+mj-lt"/>
              </a:rPr>
              <a:t>final-model)</a:t>
            </a: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main changes applied were.</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p:txBody>
      </p:sp>
      <p:sp>
        <p:nvSpPr>
          <p:cNvPr id="4" name="Marcador de pie de página 3">
            <a:extLst>
              <a:ext uri="{FF2B5EF4-FFF2-40B4-BE49-F238E27FC236}">
                <a16:creationId xmlns:a16="http://schemas.microsoft.com/office/drawing/2014/main" id="{F098887D-10E4-D101-2B98-E394BE673B63}"/>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37DFA8B7-B833-5A40-5079-8666C50F7333}"/>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Title 1">
            <a:extLst>
              <a:ext uri="{FF2B5EF4-FFF2-40B4-BE49-F238E27FC236}">
                <a16:creationId xmlns:a16="http://schemas.microsoft.com/office/drawing/2014/main" id="{534C0C62-6F82-2D95-9826-F3356A4551AE}"/>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D889F392-B6C1-1605-8D03-08F1BDD72797}"/>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Imagen 8">
            <a:extLst>
              <a:ext uri="{FF2B5EF4-FFF2-40B4-BE49-F238E27FC236}">
                <a16:creationId xmlns:a16="http://schemas.microsoft.com/office/drawing/2014/main" id="{6D307D58-B7F3-757F-8703-72352E9EDFBF}"/>
              </a:ext>
            </a:extLst>
          </p:cNvPr>
          <p:cNvPicPr>
            <a:picLocks noChangeAspect="1"/>
          </p:cNvPicPr>
          <p:nvPr/>
        </p:nvPicPr>
        <p:blipFill>
          <a:blip r:embed="rId3"/>
          <a:stretch>
            <a:fillRect/>
          </a:stretch>
        </p:blipFill>
        <p:spPr>
          <a:xfrm>
            <a:off x="3000564" y="4488767"/>
            <a:ext cx="8054786" cy="1651683"/>
          </a:xfrm>
          <a:prstGeom prst="rect">
            <a:avLst/>
          </a:prstGeom>
        </p:spPr>
      </p:pic>
    </p:spTree>
    <p:extLst>
      <p:ext uri="{BB962C8B-B14F-4D97-AF65-F5344CB8AC3E}">
        <p14:creationId xmlns:p14="http://schemas.microsoft.com/office/powerpoint/2010/main" val="204618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2A901-4646-38EF-2BBA-1F11B86DAC9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60F679A-84E1-6195-81C9-3E283BA2D1C1}"/>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Module 1: News Scraper.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6">
                    <a:lumMod val="75000"/>
                  </a:schemeClr>
                </a:solidFill>
                <a:latin typeface="+mj-lt"/>
              </a:rPr>
              <a:t>M1config.py </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Contains configuration settings for the scraper, including a dictionary of news sites with their URLs and CSS selectors for extracting content. It also includes comments on managing the virtual environment and installing dependencies.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6">
                    <a:lumMod val="75000"/>
                  </a:schemeClr>
                </a:solidFill>
                <a:latin typeface="+mj-lt"/>
              </a:rPr>
              <a:t>M1scraper.py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Implements the main scraping logic, using the configurations from M1config.py to fetch and parse data from the specified news sites.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sz="2200" dirty="0">
                <a:solidFill>
                  <a:schemeClr val="accent6">
                    <a:lumMod val="75000"/>
                  </a:schemeClr>
                </a:solidFill>
                <a:latin typeface="+mj-lt"/>
              </a:rPr>
              <a:t>M1utils.py: </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Contains utility functions to support the scraper, such as helper methods for making HTTP requests, parsing HTML, handling errors, or saving data.</a:t>
            </a:r>
          </a:p>
          <a:p>
            <a:pPr eaLnBrk="0" fontAlgn="base" hangingPunct="0">
              <a:lnSpc>
                <a:spcPct val="100000"/>
              </a:lnSpc>
              <a:spcBef>
                <a:spcPct val="0"/>
              </a:spcBef>
              <a:spcAft>
                <a:spcPct val="0"/>
              </a:spcAf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R="0" lvl="0" eaLnBrk="0" fontAlgn="base" hangingPunct="0">
              <a:lnSpc>
                <a:spcPct val="100000"/>
              </a:lnSpc>
              <a:spcBef>
                <a:spcPct val="0"/>
              </a:spcBef>
              <a:spcAft>
                <a:spcPct val="0"/>
              </a:spcAft>
              <a:buClrTx/>
              <a:buSzTx/>
              <a:tabLst/>
            </a:pPr>
            <a:r>
              <a:rPr lang="en-US" altLang="en-US" sz="2200" dirty="0">
                <a:solidFill>
                  <a:schemeClr val="accent6">
                    <a:lumMod val="75000"/>
                  </a:schemeClr>
                </a:solidFill>
                <a:latin typeface="+mj-lt"/>
              </a:rPr>
              <a:t>M1_ScraperContent.py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Focuses on extracting article content from URLs provided in a CSV file. It uses the newspaper library to download and parse articles and saves the extracted content to a CSV file.</a:t>
            </a:r>
          </a:p>
          <a:p>
            <a:pPr marR="0" lvl="0" eaLnBrk="0" fontAlgn="base" hangingPunct="0">
              <a:lnSpc>
                <a:spcPct val="100000"/>
              </a:lnSpc>
              <a:spcBef>
                <a:spcPct val="0"/>
              </a:spcBef>
              <a:spcAft>
                <a:spcPct val="0"/>
              </a:spcAft>
              <a:buClrTx/>
              <a:buSzTx/>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sz="2200" dirty="0">
                <a:solidFill>
                  <a:schemeClr val="accent6">
                    <a:lumMod val="75000"/>
                  </a:schemeClr>
                </a:solidFill>
                <a:latin typeface="+mj-lt"/>
              </a:rPr>
              <a:t>M1_Sentimient_Analysis.py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Performs sentiment analysis on the scraped news content. It may use natural language processing (NLP) techniques to classify the sentiment (e.g., positive, negative, neutral) of the articles.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660184C6-EE3F-429B-AF9B-A0AFCE11F6EF}"/>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B54D879D-0457-B176-3A74-E79470CA5D58}"/>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itle 1">
            <a:extLst>
              <a:ext uri="{FF2B5EF4-FFF2-40B4-BE49-F238E27FC236}">
                <a16:creationId xmlns:a16="http://schemas.microsoft.com/office/drawing/2014/main" id="{EBE77068-D2A1-09D4-1EF4-87B3C55AF82E}"/>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Components</a:t>
            </a:r>
            <a:endParaRPr lang="en-US" dirty="0"/>
          </a:p>
        </p:txBody>
      </p:sp>
      <p:pic>
        <p:nvPicPr>
          <p:cNvPr id="7" name="Imagen 6">
            <a:extLst>
              <a:ext uri="{FF2B5EF4-FFF2-40B4-BE49-F238E27FC236}">
                <a16:creationId xmlns:a16="http://schemas.microsoft.com/office/drawing/2014/main" id="{8AD6A7B4-F55C-F71C-59E1-1E495B74C7A3}"/>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4549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1D459-FB13-2F4B-3BDB-72BAEC818647}"/>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0A88BD26-6D4E-1E4A-1AFD-07AEA9138E95}"/>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solidFill>
                  <a:schemeClr val="accent6"/>
                </a:solidFill>
                <a:latin typeface="+mj-lt"/>
              </a:rPr>
              <a:t>M2_nasdaq_extractor.py</a:t>
            </a: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Extracts financial data related to the NASDAQ stock market, includes functionality to fetch historical stock prices, calculate technical indicators, and save data into a CSV.</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b="1" dirty="0">
                <a:solidFill>
                  <a:schemeClr val="accent6"/>
                </a:solidFill>
                <a:latin typeface="+mj-lt"/>
              </a:rPr>
              <a:t>M3_Base Model.py</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XGBoost</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uses only the financial variables after adjustments to features, threshold, and other improvements. Implemented a machine learning pipeline to predict significant stock returns based on economic data and technical indicators, and performance indicators.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b="1" dirty="0">
                <a:solidFill>
                  <a:schemeClr val="accent6"/>
                </a:solidFill>
                <a:latin typeface="+mj-lt"/>
              </a:rPr>
              <a:t>M3_Final Model.py</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XGBoost</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combines the sentiment and financial variables. Implemented a machine learning pipeline to predict significant stock returns based on economic data, technical indicators and sentiment, and performance indicators.</a:t>
            </a: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16D4BE13-4EB9-C563-1C4C-BF15530F685C}"/>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83FF5858-20C1-2BED-ACA9-C37260E7868E}"/>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itle 1">
            <a:extLst>
              <a:ext uri="{FF2B5EF4-FFF2-40B4-BE49-F238E27FC236}">
                <a16:creationId xmlns:a16="http://schemas.microsoft.com/office/drawing/2014/main" id="{F85C463F-A792-1832-5C13-CD14454BC411}"/>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Components</a:t>
            </a:r>
            <a:endParaRPr lang="en-US" dirty="0"/>
          </a:p>
        </p:txBody>
      </p:sp>
      <p:pic>
        <p:nvPicPr>
          <p:cNvPr id="7" name="Imagen 6">
            <a:extLst>
              <a:ext uri="{FF2B5EF4-FFF2-40B4-BE49-F238E27FC236}">
                <a16:creationId xmlns:a16="http://schemas.microsoft.com/office/drawing/2014/main" id="{5C64E56A-1961-ED60-93C7-AF5E8986EF21}"/>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888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EC950-D22A-4D54-0B52-C7D3B1120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DAEA3-EAE0-5CC7-CDC0-B61F15E13563}"/>
              </a:ext>
            </a:extLst>
          </p:cNvPr>
          <p:cNvSpPr>
            <a:spLocks noGrp="1"/>
          </p:cNvSpPr>
          <p:nvPr>
            <p:ph type="ctrTitle"/>
          </p:nvPr>
        </p:nvSpPr>
        <p:spPr>
          <a:xfrm>
            <a:off x="711272" y="116833"/>
            <a:ext cx="9144000" cy="393700"/>
          </a:xfrm>
        </p:spPr>
        <p:txBody>
          <a:bodyPr>
            <a:noAutofit/>
          </a:bodyPr>
          <a:lstStyle/>
          <a:p>
            <a:pPr algn="l">
              <a:lnSpc>
                <a:spcPct val="150000"/>
              </a:lnSpc>
              <a:buClr>
                <a:schemeClr val="accent6"/>
              </a:buClr>
            </a:pPr>
            <a:r>
              <a:rPr lang="en-US" sz="3600" dirty="0">
                <a:solidFill>
                  <a:schemeClr val="tx1"/>
                </a:solidFill>
                <a:latin typeface="Segoe UI Light" panose="020B0502040204020203" pitchFamily="34" charset="0"/>
                <a:cs typeface="Segoe UI Light" panose="020B0502040204020203" pitchFamily="34" charset="0"/>
              </a:rPr>
              <a:t>Fine-Tuning &amp; Challenges</a:t>
            </a:r>
          </a:p>
        </p:txBody>
      </p:sp>
      <p:pic>
        <p:nvPicPr>
          <p:cNvPr id="4" name="Imagen 3">
            <a:extLst>
              <a:ext uri="{FF2B5EF4-FFF2-40B4-BE49-F238E27FC236}">
                <a16:creationId xmlns:a16="http://schemas.microsoft.com/office/drawing/2014/main" id="{A4D880E4-22BD-F941-C37F-7F03F55D32A2}"/>
              </a:ext>
            </a:extLst>
          </p:cNvPr>
          <p:cNvPicPr>
            <a:picLocks noChangeAspect="1"/>
          </p:cNvPicPr>
          <p:nvPr/>
        </p:nvPicPr>
        <p:blipFill>
          <a:blip r:embed="rId2"/>
          <a:srcRect l="-180" t="1990" b="11827"/>
          <a:stretch/>
        </p:blipFill>
        <p:spPr>
          <a:xfrm>
            <a:off x="11227775" y="40870"/>
            <a:ext cx="853028" cy="733836"/>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1" name="Rectangle 7">
            <a:extLst>
              <a:ext uri="{FF2B5EF4-FFF2-40B4-BE49-F238E27FC236}">
                <a16:creationId xmlns:a16="http://schemas.microsoft.com/office/drawing/2014/main" id="{3F1962CA-98E2-80C7-BFF7-0CF63C2044DC}"/>
              </a:ext>
            </a:extLst>
          </p:cNvPr>
          <p:cNvSpPr>
            <a:spLocks noChangeArrowheads="1"/>
          </p:cNvSpPr>
          <p:nvPr/>
        </p:nvSpPr>
        <p:spPr bwMode="auto">
          <a:xfrm>
            <a:off x="177872" y="528474"/>
            <a:ext cx="1182362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APIs</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The free version had a limited span of news or stock; after implementing them, we found it impossible to reach the complete data set.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News Scraping</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Bias Control: To avoid having one source or unbalanced sources, we need to customize the selectors, and it takes a lot of time.  </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Scraping time: We had a more manual scraping pipeline ( not paid API). The scraping took more than 24 hours, and we wasted time after some bugs deep in the process took us back to the beginning. </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Scraping Flexibility. Many pages had bot defenses of time limits and maximum pages per view lower than we needed. So, we need to adjust the scraper pipeline to reach more news. </a:t>
            </a:r>
          </a:p>
          <a:p>
            <a:pPr marL="457200" indent="-457200" defTabSz="914400" eaLnBrk="0" fontAlgn="base" hangingPunct="0">
              <a:spcBef>
                <a:spcPct val="0"/>
              </a:spcBef>
              <a:spcAft>
                <a:spcPct val="0"/>
              </a:spcAft>
              <a:buFontTx/>
              <a:buAutoNum type="arabicPeriod"/>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Improving the Model Performance</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Overfitting was a bit challenging, as we had to try many different versions of the model and research techniques on the trading marked for prediction.</a:t>
            </a:r>
          </a:p>
          <a:p>
            <a:pPr marL="457200" indent="-457200" defTabSz="914400" eaLnBrk="0" fontAlgn="base" hangingPunct="0">
              <a:spcBef>
                <a:spcPct val="0"/>
              </a:spcBef>
              <a:spcAft>
                <a:spcPct val="0"/>
              </a:spcAft>
              <a:buFontTx/>
              <a:buAutoNum type="arabicPeriod"/>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What is a good performance</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We put a lot of effort into trying to improve the model because we thought we had a very low performance. After researching, we learn that about 65% for a stock prediction is considered good.  </a:t>
            </a:r>
          </a:p>
          <a:p>
            <a:pPr marL="914400" lvl="1" indent="-457200" defTabSz="914400" eaLnBrk="0" fontAlgn="base" hangingPunct="0">
              <a:spcBef>
                <a:spcPct val="0"/>
              </a:spcBef>
              <a:spcAft>
                <a:spcPct val="0"/>
              </a:spcAft>
              <a:buFontTx/>
              <a:buAutoNum type="arabicPeriod"/>
            </a:pPr>
            <a:endPar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12" name="Rectangle 8">
            <a:extLst>
              <a:ext uri="{FF2B5EF4-FFF2-40B4-BE49-F238E27FC236}">
                <a16:creationId xmlns:a16="http://schemas.microsoft.com/office/drawing/2014/main" id="{6596F11A-26E0-5F05-E023-671940ABA59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116979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AC2AC-3C0E-D2FF-25B3-5C620C412C0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65E5E54-F0CA-0054-805F-530DC3DC96E6}"/>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solidFill>
                  <a:schemeClr val="accent6"/>
                </a:solidFill>
                <a:latin typeface="+mj-lt"/>
              </a:rPr>
              <a:t>M2</a:t>
            </a: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B6A71ECC-1933-4951-6D78-829404E2A6A5}"/>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90DDA4DC-3D82-BE55-4920-FF58C1C8E4BD}"/>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itle 1">
            <a:extLst>
              <a:ext uri="{FF2B5EF4-FFF2-40B4-BE49-F238E27FC236}">
                <a16:creationId xmlns:a16="http://schemas.microsoft.com/office/drawing/2014/main" id="{4CC24A43-64B0-C9C0-A08D-E21C0568BF9D}"/>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Results</a:t>
            </a:r>
            <a:endParaRPr lang="en-US" dirty="0"/>
          </a:p>
        </p:txBody>
      </p:sp>
      <p:pic>
        <p:nvPicPr>
          <p:cNvPr id="7" name="Imagen 6">
            <a:extLst>
              <a:ext uri="{FF2B5EF4-FFF2-40B4-BE49-F238E27FC236}">
                <a16:creationId xmlns:a16="http://schemas.microsoft.com/office/drawing/2014/main" id="{11AD91A4-5A88-A0A5-47F9-4815D58B2C51}"/>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4176472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186</TotalTime>
  <Words>1224</Words>
  <Application>Microsoft Macintosh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Aptos Display</vt:lpstr>
      <vt:lpstr>Arial</vt:lpstr>
      <vt:lpstr>Calibri</vt:lpstr>
      <vt:lpstr>Courier New</vt:lpstr>
      <vt:lpstr>Noto Serif</vt:lpstr>
      <vt:lpstr>Open Sans</vt:lpstr>
      <vt:lpstr>Segoe UI Light</vt:lpstr>
      <vt:lpstr>Tw Cen MT</vt:lpstr>
      <vt:lpstr>Office Theme</vt:lpstr>
      <vt:lpstr>NASDAQ UP/DOWN  PREDICTION   ADDING NEWS   SENTIMENT ABOUT  TRUMP</vt:lpstr>
      <vt:lpstr>CONTENTS</vt:lpstr>
      <vt:lpstr>Approach</vt:lpstr>
      <vt:lpstr>Approach</vt:lpstr>
      <vt:lpstr>Approach</vt:lpstr>
      <vt:lpstr>Components</vt:lpstr>
      <vt:lpstr>Components</vt:lpstr>
      <vt:lpstr>Fine-Tuning &amp; Challenges</vt:lpstr>
      <vt:lpstr>Results</vt:lpstr>
      <vt:lpstr>Final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Sibaja J.</dc:creator>
  <cp:lastModifiedBy>Roberto Escalante Gafau</cp:lastModifiedBy>
  <cp:revision>5</cp:revision>
  <dcterms:created xsi:type="dcterms:W3CDTF">2025-04-09T15:26:21Z</dcterms:created>
  <dcterms:modified xsi:type="dcterms:W3CDTF">2025-04-09T23:35:31Z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