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4" r:id="rId16"/>
    <p:sldId id="272" r:id="rId17"/>
    <p:sldId id="273" r:id="rId18"/>
    <p:sldId id="285" r:id="rId19"/>
    <p:sldId id="274" r:id="rId20"/>
    <p:sldId id="275" r:id="rId21"/>
    <p:sldId id="277" r:id="rId22"/>
    <p:sldId id="278" r:id="rId23"/>
    <p:sldId id="279" r:id="rId24"/>
    <p:sldId id="280" r:id="rId25"/>
    <p:sldId id="286" r:id="rId26"/>
    <p:sldId id="28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C26F0-1006-0763-6DDA-D27A7997A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C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BC36E6-50D9-EA3B-CED8-A256A554C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C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B8C418-024A-77D0-8190-59A0AD13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FD-B969-4A8A-BE24-233FF1844E37}" type="datetimeFigureOut">
              <a:rPr lang="en-CA" smtClean="0"/>
              <a:t>2024-12-02</a:t>
            </a:fld>
            <a:endParaRPr lang="en-C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DDF628-532C-CDF7-ED8F-ADFCF3E0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F12A90-A9BA-1ABE-AA06-B5A3FA0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F2FE-317D-4988-B518-0DDAD7642DD9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72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7008E-23CC-CB08-57B5-45590DA9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C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8DA804-59B7-0F07-3A75-3B2CE3797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C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C3A232-6C97-D305-0E2E-4476F707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FD-B969-4A8A-BE24-233FF1844E37}" type="datetimeFigureOut">
              <a:rPr lang="en-CA" smtClean="0"/>
              <a:t>2024-12-02</a:t>
            </a:fld>
            <a:endParaRPr lang="en-C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D909B-F298-DADE-6954-8F2CF8EE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2C8814-8FDD-40FF-ED34-3EB22063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F2FE-317D-4988-B518-0DDAD7642DD9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53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A17379-02B2-3777-3264-4115DE874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C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A1909F-656E-C6A6-220C-C7E02C316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C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2C0CCB-5D9B-719E-FBAC-E1DA8F9E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FD-B969-4A8A-BE24-233FF1844E37}" type="datetimeFigureOut">
              <a:rPr lang="en-CA" smtClean="0"/>
              <a:t>2024-12-02</a:t>
            </a:fld>
            <a:endParaRPr lang="en-C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63F207-C166-095D-1602-17A3D2C3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E66F7C-C8E1-19EF-FE7E-CE049FD0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F2FE-317D-4988-B518-0DDAD7642DD9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00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9D51D-8034-9BCF-F050-8111046F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C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E65C3C-3CDD-ABA1-CFA9-30A059253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C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5CF425-DCBF-6506-9185-20BD2CC8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FD-B969-4A8A-BE24-233FF1844E37}" type="datetimeFigureOut">
              <a:rPr lang="en-CA" smtClean="0"/>
              <a:t>2024-12-02</a:t>
            </a:fld>
            <a:endParaRPr lang="en-C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9F170B-B1F3-D502-F1B6-0FD617B7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1F4E4-FE21-8462-464B-56701AAB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F2FE-317D-4988-B518-0DDAD7642DD9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66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CFD31-2958-1F15-FE00-7627090D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C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E07785-8AF7-7113-5E13-072ACC256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A8EF07-3F91-AFE8-9454-FBFFE1C7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FD-B969-4A8A-BE24-233FF1844E37}" type="datetimeFigureOut">
              <a:rPr lang="en-CA" smtClean="0"/>
              <a:t>2024-12-02</a:t>
            </a:fld>
            <a:endParaRPr lang="en-C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D6F429-BA39-A94B-0EA5-05DE3D39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7FDBF-DC97-A371-E33E-6DC092AB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F2FE-317D-4988-B518-0DDAD7642DD9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5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649DD-6B25-0B03-86DC-CD4E551B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C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0C5E7-DF59-00B5-F689-A8476048A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C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86394F-3E82-79C0-5A03-A15282D96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C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37C1B1-0A56-F939-BC52-A89E2683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FD-B969-4A8A-BE24-233FF1844E37}" type="datetimeFigureOut">
              <a:rPr lang="en-CA" smtClean="0"/>
              <a:t>2024-12-02</a:t>
            </a:fld>
            <a:endParaRPr lang="en-C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E7BB20-105E-BE7D-FB7A-DFB797FB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7347FE-2098-D4AF-95FB-9AA58644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F2FE-317D-4988-B518-0DDAD7642DD9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29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93367-B7B2-9685-9E86-86B1E21A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C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A73557-91C1-C8CD-678C-4E86A9889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C9CE4E-62DE-2BDD-EFA1-67D3AF1AD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C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8A5111-C23F-44C0-95CB-FAD97F72C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D9D916-63ED-3FDD-F1CD-96FDF880C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C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3AF01C-2FCF-883F-C332-5CCF965A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FD-B969-4A8A-BE24-233FF1844E37}" type="datetimeFigureOut">
              <a:rPr lang="en-CA" smtClean="0"/>
              <a:t>2024-12-02</a:t>
            </a:fld>
            <a:endParaRPr lang="en-C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8DD3A5-2318-3421-29D9-1AC766F1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24D226-800E-2C45-3BE7-262CDC83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F2FE-317D-4988-B518-0DDAD7642DD9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87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3D28E-A136-0C6C-7EAD-30F0D9E7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C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329864-11DF-5679-C7F4-F8D73E37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FD-B969-4A8A-BE24-233FF1844E37}" type="datetimeFigureOut">
              <a:rPr lang="en-CA" smtClean="0"/>
              <a:t>2024-12-02</a:t>
            </a:fld>
            <a:endParaRPr lang="en-C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3768C9-D3EE-E617-9058-1BA8E4E3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4B6C18-9110-D654-0428-64F14FE1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F2FE-317D-4988-B518-0DDAD7642DD9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81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3A220A-1C85-7DC6-53F0-B6905804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FD-B969-4A8A-BE24-233FF1844E37}" type="datetimeFigureOut">
              <a:rPr lang="en-CA" smtClean="0"/>
              <a:t>2024-12-02</a:t>
            </a:fld>
            <a:endParaRPr lang="en-C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FDE8F2-0D4F-7F3B-ADCF-29F09EEA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90B726-2B3D-E6C1-F4D9-7DE32125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F2FE-317D-4988-B518-0DDAD7642DD9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0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DCA6A-DA36-C0DC-A4A8-355BDEC6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C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1FE12-5760-8817-8C8D-F76648690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C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BDF90F-F2A0-2B61-E26F-41C08A886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027BF6-1C05-0140-AD51-C1B9BC5D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FD-B969-4A8A-BE24-233FF1844E37}" type="datetimeFigureOut">
              <a:rPr lang="en-CA" smtClean="0"/>
              <a:t>2024-12-02</a:t>
            </a:fld>
            <a:endParaRPr lang="en-C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006A46-29D4-6FA8-307D-8C22C991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F1A822-28F9-F822-D88C-76052F89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F2FE-317D-4988-B518-0DDAD7642DD9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99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F1B50-FF8F-4330-C3D7-502D1882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C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D1BDEA-62FF-17ED-86E3-5CE5F3A33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167C2F-5F5C-52E4-37D7-06234C5B9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342BDF-46C9-175A-ADE2-63F7EDD2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CDFD-B969-4A8A-BE24-233FF1844E37}" type="datetimeFigureOut">
              <a:rPr lang="en-CA" smtClean="0"/>
              <a:t>2024-12-02</a:t>
            </a:fld>
            <a:endParaRPr lang="en-C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622A15-089B-5C79-4DFC-CA49D36D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9C7A27-0A80-3C8F-D600-70F4CB9E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F2FE-317D-4988-B518-0DDAD7642DD9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20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DADB3F-5D17-EE28-BBD7-F0A4EB26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C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C65D42-310E-1E1C-FA55-2FA8E8DA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C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BAA270-745E-730A-3DD1-5282BFB4B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9FCDFD-B969-4A8A-BE24-233FF1844E37}" type="datetimeFigureOut">
              <a:rPr lang="en-CA" smtClean="0"/>
              <a:t>2024-12-02</a:t>
            </a:fld>
            <a:endParaRPr lang="en-C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F89D7-F3D6-94EC-436C-0E5672A2A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AEB08D-85D2-43C3-94C8-30AB7652D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FF2FE-317D-4988-B518-0DDAD7642DD9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86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lwallpaperzfree.blogspot.com/2011/07/sport-cars-hq-wallpaper-pack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de/fahrzeuge/autos/auto-fahrzeug-pickup-lkw-auto-transport-automobi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297762" y="640080"/>
            <a:ext cx="625111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0">
                <a:effectLst/>
                <a:latin typeface="+mj-lt"/>
                <a:ea typeface="+mj-ea"/>
                <a:cs typeface="+mj-cs"/>
              </a:rPr>
              <a:t>Analyzing and Predicting Car Prices in the Australian Market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>
              <a:latin typeface="+mj-lt"/>
              <a:ea typeface="+mj-ea"/>
              <a:cs typeface="+mj-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97760" y="4636008"/>
            <a:ext cx="6251111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spc="243" dirty="0"/>
              <a:t>CSIS 3360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spc="243" dirty="0"/>
              <a:t>Carlos Sibaja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spc="243" dirty="0"/>
              <a:t>John </a:t>
            </a:r>
            <a:r>
              <a:rPr lang="en-US" sz="2400" spc="243" dirty="0" err="1"/>
              <a:t>Zapana</a:t>
            </a:r>
            <a:r>
              <a:rPr lang="en-US" sz="2400" spc="243" dirty="0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230455-180A-E3E6-3AFA-BCB9BA7C5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945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12E062-B825-F598-068B-99BAD133C714}"/>
              </a:ext>
            </a:extLst>
          </p:cNvPr>
          <p:cNvSpPr txBox="1"/>
          <p:nvPr/>
        </p:nvSpPr>
        <p:spPr>
          <a:xfrm>
            <a:off x="9549930" y="6657945"/>
            <a:ext cx="264207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s://allwallpaperzfree.blogspot.com/2011/07/sport-cars-hq-wallpaper-pack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n-CA" sz="700">
                <a:solidFill>
                  <a:srgbClr val="FFFFFF"/>
                </a:solidFill>
              </a:rPr>
              <a:t> de Autor desconocido está bajo licencia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CA" sz="7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0997" y="2201535"/>
            <a:ext cx="2393832" cy="4981107"/>
            <a:chOff x="0" y="0"/>
            <a:chExt cx="657936" cy="13690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57936" cy="1369039"/>
            </a:xfrm>
            <a:custGeom>
              <a:avLst/>
              <a:gdLst/>
              <a:ahLst/>
              <a:cxnLst/>
              <a:rect l="l" t="t" r="r" b="b"/>
              <a:pathLst>
                <a:path w="657936" h="1369039">
                  <a:moveTo>
                    <a:pt x="109960" y="0"/>
                  </a:moveTo>
                  <a:lnTo>
                    <a:pt x="547976" y="0"/>
                  </a:lnTo>
                  <a:cubicBezTo>
                    <a:pt x="608705" y="0"/>
                    <a:pt x="657936" y="49231"/>
                    <a:pt x="657936" y="109960"/>
                  </a:cubicBezTo>
                  <a:lnTo>
                    <a:pt x="657936" y="1259079"/>
                  </a:lnTo>
                  <a:cubicBezTo>
                    <a:pt x="657936" y="1319808"/>
                    <a:pt x="608705" y="1369039"/>
                    <a:pt x="547976" y="1369039"/>
                  </a:cubicBezTo>
                  <a:lnTo>
                    <a:pt x="109960" y="1369039"/>
                  </a:lnTo>
                  <a:cubicBezTo>
                    <a:pt x="80797" y="1369039"/>
                    <a:pt x="52828" y="1357454"/>
                    <a:pt x="32206" y="1336833"/>
                  </a:cubicBezTo>
                  <a:cubicBezTo>
                    <a:pt x="11585" y="1316211"/>
                    <a:pt x="0" y="1288242"/>
                    <a:pt x="0" y="1259079"/>
                  </a:cubicBezTo>
                  <a:lnTo>
                    <a:pt x="0" y="109960"/>
                  </a:lnTo>
                  <a:cubicBezTo>
                    <a:pt x="0" y="49231"/>
                    <a:pt x="49231" y="0"/>
                    <a:pt x="1099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4AAD"/>
              </a:solidFill>
              <a:prstDash val="solid"/>
              <a:round/>
            </a:ln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57936" cy="140713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64471" y="2891356"/>
            <a:ext cx="1938533" cy="2394813"/>
            <a:chOff x="0" y="0"/>
            <a:chExt cx="5140125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40125" cy="6349975"/>
            </a:xfrm>
            <a:custGeom>
              <a:avLst/>
              <a:gdLst/>
              <a:ahLst/>
              <a:cxnLst/>
              <a:rect l="l" t="t" r="r" b="b"/>
              <a:pathLst>
                <a:path w="5140125" h="6349975">
                  <a:moveTo>
                    <a:pt x="5140125" y="3175025"/>
                  </a:moveTo>
                  <a:cubicBezTo>
                    <a:pt x="5140125" y="4928451"/>
                    <a:pt x="3989446" y="6349975"/>
                    <a:pt x="2570062" y="6349975"/>
                  </a:cubicBezTo>
                  <a:cubicBezTo>
                    <a:pt x="1150658" y="6349975"/>
                    <a:pt x="0" y="4928451"/>
                    <a:pt x="0" y="3175025"/>
                  </a:cubicBezTo>
                  <a:cubicBezTo>
                    <a:pt x="0" y="1421511"/>
                    <a:pt x="1150658" y="0"/>
                    <a:pt x="2570062" y="0"/>
                  </a:cubicBezTo>
                  <a:cubicBezTo>
                    <a:pt x="3989467" y="0"/>
                    <a:pt x="5140125" y="1421511"/>
                    <a:pt x="5140125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6355" t="-10132" r="-61187"/>
              </a:stretch>
            </a:blipFill>
          </p:spPr>
          <p:txBody>
            <a:bodyPr/>
            <a:lstStyle/>
            <a:p>
              <a:endParaRPr lang="es-VE" sz="120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506289" y="354717"/>
            <a:ext cx="7999911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2"/>
              </a:lnSpc>
              <a:spcBef>
                <a:spcPct val="0"/>
              </a:spcBef>
            </a:pPr>
            <a:r>
              <a:rPr lang="en-US" sz="3358">
                <a:solidFill>
                  <a:srgbClr val="004AAD"/>
                </a:solidFill>
                <a:latin typeface="Glacial Indifference Bold"/>
              </a:rPr>
              <a:t>PREDICTIVE MODELS USED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464471" y="1894200"/>
            <a:ext cx="1911881" cy="614669"/>
            <a:chOff x="0" y="0"/>
            <a:chExt cx="716316" cy="2302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16316" cy="230295"/>
            </a:xfrm>
            <a:custGeom>
              <a:avLst/>
              <a:gdLst/>
              <a:ahLst/>
              <a:cxnLst/>
              <a:rect l="l" t="t" r="r" b="b"/>
              <a:pathLst>
                <a:path w="716316" h="230295">
                  <a:moveTo>
                    <a:pt x="115148" y="0"/>
                  </a:moveTo>
                  <a:lnTo>
                    <a:pt x="601168" y="0"/>
                  </a:lnTo>
                  <a:cubicBezTo>
                    <a:pt x="631707" y="0"/>
                    <a:pt x="660995" y="12132"/>
                    <a:pt x="682590" y="33726"/>
                  </a:cubicBezTo>
                  <a:cubicBezTo>
                    <a:pt x="704184" y="55320"/>
                    <a:pt x="716316" y="84609"/>
                    <a:pt x="716316" y="115148"/>
                  </a:cubicBezTo>
                  <a:lnTo>
                    <a:pt x="716316" y="115148"/>
                  </a:lnTo>
                  <a:cubicBezTo>
                    <a:pt x="716316" y="145687"/>
                    <a:pt x="704184" y="174975"/>
                    <a:pt x="682590" y="196569"/>
                  </a:cubicBezTo>
                  <a:cubicBezTo>
                    <a:pt x="660995" y="218164"/>
                    <a:pt x="631707" y="230295"/>
                    <a:pt x="601168" y="230295"/>
                  </a:cubicBezTo>
                  <a:lnTo>
                    <a:pt x="115148" y="230295"/>
                  </a:lnTo>
                  <a:cubicBezTo>
                    <a:pt x="84609" y="230295"/>
                    <a:pt x="55320" y="218164"/>
                    <a:pt x="33726" y="196569"/>
                  </a:cubicBezTo>
                  <a:cubicBezTo>
                    <a:pt x="12132" y="174975"/>
                    <a:pt x="0" y="145687"/>
                    <a:pt x="0" y="115148"/>
                  </a:cubicBezTo>
                  <a:lnTo>
                    <a:pt x="0" y="115148"/>
                  </a:lnTo>
                  <a:cubicBezTo>
                    <a:pt x="0" y="84609"/>
                    <a:pt x="12132" y="55320"/>
                    <a:pt x="33726" y="33726"/>
                  </a:cubicBezTo>
                  <a:cubicBezTo>
                    <a:pt x="55320" y="12132"/>
                    <a:pt x="84609" y="0"/>
                    <a:pt x="11514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16316" cy="26839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00171" y="1975414"/>
            <a:ext cx="2067132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Glacial Indifference Bold"/>
              </a:rPr>
              <a:t>LINEAR REGRESSION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55728" y="1114102"/>
            <a:ext cx="7501033" cy="5312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8"/>
              </a:lnSpc>
              <a:spcBef>
                <a:spcPct val="0"/>
              </a:spcBef>
            </a:pPr>
            <a:r>
              <a:rPr lang="en-US" sz="2755" dirty="0">
                <a:solidFill>
                  <a:srgbClr val="000000"/>
                </a:solidFill>
                <a:latin typeface="Century Gothic Paneuropean Bold"/>
              </a:rPr>
              <a:t>Objective: </a:t>
            </a:r>
          </a:p>
          <a:p>
            <a:pPr algn="ctr">
              <a:lnSpc>
                <a:spcPts val="3858"/>
              </a:lnSpc>
              <a:spcBef>
                <a:spcPct val="0"/>
              </a:spcBef>
            </a:pPr>
            <a:r>
              <a:rPr lang="en-US" sz="2755" dirty="0">
                <a:solidFill>
                  <a:srgbClr val="000000"/>
                </a:solidFill>
                <a:latin typeface="Century Gothic Paneuropean"/>
              </a:rPr>
              <a:t>Predict house prices using various features</a:t>
            </a:r>
          </a:p>
          <a:p>
            <a:pPr algn="ctr">
              <a:lnSpc>
                <a:spcPts val="3858"/>
              </a:lnSpc>
              <a:spcBef>
                <a:spcPct val="0"/>
              </a:spcBef>
            </a:pPr>
            <a:endParaRPr lang="en-US" sz="2755" dirty="0">
              <a:solidFill>
                <a:srgbClr val="000000"/>
              </a:solidFill>
              <a:latin typeface="Century Gothic Paneuropean"/>
            </a:endParaRPr>
          </a:p>
          <a:p>
            <a:pPr algn="ctr">
              <a:lnSpc>
                <a:spcPts val="3858"/>
              </a:lnSpc>
              <a:spcBef>
                <a:spcPct val="0"/>
              </a:spcBef>
            </a:pPr>
            <a:r>
              <a:rPr lang="en-US" sz="2755" dirty="0">
                <a:solidFill>
                  <a:srgbClr val="000000"/>
                </a:solidFill>
                <a:latin typeface="Century Gothic Paneuropean Bold"/>
              </a:rPr>
              <a:t>Key Features Analyzed: </a:t>
            </a:r>
          </a:p>
          <a:p>
            <a:pPr algn="ctr">
              <a:lnSpc>
                <a:spcPts val="3858"/>
              </a:lnSpc>
              <a:spcBef>
                <a:spcPct val="0"/>
              </a:spcBef>
            </a:pPr>
            <a:r>
              <a:rPr lang="en-US" sz="2755" dirty="0">
                <a:solidFill>
                  <a:srgbClr val="000000"/>
                </a:solidFill>
                <a:latin typeface="Century Gothic Paneuropean"/>
              </a:rPr>
              <a:t>Bedrooms, bathrooms, </a:t>
            </a:r>
            <a:r>
              <a:rPr lang="en-US" sz="2755" dirty="0" err="1">
                <a:solidFill>
                  <a:srgbClr val="000000"/>
                </a:solidFill>
                <a:latin typeface="Century Gothic Paneuropean"/>
              </a:rPr>
              <a:t>sqft_living</a:t>
            </a:r>
            <a:r>
              <a:rPr lang="en-US" sz="2755" dirty="0">
                <a:solidFill>
                  <a:srgbClr val="000000"/>
                </a:solidFill>
                <a:latin typeface="Century Gothic Paneuropean"/>
              </a:rPr>
              <a:t>, </a:t>
            </a:r>
            <a:r>
              <a:rPr lang="en-US" sz="2755" dirty="0" err="1">
                <a:solidFill>
                  <a:srgbClr val="000000"/>
                </a:solidFill>
                <a:latin typeface="Century Gothic Paneuropean"/>
              </a:rPr>
              <a:t>sqft_lot</a:t>
            </a:r>
            <a:r>
              <a:rPr lang="en-US" sz="2755" dirty="0">
                <a:solidFill>
                  <a:srgbClr val="000000"/>
                </a:solidFill>
                <a:latin typeface="Century Gothic Paneuropean"/>
              </a:rPr>
              <a:t>, floors, waterfront, view, condition, grade, </a:t>
            </a:r>
            <a:r>
              <a:rPr lang="en-US" sz="2755" dirty="0" err="1">
                <a:solidFill>
                  <a:srgbClr val="000000"/>
                </a:solidFill>
                <a:latin typeface="Century Gothic Paneuropean"/>
              </a:rPr>
              <a:t>sqft_above</a:t>
            </a:r>
            <a:r>
              <a:rPr lang="en-US" sz="2755" dirty="0">
                <a:solidFill>
                  <a:srgbClr val="000000"/>
                </a:solidFill>
                <a:latin typeface="Century Gothic Paneuropean"/>
              </a:rPr>
              <a:t>, </a:t>
            </a:r>
            <a:r>
              <a:rPr lang="en-US" sz="2755" dirty="0" err="1">
                <a:solidFill>
                  <a:srgbClr val="000000"/>
                </a:solidFill>
                <a:latin typeface="Century Gothic Paneuropean"/>
              </a:rPr>
              <a:t>sqft_basement</a:t>
            </a:r>
            <a:r>
              <a:rPr lang="en-US" sz="2755" dirty="0">
                <a:solidFill>
                  <a:srgbClr val="000000"/>
                </a:solidFill>
                <a:latin typeface="Century Gothic Paneuropean"/>
              </a:rPr>
              <a:t>, </a:t>
            </a:r>
            <a:r>
              <a:rPr lang="en-US" sz="2755" dirty="0" err="1">
                <a:solidFill>
                  <a:srgbClr val="000000"/>
                </a:solidFill>
                <a:latin typeface="Century Gothic Paneuropean"/>
              </a:rPr>
              <a:t>yr_built</a:t>
            </a:r>
            <a:r>
              <a:rPr lang="en-US" sz="2755" dirty="0">
                <a:solidFill>
                  <a:srgbClr val="000000"/>
                </a:solidFill>
                <a:latin typeface="Century Gothic Paneuropean"/>
              </a:rPr>
              <a:t>, </a:t>
            </a:r>
            <a:r>
              <a:rPr lang="en-US" sz="2755" dirty="0" err="1">
                <a:solidFill>
                  <a:srgbClr val="000000"/>
                </a:solidFill>
                <a:latin typeface="Century Gothic Paneuropean"/>
              </a:rPr>
              <a:t>yr_renovated</a:t>
            </a:r>
            <a:r>
              <a:rPr lang="en-US" sz="2755" dirty="0">
                <a:solidFill>
                  <a:srgbClr val="000000"/>
                </a:solidFill>
                <a:latin typeface="Century Gothic Paneuropean"/>
              </a:rPr>
              <a:t>, </a:t>
            </a:r>
            <a:r>
              <a:rPr lang="en-US" sz="2755" dirty="0" err="1">
                <a:solidFill>
                  <a:srgbClr val="000000"/>
                </a:solidFill>
                <a:latin typeface="Century Gothic Paneuropean"/>
              </a:rPr>
              <a:t>zipcode</a:t>
            </a:r>
            <a:r>
              <a:rPr lang="en-US" sz="2755" dirty="0">
                <a:solidFill>
                  <a:srgbClr val="000000"/>
                </a:solidFill>
                <a:latin typeface="Century Gothic Paneuropean"/>
              </a:rPr>
              <a:t>, </a:t>
            </a:r>
            <a:r>
              <a:rPr lang="en-US" sz="2755" dirty="0" err="1">
                <a:solidFill>
                  <a:srgbClr val="000000"/>
                </a:solidFill>
                <a:latin typeface="Century Gothic Paneuropean"/>
              </a:rPr>
              <a:t>lat</a:t>
            </a:r>
            <a:r>
              <a:rPr lang="en-US" sz="2755" dirty="0">
                <a:solidFill>
                  <a:srgbClr val="000000"/>
                </a:solidFill>
                <a:latin typeface="Century Gothic Paneuropean"/>
              </a:rPr>
              <a:t>, long, sqft_living15, sqft_lot15. </a:t>
            </a:r>
          </a:p>
          <a:p>
            <a:pPr algn="ctr">
              <a:lnSpc>
                <a:spcPts val="3858"/>
              </a:lnSpc>
              <a:spcBef>
                <a:spcPct val="0"/>
              </a:spcBef>
            </a:pPr>
            <a:r>
              <a:rPr lang="en-US" sz="2755" dirty="0">
                <a:solidFill>
                  <a:srgbClr val="000000"/>
                </a:solidFill>
                <a:latin typeface="Century Gothic Paneuropean"/>
              </a:rPr>
              <a:t>(</a:t>
            </a:r>
            <a:r>
              <a:rPr lang="en-US" sz="2755" b="1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Did not drop any column</a:t>
            </a:r>
            <a:r>
              <a:rPr lang="en-US" sz="2755" dirty="0">
                <a:solidFill>
                  <a:srgbClr val="000000"/>
                </a:solidFill>
                <a:latin typeface="Century Gothic Paneuropean"/>
              </a:rPr>
              <a:t>)</a:t>
            </a:r>
          </a:p>
          <a:p>
            <a:pPr algn="ctr">
              <a:lnSpc>
                <a:spcPts val="2422"/>
              </a:lnSpc>
              <a:spcBef>
                <a:spcPct val="0"/>
              </a:spcBef>
            </a:pPr>
            <a:endParaRPr lang="en-US" sz="2755" dirty="0">
              <a:solidFill>
                <a:srgbClr val="000000"/>
              </a:solidFill>
              <a:latin typeface="Century Gothic Paneurope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2025" y="68369"/>
            <a:ext cx="1545764" cy="496963"/>
            <a:chOff x="0" y="0"/>
            <a:chExt cx="716316" cy="2302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6316" cy="230295"/>
            </a:xfrm>
            <a:custGeom>
              <a:avLst/>
              <a:gdLst/>
              <a:ahLst/>
              <a:cxnLst/>
              <a:rect l="l" t="t" r="r" b="b"/>
              <a:pathLst>
                <a:path w="716316" h="230295">
                  <a:moveTo>
                    <a:pt x="115148" y="0"/>
                  </a:moveTo>
                  <a:lnTo>
                    <a:pt x="601168" y="0"/>
                  </a:lnTo>
                  <a:cubicBezTo>
                    <a:pt x="631707" y="0"/>
                    <a:pt x="660995" y="12132"/>
                    <a:pt x="682590" y="33726"/>
                  </a:cubicBezTo>
                  <a:cubicBezTo>
                    <a:pt x="704184" y="55320"/>
                    <a:pt x="716316" y="84609"/>
                    <a:pt x="716316" y="115148"/>
                  </a:cubicBezTo>
                  <a:lnTo>
                    <a:pt x="716316" y="115148"/>
                  </a:lnTo>
                  <a:cubicBezTo>
                    <a:pt x="716316" y="145687"/>
                    <a:pt x="704184" y="174975"/>
                    <a:pt x="682590" y="196569"/>
                  </a:cubicBezTo>
                  <a:cubicBezTo>
                    <a:pt x="660995" y="218164"/>
                    <a:pt x="631707" y="230295"/>
                    <a:pt x="601168" y="230295"/>
                  </a:cubicBezTo>
                  <a:lnTo>
                    <a:pt x="115148" y="230295"/>
                  </a:lnTo>
                  <a:cubicBezTo>
                    <a:pt x="84609" y="230295"/>
                    <a:pt x="55320" y="218164"/>
                    <a:pt x="33726" y="196569"/>
                  </a:cubicBezTo>
                  <a:cubicBezTo>
                    <a:pt x="12132" y="174975"/>
                    <a:pt x="0" y="145687"/>
                    <a:pt x="0" y="115148"/>
                  </a:cubicBezTo>
                  <a:lnTo>
                    <a:pt x="0" y="115148"/>
                  </a:lnTo>
                  <a:cubicBezTo>
                    <a:pt x="0" y="84609"/>
                    <a:pt x="12132" y="55320"/>
                    <a:pt x="33726" y="33726"/>
                  </a:cubicBezTo>
                  <a:cubicBezTo>
                    <a:pt x="55320" y="12132"/>
                    <a:pt x="84609" y="0"/>
                    <a:pt x="11514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16316" cy="26839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739118" y="6648955"/>
            <a:ext cx="7999911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3"/>
              </a:lnSpc>
              <a:spcBef>
                <a:spcPct val="0"/>
              </a:spcBef>
            </a:pPr>
            <a:r>
              <a:rPr lang="en-US" sz="1558">
                <a:solidFill>
                  <a:srgbClr val="004AAD"/>
                </a:solidFill>
                <a:latin typeface="Glacial Indifference Bold"/>
              </a:rPr>
              <a:t>PREDICTIVE MODELS USED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9266" y="244259"/>
            <a:ext cx="1671285" cy="153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5"/>
              </a:lnSpc>
              <a:spcBef>
                <a:spcPct val="0"/>
              </a:spcBef>
            </a:pPr>
            <a:r>
              <a:rPr lang="en-US" sz="1212">
                <a:solidFill>
                  <a:srgbClr val="FFFFFF"/>
                </a:solidFill>
                <a:latin typeface="Glacial Indifference Bold"/>
              </a:rPr>
              <a:t>LINEAR REGRESSION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83405" y="160217"/>
            <a:ext cx="951142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dirty="0">
                <a:solidFill>
                  <a:srgbClr val="000000"/>
                </a:solidFill>
                <a:latin typeface="Century Gothic Paneuropean"/>
              </a:rPr>
              <a:t>Program in Python to do linear regression.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BAA342-92B8-2FDA-CDBC-FB625A922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284" y="3164934"/>
            <a:ext cx="5601674" cy="33671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745" y="71131"/>
            <a:ext cx="1911881" cy="614669"/>
            <a:chOff x="0" y="0"/>
            <a:chExt cx="716316" cy="2302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6316" cy="230295"/>
            </a:xfrm>
            <a:custGeom>
              <a:avLst/>
              <a:gdLst/>
              <a:ahLst/>
              <a:cxnLst/>
              <a:rect l="l" t="t" r="r" b="b"/>
              <a:pathLst>
                <a:path w="716316" h="230295">
                  <a:moveTo>
                    <a:pt x="115148" y="0"/>
                  </a:moveTo>
                  <a:lnTo>
                    <a:pt x="601168" y="0"/>
                  </a:lnTo>
                  <a:cubicBezTo>
                    <a:pt x="631707" y="0"/>
                    <a:pt x="660995" y="12132"/>
                    <a:pt x="682590" y="33726"/>
                  </a:cubicBezTo>
                  <a:cubicBezTo>
                    <a:pt x="704184" y="55320"/>
                    <a:pt x="716316" y="84609"/>
                    <a:pt x="716316" y="115148"/>
                  </a:cubicBezTo>
                  <a:lnTo>
                    <a:pt x="716316" y="115148"/>
                  </a:lnTo>
                  <a:cubicBezTo>
                    <a:pt x="716316" y="145687"/>
                    <a:pt x="704184" y="174975"/>
                    <a:pt x="682590" y="196569"/>
                  </a:cubicBezTo>
                  <a:cubicBezTo>
                    <a:pt x="660995" y="218164"/>
                    <a:pt x="631707" y="230295"/>
                    <a:pt x="601168" y="230295"/>
                  </a:cubicBezTo>
                  <a:lnTo>
                    <a:pt x="115148" y="230295"/>
                  </a:lnTo>
                  <a:cubicBezTo>
                    <a:pt x="84609" y="230295"/>
                    <a:pt x="55320" y="218164"/>
                    <a:pt x="33726" y="196569"/>
                  </a:cubicBezTo>
                  <a:cubicBezTo>
                    <a:pt x="12132" y="174975"/>
                    <a:pt x="0" y="145687"/>
                    <a:pt x="0" y="115148"/>
                  </a:cubicBezTo>
                  <a:lnTo>
                    <a:pt x="0" y="115148"/>
                  </a:lnTo>
                  <a:cubicBezTo>
                    <a:pt x="0" y="84609"/>
                    <a:pt x="12132" y="55320"/>
                    <a:pt x="33726" y="33726"/>
                  </a:cubicBezTo>
                  <a:cubicBezTo>
                    <a:pt x="55320" y="12132"/>
                    <a:pt x="84609" y="0"/>
                    <a:pt x="11514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16316" cy="26839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1297654" y="771971"/>
            <a:ext cx="9533193" cy="3687678"/>
          </a:xfrm>
          <a:custGeom>
            <a:avLst/>
            <a:gdLst/>
            <a:ahLst/>
            <a:cxnLst/>
            <a:rect l="l" t="t" r="r" b="b"/>
            <a:pathLst>
              <a:path w="14299790" h="5531517">
                <a:moveTo>
                  <a:pt x="0" y="0"/>
                </a:moveTo>
                <a:lnTo>
                  <a:pt x="14299790" y="0"/>
                </a:lnTo>
                <a:lnTo>
                  <a:pt x="14299790" y="5531517"/>
                </a:lnTo>
                <a:lnTo>
                  <a:pt x="0" y="55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02"/>
            </a:stretch>
          </a:blipFill>
        </p:spPr>
        <p:txBody>
          <a:bodyPr/>
          <a:lstStyle/>
          <a:p>
            <a:endParaRPr lang="es-VE" sz="1200"/>
          </a:p>
        </p:txBody>
      </p:sp>
      <p:sp>
        <p:nvSpPr>
          <p:cNvPr id="6" name="TextBox 6"/>
          <p:cNvSpPr txBox="1"/>
          <p:nvPr/>
        </p:nvSpPr>
        <p:spPr>
          <a:xfrm>
            <a:off x="6739118" y="6535653"/>
            <a:ext cx="7999911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  <a:spcBef>
                <a:spcPct val="0"/>
              </a:spcBef>
            </a:pPr>
            <a:r>
              <a:rPr lang="en-US" sz="1625">
                <a:solidFill>
                  <a:srgbClr val="004AAD"/>
                </a:solidFill>
                <a:latin typeface="Glacial Indifference Bold"/>
              </a:rPr>
              <a:t>PREDICTIVE MODELS USED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119" y="290519"/>
            <a:ext cx="2067132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5"/>
              </a:lnSpc>
              <a:spcBef>
                <a:spcPct val="0"/>
              </a:spcBef>
            </a:pPr>
            <a:r>
              <a:rPr lang="en-US" sz="1499">
                <a:solidFill>
                  <a:srgbClr val="FFFFFF"/>
                </a:solidFill>
                <a:latin typeface="Glacial Indifference Bold"/>
              </a:rPr>
              <a:t>LINEAR REGRESSION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71312" y="4507720"/>
            <a:ext cx="8585876" cy="76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3"/>
              </a:lnSpc>
              <a:spcBef>
                <a:spcPct val="0"/>
              </a:spcBef>
            </a:pPr>
            <a:r>
              <a:rPr lang="en-US" sz="1866" dirty="0">
                <a:solidFill>
                  <a:srgbClr val="000000"/>
                </a:solidFill>
                <a:latin typeface="Century Gothic Paneuropean Bold"/>
              </a:rPr>
              <a:t>R-squared:</a:t>
            </a:r>
            <a:r>
              <a:rPr lang="en-US" sz="1866" dirty="0">
                <a:solidFill>
                  <a:srgbClr val="000000"/>
                </a:solidFill>
                <a:latin typeface="Century Gothic Paneuropean"/>
              </a:rPr>
              <a:t> 0.695  </a:t>
            </a:r>
          </a:p>
          <a:p>
            <a:pPr algn="ctr">
              <a:lnSpc>
                <a:spcPts val="951"/>
              </a:lnSpc>
            </a:pPr>
            <a:endParaRPr lang="en-US" sz="1866" dirty="0">
              <a:solidFill>
                <a:srgbClr val="000000"/>
              </a:solidFill>
              <a:latin typeface="Century Gothic Paneuropean"/>
            </a:endParaRPr>
          </a:p>
          <a:p>
            <a:pPr algn="ctr">
              <a:lnSpc>
                <a:spcPts val="2613"/>
              </a:lnSpc>
              <a:spcBef>
                <a:spcPct val="0"/>
              </a:spcBef>
            </a:pPr>
            <a:r>
              <a:rPr lang="en-US" sz="1866" b="1" dirty="0">
                <a:solidFill>
                  <a:srgbClr val="000000"/>
                </a:solidFill>
                <a:latin typeface="Century Gothic Paneuropean"/>
              </a:rPr>
              <a:t>Average Percentage Error</a:t>
            </a:r>
            <a:r>
              <a:rPr lang="en-US" sz="1866" dirty="0">
                <a:solidFill>
                  <a:srgbClr val="000000"/>
                </a:solidFill>
                <a:latin typeface="Century Gothic Paneuropean"/>
              </a:rPr>
              <a:t>: 25.77%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693" y="199144"/>
            <a:ext cx="1911881" cy="614669"/>
            <a:chOff x="0" y="0"/>
            <a:chExt cx="716316" cy="2302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6316" cy="230295"/>
            </a:xfrm>
            <a:custGeom>
              <a:avLst/>
              <a:gdLst/>
              <a:ahLst/>
              <a:cxnLst/>
              <a:rect l="l" t="t" r="r" b="b"/>
              <a:pathLst>
                <a:path w="716316" h="230295">
                  <a:moveTo>
                    <a:pt x="115148" y="0"/>
                  </a:moveTo>
                  <a:lnTo>
                    <a:pt x="601168" y="0"/>
                  </a:lnTo>
                  <a:cubicBezTo>
                    <a:pt x="631707" y="0"/>
                    <a:pt x="660995" y="12132"/>
                    <a:pt x="682590" y="33726"/>
                  </a:cubicBezTo>
                  <a:cubicBezTo>
                    <a:pt x="704184" y="55320"/>
                    <a:pt x="716316" y="84609"/>
                    <a:pt x="716316" y="115148"/>
                  </a:cubicBezTo>
                  <a:lnTo>
                    <a:pt x="716316" y="115148"/>
                  </a:lnTo>
                  <a:cubicBezTo>
                    <a:pt x="716316" y="145687"/>
                    <a:pt x="704184" y="174975"/>
                    <a:pt x="682590" y="196569"/>
                  </a:cubicBezTo>
                  <a:cubicBezTo>
                    <a:pt x="660995" y="218164"/>
                    <a:pt x="631707" y="230295"/>
                    <a:pt x="601168" y="230295"/>
                  </a:cubicBezTo>
                  <a:lnTo>
                    <a:pt x="115148" y="230295"/>
                  </a:lnTo>
                  <a:cubicBezTo>
                    <a:pt x="84609" y="230295"/>
                    <a:pt x="55320" y="218164"/>
                    <a:pt x="33726" y="196569"/>
                  </a:cubicBezTo>
                  <a:cubicBezTo>
                    <a:pt x="12132" y="174975"/>
                    <a:pt x="0" y="145687"/>
                    <a:pt x="0" y="115148"/>
                  </a:cubicBezTo>
                  <a:lnTo>
                    <a:pt x="0" y="115148"/>
                  </a:lnTo>
                  <a:cubicBezTo>
                    <a:pt x="0" y="84609"/>
                    <a:pt x="12132" y="55320"/>
                    <a:pt x="33726" y="33726"/>
                  </a:cubicBezTo>
                  <a:cubicBezTo>
                    <a:pt x="55320" y="12132"/>
                    <a:pt x="84609" y="0"/>
                    <a:pt x="11514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16316" cy="26839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2359891" y="393132"/>
            <a:ext cx="7786591" cy="5997248"/>
          </a:xfrm>
          <a:custGeom>
            <a:avLst/>
            <a:gdLst/>
            <a:ahLst/>
            <a:cxnLst/>
            <a:rect l="l" t="t" r="r" b="b"/>
            <a:pathLst>
              <a:path w="11679886" h="8995872">
                <a:moveTo>
                  <a:pt x="0" y="0"/>
                </a:moveTo>
                <a:lnTo>
                  <a:pt x="11679886" y="0"/>
                </a:lnTo>
                <a:lnTo>
                  <a:pt x="11679886" y="8995873"/>
                </a:lnTo>
                <a:lnTo>
                  <a:pt x="0" y="8995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VE" sz="1200"/>
          </a:p>
        </p:txBody>
      </p:sp>
      <p:sp>
        <p:nvSpPr>
          <p:cNvPr id="6" name="TextBox 6"/>
          <p:cNvSpPr txBox="1"/>
          <p:nvPr/>
        </p:nvSpPr>
        <p:spPr>
          <a:xfrm>
            <a:off x="6739118" y="6535653"/>
            <a:ext cx="7999911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  <a:spcBef>
                <a:spcPct val="0"/>
              </a:spcBef>
            </a:pPr>
            <a:r>
              <a:rPr lang="en-US" sz="1625">
                <a:solidFill>
                  <a:srgbClr val="004AAD"/>
                </a:solidFill>
                <a:latin typeface="Glacial Indifference Bold"/>
              </a:rPr>
              <a:t>PREDICTIVE MODELS USED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067" y="418532"/>
            <a:ext cx="2067132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5"/>
              </a:lnSpc>
              <a:spcBef>
                <a:spcPct val="0"/>
              </a:spcBef>
            </a:pPr>
            <a:r>
              <a:rPr lang="en-US" sz="1499">
                <a:solidFill>
                  <a:srgbClr val="FFFFFF"/>
                </a:solidFill>
                <a:latin typeface="Glacial Indifference Bold"/>
              </a:rPr>
              <a:t>LINEAR REGRESSION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7118" y="2217634"/>
            <a:ext cx="2281141" cy="4981107"/>
            <a:chOff x="0" y="0"/>
            <a:chExt cx="626963" cy="13690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6963" cy="1369039"/>
            </a:xfrm>
            <a:custGeom>
              <a:avLst/>
              <a:gdLst/>
              <a:ahLst/>
              <a:cxnLst/>
              <a:rect l="l" t="t" r="r" b="b"/>
              <a:pathLst>
                <a:path w="626963" h="1369039">
                  <a:moveTo>
                    <a:pt x="115392" y="0"/>
                  </a:moveTo>
                  <a:lnTo>
                    <a:pt x="511571" y="0"/>
                  </a:lnTo>
                  <a:cubicBezTo>
                    <a:pt x="542175" y="0"/>
                    <a:pt x="571525" y="12157"/>
                    <a:pt x="593166" y="33798"/>
                  </a:cubicBezTo>
                  <a:cubicBezTo>
                    <a:pt x="614806" y="55438"/>
                    <a:pt x="626963" y="84788"/>
                    <a:pt x="626963" y="115392"/>
                  </a:cubicBezTo>
                  <a:lnTo>
                    <a:pt x="626963" y="1253647"/>
                  </a:lnTo>
                  <a:cubicBezTo>
                    <a:pt x="626963" y="1317376"/>
                    <a:pt x="575300" y="1369039"/>
                    <a:pt x="511571" y="1369039"/>
                  </a:cubicBezTo>
                  <a:lnTo>
                    <a:pt x="115392" y="1369039"/>
                  </a:lnTo>
                  <a:cubicBezTo>
                    <a:pt x="84788" y="1369039"/>
                    <a:pt x="55438" y="1356882"/>
                    <a:pt x="33798" y="1335241"/>
                  </a:cubicBezTo>
                  <a:cubicBezTo>
                    <a:pt x="12157" y="1313601"/>
                    <a:pt x="0" y="1284251"/>
                    <a:pt x="0" y="1253647"/>
                  </a:cubicBezTo>
                  <a:lnTo>
                    <a:pt x="0" y="115392"/>
                  </a:lnTo>
                  <a:cubicBezTo>
                    <a:pt x="0" y="84788"/>
                    <a:pt x="12157" y="55438"/>
                    <a:pt x="33798" y="33798"/>
                  </a:cubicBezTo>
                  <a:cubicBezTo>
                    <a:pt x="55438" y="12157"/>
                    <a:pt x="84788" y="0"/>
                    <a:pt x="11539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4AAD"/>
              </a:solidFill>
              <a:prstDash val="solid"/>
              <a:round/>
            </a:ln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26963" cy="140713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36749" y="1910299"/>
            <a:ext cx="1821878" cy="614669"/>
            <a:chOff x="0" y="0"/>
            <a:chExt cx="682595" cy="23029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82595" cy="230295"/>
            </a:xfrm>
            <a:custGeom>
              <a:avLst/>
              <a:gdLst/>
              <a:ahLst/>
              <a:cxnLst/>
              <a:rect l="l" t="t" r="r" b="b"/>
              <a:pathLst>
                <a:path w="682595" h="230295">
                  <a:moveTo>
                    <a:pt x="115148" y="0"/>
                  </a:moveTo>
                  <a:lnTo>
                    <a:pt x="567447" y="0"/>
                  </a:lnTo>
                  <a:cubicBezTo>
                    <a:pt x="597986" y="0"/>
                    <a:pt x="627274" y="12132"/>
                    <a:pt x="648869" y="33726"/>
                  </a:cubicBezTo>
                  <a:cubicBezTo>
                    <a:pt x="670463" y="55320"/>
                    <a:pt x="682595" y="84609"/>
                    <a:pt x="682595" y="115148"/>
                  </a:cubicBezTo>
                  <a:lnTo>
                    <a:pt x="682595" y="115148"/>
                  </a:lnTo>
                  <a:cubicBezTo>
                    <a:pt x="682595" y="145687"/>
                    <a:pt x="670463" y="174975"/>
                    <a:pt x="648869" y="196569"/>
                  </a:cubicBezTo>
                  <a:cubicBezTo>
                    <a:pt x="627274" y="218164"/>
                    <a:pt x="597986" y="230295"/>
                    <a:pt x="567447" y="230295"/>
                  </a:cubicBezTo>
                  <a:lnTo>
                    <a:pt x="115148" y="230295"/>
                  </a:lnTo>
                  <a:cubicBezTo>
                    <a:pt x="84609" y="230295"/>
                    <a:pt x="55320" y="218164"/>
                    <a:pt x="33726" y="196569"/>
                  </a:cubicBezTo>
                  <a:cubicBezTo>
                    <a:pt x="12132" y="174975"/>
                    <a:pt x="0" y="145687"/>
                    <a:pt x="0" y="115148"/>
                  </a:cubicBezTo>
                  <a:lnTo>
                    <a:pt x="0" y="115148"/>
                  </a:lnTo>
                  <a:cubicBezTo>
                    <a:pt x="0" y="84609"/>
                    <a:pt x="12132" y="55320"/>
                    <a:pt x="33726" y="33726"/>
                  </a:cubicBezTo>
                  <a:cubicBezTo>
                    <a:pt x="55320" y="12132"/>
                    <a:pt x="84609" y="0"/>
                    <a:pt x="11514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682595" cy="26839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159388" y="50801"/>
            <a:ext cx="7999911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0"/>
              </a:lnSpc>
              <a:spcBef>
                <a:spcPct val="0"/>
              </a:spcBef>
            </a:pPr>
            <a:r>
              <a:rPr lang="en-US" sz="2891">
                <a:solidFill>
                  <a:srgbClr val="004AAD"/>
                </a:solidFill>
                <a:latin typeface="Glacial Indifference Bold"/>
              </a:rPr>
              <a:t>PREDICTIVE MODELS USED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2778" y="2074331"/>
            <a:ext cx="1969820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21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Glacial Indifference Bold"/>
              </a:rPr>
              <a:t>XG BOOST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59200" y="1447800"/>
            <a:ext cx="6275459" cy="4321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  <a:spcBef>
                <a:spcPct val="0"/>
              </a:spcBef>
            </a:pPr>
            <a:r>
              <a:rPr lang="en-US" sz="2399" dirty="0" err="1">
                <a:solidFill>
                  <a:srgbClr val="000000"/>
                </a:solidFill>
                <a:latin typeface="Century Gothic Paneuropean"/>
              </a:rPr>
              <a:t>XGBoost</a:t>
            </a:r>
            <a:r>
              <a:rPr lang="en-US" sz="2399" dirty="0">
                <a:solidFill>
                  <a:srgbClr val="000000"/>
                </a:solidFill>
                <a:latin typeface="Century Gothic Paneuropean"/>
              </a:rPr>
              <a:t> stands for </a:t>
            </a:r>
            <a:r>
              <a:rPr lang="en-US" sz="2399" b="1" dirty="0" err="1">
                <a:solidFill>
                  <a:srgbClr val="000000"/>
                </a:solidFill>
                <a:latin typeface="Century Gothic Paneuropean"/>
              </a:rPr>
              <a:t>eXtreme</a:t>
            </a:r>
            <a:r>
              <a:rPr lang="en-US" sz="2399" b="1" dirty="0">
                <a:solidFill>
                  <a:srgbClr val="000000"/>
                </a:solidFill>
                <a:latin typeface="Century Gothic Paneuropean"/>
              </a:rPr>
              <a:t> Gradient Boosting</a:t>
            </a:r>
            <a:r>
              <a:rPr lang="en-US" sz="2399" dirty="0">
                <a:solidFill>
                  <a:srgbClr val="000000"/>
                </a:solidFill>
                <a:latin typeface="Century Gothic Paneuropean"/>
              </a:rPr>
              <a:t>. It is a highly efficient and scalable implementation of gradient boosting, a machine-learning technique used for regression.</a:t>
            </a:r>
          </a:p>
          <a:p>
            <a:pPr algn="ctr">
              <a:lnSpc>
                <a:spcPts val="3360"/>
              </a:lnSpc>
              <a:spcBef>
                <a:spcPct val="0"/>
              </a:spcBef>
            </a:pPr>
            <a:endParaRPr lang="en-US" sz="2399" dirty="0">
              <a:solidFill>
                <a:srgbClr val="000000"/>
              </a:solidFill>
              <a:latin typeface="Century Gothic Paneuropean"/>
            </a:endParaRPr>
          </a:p>
          <a:p>
            <a:pPr algn="just">
              <a:lnSpc>
                <a:spcPts val="3360"/>
              </a:lnSpc>
              <a:spcBef>
                <a:spcPct val="0"/>
              </a:spcBef>
            </a:pPr>
            <a:r>
              <a:rPr lang="en-US" sz="2399" dirty="0">
                <a:solidFill>
                  <a:srgbClr val="000000"/>
                </a:solidFill>
                <a:latin typeface="Century Gothic Paneuropean"/>
              </a:rPr>
              <a:t>The main advantage of </a:t>
            </a:r>
            <a:r>
              <a:rPr lang="en-US" sz="2399" dirty="0" err="1">
                <a:solidFill>
                  <a:srgbClr val="000000"/>
                </a:solidFill>
                <a:latin typeface="Century Gothic Paneuropean"/>
              </a:rPr>
              <a:t>XGBoost</a:t>
            </a:r>
            <a:r>
              <a:rPr lang="en-US" sz="2399" dirty="0">
                <a:solidFill>
                  <a:srgbClr val="000000"/>
                </a:solidFill>
                <a:latin typeface="Century Gothic Paneuropean"/>
              </a:rPr>
              <a:t> over Linear Regression lies in its ability to handle non-linear relationships between features and the target variable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745" y="71131"/>
            <a:ext cx="1911881" cy="614669"/>
            <a:chOff x="0" y="0"/>
            <a:chExt cx="716316" cy="2302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6316" cy="230295"/>
            </a:xfrm>
            <a:custGeom>
              <a:avLst/>
              <a:gdLst/>
              <a:ahLst/>
              <a:cxnLst/>
              <a:rect l="l" t="t" r="r" b="b"/>
              <a:pathLst>
                <a:path w="716316" h="230295">
                  <a:moveTo>
                    <a:pt x="115148" y="0"/>
                  </a:moveTo>
                  <a:lnTo>
                    <a:pt x="601168" y="0"/>
                  </a:lnTo>
                  <a:cubicBezTo>
                    <a:pt x="631707" y="0"/>
                    <a:pt x="660995" y="12132"/>
                    <a:pt x="682590" y="33726"/>
                  </a:cubicBezTo>
                  <a:cubicBezTo>
                    <a:pt x="704184" y="55320"/>
                    <a:pt x="716316" y="84609"/>
                    <a:pt x="716316" y="115148"/>
                  </a:cubicBezTo>
                  <a:lnTo>
                    <a:pt x="716316" y="115148"/>
                  </a:lnTo>
                  <a:cubicBezTo>
                    <a:pt x="716316" y="145687"/>
                    <a:pt x="704184" y="174975"/>
                    <a:pt x="682590" y="196569"/>
                  </a:cubicBezTo>
                  <a:cubicBezTo>
                    <a:pt x="660995" y="218164"/>
                    <a:pt x="631707" y="230295"/>
                    <a:pt x="601168" y="230295"/>
                  </a:cubicBezTo>
                  <a:lnTo>
                    <a:pt x="115148" y="230295"/>
                  </a:lnTo>
                  <a:cubicBezTo>
                    <a:pt x="84609" y="230295"/>
                    <a:pt x="55320" y="218164"/>
                    <a:pt x="33726" y="196569"/>
                  </a:cubicBezTo>
                  <a:cubicBezTo>
                    <a:pt x="12132" y="174975"/>
                    <a:pt x="0" y="145687"/>
                    <a:pt x="0" y="115148"/>
                  </a:cubicBezTo>
                  <a:lnTo>
                    <a:pt x="0" y="115148"/>
                  </a:lnTo>
                  <a:cubicBezTo>
                    <a:pt x="0" y="84609"/>
                    <a:pt x="12132" y="55320"/>
                    <a:pt x="33726" y="33726"/>
                  </a:cubicBezTo>
                  <a:cubicBezTo>
                    <a:pt x="55320" y="12132"/>
                    <a:pt x="84609" y="0"/>
                    <a:pt x="11514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16316" cy="26839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739118" y="6535653"/>
            <a:ext cx="7999911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  <a:spcBef>
                <a:spcPct val="0"/>
              </a:spcBef>
            </a:pPr>
            <a:r>
              <a:rPr lang="en-US" sz="1625">
                <a:solidFill>
                  <a:srgbClr val="004AAD"/>
                </a:solidFill>
                <a:latin typeface="Glacial Indifference Bold"/>
              </a:rPr>
              <a:t>PREDICTIVE MODELS USED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119" y="290519"/>
            <a:ext cx="2067132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5"/>
              </a:lnSpc>
              <a:spcBef>
                <a:spcPct val="0"/>
              </a:spcBef>
            </a:pPr>
            <a:r>
              <a:rPr lang="en-US" sz="1499" dirty="0">
                <a:solidFill>
                  <a:srgbClr val="FFFFFF"/>
                </a:solidFill>
                <a:latin typeface="Glacial Indifference Bold"/>
              </a:rPr>
              <a:t>XG Boost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74800" y="5613401"/>
            <a:ext cx="8585876" cy="76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3"/>
              </a:lnSpc>
              <a:spcBef>
                <a:spcPct val="0"/>
              </a:spcBef>
            </a:pPr>
            <a:r>
              <a:rPr lang="en-US" sz="1866" dirty="0">
                <a:solidFill>
                  <a:srgbClr val="000000"/>
                </a:solidFill>
                <a:latin typeface="Century Gothic Paneuropean Bold"/>
              </a:rPr>
              <a:t>R-squared:</a:t>
            </a:r>
            <a:r>
              <a:rPr lang="en-US" sz="1866" dirty="0">
                <a:solidFill>
                  <a:srgbClr val="000000"/>
                </a:solidFill>
                <a:latin typeface="Century Gothic Paneuropean"/>
              </a:rPr>
              <a:t> 0.849</a:t>
            </a:r>
          </a:p>
          <a:p>
            <a:pPr algn="ctr">
              <a:lnSpc>
                <a:spcPts val="951"/>
              </a:lnSpc>
            </a:pPr>
            <a:endParaRPr lang="en-US" sz="1866" dirty="0">
              <a:solidFill>
                <a:srgbClr val="000000"/>
              </a:solidFill>
              <a:latin typeface="Century Gothic Paneuropean"/>
            </a:endParaRPr>
          </a:p>
          <a:p>
            <a:pPr algn="ctr">
              <a:lnSpc>
                <a:spcPts val="2613"/>
              </a:lnSpc>
              <a:spcBef>
                <a:spcPct val="0"/>
              </a:spcBef>
            </a:pPr>
            <a:r>
              <a:rPr lang="en-US" sz="1866" b="1" dirty="0">
                <a:solidFill>
                  <a:srgbClr val="000000"/>
                </a:solidFill>
                <a:latin typeface="Century Gothic Paneuropean"/>
              </a:rPr>
              <a:t>Average Percentage Error</a:t>
            </a:r>
            <a:r>
              <a:rPr lang="en-US" sz="1866" dirty="0">
                <a:solidFill>
                  <a:srgbClr val="000000"/>
                </a:solidFill>
                <a:latin typeface="Century Gothic Paneuropean"/>
              </a:rPr>
              <a:t>: 15.13%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01A76-3288-E2CD-D009-100A22E36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141143"/>
            <a:ext cx="5791200" cy="531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89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693" y="199144"/>
            <a:ext cx="1911881" cy="614669"/>
            <a:chOff x="0" y="0"/>
            <a:chExt cx="716316" cy="2302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6316" cy="230295"/>
            </a:xfrm>
            <a:custGeom>
              <a:avLst/>
              <a:gdLst/>
              <a:ahLst/>
              <a:cxnLst/>
              <a:rect l="l" t="t" r="r" b="b"/>
              <a:pathLst>
                <a:path w="716316" h="230295">
                  <a:moveTo>
                    <a:pt x="115148" y="0"/>
                  </a:moveTo>
                  <a:lnTo>
                    <a:pt x="601168" y="0"/>
                  </a:lnTo>
                  <a:cubicBezTo>
                    <a:pt x="631707" y="0"/>
                    <a:pt x="660995" y="12132"/>
                    <a:pt x="682590" y="33726"/>
                  </a:cubicBezTo>
                  <a:cubicBezTo>
                    <a:pt x="704184" y="55320"/>
                    <a:pt x="716316" y="84609"/>
                    <a:pt x="716316" y="115148"/>
                  </a:cubicBezTo>
                  <a:lnTo>
                    <a:pt x="716316" y="115148"/>
                  </a:lnTo>
                  <a:cubicBezTo>
                    <a:pt x="716316" y="145687"/>
                    <a:pt x="704184" y="174975"/>
                    <a:pt x="682590" y="196569"/>
                  </a:cubicBezTo>
                  <a:cubicBezTo>
                    <a:pt x="660995" y="218164"/>
                    <a:pt x="631707" y="230295"/>
                    <a:pt x="601168" y="230295"/>
                  </a:cubicBezTo>
                  <a:lnTo>
                    <a:pt x="115148" y="230295"/>
                  </a:lnTo>
                  <a:cubicBezTo>
                    <a:pt x="84609" y="230295"/>
                    <a:pt x="55320" y="218164"/>
                    <a:pt x="33726" y="196569"/>
                  </a:cubicBezTo>
                  <a:cubicBezTo>
                    <a:pt x="12132" y="174975"/>
                    <a:pt x="0" y="145687"/>
                    <a:pt x="0" y="115148"/>
                  </a:cubicBezTo>
                  <a:lnTo>
                    <a:pt x="0" y="115148"/>
                  </a:lnTo>
                  <a:cubicBezTo>
                    <a:pt x="0" y="84609"/>
                    <a:pt x="12132" y="55320"/>
                    <a:pt x="33726" y="33726"/>
                  </a:cubicBezTo>
                  <a:cubicBezTo>
                    <a:pt x="55320" y="12132"/>
                    <a:pt x="84609" y="0"/>
                    <a:pt x="11514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16316" cy="26839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3205664" y="506478"/>
            <a:ext cx="5335699" cy="5280151"/>
          </a:xfrm>
          <a:custGeom>
            <a:avLst/>
            <a:gdLst/>
            <a:ahLst/>
            <a:cxnLst/>
            <a:rect l="l" t="t" r="r" b="b"/>
            <a:pathLst>
              <a:path w="8003548" h="7920226">
                <a:moveTo>
                  <a:pt x="0" y="0"/>
                </a:moveTo>
                <a:lnTo>
                  <a:pt x="8003548" y="0"/>
                </a:lnTo>
                <a:lnTo>
                  <a:pt x="8003548" y="7920226"/>
                </a:lnTo>
                <a:lnTo>
                  <a:pt x="0" y="7920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422"/>
            </a:stretch>
          </a:blipFill>
        </p:spPr>
        <p:txBody>
          <a:bodyPr/>
          <a:lstStyle/>
          <a:p>
            <a:endParaRPr lang="es-VE" sz="1200"/>
          </a:p>
        </p:txBody>
      </p:sp>
      <p:sp>
        <p:nvSpPr>
          <p:cNvPr id="6" name="TextBox 6"/>
          <p:cNvSpPr txBox="1"/>
          <p:nvPr/>
        </p:nvSpPr>
        <p:spPr>
          <a:xfrm>
            <a:off x="6739118" y="6535653"/>
            <a:ext cx="7999911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  <a:spcBef>
                <a:spcPct val="0"/>
              </a:spcBef>
            </a:pPr>
            <a:r>
              <a:rPr lang="en-US" sz="1625">
                <a:solidFill>
                  <a:srgbClr val="004AAD"/>
                </a:solidFill>
                <a:latin typeface="Glacial Indifference Bold"/>
              </a:rPr>
              <a:t>PREDICTIVE MODELS USED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067" y="418532"/>
            <a:ext cx="2067132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5"/>
              </a:lnSpc>
              <a:spcBef>
                <a:spcPct val="0"/>
              </a:spcBef>
            </a:pPr>
            <a:r>
              <a:rPr lang="en-US" sz="1499">
                <a:solidFill>
                  <a:srgbClr val="FFFFFF"/>
                </a:solidFill>
                <a:latin typeface="Glacial Indifference Bold"/>
              </a:rPr>
              <a:t>XG BOOST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0379" y="2137140"/>
            <a:ext cx="2393832" cy="4981107"/>
            <a:chOff x="0" y="0"/>
            <a:chExt cx="657936" cy="13690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57936" cy="1369039"/>
            </a:xfrm>
            <a:custGeom>
              <a:avLst/>
              <a:gdLst/>
              <a:ahLst/>
              <a:cxnLst/>
              <a:rect l="l" t="t" r="r" b="b"/>
              <a:pathLst>
                <a:path w="657936" h="1369039">
                  <a:moveTo>
                    <a:pt x="109960" y="0"/>
                  </a:moveTo>
                  <a:lnTo>
                    <a:pt x="547976" y="0"/>
                  </a:lnTo>
                  <a:cubicBezTo>
                    <a:pt x="608705" y="0"/>
                    <a:pt x="657936" y="49231"/>
                    <a:pt x="657936" y="109960"/>
                  </a:cubicBezTo>
                  <a:lnTo>
                    <a:pt x="657936" y="1259079"/>
                  </a:lnTo>
                  <a:cubicBezTo>
                    <a:pt x="657936" y="1319808"/>
                    <a:pt x="608705" y="1369039"/>
                    <a:pt x="547976" y="1369039"/>
                  </a:cubicBezTo>
                  <a:lnTo>
                    <a:pt x="109960" y="1369039"/>
                  </a:lnTo>
                  <a:cubicBezTo>
                    <a:pt x="80797" y="1369039"/>
                    <a:pt x="52828" y="1357454"/>
                    <a:pt x="32206" y="1336833"/>
                  </a:cubicBezTo>
                  <a:cubicBezTo>
                    <a:pt x="11585" y="1316211"/>
                    <a:pt x="0" y="1288242"/>
                    <a:pt x="0" y="1259079"/>
                  </a:cubicBezTo>
                  <a:lnTo>
                    <a:pt x="0" y="109960"/>
                  </a:lnTo>
                  <a:cubicBezTo>
                    <a:pt x="0" y="49231"/>
                    <a:pt x="49231" y="0"/>
                    <a:pt x="1099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4AAD"/>
              </a:solidFill>
              <a:prstDash val="solid"/>
              <a:round/>
            </a:ln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57936" cy="140713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506289" y="190329"/>
            <a:ext cx="7999911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8"/>
              </a:lnSpc>
              <a:spcBef>
                <a:spcPct val="0"/>
              </a:spcBef>
            </a:pPr>
            <a:r>
              <a:rPr lang="en-US" sz="3691">
                <a:solidFill>
                  <a:srgbClr val="004AAD"/>
                </a:solidFill>
                <a:latin typeface="Glacial Indifference Bold"/>
              </a:rPr>
              <a:t>PREDICTIVE MODELS USED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561354" y="1829805"/>
            <a:ext cx="1911881" cy="614669"/>
            <a:chOff x="0" y="0"/>
            <a:chExt cx="716316" cy="2302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16316" cy="230295"/>
            </a:xfrm>
            <a:custGeom>
              <a:avLst/>
              <a:gdLst/>
              <a:ahLst/>
              <a:cxnLst/>
              <a:rect l="l" t="t" r="r" b="b"/>
              <a:pathLst>
                <a:path w="716316" h="230295">
                  <a:moveTo>
                    <a:pt x="115148" y="0"/>
                  </a:moveTo>
                  <a:lnTo>
                    <a:pt x="601168" y="0"/>
                  </a:lnTo>
                  <a:cubicBezTo>
                    <a:pt x="631707" y="0"/>
                    <a:pt x="660995" y="12132"/>
                    <a:pt x="682590" y="33726"/>
                  </a:cubicBezTo>
                  <a:cubicBezTo>
                    <a:pt x="704184" y="55320"/>
                    <a:pt x="716316" y="84609"/>
                    <a:pt x="716316" y="115148"/>
                  </a:cubicBezTo>
                  <a:lnTo>
                    <a:pt x="716316" y="115148"/>
                  </a:lnTo>
                  <a:cubicBezTo>
                    <a:pt x="716316" y="145687"/>
                    <a:pt x="704184" y="174975"/>
                    <a:pt x="682590" y="196569"/>
                  </a:cubicBezTo>
                  <a:cubicBezTo>
                    <a:pt x="660995" y="218164"/>
                    <a:pt x="631707" y="230295"/>
                    <a:pt x="601168" y="230295"/>
                  </a:cubicBezTo>
                  <a:lnTo>
                    <a:pt x="115148" y="230295"/>
                  </a:lnTo>
                  <a:cubicBezTo>
                    <a:pt x="84609" y="230295"/>
                    <a:pt x="55320" y="218164"/>
                    <a:pt x="33726" y="196569"/>
                  </a:cubicBezTo>
                  <a:cubicBezTo>
                    <a:pt x="12132" y="174975"/>
                    <a:pt x="0" y="145687"/>
                    <a:pt x="0" y="115148"/>
                  </a:cubicBezTo>
                  <a:lnTo>
                    <a:pt x="0" y="115148"/>
                  </a:lnTo>
                  <a:cubicBezTo>
                    <a:pt x="0" y="84609"/>
                    <a:pt x="12132" y="55320"/>
                    <a:pt x="33726" y="33726"/>
                  </a:cubicBezTo>
                  <a:cubicBezTo>
                    <a:pt x="55320" y="12132"/>
                    <a:pt x="84609" y="0"/>
                    <a:pt x="11514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716316" cy="26839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05997" y="1993837"/>
            <a:ext cx="2067132" cy="230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4"/>
              </a:lnSpc>
              <a:spcBef>
                <a:spcPct val="0"/>
              </a:spcBef>
            </a:pPr>
            <a:r>
              <a:rPr lang="en-US" sz="1766">
                <a:solidFill>
                  <a:srgbClr val="FFFFFF"/>
                </a:solidFill>
                <a:latin typeface="Glacial Indifference Bold"/>
              </a:rPr>
              <a:t>RANDOM FOREST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064000" y="2110400"/>
            <a:ext cx="6200566" cy="284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99"/>
              </a:lnSpc>
              <a:spcBef>
                <a:spcPct val="0"/>
              </a:spcBef>
            </a:pPr>
            <a:r>
              <a:rPr lang="en-US" sz="1999" dirty="0">
                <a:solidFill>
                  <a:srgbClr val="000000"/>
                </a:solidFill>
                <a:latin typeface="Century Gothic Paneuropean"/>
              </a:rPr>
              <a:t>Random forest is a machine learning technique that builds on the simplicity of decision trees and improves their predictive performance by combining the results of several trees to form a "forest". It works by constructing numerous decision trees at training time and outputs the mode of the classes (for classification tasks) or the mean prediction (for regression tasks) of the individual trees.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745" y="71131"/>
            <a:ext cx="1911881" cy="614669"/>
            <a:chOff x="0" y="0"/>
            <a:chExt cx="716316" cy="2302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6316" cy="230295"/>
            </a:xfrm>
            <a:custGeom>
              <a:avLst/>
              <a:gdLst/>
              <a:ahLst/>
              <a:cxnLst/>
              <a:rect l="l" t="t" r="r" b="b"/>
              <a:pathLst>
                <a:path w="716316" h="230295">
                  <a:moveTo>
                    <a:pt x="115148" y="0"/>
                  </a:moveTo>
                  <a:lnTo>
                    <a:pt x="601168" y="0"/>
                  </a:lnTo>
                  <a:cubicBezTo>
                    <a:pt x="631707" y="0"/>
                    <a:pt x="660995" y="12132"/>
                    <a:pt x="682590" y="33726"/>
                  </a:cubicBezTo>
                  <a:cubicBezTo>
                    <a:pt x="704184" y="55320"/>
                    <a:pt x="716316" y="84609"/>
                    <a:pt x="716316" y="115148"/>
                  </a:cubicBezTo>
                  <a:lnTo>
                    <a:pt x="716316" y="115148"/>
                  </a:lnTo>
                  <a:cubicBezTo>
                    <a:pt x="716316" y="145687"/>
                    <a:pt x="704184" y="174975"/>
                    <a:pt x="682590" y="196569"/>
                  </a:cubicBezTo>
                  <a:cubicBezTo>
                    <a:pt x="660995" y="218164"/>
                    <a:pt x="631707" y="230295"/>
                    <a:pt x="601168" y="230295"/>
                  </a:cubicBezTo>
                  <a:lnTo>
                    <a:pt x="115148" y="230295"/>
                  </a:lnTo>
                  <a:cubicBezTo>
                    <a:pt x="84609" y="230295"/>
                    <a:pt x="55320" y="218164"/>
                    <a:pt x="33726" y="196569"/>
                  </a:cubicBezTo>
                  <a:cubicBezTo>
                    <a:pt x="12132" y="174975"/>
                    <a:pt x="0" y="145687"/>
                    <a:pt x="0" y="115148"/>
                  </a:cubicBezTo>
                  <a:lnTo>
                    <a:pt x="0" y="115148"/>
                  </a:lnTo>
                  <a:cubicBezTo>
                    <a:pt x="0" y="84609"/>
                    <a:pt x="12132" y="55320"/>
                    <a:pt x="33726" y="33726"/>
                  </a:cubicBezTo>
                  <a:cubicBezTo>
                    <a:pt x="55320" y="12132"/>
                    <a:pt x="84609" y="0"/>
                    <a:pt x="11514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16316" cy="26839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739118" y="6535653"/>
            <a:ext cx="7999911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  <a:spcBef>
                <a:spcPct val="0"/>
              </a:spcBef>
            </a:pPr>
            <a:r>
              <a:rPr lang="en-US" sz="1625">
                <a:solidFill>
                  <a:srgbClr val="004AAD"/>
                </a:solidFill>
                <a:latin typeface="Glacial Indifference Bold"/>
              </a:rPr>
              <a:t>PREDICTIVE MODELS USED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119" y="290519"/>
            <a:ext cx="2067132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5"/>
              </a:lnSpc>
              <a:spcBef>
                <a:spcPct val="0"/>
              </a:spcBef>
            </a:pPr>
            <a:r>
              <a:rPr lang="en-US" sz="1499" dirty="0">
                <a:solidFill>
                  <a:srgbClr val="FFFFFF"/>
                </a:solidFill>
                <a:latin typeface="Glacial Indifference Bold"/>
              </a:rPr>
              <a:t>RANDOM FOREST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74800" y="5613401"/>
            <a:ext cx="8585876" cy="76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3"/>
              </a:lnSpc>
              <a:spcBef>
                <a:spcPct val="0"/>
              </a:spcBef>
            </a:pPr>
            <a:r>
              <a:rPr lang="en-US" sz="1866" dirty="0">
                <a:solidFill>
                  <a:srgbClr val="000000"/>
                </a:solidFill>
                <a:latin typeface="Century Gothic Paneuropean Bold"/>
              </a:rPr>
              <a:t>R-squared:</a:t>
            </a:r>
            <a:r>
              <a:rPr lang="en-US" sz="1866" dirty="0">
                <a:solidFill>
                  <a:srgbClr val="000000"/>
                </a:solidFill>
                <a:latin typeface="Century Gothic Paneuropean"/>
              </a:rPr>
              <a:t> 0.876</a:t>
            </a:r>
          </a:p>
          <a:p>
            <a:pPr algn="ctr">
              <a:lnSpc>
                <a:spcPts val="951"/>
              </a:lnSpc>
            </a:pPr>
            <a:endParaRPr lang="en-US" sz="1866" dirty="0">
              <a:solidFill>
                <a:srgbClr val="000000"/>
              </a:solidFill>
              <a:latin typeface="Century Gothic Paneuropean"/>
            </a:endParaRPr>
          </a:p>
          <a:p>
            <a:pPr algn="ctr">
              <a:lnSpc>
                <a:spcPts val="2613"/>
              </a:lnSpc>
              <a:spcBef>
                <a:spcPct val="0"/>
              </a:spcBef>
            </a:pPr>
            <a:r>
              <a:rPr lang="en-US" sz="1866" b="1" dirty="0">
                <a:solidFill>
                  <a:srgbClr val="000000"/>
                </a:solidFill>
                <a:latin typeface="Century Gothic Paneuropean"/>
              </a:rPr>
              <a:t>Average Percentage Error</a:t>
            </a:r>
            <a:r>
              <a:rPr lang="en-US" sz="1866" dirty="0">
                <a:solidFill>
                  <a:srgbClr val="000000"/>
                </a:solidFill>
                <a:latin typeface="Century Gothic Paneuropean"/>
              </a:rPr>
              <a:t>: 15.13%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11F9D5-3DE1-D6DC-BCB7-13767AF5B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393121"/>
            <a:ext cx="4476985" cy="516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28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693" y="199144"/>
            <a:ext cx="1911881" cy="614669"/>
            <a:chOff x="0" y="0"/>
            <a:chExt cx="716316" cy="2302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6316" cy="230295"/>
            </a:xfrm>
            <a:custGeom>
              <a:avLst/>
              <a:gdLst/>
              <a:ahLst/>
              <a:cxnLst/>
              <a:rect l="l" t="t" r="r" b="b"/>
              <a:pathLst>
                <a:path w="716316" h="230295">
                  <a:moveTo>
                    <a:pt x="115148" y="0"/>
                  </a:moveTo>
                  <a:lnTo>
                    <a:pt x="601168" y="0"/>
                  </a:lnTo>
                  <a:cubicBezTo>
                    <a:pt x="631707" y="0"/>
                    <a:pt x="660995" y="12132"/>
                    <a:pt x="682590" y="33726"/>
                  </a:cubicBezTo>
                  <a:cubicBezTo>
                    <a:pt x="704184" y="55320"/>
                    <a:pt x="716316" y="84609"/>
                    <a:pt x="716316" y="115148"/>
                  </a:cubicBezTo>
                  <a:lnTo>
                    <a:pt x="716316" y="115148"/>
                  </a:lnTo>
                  <a:cubicBezTo>
                    <a:pt x="716316" y="145687"/>
                    <a:pt x="704184" y="174975"/>
                    <a:pt x="682590" y="196569"/>
                  </a:cubicBezTo>
                  <a:cubicBezTo>
                    <a:pt x="660995" y="218164"/>
                    <a:pt x="631707" y="230295"/>
                    <a:pt x="601168" y="230295"/>
                  </a:cubicBezTo>
                  <a:lnTo>
                    <a:pt x="115148" y="230295"/>
                  </a:lnTo>
                  <a:cubicBezTo>
                    <a:pt x="84609" y="230295"/>
                    <a:pt x="55320" y="218164"/>
                    <a:pt x="33726" y="196569"/>
                  </a:cubicBezTo>
                  <a:cubicBezTo>
                    <a:pt x="12132" y="174975"/>
                    <a:pt x="0" y="145687"/>
                    <a:pt x="0" y="115148"/>
                  </a:cubicBezTo>
                  <a:lnTo>
                    <a:pt x="0" y="115148"/>
                  </a:lnTo>
                  <a:cubicBezTo>
                    <a:pt x="0" y="84609"/>
                    <a:pt x="12132" y="55320"/>
                    <a:pt x="33726" y="33726"/>
                  </a:cubicBezTo>
                  <a:cubicBezTo>
                    <a:pt x="55320" y="12132"/>
                    <a:pt x="84609" y="0"/>
                    <a:pt x="11514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16316" cy="26839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1828800" y="1034279"/>
            <a:ext cx="7539867" cy="5507591"/>
          </a:xfrm>
          <a:custGeom>
            <a:avLst/>
            <a:gdLst/>
            <a:ahLst/>
            <a:cxnLst/>
            <a:rect l="l" t="t" r="r" b="b"/>
            <a:pathLst>
              <a:path w="9147903" h="7093805">
                <a:moveTo>
                  <a:pt x="0" y="0"/>
                </a:moveTo>
                <a:lnTo>
                  <a:pt x="9147903" y="0"/>
                </a:lnTo>
                <a:lnTo>
                  <a:pt x="9147903" y="7093805"/>
                </a:lnTo>
                <a:lnTo>
                  <a:pt x="0" y="70938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VE" sz="1200"/>
          </a:p>
        </p:txBody>
      </p:sp>
      <p:sp>
        <p:nvSpPr>
          <p:cNvPr id="6" name="TextBox 6"/>
          <p:cNvSpPr txBox="1"/>
          <p:nvPr/>
        </p:nvSpPr>
        <p:spPr>
          <a:xfrm>
            <a:off x="6739118" y="6535653"/>
            <a:ext cx="7999911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  <a:spcBef>
                <a:spcPct val="0"/>
              </a:spcBef>
            </a:pPr>
            <a:r>
              <a:rPr lang="en-US" sz="1625">
                <a:solidFill>
                  <a:srgbClr val="004AAD"/>
                </a:solidFill>
                <a:latin typeface="Glacial Indifference Bold"/>
              </a:rPr>
              <a:t>PREDICTIVE MODELS USED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067" y="418532"/>
            <a:ext cx="2067132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5"/>
              </a:lnSpc>
              <a:spcBef>
                <a:spcPct val="0"/>
              </a:spcBef>
            </a:pPr>
            <a:r>
              <a:rPr lang="en-US" sz="1499">
                <a:solidFill>
                  <a:srgbClr val="FFFFFF"/>
                </a:solidFill>
                <a:latin typeface="Glacial Indifference Bold"/>
              </a:rPr>
              <a:t>RANDOM FOREST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TABLE OF CONTENT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5866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spc="111" dirty="0"/>
              <a:t>METER LA TABLA</a:t>
            </a:r>
          </a:p>
          <a:p>
            <a:pPr marL="395866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spc="111" dirty="0"/>
              <a:t>APPENDIXES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8762BF-3039-AC04-32EE-688651791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36" r="2041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693" y="199144"/>
            <a:ext cx="1911881" cy="614669"/>
            <a:chOff x="0" y="0"/>
            <a:chExt cx="716316" cy="2302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6316" cy="230295"/>
            </a:xfrm>
            <a:custGeom>
              <a:avLst/>
              <a:gdLst/>
              <a:ahLst/>
              <a:cxnLst/>
              <a:rect l="l" t="t" r="r" b="b"/>
              <a:pathLst>
                <a:path w="716316" h="230295">
                  <a:moveTo>
                    <a:pt x="115148" y="0"/>
                  </a:moveTo>
                  <a:lnTo>
                    <a:pt x="601168" y="0"/>
                  </a:lnTo>
                  <a:cubicBezTo>
                    <a:pt x="631707" y="0"/>
                    <a:pt x="660995" y="12132"/>
                    <a:pt x="682590" y="33726"/>
                  </a:cubicBezTo>
                  <a:cubicBezTo>
                    <a:pt x="704184" y="55320"/>
                    <a:pt x="716316" y="84609"/>
                    <a:pt x="716316" y="115148"/>
                  </a:cubicBezTo>
                  <a:lnTo>
                    <a:pt x="716316" y="115148"/>
                  </a:lnTo>
                  <a:cubicBezTo>
                    <a:pt x="716316" y="145687"/>
                    <a:pt x="704184" y="174975"/>
                    <a:pt x="682590" y="196569"/>
                  </a:cubicBezTo>
                  <a:cubicBezTo>
                    <a:pt x="660995" y="218164"/>
                    <a:pt x="631707" y="230295"/>
                    <a:pt x="601168" y="230295"/>
                  </a:cubicBezTo>
                  <a:lnTo>
                    <a:pt x="115148" y="230295"/>
                  </a:lnTo>
                  <a:cubicBezTo>
                    <a:pt x="84609" y="230295"/>
                    <a:pt x="55320" y="218164"/>
                    <a:pt x="33726" y="196569"/>
                  </a:cubicBezTo>
                  <a:cubicBezTo>
                    <a:pt x="12132" y="174975"/>
                    <a:pt x="0" y="145687"/>
                    <a:pt x="0" y="115148"/>
                  </a:cubicBezTo>
                  <a:lnTo>
                    <a:pt x="0" y="115148"/>
                  </a:lnTo>
                  <a:cubicBezTo>
                    <a:pt x="0" y="84609"/>
                    <a:pt x="12132" y="55320"/>
                    <a:pt x="33726" y="33726"/>
                  </a:cubicBezTo>
                  <a:cubicBezTo>
                    <a:pt x="55320" y="12132"/>
                    <a:pt x="84609" y="0"/>
                    <a:pt x="11514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16316" cy="26839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3406313" y="1041640"/>
            <a:ext cx="5379375" cy="4564967"/>
          </a:xfrm>
          <a:custGeom>
            <a:avLst/>
            <a:gdLst/>
            <a:ahLst/>
            <a:cxnLst/>
            <a:rect l="l" t="t" r="r" b="b"/>
            <a:pathLst>
              <a:path w="8069062" h="6847451">
                <a:moveTo>
                  <a:pt x="0" y="0"/>
                </a:moveTo>
                <a:lnTo>
                  <a:pt x="8069062" y="0"/>
                </a:lnTo>
                <a:lnTo>
                  <a:pt x="8069062" y="6847451"/>
                </a:lnTo>
                <a:lnTo>
                  <a:pt x="0" y="68474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VE" sz="1200"/>
          </a:p>
        </p:txBody>
      </p:sp>
      <p:sp>
        <p:nvSpPr>
          <p:cNvPr id="6" name="TextBox 6"/>
          <p:cNvSpPr txBox="1"/>
          <p:nvPr/>
        </p:nvSpPr>
        <p:spPr>
          <a:xfrm>
            <a:off x="6739118" y="6535653"/>
            <a:ext cx="7999911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  <a:spcBef>
                <a:spcPct val="0"/>
              </a:spcBef>
            </a:pPr>
            <a:r>
              <a:rPr lang="en-US" sz="1625">
                <a:solidFill>
                  <a:srgbClr val="004AAD"/>
                </a:solidFill>
                <a:latin typeface="Glacial Indifference Bold"/>
              </a:rPr>
              <a:t>PREDICTIVE MODELS USED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067" y="418532"/>
            <a:ext cx="2067132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5"/>
              </a:lnSpc>
              <a:spcBef>
                <a:spcPct val="0"/>
              </a:spcBef>
            </a:pPr>
            <a:r>
              <a:rPr lang="en-US" sz="1499">
                <a:solidFill>
                  <a:srgbClr val="FFFFFF"/>
                </a:solidFill>
                <a:latin typeface="Glacial Indifference Bold"/>
              </a:rPr>
              <a:t>RANDOM FOREST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570562"/>
            <a:ext cx="12192000" cy="2319636"/>
            <a:chOff x="0" y="0"/>
            <a:chExt cx="4816593" cy="9163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16399"/>
            </a:xfrm>
            <a:custGeom>
              <a:avLst/>
              <a:gdLst/>
              <a:ahLst/>
              <a:cxnLst/>
              <a:rect l="l" t="t" r="r" b="b"/>
              <a:pathLst>
                <a:path w="4816592" h="916399">
                  <a:moveTo>
                    <a:pt x="0" y="0"/>
                  </a:moveTo>
                  <a:lnTo>
                    <a:pt x="4816592" y="0"/>
                  </a:lnTo>
                  <a:lnTo>
                    <a:pt x="4816592" y="916399"/>
                  </a:lnTo>
                  <a:lnTo>
                    <a:pt x="0" y="91639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95449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471073" y="2604005"/>
            <a:ext cx="2957289" cy="4981107"/>
            <a:chOff x="0" y="0"/>
            <a:chExt cx="812800" cy="13690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1369039"/>
            </a:xfrm>
            <a:custGeom>
              <a:avLst/>
              <a:gdLst/>
              <a:ahLst/>
              <a:cxnLst/>
              <a:rect l="l" t="t" r="r" b="b"/>
              <a:pathLst>
                <a:path w="812800" h="1369039">
                  <a:moveTo>
                    <a:pt x="89009" y="0"/>
                  </a:moveTo>
                  <a:lnTo>
                    <a:pt x="723791" y="0"/>
                  </a:lnTo>
                  <a:cubicBezTo>
                    <a:pt x="747398" y="0"/>
                    <a:pt x="770037" y="9378"/>
                    <a:pt x="786730" y="26070"/>
                  </a:cubicBezTo>
                  <a:cubicBezTo>
                    <a:pt x="803422" y="42763"/>
                    <a:pt x="812800" y="65402"/>
                    <a:pt x="812800" y="89009"/>
                  </a:cubicBezTo>
                  <a:lnTo>
                    <a:pt x="812800" y="1280030"/>
                  </a:lnTo>
                  <a:cubicBezTo>
                    <a:pt x="812800" y="1303637"/>
                    <a:pt x="803422" y="1326277"/>
                    <a:pt x="786730" y="1342969"/>
                  </a:cubicBezTo>
                  <a:cubicBezTo>
                    <a:pt x="770037" y="1359661"/>
                    <a:pt x="747398" y="1369039"/>
                    <a:pt x="723791" y="1369039"/>
                  </a:cubicBezTo>
                  <a:lnTo>
                    <a:pt x="89009" y="1369039"/>
                  </a:lnTo>
                  <a:cubicBezTo>
                    <a:pt x="65402" y="1369039"/>
                    <a:pt x="42763" y="1359661"/>
                    <a:pt x="26070" y="1342969"/>
                  </a:cubicBezTo>
                  <a:cubicBezTo>
                    <a:pt x="9378" y="1326277"/>
                    <a:pt x="0" y="1303637"/>
                    <a:pt x="0" y="1280030"/>
                  </a:cubicBezTo>
                  <a:lnTo>
                    <a:pt x="0" y="89009"/>
                  </a:lnTo>
                  <a:cubicBezTo>
                    <a:pt x="0" y="65402"/>
                    <a:pt x="9378" y="42763"/>
                    <a:pt x="26070" y="26070"/>
                  </a:cubicBezTo>
                  <a:cubicBezTo>
                    <a:pt x="42763" y="9378"/>
                    <a:pt x="65402" y="0"/>
                    <a:pt x="8900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4AAD"/>
              </a:solidFill>
              <a:prstDash val="solid"/>
              <a:round/>
            </a:ln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140713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096870" y="422063"/>
            <a:ext cx="8257491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4"/>
              </a:lnSpc>
              <a:spcBef>
                <a:spcPct val="0"/>
              </a:spcBef>
            </a:pPr>
            <a:r>
              <a:rPr lang="en-US" sz="4291">
                <a:solidFill>
                  <a:srgbClr val="004AAD"/>
                </a:solidFill>
                <a:latin typeface="Glacial Indifference Bold"/>
              </a:rPr>
              <a:t>CLASSIFICATION MODEL USED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771854" y="2296670"/>
            <a:ext cx="2361897" cy="614669"/>
            <a:chOff x="0" y="0"/>
            <a:chExt cx="884921" cy="23029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84921" cy="230295"/>
            </a:xfrm>
            <a:custGeom>
              <a:avLst/>
              <a:gdLst/>
              <a:ahLst/>
              <a:cxnLst/>
              <a:rect l="l" t="t" r="r" b="b"/>
              <a:pathLst>
                <a:path w="884921" h="230295">
                  <a:moveTo>
                    <a:pt x="111447" y="0"/>
                  </a:moveTo>
                  <a:lnTo>
                    <a:pt x="773475" y="0"/>
                  </a:lnTo>
                  <a:cubicBezTo>
                    <a:pt x="835025" y="0"/>
                    <a:pt x="884921" y="49896"/>
                    <a:pt x="884921" y="111447"/>
                  </a:cubicBezTo>
                  <a:lnTo>
                    <a:pt x="884921" y="118849"/>
                  </a:lnTo>
                  <a:cubicBezTo>
                    <a:pt x="884921" y="180399"/>
                    <a:pt x="835025" y="230295"/>
                    <a:pt x="773475" y="230295"/>
                  </a:cubicBezTo>
                  <a:lnTo>
                    <a:pt x="111447" y="230295"/>
                  </a:lnTo>
                  <a:cubicBezTo>
                    <a:pt x="49896" y="230295"/>
                    <a:pt x="0" y="180399"/>
                    <a:pt x="0" y="118849"/>
                  </a:cubicBezTo>
                  <a:lnTo>
                    <a:pt x="0" y="111447"/>
                  </a:lnTo>
                  <a:cubicBezTo>
                    <a:pt x="0" y="49896"/>
                    <a:pt x="49896" y="0"/>
                    <a:pt x="111447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84921" cy="26839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675958" y="2467052"/>
            <a:ext cx="2553690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Glacial Indifference Bold"/>
              </a:rPr>
              <a:t> CLUSTERING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9787" y="2298128"/>
            <a:ext cx="2152351" cy="4981107"/>
            <a:chOff x="0" y="0"/>
            <a:chExt cx="591566" cy="13690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1566" cy="1369039"/>
            </a:xfrm>
            <a:custGeom>
              <a:avLst/>
              <a:gdLst/>
              <a:ahLst/>
              <a:cxnLst/>
              <a:rect l="l" t="t" r="r" b="b"/>
              <a:pathLst>
                <a:path w="591566" h="1369039">
                  <a:moveTo>
                    <a:pt x="122297" y="0"/>
                  </a:moveTo>
                  <a:lnTo>
                    <a:pt x="469269" y="0"/>
                  </a:lnTo>
                  <a:cubicBezTo>
                    <a:pt x="536812" y="0"/>
                    <a:pt x="591566" y="54754"/>
                    <a:pt x="591566" y="122297"/>
                  </a:cubicBezTo>
                  <a:lnTo>
                    <a:pt x="591566" y="1246742"/>
                  </a:lnTo>
                  <a:cubicBezTo>
                    <a:pt x="591566" y="1279177"/>
                    <a:pt x="578681" y="1310284"/>
                    <a:pt x="555746" y="1333219"/>
                  </a:cubicBezTo>
                  <a:cubicBezTo>
                    <a:pt x="532811" y="1356154"/>
                    <a:pt x="501704" y="1369039"/>
                    <a:pt x="469269" y="1369039"/>
                  </a:cubicBezTo>
                  <a:lnTo>
                    <a:pt x="122297" y="1369039"/>
                  </a:lnTo>
                  <a:cubicBezTo>
                    <a:pt x="89862" y="1369039"/>
                    <a:pt x="58755" y="1356154"/>
                    <a:pt x="35820" y="1333219"/>
                  </a:cubicBezTo>
                  <a:cubicBezTo>
                    <a:pt x="12885" y="1310284"/>
                    <a:pt x="0" y="1279177"/>
                    <a:pt x="0" y="1246742"/>
                  </a:cubicBezTo>
                  <a:lnTo>
                    <a:pt x="0" y="122297"/>
                  </a:lnTo>
                  <a:cubicBezTo>
                    <a:pt x="0" y="89862"/>
                    <a:pt x="12885" y="58755"/>
                    <a:pt x="35820" y="35820"/>
                  </a:cubicBezTo>
                  <a:cubicBezTo>
                    <a:pt x="58755" y="12885"/>
                    <a:pt x="89862" y="0"/>
                    <a:pt x="1222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4AAD"/>
              </a:solidFill>
              <a:prstDash val="solid"/>
              <a:round/>
            </a:ln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91566" cy="140713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8700" y="2987948"/>
            <a:ext cx="1742981" cy="2394813"/>
            <a:chOff x="0" y="0"/>
            <a:chExt cx="4621607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21607" cy="6349975"/>
            </a:xfrm>
            <a:custGeom>
              <a:avLst/>
              <a:gdLst/>
              <a:ahLst/>
              <a:cxnLst/>
              <a:rect l="l" t="t" r="r" b="b"/>
              <a:pathLst>
                <a:path w="4621607" h="6349975">
                  <a:moveTo>
                    <a:pt x="4621607" y="3175025"/>
                  </a:moveTo>
                  <a:cubicBezTo>
                    <a:pt x="4621607" y="4928451"/>
                    <a:pt x="3587004" y="6349975"/>
                    <a:pt x="2310803" y="6349975"/>
                  </a:cubicBezTo>
                  <a:cubicBezTo>
                    <a:pt x="1034584" y="6349975"/>
                    <a:pt x="0" y="4928451"/>
                    <a:pt x="0" y="3175025"/>
                  </a:cubicBezTo>
                  <a:cubicBezTo>
                    <a:pt x="0" y="1421511"/>
                    <a:pt x="1034584" y="0"/>
                    <a:pt x="2310803" y="0"/>
                  </a:cubicBezTo>
                  <a:cubicBezTo>
                    <a:pt x="3587023" y="0"/>
                    <a:pt x="4621607" y="1421511"/>
                    <a:pt x="4621607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68287" t="-10132" r="-73661"/>
              </a:stretch>
            </a:blipFill>
          </p:spPr>
          <p:txBody>
            <a:bodyPr/>
            <a:lstStyle/>
            <a:p>
              <a:endParaRPr lang="es-VE" sz="120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708623" y="198288"/>
            <a:ext cx="8257491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  <a:spcBef>
                <a:spcPct val="0"/>
              </a:spcBef>
            </a:pPr>
            <a:r>
              <a:rPr lang="en-US" sz="3624">
                <a:solidFill>
                  <a:srgbClr val="004AAD"/>
                </a:solidFill>
                <a:latin typeface="Glacial Indifference Bold"/>
              </a:rPr>
              <a:t>CLASSIFICATION MODEL USED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68700" y="1990793"/>
            <a:ext cx="1719017" cy="614669"/>
            <a:chOff x="0" y="0"/>
            <a:chExt cx="644056" cy="2302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44056" cy="230295"/>
            </a:xfrm>
            <a:custGeom>
              <a:avLst/>
              <a:gdLst/>
              <a:ahLst/>
              <a:cxnLst/>
              <a:rect l="l" t="t" r="r" b="b"/>
              <a:pathLst>
                <a:path w="644056" h="230295">
                  <a:moveTo>
                    <a:pt x="115148" y="0"/>
                  </a:moveTo>
                  <a:lnTo>
                    <a:pt x="528909" y="0"/>
                  </a:lnTo>
                  <a:cubicBezTo>
                    <a:pt x="559448" y="0"/>
                    <a:pt x="588736" y="12132"/>
                    <a:pt x="610330" y="33726"/>
                  </a:cubicBezTo>
                  <a:cubicBezTo>
                    <a:pt x="631925" y="55320"/>
                    <a:pt x="644056" y="84609"/>
                    <a:pt x="644056" y="115148"/>
                  </a:cubicBezTo>
                  <a:lnTo>
                    <a:pt x="644056" y="115148"/>
                  </a:lnTo>
                  <a:cubicBezTo>
                    <a:pt x="644056" y="145687"/>
                    <a:pt x="631925" y="174975"/>
                    <a:pt x="610330" y="196569"/>
                  </a:cubicBezTo>
                  <a:cubicBezTo>
                    <a:pt x="588736" y="218164"/>
                    <a:pt x="559448" y="230295"/>
                    <a:pt x="528909" y="230295"/>
                  </a:cubicBezTo>
                  <a:lnTo>
                    <a:pt x="115148" y="230295"/>
                  </a:lnTo>
                  <a:cubicBezTo>
                    <a:pt x="84609" y="230295"/>
                    <a:pt x="55320" y="218164"/>
                    <a:pt x="33726" y="196569"/>
                  </a:cubicBezTo>
                  <a:cubicBezTo>
                    <a:pt x="12132" y="174975"/>
                    <a:pt x="0" y="145687"/>
                    <a:pt x="0" y="115148"/>
                  </a:cubicBezTo>
                  <a:lnTo>
                    <a:pt x="0" y="115148"/>
                  </a:lnTo>
                  <a:cubicBezTo>
                    <a:pt x="0" y="84609"/>
                    <a:pt x="12132" y="55320"/>
                    <a:pt x="33726" y="33726"/>
                  </a:cubicBezTo>
                  <a:cubicBezTo>
                    <a:pt x="55320" y="12132"/>
                    <a:pt x="84609" y="0"/>
                    <a:pt x="11514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644056" cy="26839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98905" y="2161175"/>
            <a:ext cx="185860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Glacial Indifference Bold"/>
              </a:rPr>
              <a:t> CLUSTERING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05200" y="2890768"/>
            <a:ext cx="7345358" cy="1889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86"/>
              </a:lnSpc>
              <a:spcBef>
                <a:spcPct val="0"/>
              </a:spcBef>
            </a:pPr>
            <a:r>
              <a:rPr lang="en-US" sz="2133" dirty="0">
                <a:solidFill>
                  <a:srgbClr val="000000"/>
                </a:solidFill>
                <a:latin typeface="Century Gothic Paneuropean"/>
              </a:rPr>
              <a:t>Clustering is a technique used in unsupervised machine learning that involves grouping a set of objects in such a way that objects in the same group (called a cluster) are more similar (in some sense) to each other than to those in other groups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693" y="199144"/>
            <a:ext cx="1911881" cy="614669"/>
            <a:chOff x="0" y="0"/>
            <a:chExt cx="716316" cy="2302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6316" cy="230295"/>
            </a:xfrm>
            <a:custGeom>
              <a:avLst/>
              <a:gdLst/>
              <a:ahLst/>
              <a:cxnLst/>
              <a:rect l="l" t="t" r="r" b="b"/>
              <a:pathLst>
                <a:path w="716316" h="230295">
                  <a:moveTo>
                    <a:pt x="115148" y="0"/>
                  </a:moveTo>
                  <a:lnTo>
                    <a:pt x="601168" y="0"/>
                  </a:lnTo>
                  <a:cubicBezTo>
                    <a:pt x="631707" y="0"/>
                    <a:pt x="660995" y="12132"/>
                    <a:pt x="682590" y="33726"/>
                  </a:cubicBezTo>
                  <a:cubicBezTo>
                    <a:pt x="704184" y="55320"/>
                    <a:pt x="716316" y="84609"/>
                    <a:pt x="716316" y="115148"/>
                  </a:cubicBezTo>
                  <a:lnTo>
                    <a:pt x="716316" y="115148"/>
                  </a:lnTo>
                  <a:cubicBezTo>
                    <a:pt x="716316" y="145687"/>
                    <a:pt x="704184" y="174975"/>
                    <a:pt x="682590" y="196569"/>
                  </a:cubicBezTo>
                  <a:cubicBezTo>
                    <a:pt x="660995" y="218164"/>
                    <a:pt x="631707" y="230295"/>
                    <a:pt x="601168" y="230295"/>
                  </a:cubicBezTo>
                  <a:lnTo>
                    <a:pt x="115148" y="230295"/>
                  </a:lnTo>
                  <a:cubicBezTo>
                    <a:pt x="84609" y="230295"/>
                    <a:pt x="55320" y="218164"/>
                    <a:pt x="33726" y="196569"/>
                  </a:cubicBezTo>
                  <a:cubicBezTo>
                    <a:pt x="12132" y="174975"/>
                    <a:pt x="0" y="145687"/>
                    <a:pt x="0" y="115148"/>
                  </a:cubicBezTo>
                  <a:lnTo>
                    <a:pt x="0" y="115148"/>
                  </a:lnTo>
                  <a:cubicBezTo>
                    <a:pt x="0" y="84609"/>
                    <a:pt x="12132" y="55320"/>
                    <a:pt x="33726" y="33726"/>
                  </a:cubicBezTo>
                  <a:cubicBezTo>
                    <a:pt x="55320" y="12132"/>
                    <a:pt x="84609" y="0"/>
                    <a:pt x="11514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16316" cy="26839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2893338" y="813813"/>
            <a:ext cx="6248589" cy="4895012"/>
          </a:xfrm>
          <a:custGeom>
            <a:avLst/>
            <a:gdLst/>
            <a:ahLst/>
            <a:cxnLst/>
            <a:rect l="l" t="t" r="r" b="b"/>
            <a:pathLst>
              <a:path w="9372884" h="7342518">
                <a:moveTo>
                  <a:pt x="0" y="0"/>
                </a:moveTo>
                <a:lnTo>
                  <a:pt x="9372884" y="0"/>
                </a:lnTo>
                <a:lnTo>
                  <a:pt x="9372884" y="7342518"/>
                </a:lnTo>
                <a:lnTo>
                  <a:pt x="0" y="73425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VE" sz="1200"/>
          </a:p>
        </p:txBody>
      </p:sp>
      <p:sp>
        <p:nvSpPr>
          <p:cNvPr id="6" name="TextBox 6"/>
          <p:cNvSpPr txBox="1"/>
          <p:nvPr/>
        </p:nvSpPr>
        <p:spPr>
          <a:xfrm>
            <a:off x="6610328" y="6519554"/>
            <a:ext cx="7999911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  <a:spcBef>
                <a:spcPct val="0"/>
              </a:spcBef>
            </a:pPr>
            <a:r>
              <a:rPr lang="en-US" sz="1625">
                <a:solidFill>
                  <a:srgbClr val="004AAD"/>
                </a:solidFill>
                <a:latin typeface="Glacial Indifference Bold"/>
              </a:rPr>
              <a:t>CLASSIFICATION MODEL USED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067" y="418532"/>
            <a:ext cx="2067132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5"/>
              </a:lnSpc>
              <a:spcBef>
                <a:spcPct val="0"/>
              </a:spcBef>
            </a:pPr>
            <a:r>
              <a:rPr lang="en-US" sz="1499">
                <a:solidFill>
                  <a:srgbClr val="FFFFFF"/>
                </a:solidFill>
                <a:latin typeface="Glacial Indifference Bold"/>
              </a:rPr>
              <a:t>CLUSTERING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693" y="199144"/>
            <a:ext cx="1911881" cy="614669"/>
            <a:chOff x="0" y="0"/>
            <a:chExt cx="716316" cy="2302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6316" cy="230295"/>
            </a:xfrm>
            <a:custGeom>
              <a:avLst/>
              <a:gdLst/>
              <a:ahLst/>
              <a:cxnLst/>
              <a:rect l="l" t="t" r="r" b="b"/>
              <a:pathLst>
                <a:path w="716316" h="230295">
                  <a:moveTo>
                    <a:pt x="115148" y="0"/>
                  </a:moveTo>
                  <a:lnTo>
                    <a:pt x="601168" y="0"/>
                  </a:lnTo>
                  <a:cubicBezTo>
                    <a:pt x="631707" y="0"/>
                    <a:pt x="660995" y="12132"/>
                    <a:pt x="682590" y="33726"/>
                  </a:cubicBezTo>
                  <a:cubicBezTo>
                    <a:pt x="704184" y="55320"/>
                    <a:pt x="716316" y="84609"/>
                    <a:pt x="716316" y="115148"/>
                  </a:cubicBezTo>
                  <a:lnTo>
                    <a:pt x="716316" y="115148"/>
                  </a:lnTo>
                  <a:cubicBezTo>
                    <a:pt x="716316" y="145687"/>
                    <a:pt x="704184" y="174975"/>
                    <a:pt x="682590" y="196569"/>
                  </a:cubicBezTo>
                  <a:cubicBezTo>
                    <a:pt x="660995" y="218164"/>
                    <a:pt x="631707" y="230295"/>
                    <a:pt x="601168" y="230295"/>
                  </a:cubicBezTo>
                  <a:lnTo>
                    <a:pt x="115148" y="230295"/>
                  </a:lnTo>
                  <a:cubicBezTo>
                    <a:pt x="84609" y="230295"/>
                    <a:pt x="55320" y="218164"/>
                    <a:pt x="33726" y="196569"/>
                  </a:cubicBezTo>
                  <a:cubicBezTo>
                    <a:pt x="12132" y="174975"/>
                    <a:pt x="0" y="145687"/>
                    <a:pt x="0" y="115148"/>
                  </a:cubicBezTo>
                  <a:lnTo>
                    <a:pt x="0" y="115148"/>
                  </a:lnTo>
                  <a:cubicBezTo>
                    <a:pt x="0" y="84609"/>
                    <a:pt x="12132" y="55320"/>
                    <a:pt x="33726" y="33726"/>
                  </a:cubicBezTo>
                  <a:cubicBezTo>
                    <a:pt x="55320" y="12132"/>
                    <a:pt x="84609" y="0"/>
                    <a:pt x="11514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16316" cy="26839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2537701" y="667018"/>
            <a:ext cx="8077200" cy="5523965"/>
          </a:xfrm>
          <a:custGeom>
            <a:avLst/>
            <a:gdLst/>
            <a:ahLst/>
            <a:cxnLst/>
            <a:rect l="l" t="t" r="r" b="b"/>
            <a:pathLst>
              <a:path w="10424372" h="7532763">
                <a:moveTo>
                  <a:pt x="0" y="0"/>
                </a:moveTo>
                <a:lnTo>
                  <a:pt x="10424372" y="0"/>
                </a:lnTo>
                <a:lnTo>
                  <a:pt x="10424372" y="7532763"/>
                </a:lnTo>
                <a:lnTo>
                  <a:pt x="0" y="75327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VE" sz="1200"/>
          </a:p>
        </p:txBody>
      </p:sp>
      <p:sp>
        <p:nvSpPr>
          <p:cNvPr id="6" name="TextBox 6"/>
          <p:cNvSpPr txBox="1"/>
          <p:nvPr/>
        </p:nvSpPr>
        <p:spPr>
          <a:xfrm>
            <a:off x="6610328" y="6519554"/>
            <a:ext cx="7999911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  <a:spcBef>
                <a:spcPct val="0"/>
              </a:spcBef>
            </a:pPr>
            <a:r>
              <a:rPr lang="en-US" sz="1625">
                <a:solidFill>
                  <a:srgbClr val="004AAD"/>
                </a:solidFill>
                <a:latin typeface="Glacial Indifference Bold"/>
              </a:rPr>
              <a:t>CLASSIFICATION MODEL USED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067" y="418532"/>
            <a:ext cx="2067132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5"/>
              </a:lnSpc>
              <a:spcBef>
                <a:spcPct val="0"/>
              </a:spcBef>
            </a:pPr>
            <a:r>
              <a:rPr lang="en-US" sz="1499">
                <a:solidFill>
                  <a:srgbClr val="FFFFFF"/>
                </a:solidFill>
                <a:latin typeface="Glacial Indifference Bold"/>
              </a:rPr>
              <a:t>CLUSTERING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794000" y="127000"/>
            <a:ext cx="4377688" cy="717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7"/>
              </a:lnSpc>
              <a:spcBef>
                <a:spcPct val="0"/>
              </a:spcBef>
            </a:pPr>
            <a:r>
              <a:rPr lang="en-US" sz="4800" dirty="0">
                <a:solidFill>
                  <a:srgbClr val="004AAD"/>
                </a:solidFill>
                <a:latin typeface="Glacial Indifference Bold"/>
              </a:rPr>
              <a:t>SUMMARY</a:t>
            </a:r>
            <a:endParaRPr lang="en-US" sz="5958" dirty="0">
              <a:solidFill>
                <a:srgbClr val="004AAD"/>
              </a:solidFill>
              <a:latin typeface="Glacial Indifference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7200" y="969386"/>
            <a:ext cx="7721600" cy="5039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0"/>
              </a:lnSpc>
            </a:pPr>
            <a:r>
              <a:rPr lang="en-US" sz="1867" spc="115" dirty="0">
                <a:solidFill>
                  <a:srgbClr val="555555"/>
                </a:solidFill>
                <a:latin typeface="Century Gothic" panose="020B0502020202020204" pitchFamily="34" charset="0"/>
              </a:rPr>
              <a:t>This report presents the power of machine learning to predict and analyze housing prices. </a:t>
            </a:r>
          </a:p>
          <a:p>
            <a:pPr algn="ctr"/>
            <a:endParaRPr lang="en-US" sz="1867" spc="115" dirty="0">
              <a:solidFill>
                <a:srgbClr val="555555"/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ts val="3230"/>
              </a:lnSpc>
            </a:pPr>
            <a:r>
              <a:rPr lang="en-US" sz="1867" spc="115" dirty="0">
                <a:solidFill>
                  <a:srgbClr val="555555"/>
                </a:solidFill>
                <a:latin typeface="Century Gothic" panose="020B0502020202020204" pitchFamily="34" charset="0"/>
              </a:rPr>
              <a:t>Employing a linear regression model, we discovered a significant relationship between housing characteristics and housing price, achieving an adjusted R-squared value of </a:t>
            </a:r>
            <a:r>
              <a:rPr lang="en-US" sz="1867" b="1" spc="115" dirty="0">
                <a:solidFill>
                  <a:srgbClr val="0070C0"/>
                </a:solidFill>
                <a:latin typeface="Century Gothic" panose="020B0502020202020204" pitchFamily="34" charset="0"/>
              </a:rPr>
              <a:t>0.694</a:t>
            </a:r>
            <a:r>
              <a:rPr lang="en-US" sz="1867" b="1" spc="115" dirty="0">
                <a:solidFill>
                  <a:srgbClr val="555555"/>
                </a:solidFill>
                <a:latin typeface="Century Gothic" panose="020B0502020202020204" pitchFamily="34" charset="0"/>
              </a:rPr>
              <a:t>.</a:t>
            </a:r>
          </a:p>
          <a:p>
            <a:pPr algn="ctr"/>
            <a:endParaRPr lang="en-US" sz="1867" spc="115" dirty="0">
              <a:solidFill>
                <a:srgbClr val="555555"/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ts val="3230"/>
              </a:lnSpc>
            </a:pPr>
            <a:r>
              <a:rPr lang="en-US" sz="1867" spc="115" dirty="0">
                <a:solidFill>
                  <a:srgbClr val="555555"/>
                </a:solidFill>
                <a:latin typeface="Century Gothic" panose="020B0502020202020204" pitchFamily="34" charset="0"/>
              </a:rPr>
              <a:t>Moving to a more sophisticated approach, the use of </a:t>
            </a:r>
            <a:r>
              <a:rPr lang="en-US" sz="1867" spc="115" dirty="0" err="1">
                <a:solidFill>
                  <a:srgbClr val="555555"/>
                </a:solidFill>
                <a:latin typeface="Century Gothic" panose="020B0502020202020204" pitchFamily="34" charset="0"/>
              </a:rPr>
              <a:t>XGBoost</a:t>
            </a:r>
            <a:r>
              <a:rPr lang="en-US" sz="1867" spc="115" dirty="0">
                <a:solidFill>
                  <a:srgbClr val="555555"/>
                </a:solidFill>
                <a:latin typeface="Century Gothic" panose="020B0502020202020204" pitchFamily="34" charset="0"/>
              </a:rPr>
              <a:t> not only improved the predictive ability, but also highlighted the superior performance of the model, with an R-squared value of </a:t>
            </a:r>
            <a:r>
              <a:rPr lang="en-US" sz="1867" spc="115" dirty="0">
                <a:solidFill>
                  <a:srgbClr val="0070C0"/>
                </a:solidFill>
                <a:latin typeface="Century Gothic" panose="020B0502020202020204" pitchFamily="34" charset="0"/>
              </a:rPr>
              <a:t>0.849</a:t>
            </a:r>
            <a:r>
              <a:rPr lang="en-US" sz="1867" spc="115" dirty="0">
                <a:solidFill>
                  <a:srgbClr val="555555"/>
                </a:solidFill>
                <a:latin typeface="Century Gothic" panose="020B0502020202020204" pitchFamily="34" charset="0"/>
              </a:rPr>
              <a:t>, and significantly reducing the average error rate to </a:t>
            </a:r>
            <a:r>
              <a:rPr lang="en-US" sz="1867" spc="115" dirty="0">
                <a:solidFill>
                  <a:srgbClr val="0070C0"/>
                </a:solidFill>
                <a:latin typeface="Century Gothic" panose="020B0502020202020204" pitchFamily="34" charset="0"/>
              </a:rPr>
              <a:t>15.13</a:t>
            </a:r>
            <a:r>
              <a:rPr lang="en-US" sz="1867" spc="115" dirty="0">
                <a:solidFill>
                  <a:srgbClr val="555555"/>
                </a:solidFill>
                <a:latin typeface="Century Gothic" panose="020B0502020202020204" pitchFamily="34" charset="0"/>
              </a:rPr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val="2923180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794000" y="76200"/>
            <a:ext cx="4377688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7"/>
              </a:lnSpc>
              <a:spcBef>
                <a:spcPct val="0"/>
              </a:spcBef>
            </a:pPr>
            <a:r>
              <a:rPr lang="en-US" sz="5334" dirty="0">
                <a:solidFill>
                  <a:srgbClr val="004AAD"/>
                </a:solidFill>
                <a:latin typeface="Glacial Indifference Bold"/>
              </a:rPr>
              <a:t>SUMMARY</a:t>
            </a:r>
            <a:endParaRPr lang="en-US" sz="5958" dirty="0">
              <a:solidFill>
                <a:srgbClr val="004AAD"/>
              </a:solidFill>
              <a:latin typeface="Glacial Indifference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3201" y="1072262"/>
            <a:ext cx="8483599" cy="2830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0"/>
              </a:lnSpc>
            </a:pPr>
            <a:r>
              <a:rPr lang="en-US" sz="2133" spc="115" dirty="0">
                <a:solidFill>
                  <a:srgbClr val="555555"/>
                </a:solidFill>
                <a:latin typeface="Century Gothic" panose="020B0502020202020204" pitchFamily="34" charset="0"/>
              </a:rPr>
              <a:t>Subsequently, a random forest model was used, which further refined the predictions, reaching an R-squared value of </a:t>
            </a:r>
            <a:r>
              <a:rPr lang="en-US" sz="2133" spc="115" dirty="0">
                <a:solidFill>
                  <a:srgbClr val="0070C0"/>
                </a:solidFill>
                <a:latin typeface="Century Gothic" panose="020B0502020202020204" pitchFamily="34" charset="0"/>
              </a:rPr>
              <a:t>0.876</a:t>
            </a:r>
            <a:r>
              <a:rPr lang="en-US" sz="2133" spc="115" dirty="0">
                <a:solidFill>
                  <a:srgbClr val="555555"/>
                </a:solidFill>
                <a:latin typeface="Century Gothic" panose="020B0502020202020204" pitchFamily="34" charset="0"/>
              </a:rPr>
              <a:t>.</a:t>
            </a:r>
          </a:p>
          <a:p>
            <a:pPr algn="ctr">
              <a:lnSpc>
                <a:spcPts val="3230"/>
              </a:lnSpc>
            </a:pPr>
            <a:endParaRPr lang="en-US" sz="2133" spc="115" dirty="0">
              <a:solidFill>
                <a:srgbClr val="555555"/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ts val="3230"/>
              </a:lnSpc>
            </a:pPr>
            <a:r>
              <a:rPr lang="en-US" sz="2133" spc="115" dirty="0">
                <a:solidFill>
                  <a:srgbClr val="555555"/>
                </a:solidFill>
                <a:latin typeface="Century Gothic" panose="020B0502020202020204" pitchFamily="34" charset="0"/>
              </a:rPr>
              <a:t> Finally, the exploration of the clusters presented the underlying structure of the data, revealing distinct groupings within the housing market.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42941" y="4633533"/>
            <a:ext cx="3506119" cy="533527"/>
            <a:chOff x="0" y="0"/>
            <a:chExt cx="1385134" cy="2107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85133" cy="210776"/>
            </a:xfrm>
            <a:custGeom>
              <a:avLst/>
              <a:gdLst/>
              <a:ahLst/>
              <a:cxnLst/>
              <a:rect l="l" t="t" r="r" b="b"/>
              <a:pathLst>
                <a:path w="1385133" h="210776">
                  <a:moveTo>
                    <a:pt x="105388" y="0"/>
                  </a:moveTo>
                  <a:lnTo>
                    <a:pt x="1279746" y="0"/>
                  </a:lnTo>
                  <a:cubicBezTo>
                    <a:pt x="1337950" y="0"/>
                    <a:pt x="1385133" y="47184"/>
                    <a:pt x="1385133" y="105388"/>
                  </a:cubicBezTo>
                  <a:lnTo>
                    <a:pt x="1385133" y="105388"/>
                  </a:lnTo>
                  <a:cubicBezTo>
                    <a:pt x="1385133" y="163592"/>
                    <a:pt x="1337950" y="210776"/>
                    <a:pt x="1279746" y="210776"/>
                  </a:cubicBezTo>
                  <a:lnTo>
                    <a:pt x="105388" y="210776"/>
                  </a:lnTo>
                  <a:cubicBezTo>
                    <a:pt x="47184" y="210776"/>
                    <a:pt x="0" y="163592"/>
                    <a:pt x="0" y="105388"/>
                  </a:cubicBezTo>
                  <a:lnTo>
                    <a:pt x="0" y="105388"/>
                  </a:lnTo>
                  <a:cubicBezTo>
                    <a:pt x="0" y="47184"/>
                    <a:pt x="47184" y="0"/>
                    <a:pt x="105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85134" cy="24887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8577406" y="2775428"/>
            <a:ext cx="4079747" cy="4249737"/>
          </a:xfrm>
          <a:custGeom>
            <a:avLst/>
            <a:gdLst/>
            <a:ahLst/>
            <a:cxnLst/>
            <a:rect l="l" t="t" r="r" b="b"/>
            <a:pathLst>
              <a:path w="6119621" h="6374606">
                <a:moveTo>
                  <a:pt x="0" y="0"/>
                </a:moveTo>
                <a:lnTo>
                  <a:pt x="6119621" y="0"/>
                </a:lnTo>
                <a:lnTo>
                  <a:pt x="6119621" y="6374605"/>
                </a:lnTo>
                <a:lnTo>
                  <a:pt x="0" y="63746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VE" sz="1200"/>
          </a:p>
        </p:txBody>
      </p:sp>
      <p:sp>
        <p:nvSpPr>
          <p:cNvPr id="6" name="TextBox 6"/>
          <p:cNvSpPr txBox="1"/>
          <p:nvPr/>
        </p:nvSpPr>
        <p:spPr>
          <a:xfrm>
            <a:off x="3018161" y="2665510"/>
            <a:ext cx="6005893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6"/>
              </a:lnSpc>
              <a:spcBef>
                <a:spcPct val="0"/>
              </a:spcBef>
            </a:pPr>
            <a:r>
              <a:rPr lang="en-US" sz="6224">
                <a:solidFill>
                  <a:srgbClr val="FFFFFF"/>
                </a:solidFill>
                <a:latin typeface="Glacial Indifference Bold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4538364"/>
            <a:ext cx="12192000" cy="2319636"/>
            <a:chOff x="0" y="0"/>
            <a:chExt cx="4816593" cy="9163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916399"/>
            </a:xfrm>
            <a:custGeom>
              <a:avLst/>
              <a:gdLst/>
              <a:ahLst/>
              <a:cxnLst/>
              <a:rect l="l" t="t" r="r" b="b"/>
              <a:pathLst>
                <a:path w="4816592" h="916399">
                  <a:moveTo>
                    <a:pt x="0" y="0"/>
                  </a:moveTo>
                  <a:lnTo>
                    <a:pt x="4816592" y="0"/>
                  </a:lnTo>
                  <a:lnTo>
                    <a:pt x="4816592" y="916399"/>
                  </a:lnTo>
                  <a:lnTo>
                    <a:pt x="0" y="91639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95449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85800" y="3702372"/>
            <a:ext cx="5601195" cy="1615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86"/>
              </a:lnSpc>
              <a:spcBef>
                <a:spcPct val="0"/>
              </a:spcBef>
            </a:pPr>
            <a:r>
              <a:rPr lang="en-US" sz="6224">
                <a:solidFill>
                  <a:srgbClr val="FFFFFF"/>
                </a:solidFill>
                <a:latin typeface="Glacial Indifference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44995" y="4963582"/>
            <a:ext cx="8883999" cy="1305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0"/>
              </a:lnSpc>
            </a:pPr>
            <a:r>
              <a:rPr lang="en-US" sz="2207" spc="134" dirty="0">
                <a:solidFill>
                  <a:srgbClr val="FFFFFF"/>
                </a:solidFill>
                <a:latin typeface="Cooper Hewitt Bold"/>
              </a:rPr>
              <a:t>PROJECT GOALS AND OBJECTIVES</a:t>
            </a:r>
          </a:p>
          <a:p>
            <a:pPr marL="0" lvl="1" algn="just">
              <a:lnSpc>
                <a:spcPts val="3744"/>
              </a:lnSpc>
              <a:spcBef>
                <a:spcPct val="0"/>
              </a:spcBef>
            </a:pPr>
            <a:r>
              <a:rPr lang="en-US" sz="2674" spc="163" dirty="0">
                <a:solidFill>
                  <a:srgbClr val="FFFFFF"/>
                </a:solidFill>
                <a:latin typeface="Cooper Hewitt"/>
              </a:rPr>
              <a:t>PREDICT SALE PRICES OF  HOUSES IN SEATTLE USA USING HISTORICAL DATA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05127" y="1134205"/>
            <a:ext cx="621611" cy="622743"/>
          </a:xfrm>
          <a:custGeom>
            <a:avLst/>
            <a:gdLst/>
            <a:ahLst/>
            <a:cxnLst/>
            <a:rect l="l" t="t" r="r" b="b"/>
            <a:pathLst>
              <a:path w="932416" h="934114">
                <a:moveTo>
                  <a:pt x="0" y="0"/>
                </a:moveTo>
                <a:lnTo>
                  <a:pt x="932415" y="0"/>
                </a:lnTo>
                <a:lnTo>
                  <a:pt x="932415" y="934114"/>
                </a:lnTo>
                <a:lnTo>
                  <a:pt x="0" y="934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VE" sz="1200"/>
          </a:p>
        </p:txBody>
      </p:sp>
      <p:sp>
        <p:nvSpPr>
          <p:cNvPr id="4" name="Freeform 4"/>
          <p:cNvSpPr/>
          <p:nvPr/>
        </p:nvSpPr>
        <p:spPr>
          <a:xfrm>
            <a:off x="2612211" y="3672356"/>
            <a:ext cx="807442" cy="807442"/>
          </a:xfrm>
          <a:custGeom>
            <a:avLst/>
            <a:gdLst/>
            <a:ahLst/>
            <a:cxnLst/>
            <a:rect l="l" t="t" r="r" b="b"/>
            <a:pathLst>
              <a:path w="1211163" h="1211163">
                <a:moveTo>
                  <a:pt x="0" y="0"/>
                </a:moveTo>
                <a:lnTo>
                  <a:pt x="1211163" y="0"/>
                </a:lnTo>
                <a:lnTo>
                  <a:pt x="1211163" y="1211163"/>
                </a:lnTo>
                <a:lnTo>
                  <a:pt x="0" y="1211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VE" sz="1200"/>
          </a:p>
        </p:txBody>
      </p:sp>
      <p:sp>
        <p:nvSpPr>
          <p:cNvPr id="5" name="TextBox 5"/>
          <p:cNvSpPr txBox="1"/>
          <p:nvPr/>
        </p:nvSpPr>
        <p:spPr>
          <a:xfrm>
            <a:off x="1628045" y="95250"/>
            <a:ext cx="4467955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2"/>
              </a:lnSpc>
              <a:spcBef>
                <a:spcPct val="0"/>
              </a:spcBef>
            </a:pPr>
            <a:r>
              <a:rPr lang="en-US" sz="5141">
                <a:solidFill>
                  <a:srgbClr val="004AAD"/>
                </a:solidFill>
                <a:latin typeface="Glacial Indifference Bold"/>
              </a:rPr>
              <a:t>DATA 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7839" y="2051381"/>
            <a:ext cx="5516186" cy="4801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0"/>
              </a:lnSpc>
            </a:pPr>
            <a:r>
              <a:rPr lang="en-US" sz="2036" spc="124">
                <a:solidFill>
                  <a:srgbClr val="555555"/>
                </a:solidFill>
                <a:latin typeface="Cooper Hewitt Bold"/>
              </a:rPr>
              <a:t>SOURCE</a:t>
            </a:r>
          </a:p>
          <a:p>
            <a:pPr algn="ctr">
              <a:lnSpc>
                <a:spcPts val="2850"/>
              </a:lnSpc>
            </a:pPr>
            <a:r>
              <a:rPr lang="en-US" sz="2036" spc="124">
                <a:solidFill>
                  <a:srgbClr val="555555"/>
                </a:solidFill>
                <a:latin typeface="Cooper Hewitt"/>
              </a:rPr>
              <a:t>Kaggle  https://www.kaggle.com/datasets/vikramamin/kc-house-dataset-home-prices</a:t>
            </a:r>
          </a:p>
          <a:p>
            <a:pPr algn="ctr">
              <a:lnSpc>
                <a:spcPts val="2850"/>
              </a:lnSpc>
            </a:pPr>
            <a:endParaRPr lang="en-US" sz="2036" spc="124">
              <a:solidFill>
                <a:srgbClr val="555555"/>
              </a:solidFill>
              <a:latin typeface="Cooper Hewitt"/>
            </a:endParaRPr>
          </a:p>
          <a:p>
            <a:pPr algn="ctr">
              <a:lnSpc>
                <a:spcPts val="2850"/>
              </a:lnSpc>
            </a:pPr>
            <a:endParaRPr lang="en-US" sz="2036" spc="124">
              <a:solidFill>
                <a:srgbClr val="555555"/>
              </a:solidFill>
              <a:latin typeface="Cooper Hewitt"/>
            </a:endParaRPr>
          </a:p>
          <a:p>
            <a:pPr algn="ctr">
              <a:lnSpc>
                <a:spcPts val="2850"/>
              </a:lnSpc>
            </a:pPr>
            <a:endParaRPr lang="en-US" sz="2036" spc="124">
              <a:solidFill>
                <a:srgbClr val="555555"/>
              </a:solidFill>
              <a:latin typeface="Cooper Hewitt"/>
            </a:endParaRPr>
          </a:p>
          <a:p>
            <a:pPr algn="ctr">
              <a:lnSpc>
                <a:spcPts val="2850"/>
              </a:lnSpc>
            </a:pPr>
            <a:r>
              <a:rPr lang="en-US" sz="2036" spc="124">
                <a:solidFill>
                  <a:srgbClr val="555555"/>
                </a:solidFill>
                <a:latin typeface="Cooper Hewitt Bold"/>
              </a:rPr>
              <a:t>INFORMATION</a:t>
            </a:r>
          </a:p>
          <a:p>
            <a:pPr algn="ctr">
              <a:lnSpc>
                <a:spcPts val="2850"/>
              </a:lnSpc>
            </a:pPr>
            <a:r>
              <a:rPr lang="en-US" sz="2036" spc="124">
                <a:solidFill>
                  <a:srgbClr val="555555"/>
                </a:solidFill>
                <a:latin typeface="Cooper Hewitt"/>
              </a:rPr>
              <a:t>The data set contains information about house sales in SEATTLE,USA </a:t>
            </a:r>
          </a:p>
          <a:p>
            <a:pPr algn="ctr">
              <a:lnSpc>
                <a:spcPts val="2850"/>
              </a:lnSpc>
            </a:pPr>
            <a:r>
              <a:rPr lang="en-US" sz="2036" spc="124">
                <a:solidFill>
                  <a:srgbClr val="555555"/>
                </a:solidFill>
                <a:latin typeface="Cooper Hewitt"/>
              </a:rPr>
              <a:t>between </a:t>
            </a:r>
          </a:p>
          <a:p>
            <a:pPr algn="ctr">
              <a:lnSpc>
                <a:spcPts val="2850"/>
              </a:lnSpc>
            </a:pPr>
            <a:r>
              <a:rPr lang="en-US" sz="2036" spc="124">
                <a:solidFill>
                  <a:srgbClr val="555555"/>
                </a:solidFill>
                <a:latin typeface="Cooper Hewitt"/>
              </a:rPr>
              <a:t>May 02 2014 and May 27 2015</a:t>
            </a:r>
          </a:p>
          <a:p>
            <a:pPr marL="0" lvl="1" algn="ctr">
              <a:lnSpc>
                <a:spcPts val="2850"/>
              </a:lnSpc>
              <a:spcBef>
                <a:spcPct val="0"/>
              </a:spcBef>
            </a:pPr>
            <a:endParaRPr lang="en-US" sz="2036" spc="124">
              <a:solidFill>
                <a:srgbClr val="555555"/>
              </a:solidFill>
              <a:latin typeface="Cooper Hewit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85306" y="1097750"/>
            <a:ext cx="8415941" cy="5623666"/>
          </a:xfrm>
          <a:custGeom>
            <a:avLst/>
            <a:gdLst/>
            <a:ahLst/>
            <a:cxnLst/>
            <a:rect l="l" t="t" r="r" b="b"/>
            <a:pathLst>
              <a:path w="12623911" h="8435499">
                <a:moveTo>
                  <a:pt x="0" y="0"/>
                </a:moveTo>
                <a:lnTo>
                  <a:pt x="12623912" y="0"/>
                </a:lnTo>
                <a:lnTo>
                  <a:pt x="12623912" y="8435499"/>
                </a:lnTo>
                <a:lnTo>
                  <a:pt x="0" y="8435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212"/>
            </a:stretch>
          </a:blipFill>
        </p:spPr>
        <p:txBody>
          <a:bodyPr/>
          <a:lstStyle/>
          <a:p>
            <a:endParaRPr lang="es-VE" sz="1200"/>
          </a:p>
        </p:txBody>
      </p:sp>
      <p:sp>
        <p:nvSpPr>
          <p:cNvPr id="3" name="Freeform 3"/>
          <p:cNvSpPr/>
          <p:nvPr/>
        </p:nvSpPr>
        <p:spPr>
          <a:xfrm>
            <a:off x="11102480" y="149056"/>
            <a:ext cx="807442" cy="807442"/>
          </a:xfrm>
          <a:custGeom>
            <a:avLst/>
            <a:gdLst/>
            <a:ahLst/>
            <a:cxnLst/>
            <a:rect l="l" t="t" r="r" b="b"/>
            <a:pathLst>
              <a:path w="1211163" h="1211163">
                <a:moveTo>
                  <a:pt x="0" y="0"/>
                </a:moveTo>
                <a:lnTo>
                  <a:pt x="1211162" y="0"/>
                </a:lnTo>
                <a:lnTo>
                  <a:pt x="1211162" y="1211162"/>
                </a:lnTo>
                <a:lnTo>
                  <a:pt x="0" y="12111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VE" sz="1200"/>
          </a:p>
        </p:txBody>
      </p:sp>
      <p:sp>
        <p:nvSpPr>
          <p:cNvPr id="4" name="TextBox 4"/>
          <p:cNvSpPr txBox="1"/>
          <p:nvPr/>
        </p:nvSpPr>
        <p:spPr>
          <a:xfrm>
            <a:off x="40608" y="76201"/>
            <a:ext cx="4467955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4"/>
              </a:lnSpc>
              <a:spcBef>
                <a:spcPct val="0"/>
              </a:spcBef>
            </a:pPr>
            <a:r>
              <a:rPr lang="en-US" sz="4341">
                <a:solidFill>
                  <a:srgbClr val="004AAD"/>
                </a:solidFill>
                <a:latin typeface="Glacial Indifference Bold"/>
              </a:rPr>
              <a:t>DATA SET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612660" y="568305"/>
            <a:ext cx="6560999" cy="326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2753"/>
              </a:lnSpc>
              <a:spcBef>
                <a:spcPct val="0"/>
              </a:spcBef>
            </a:pPr>
            <a:r>
              <a:rPr lang="en-US" sz="1967" spc="119">
                <a:solidFill>
                  <a:srgbClr val="555555"/>
                </a:solidFill>
                <a:latin typeface="Cooper Hewitt"/>
              </a:rPr>
              <a:t>The data set contains </a:t>
            </a:r>
            <a:r>
              <a:rPr lang="en-US" sz="1967" spc="119">
                <a:solidFill>
                  <a:srgbClr val="555555"/>
                </a:solidFill>
                <a:latin typeface="Cooper Hewitt Bold"/>
              </a:rPr>
              <a:t>21</a:t>
            </a:r>
            <a:r>
              <a:rPr lang="en-US" sz="1967" spc="119">
                <a:solidFill>
                  <a:srgbClr val="555555"/>
                </a:solidFill>
                <a:latin typeface="Cooper Hewitt"/>
              </a:rPr>
              <a:t> columns and </a:t>
            </a:r>
            <a:r>
              <a:rPr lang="en-US" sz="1967" spc="119">
                <a:solidFill>
                  <a:srgbClr val="555555"/>
                </a:solidFill>
                <a:latin typeface="Cooper Hewitt Bold"/>
              </a:rPr>
              <a:t>21613</a:t>
            </a:r>
            <a:r>
              <a:rPr lang="en-US" sz="1967" spc="119">
                <a:solidFill>
                  <a:srgbClr val="555555"/>
                </a:solidFill>
                <a:latin typeface="Cooper Hewitt"/>
              </a:rPr>
              <a:t> rows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02480" y="149056"/>
            <a:ext cx="807442" cy="807442"/>
          </a:xfrm>
          <a:custGeom>
            <a:avLst/>
            <a:gdLst/>
            <a:ahLst/>
            <a:cxnLst/>
            <a:rect l="l" t="t" r="r" b="b"/>
            <a:pathLst>
              <a:path w="1211163" h="1211163">
                <a:moveTo>
                  <a:pt x="0" y="0"/>
                </a:moveTo>
                <a:lnTo>
                  <a:pt x="1211162" y="0"/>
                </a:lnTo>
                <a:lnTo>
                  <a:pt x="1211162" y="1211162"/>
                </a:lnTo>
                <a:lnTo>
                  <a:pt x="0" y="12111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VE" sz="1200"/>
          </a:p>
        </p:txBody>
      </p:sp>
      <p:sp>
        <p:nvSpPr>
          <p:cNvPr id="3" name="Freeform 3"/>
          <p:cNvSpPr/>
          <p:nvPr/>
        </p:nvSpPr>
        <p:spPr>
          <a:xfrm>
            <a:off x="8772827" y="2959946"/>
            <a:ext cx="970877" cy="938109"/>
          </a:xfrm>
          <a:custGeom>
            <a:avLst/>
            <a:gdLst/>
            <a:ahLst/>
            <a:cxnLst/>
            <a:rect l="l" t="t" r="r" b="b"/>
            <a:pathLst>
              <a:path w="1456315" h="1407164">
                <a:moveTo>
                  <a:pt x="0" y="0"/>
                </a:moveTo>
                <a:lnTo>
                  <a:pt x="1456315" y="0"/>
                </a:lnTo>
                <a:lnTo>
                  <a:pt x="1456315" y="1407164"/>
                </a:lnTo>
                <a:lnTo>
                  <a:pt x="0" y="1407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VE" sz="1200"/>
          </a:p>
        </p:txBody>
      </p:sp>
      <p:sp>
        <p:nvSpPr>
          <p:cNvPr id="4" name="Freeform 4"/>
          <p:cNvSpPr/>
          <p:nvPr/>
        </p:nvSpPr>
        <p:spPr>
          <a:xfrm>
            <a:off x="5580916" y="5303925"/>
            <a:ext cx="1030169" cy="992709"/>
          </a:xfrm>
          <a:custGeom>
            <a:avLst/>
            <a:gdLst/>
            <a:ahLst/>
            <a:cxnLst/>
            <a:rect l="l" t="t" r="r" b="b"/>
            <a:pathLst>
              <a:path w="1545254" h="1489063">
                <a:moveTo>
                  <a:pt x="0" y="0"/>
                </a:moveTo>
                <a:lnTo>
                  <a:pt x="1545254" y="0"/>
                </a:lnTo>
                <a:lnTo>
                  <a:pt x="1545254" y="1489063"/>
                </a:lnTo>
                <a:lnTo>
                  <a:pt x="0" y="14890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VE" sz="1200"/>
          </a:p>
        </p:txBody>
      </p:sp>
      <p:sp>
        <p:nvSpPr>
          <p:cNvPr id="5" name="Freeform 5"/>
          <p:cNvSpPr/>
          <p:nvPr/>
        </p:nvSpPr>
        <p:spPr>
          <a:xfrm>
            <a:off x="2738052" y="2959945"/>
            <a:ext cx="888746" cy="840976"/>
          </a:xfrm>
          <a:custGeom>
            <a:avLst/>
            <a:gdLst/>
            <a:ahLst/>
            <a:cxnLst/>
            <a:rect l="l" t="t" r="r" b="b"/>
            <a:pathLst>
              <a:path w="1333119" h="1261464">
                <a:moveTo>
                  <a:pt x="0" y="0"/>
                </a:moveTo>
                <a:lnTo>
                  <a:pt x="1333119" y="0"/>
                </a:lnTo>
                <a:lnTo>
                  <a:pt x="1333119" y="1261464"/>
                </a:lnTo>
                <a:lnTo>
                  <a:pt x="0" y="12614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VE" sz="1200"/>
          </a:p>
        </p:txBody>
      </p:sp>
      <p:sp>
        <p:nvSpPr>
          <p:cNvPr id="6" name="TextBox 6"/>
          <p:cNvSpPr txBox="1"/>
          <p:nvPr/>
        </p:nvSpPr>
        <p:spPr>
          <a:xfrm>
            <a:off x="137302" y="57150"/>
            <a:ext cx="5755857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5"/>
              </a:lnSpc>
              <a:spcBef>
                <a:spcPct val="0"/>
              </a:spcBef>
            </a:pPr>
            <a:r>
              <a:rPr lang="en-US" sz="3341">
                <a:solidFill>
                  <a:srgbClr val="004AAD"/>
                </a:solidFill>
                <a:latin typeface="Glacial Indifference Bold"/>
              </a:rPr>
              <a:t>DATA PREPARATION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27389" y="1073112"/>
            <a:ext cx="7166528" cy="102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4183"/>
              </a:lnSpc>
              <a:spcBef>
                <a:spcPct val="0"/>
              </a:spcBef>
            </a:pPr>
            <a:r>
              <a:rPr lang="en-US" sz="2987" spc="182">
                <a:solidFill>
                  <a:srgbClr val="555555"/>
                </a:solidFill>
                <a:latin typeface="Century Gothic Paneuropean"/>
              </a:rPr>
              <a:t>IDENTIFIED AND DELETE SOME OUTLIERS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82882" y="2403532"/>
            <a:ext cx="2956322" cy="362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Century Gothic Paneuropean Bold Italics"/>
              </a:rPr>
              <a:t>3 </a:t>
            </a:r>
            <a:r>
              <a:rPr lang="en-US" sz="2199">
                <a:solidFill>
                  <a:srgbClr val="000000"/>
                </a:solidFill>
                <a:latin typeface="Century Gothic Paneuropean"/>
              </a:rPr>
              <a:t>rows with null values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70922" y="4492872"/>
            <a:ext cx="3829249" cy="362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Century Gothic Paneuropean Bold Italics"/>
              </a:rPr>
              <a:t>10 </a:t>
            </a:r>
            <a:r>
              <a:rPr lang="en-US" sz="2199">
                <a:solidFill>
                  <a:srgbClr val="000000"/>
                </a:solidFill>
                <a:latin typeface="Century Gothic Paneuropean"/>
              </a:rPr>
              <a:t>houses with no bathroom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7114" y="2403532"/>
            <a:ext cx="3790621" cy="362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Century Gothic Paneuropean Bold Italics"/>
              </a:rPr>
              <a:t>1 </a:t>
            </a:r>
            <a:r>
              <a:rPr lang="en-US" sz="2199">
                <a:solidFill>
                  <a:srgbClr val="000000"/>
                </a:solidFill>
                <a:latin typeface="Century Gothic Paneuropean"/>
              </a:rPr>
              <a:t>house with </a:t>
            </a:r>
            <a:r>
              <a:rPr lang="en-US" sz="2199">
                <a:solidFill>
                  <a:srgbClr val="000000"/>
                </a:solidFill>
                <a:latin typeface="Century Gothic Paneuropean Bold Italics"/>
              </a:rPr>
              <a:t>33 </a:t>
            </a:r>
            <a:r>
              <a:rPr lang="en-US" sz="2199">
                <a:solidFill>
                  <a:srgbClr val="000000"/>
                </a:solidFill>
                <a:latin typeface="Century Gothic Paneuropean"/>
              </a:rPr>
              <a:t>bedrooms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02480" y="5840918"/>
            <a:ext cx="807442" cy="807442"/>
          </a:xfrm>
          <a:custGeom>
            <a:avLst/>
            <a:gdLst/>
            <a:ahLst/>
            <a:cxnLst/>
            <a:rect l="l" t="t" r="r" b="b"/>
            <a:pathLst>
              <a:path w="1211163" h="1211163">
                <a:moveTo>
                  <a:pt x="0" y="0"/>
                </a:moveTo>
                <a:lnTo>
                  <a:pt x="1211162" y="0"/>
                </a:lnTo>
                <a:lnTo>
                  <a:pt x="1211162" y="1211163"/>
                </a:lnTo>
                <a:lnTo>
                  <a:pt x="0" y="1211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VE" sz="1200"/>
          </a:p>
        </p:txBody>
      </p:sp>
      <p:sp>
        <p:nvSpPr>
          <p:cNvPr id="3" name="Freeform 3"/>
          <p:cNvSpPr/>
          <p:nvPr/>
        </p:nvSpPr>
        <p:spPr>
          <a:xfrm>
            <a:off x="2748782" y="1070397"/>
            <a:ext cx="6933172" cy="5577963"/>
          </a:xfrm>
          <a:custGeom>
            <a:avLst/>
            <a:gdLst/>
            <a:ahLst/>
            <a:cxnLst/>
            <a:rect l="l" t="t" r="r" b="b"/>
            <a:pathLst>
              <a:path w="10399758" h="8366944">
                <a:moveTo>
                  <a:pt x="0" y="0"/>
                </a:moveTo>
                <a:lnTo>
                  <a:pt x="10399758" y="0"/>
                </a:lnTo>
                <a:lnTo>
                  <a:pt x="10399758" y="8366944"/>
                </a:lnTo>
                <a:lnTo>
                  <a:pt x="0" y="83669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VE" sz="1200"/>
          </a:p>
        </p:txBody>
      </p:sp>
      <p:sp>
        <p:nvSpPr>
          <p:cNvPr id="4" name="TextBox 4"/>
          <p:cNvSpPr txBox="1"/>
          <p:nvPr/>
        </p:nvSpPr>
        <p:spPr>
          <a:xfrm>
            <a:off x="137302" y="57150"/>
            <a:ext cx="5755857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5"/>
              </a:lnSpc>
              <a:spcBef>
                <a:spcPct val="0"/>
              </a:spcBef>
            </a:pPr>
            <a:r>
              <a:rPr lang="en-US" sz="3341">
                <a:solidFill>
                  <a:srgbClr val="004AAD"/>
                </a:solidFill>
                <a:latin typeface="Glacial Indifference Bold"/>
              </a:rPr>
              <a:t>DATA VISUALIZATION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37844" y="483706"/>
            <a:ext cx="7316314" cy="410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530"/>
              </a:lnSpc>
              <a:spcBef>
                <a:spcPct val="0"/>
              </a:spcBef>
            </a:pPr>
            <a:r>
              <a:rPr lang="en-US" sz="2521" spc="153">
                <a:solidFill>
                  <a:srgbClr val="555555"/>
                </a:solidFill>
                <a:latin typeface="Cooper Hewitt"/>
              </a:rPr>
              <a:t>Map of House in Seattle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02480" y="149056"/>
            <a:ext cx="807442" cy="807442"/>
          </a:xfrm>
          <a:custGeom>
            <a:avLst/>
            <a:gdLst/>
            <a:ahLst/>
            <a:cxnLst/>
            <a:rect l="l" t="t" r="r" b="b"/>
            <a:pathLst>
              <a:path w="1211163" h="1211163">
                <a:moveTo>
                  <a:pt x="0" y="0"/>
                </a:moveTo>
                <a:lnTo>
                  <a:pt x="1211162" y="0"/>
                </a:lnTo>
                <a:lnTo>
                  <a:pt x="1211162" y="1211162"/>
                </a:lnTo>
                <a:lnTo>
                  <a:pt x="0" y="12111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VE" sz="1200"/>
          </a:p>
        </p:txBody>
      </p:sp>
      <p:sp>
        <p:nvSpPr>
          <p:cNvPr id="4" name="TextBox 4"/>
          <p:cNvSpPr txBox="1"/>
          <p:nvPr/>
        </p:nvSpPr>
        <p:spPr>
          <a:xfrm>
            <a:off x="137302" y="57150"/>
            <a:ext cx="5755857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5"/>
              </a:lnSpc>
              <a:spcBef>
                <a:spcPct val="0"/>
              </a:spcBef>
            </a:pPr>
            <a:r>
              <a:rPr lang="en-US" sz="3341">
                <a:solidFill>
                  <a:srgbClr val="004AAD"/>
                </a:solidFill>
                <a:latin typeface="Glacial Indifference Bold"/>
              </a:rPr>
              <a:t>DATA VISUALIZATION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37844" y="674828"/>
            <a:ext cx="7316314" cy="375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49"/>
              </a:lnSpc>
              <a:spcBef>
                <a:spcPct val="0"/>
              </a:spcBef>
            </a:pPr>
            <a:r>
              <a:rPr lang="en-US" sz="2321" spc="141">
                <a:solidFill>
                  <a:srgbClr val="555555"/>
                </a:solidFill>
                <a:latin typeface="Cooper Hewitt"/>
              </a:rPr>
              <a:t>Houses showing bedrooms, price and Sqft-living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45A6DF-36ED-E3D9-1353-FF06E8507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651000"/>
            <a:ext cx="10484069" cy="47754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18180" y="2410819"/>
            <a:ext cx="2957289" cy="4981107"/>
            <a:chOff x="0" y="0"/>
            <a:chExt cx="812800" cy="13690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369039"/>
            </a:xfrm>
            <a:custGeom>
              <a:avLst/>
              <a:gdLst/>
              <a:ahLst/>
              <a:cxnLst/>
              <a:rect l="l" t="t" r="r" b="b"/>
              <a:pathLst>
                <a:path w="812800" h="1369039">
                  <a:moveTo>
                    <a:pt x="89009" y="0"/>
                  </a:moveTo>
                  <a:lnTo>
                    <a:pt x="723791" y="0"/>
                  </a:lnTo>
                  <a:cubicBezTo>
                    <a:pt x="747398" y="0"/>
                    <a:pt x="770037" y="9378"/>
                    <a:pt x="786730" y="26070"/>
                  </a:cubicBezTo>
                  <a:cubicBezTo>
                    <a:pt x="803422" y="42763"/>
                    <a:pt x="812800" y="65402"/>
                    <a:pt x="812800" y="89009"/>
                  </a:cubicBezTo>
                  <a:lnTo>
                    <a:pt x="812800" y="1280030"/>
                  </a:lnTo>
                  <a:cubicBezTo>
                    <a:pt x="812800" y="1303637"/>
                    <a:pt x="803422" y="1326277"/>
                    <a:pt x="786730" y="1342969"/>
                  </a:cubicBezTo>
                  <a:cubicBezTo>
                    <a:pt x="770037" y="1359661"/>
                    <a:pt x="747398" y="1369039"/>
                    <a:pt x="723791" y="1369039"/>
                  </a:cubicBezTo>
                  <a:lnTo>
                    <a:pt x="89009" y="1369039"/>
                  </a:lnTo>
                  <a:cubicBezTo>
                    <a:pt x="65402" y="1369039"/>
                    <a:pt x="42763" y="1359661"/>
                    <a:pt x="26070" y="1342969"/>
                  </a:cubicBezTo>
                  <a:cubicBezTo>
                    <a:pt x="9378" y="1326277"/>
                    <a:pt x="0" y="1303637"/>
                    <a:pt x="0" y="1280030"/>
                  </a:cubicBezTo>
                  <a:lnTo>
                    <a:pt x="0" y="89009"/>
                  </a:lnTo>
                  <a:cubicBezTo>
                    <a:pt x="0" y="65402"/>
                    <a:pt x="9378" y="42763"/>
                    <a:pt x="26070" y="26070"/>
                  </a:cubicBezTo>
                  <a:cubicBezTo>
                    <a:pt x="42763" y="9378"/>
                    <a:pt x="65402" y="0"/>
                    <a:pt x="8900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4AAD"/>
              </a:solidFill>
              <a:prstDash val="solid"/>
              <a:round/>
            </a:ln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140713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096084" y="2410819"/>
            <a:ext cx="2957289" cy="4981107"/>
            <a:chOff x="0" y="0"/>
            <a:chExt cx="812800" cy="13690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1369039"/>
            </a:xfrm>
            <a:custGeom>
              <a:avLst/>
              <a:gdLst/>
              <a:ahLst/>
              <a:cxnLst/>
              <a:rect l="l" t="t" r="r" b="b"/>
              <a:pathLst>
                <a:path w="812800" h="1369039">
                  <a:moveTo>
                    <a:pt x="89009" y="0"/>
                  </a:moveTo>
                  <a:lnTo>
                    <a:pt x="723791" y="0"/>
                  </a:lnTo>
                  <a:cubicBezTo>
                    <a:pt x="747398" y="0"/>
                    <a:pt x="770037" y="9378"/>
                    <a:pt x="786730" y="26070"/>
                  </a:cubicBezTo>
                  <a:cubicBezTo>
                    <a:pt x="803422" y="42763"/>
                    <a:pt x="812800" y="65402"/>
                    <a:pt x="812800" y="89009"/>
                  </a:cubicBezTo>
                  <a:lnTo>
                    <a:pt x="812800" y="1280030"/>
                  </a:lnTo>
                  <a:cubicBezTo>
                    <a:pt x="812800" y="1303637"/>
                    <a:pt x="803422" y="1326277"/>
                    <a:pt x="786730" y="1342969"/>
                  </a:cubicBezTo>
                  <a:cubicBezTo>
                    <a:pt x="770037" y="1359661"/>
                    <a:pt x="747398" y="1369039"/>
                    <a:pt x="723791" y="1369039"/>
                  </a:cubicBezTo>
                  <a:lnTo>
                    <a:pt x="89009" y="1369039"/>
                  </a:lnTo>
                  <a:cubicBezTo>
                    <a:pt x="65402" y="1369039"/>
                    <a:pt x="42763" y="1359661"/>
                    <a:pt x="26070" y="1342969"/>
                  </a:cubicBezTo>
                  <a:cubicBezTo>
                    <a:pt x="9378" y="1326277"/>
                    <a:pt x="0" y="1303637"/>
                    <a:pt x="0" y="1280030"/>
                  </a:cubicBezTo>
                  <a:lnTo>
                    <a:pt x="0" y="89009"/>
                  </a:lnTo>
                  <a:cubicBezTo>
                    <a:pt x="0" y="65402"/>
                    <a:pt x="9378" y="42763"/>
                    <a:pt x="26070" y="26070"/>
                  </a:cubicBezTo>
                  <a:cubicBezTo>
                    <a:pt x="42763" y="9378"/>
                    <a:pt x="65402" y="0"/>
                    <a:pt x="8900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4AAD"/>
              </a:solidFill>
              <a:prstDash val="solid"/>
              <a:round/>
            </a:ln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140713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4538364"/>
            <a:ext cx="12192000" cy="2319636"/>
            <a:chOff x="0" y="0"/>
            <a:chExt cx="4816593" cy="91639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916399"/>
            </a:xfrm>
            <a:custGeom>
              <a:avLst/>
              <a:gdLst/>
              <a:ahLst/>
              <a:cxnLst/>
              <a:rect l="l" t="t" r="r" b="b"/>
              <a:pathLst>
                <a:path w="4816592" h="916399">
                  <a:moveTo>
                    <a:pt x="0" y="0"/>
                  </a:moveTo>
                  <a:lnTo>
                    <a:pt x="4816592" y="0"/>
                  </a:lnTo>
                  <a:lnTo>
                    <a:pt x="4816592" y="916399"/>
                  </a:lnTo>
                  <a:lnTo>
                    <a:pt x="0" y="91639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16593" cy="95449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38628" y="2410819"/>
            <a:ext cx="2957289" cy="4981107"/>
            <a:chOff x="0" y="0"/>
            <a:chExt cx="812800" cy="13690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1369039"/>
            </a:xfrm>
            <a:custGeom>
              <a:avLst/>
              <a:gdLst/>
              <a:ahLst/>
              <a:cxnLst/>
              <a:rect l="l" t="t" r="r" b="b"/>
              <a:pathLst>
                <a:path w="812800" h="1369039">
                  <a:moveTo>
                    <a:pt x="89009" y="0"/>
                  </a:moveTo>
                  <a:lnTo>
                    <a:pt x="723791" y="0"/>
                  </a:lnTo>
                  <a:cubicBezTo>
                    <a:pt x="747398" y="0"/>
                    <a:pt x="770037" y="9378"/>
                    <a:pt x="786730" y="26070"/>
                  </a:cubicBezTo>
                  <a:cubicBezTo>
                    <a:pt x="803422" y="42763"/>
                    <a:pt x="812800" y="65402"/>
                    <a:pt x="812800" y="89009"/>
                  </a:cubicBezTo>
                  <a:lnTo>
                    <a:pt x="812800" y="1280030"/>
                  </a:lnTo>
                  <a:cubicBezTo>
                    <a:pt x="812800" y="1303637"/>
                    <a:pt x="803422" y="1326277"/>
                    <a:pt x="786730" y="1342969"/>
                  </a:cubicBezTo>
                  <a:cubicBezTo>
                    <a:pt x="770037" y="1359661"/>
                    <a:pt x="747398" y="1369039"/>
                    <a:pt x="723791" y="1369039"/>
                  </a:cubicBezTo>
                  <a:lnTo>
                    <a:pt x="89009" y="1369039"/>
                  </a:lnTo>
                  <a:cubicBezTo>
                    <a:pt x="65402" y="1369039"/>
                    <a:pt x="42763" y="1359661"/>
                    <a:pt x="26070" y="1342969"/>
                  </a:cubicBezTo>
                  <a:cubicBezTo>
                    <a:pt x="9378" y="1326277"/>
                    <a:pt x="0" y="1303637"/>
                    <a:pt x="0" y="1280030"/>
                  </a:cubicBezTo>
                  <a:lnTo>
                    <a:pt x="0" y="89009"/>
                  </a:lnTo>
                  <a:cubicBezTo>
                    <a:pt x="0" y="65402"/>
                    <a:pt x="9378" y="42763"/>
                    <a:pt x="26070" y="26070"/>
                  </a:cubicBezTo>
                  <a:cubicBezTo>
                    <a:pt x="42763" y="9378"/>
                    <a:pt x="65402" y="0"/>
                    <a:pt x="8900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4AAD"/>
              </a:solidFill>
              <a:prstDash val="solid"/>
              <a:round/>
            </a:ln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140713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39409" y="3100640"/>
            <a:ext cx="2394823" cy="2394813"/>
            <a:chOff x="0" y="0"/>
            <a:chExt cx="6350000" cy="63499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6091" t="-10132" r="-40002"/>
              </a:stretch>
            </a:blipFill>
          </p:spPr>
          <p:txBody>
            <a:bodyPr/>
            <a:lstStyle/>
            <a:p>
              <a:endParaRPr lang="es-VE" sz="1200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899413" y="3133040"/>
            <a:ext cx="2394823" cy="2394813"/>
            <a:chOff x="0" y="0"/>
            <a:chExt cx="6350000" cy="634997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t="-84238" r="-47790" b="-78112"/>
              </a:stretch>
            </a:blipFill>
          </p:spPr>
          <p:txBody>
            <a:bodyPr/>
            <a:lstStyle/>
            <a:p>
              <a:endParaRPr lang="es-VE" sz="1200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915876" y="2103484"/>
            <a:ext cx="2361897" cy="614669"/>
            <a:chOff x="0" y="0"/>
            <a:chExt cx="884921" cy="23029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84921" cy="230295"/>
            </a:xfrm>
            <a:custGeom>
              <a:avLst/>
              <a:gdLst/>
              <a:ahLst/>
              <a:cxnLst/>
              <a:rect l="l" t="t" r="r" b="b"/>
              <a:pathLst>
                <a:path w="884921" h="230295">
                  <a:moveTo>
                    <a:pt x="111447" y="0"/>
                  </a:moveTo>
                  <a:lnTo>
                    <a:pt x="773475" y="0"/>
                  </a:lnTo>
                  <a:cubicBezTo>
                    <a:pt x="835025" y="0"/>
                    <a:pt x="884921" y="49896"/>
                    <a:pt x="884921" y="111447"/>
                  </a:cubicBezTo>
                  <a:lnTo>
                    <a:pt x="884921" y="118849"/>
                  </a:lnTo>
                  <a:cubicBezTo>
                    <a:pt x="884921" y="180399"/>
                    <a:pt x="835025" y="230295"/>
                    <a:pt x="773475" y="230295"/>
                  </a:cubicBezTo>
                  <a:lnTo>
                    <a:pt x="111447" y="230295"/>
                  </a:lnTo>
                  <a:cubicBezTo>
                    <a:pt x="49896" y="230295"/>
                    <a:pt x="0" y="180399"/>
                    <a:pt x="0" y="118849"/>
                  </a:cubicBezTo>
                  <a:lnTo>
                    <a:pt x="0" y="111447"/>
                  </a:lnTo>
                  <a:cubicBezTo>
                    <a:pt x="0" y="49896"/>
                    <a:pt x="49896" y="0"/>
                    <a:pt x="111447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84921" cy="26839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096869" y="415713"/>
            <a:ext cx="7999911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  <a:spcBef>
                <a:spcPct val="0"/>
              </a:spcBef>
            </a:pPr>
            <a:r>
              <a:rPr lang="en-US" sz="4491">
                <a:solidFill>
                  <a:srgbClr val="004AAD"/>
                </a:solidFill>
                <a:latin typeface="Glacial Indifference Bold"/>
              </a:rPr>
              <a:t>PREDICTIVE MODELS USED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819980" y="2267516"/>
            <a:ext cx="2553690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21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Glacial Indifference Bold"/>
              </a:rPr>
              <a:t>XG BOOST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8393780" y="2103484"/>
            <a:ext cx="2361897" cy="614669"/>
            <a:chOff x="0" y="0"/>
            <a:chExt cx="884921" cy="23029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84921" cy="230295"/>
            </a:xfrm>
            <a:custGeom>
              <a:avLst/>
              <a:gdLst/>
              <a:ahLst/>
              <a:cxnLst/>
              <a:rect l="l" t="t" r="r" b="b"/>
              <a:pathLst>
                <a:path w="884921" h="230295">
                  <a:moveTo>
                    <a:pt x="111447" y="0"/>
                  </a:moveTo>
                  <a:lnTo>
                    <a:pt x="773475" y="0"/>
                  </a:lnTo>
                  <a:cubicBezTo>
                    <a:pt x="835025" y="0"/>
                    <a:pt x="884921" y="49896"/>
                    <a:pt x="884921" y="111447"/>
                  </a:cubicBezTo>
                  <a:lnTo>
                    <a:pt x="884921" y="118849"/>
                  </a:lnTo>
                  <a:cubicBezTo>
                    <a:pt x="884921" y="180399"/>
                    <a:pt x="835025" y="230295"/>
                    <a:pt x="773475" y="230295"/>
                  </a:cubicBezTo>
                  <a:lnTo>
                    <a:pt x="111447" y="230295"/>
                  </a:lnTo>
                  <a:cubicBezTo>
                    <a:pt x="49896" y="230295"/>
                    <a:pt x="0" y="180399"/>
                    <a:pt x="0" y="118849"/>
                  </a:cubicBezTo>
                  <a:lnTo>
                    <a:pt x="0" y="111447"/>
                  </a:lnTo>
                  <a:cubicBezTo>
                    <a:pt x="0" y="49896"/>
                    <a:pt x="49896" y="0"/>
                    <a:pt x="111447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84921" cy="26839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8325394" y="2267516"/>
            <a:ext cx="2553690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3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Glacial Indifference Bold"/>
              </a:rPr>
              <a:t>RANDOM FOREST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8404827" y="3100640"/>
            <a:ext cx="2394823" cy="2394813"/>
            <a:chOff x="0" y="0"/>
            <a:chExt cx="6350000" cy="634997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76781" r="-995"/>
              </a:stretch>
            </a:blipFill>
          </p:spPr>
          <p:txBody>
            <a:bodyPr/>
            <a:lstStyle/>
            <a:p>
              <a:endParaRPr lang="es-VE" sz="1200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439409" y="2103484"/>
            <a:ext cx="2361897" cy="614669"/>
            <a:chOff x="0" y="0"/>
            <a:chExt cx="884921" cy="23029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84921" cy="230295"/>
            </a:xfrm>
            <a:custGeom>
              <a:avLst/>
              <a:gdLst/>
              <a:ahLst/>
              <a:cxnLst/>
              <a:rect l="l" t="t" r="r" b="b"/>
              <a:pathLst>
                <a:path w="884921" h="230295">
                  <a:moveTo>
                    <a:pt x="111447" y="0"/>
                  </a:moveTo>
                  <a:lnTo>
                    <a:pt x="773475" y="0"/>
                  </a:lnTo>
                  <a:cubicBezTo>
                    <a:pt x="835025" y="0"/>
                    <a:pt x="884921" y="49896"/>
                    <a:pt x="884921" y="111447"/>
                  </a:cubicBezTo>
                  <a:lnTo>
                    <a:pt x="884921" y="118849"/>
                  </a:lnTo>
                  <a:cubicBezTo>
                    <a:pt x="884921" y="180399"/>
                    <a:pt x="835025" y="230295"/>
                    <a:pt x="773475" y="230295"/>
                  </a:cubicBezTo>
                  <a:lnTo>
                    <a:pt x="111447" y="230295"/>
                  </a:lnTo>
                  <a:cubicBezTo>
                    <a:pt x="49896" y="230295"/>
                    <a:pt x="0" y="180399"/>
                    <a:pt x="0" y="118849"/>
                  </a:cubicBezTo>
                  <a:lnTo>
                    <a:pt x="0" y="111447"/>
                  </a:lnTo>
                  <a:cubicBezTo>
                    <a:pt x="0" y="49896"/>
                    <a:pt x="49896" y="0"/>
                    <a:pt x="111447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VE" sz="1200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884921" cy="26839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343512" y="2273866"/>
            <a:ext cx="2553690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Glacial Indifference Bold"/>
              </a:rPr>
              <a:t>LINEAR REGRESSION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624</Words>
  <Application>Microsoft Office PowerPoint</Application>
  <PresentationFormat>Panorámica</PresentationFormat>
  <Paragraphs>98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9" baseType="lpstr">
      <vt:lpstr>Aptos</vt:lpstr>
      <vt:lpstr>Aptos Display</vt:lpstr>
      <vt:lpstr>Arial</vt:lpstr>
      <vt:lpstr>Cascadia Mono</vt:lpstr>
      <vt:lpstr>Century Gothic</vt:lpstr>
      <vt:lpstr>Century Gothic Paneuropean</vt:lpstr>
      <vt:lpstr>Century Gothic Paneuropean Bold</vt:lpstr>
      <vt:lpstr>Century Gothic Paneuropean Bold Italics</vt:lpstr>
      <vt:lpstr>Cooper Hewitt</vt:lpstr>
      <vt:lpstr>Cooper Hewitt Bold</vt:lpstr>
      <vt:lpstr>Glacial Indifference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Sibaja J.</dc:creator>
  <cp:lastModifiedBy>Carlos Sibaja J.</cp:lastModifiedBy>
  <cp:revision>1</cp:revision>
  <dcterms:created xsi:type="dcterms:W3CDTF">2024-12-03T06:08:02Z</dcterms:created>
  <dcterms:modified xsi:type="dcterms:W3CDTF">2024-12-03T06:15:18Z</dcterms:modified>
</cp:coreProperties>
</file>