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28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8C857-7D54-463E-8AB4-8A0E26FB3E35}" type="datetimeFigureOut">
              <a:rPr lang="en-CA" smtClean="0"/>
              <a:t>2024-10-13</a:t>
            </a:fld>
            <a:endParaRPr lang="en-CA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CA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A69CC-9E12-4D31-A9E4-891F21581551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4822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A1BC-CF06-62D4-29DF-6FB446542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08E08-4E97-4790-7E15-375BBC952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D23BF-26B3-4BCA-DCC9-1C7A2F7C5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E52C7-872A-8C40-A5CE-53B8A1E000E7}" type="datetimeFigureOut">
              <a:rPr lang="en-CA" smtClean="0"/>
              <a:t>2024-10-13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390D7-DCEF-2FFB-42B1-1FF964F15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D85DA-DBF8-275B-26AA-C5751783E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D7358-5BD0-FE49-B5A3-E5E3F1C203F7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0147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7D10C-662D-2B35-4165-4D1D76667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1ED78-CB1A-C749-3B28-8AEB79D69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ACB7D-CDF1-3193-BAC6-DB3EEAD58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E52C7-872A-8C40-A5CE-53B8A1E000E7}" type="datetimeFigureOut">
              <a:rPr lang="en-CA" smtClean="0"/>
              <a:t>2024-10-13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298A4-736A-4916-BF97-1F22DF626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F824F-F17D-5D08-A584-6B0AB6E8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D7358-5BD0-FE49-B5A3-E5E3F1C203F7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5649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CA6AFA-3081-3856-D930-15901BFBE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B19DD-243F-D1B1-34AE-C433DDBE2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FE667-B7C2-756E-C441-929B7C87F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E52C7-872A-8C40-A5CE-53B8A1E000E7}" type="datetimeFigureOut">
              <a:rPr lang="en-CA" smtClean="0"/>
              <a:t>2024-10-13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45A39-2C9C-A21D-EC19-D5BB1F8E4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96C8A-B6DF-05F0-F8BB-6F2A1232B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D7358-5BD0-FE49-B5A3-E5E3F1C203F7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4783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FFA9E-13C9-0204-CF5C-C96035394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EE036-0A83-4054-52C5-F35A3C4EA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A3031-A23F-665A-2D86-D976BB357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E52C7-872A-8C40-A5CE-53B8A1E000E7}" type="datetimeFigureOut">
              <a:rPr lang="en-CA" smtClean="0"/>
              <a:t>2024-10-13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2AF4F-6C37-85F1-93C6-95B47255B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23ED1-0A1A-2B73-35E2-616E0A8E0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D7358-5BD0-FE49-B5A3-E5E3F1C203F7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6264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D9B05-3D33-295F-326E-A53878DB2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521D7-A7D5-21FC-4C92-16EDA0CE0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5E728-DF64-6A87-160B-138F1EE51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E52C7-872A-8C40-A5CE-53B8A1E000E7}" type="datetimeFigureOut">
              <a:rPr lang="en-CA" smtClean="0"/>
              <a:t>2024-10-13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D2BB7-BF40-424A-8276-B6C36C695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E26BE-8498-C797-8057-0CFFC727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D7358-5BD0-FE49-B5A3-E5E3F1C203F7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8135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A87CC-D32B-263C-7FA8-1983DA678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178AC-AA0F-059E-FEBC-EA17866A3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D782BE-2EC3-AD0F-0551-E7319231F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DE44C-AD1C-8F79-42F2-8418289BD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E52C7-872A-8C40-A5CE-53B8A1E000E7}" type="datetimeFigureOut">
              <a:rPr lang="en-CA" smtClean="0"/>
              <a:t>2024-10-13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A03C0-DA52-F26A-807F-D9148339A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999A2-EDD1-33BE-7A74-E0F2A4FD3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D7358-5BD0-FE49-B5A3-E5E3F1C203F7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4163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CA208-622C-6FBD-980B-AACB5099E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D77E2-5C1C-1A23-3D70-B497E3B63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5FF0C-7528-EE6B-D0C4-AC669C5EB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905B07-9D40-7B0C-8D17-829D0DA6D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F8BFE6-F6D7-0DC2-FB8E-8D50945BB9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7DF2D8-0C79-262E-722B-949EF493B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E52C7-872A-8C40-A5CE-53B8A1E000E7}" type="datetimeFigureOut">
              <a:rPr lang="en-CA" smtClean="0"/>
              <a:t>2024-10-13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1C293F-628D-BD86-6389-3019E205A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C2D876-5DFE-A32E-60B7-4893D1A54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D7358-5BD0-FE49-B5A3-E5E3F1C203F7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919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43B8B-128A-F91B-CC3B-B3EABFF1F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15398E-3E50-A854-6737-F08161FA3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E52C7-872A-8C40-A5CE-53B8A1E000E7}" type="datetimeFigureOut">
              <a:rPr lang="en-CA" smtClean="0"/>
              <a:t>2024-10-13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27CAD9-8B30-B084-EE20-5B3A1A807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F91F6E-A620-B548-972F-9BF6E0E85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D7358-5BD0-FE49-B5A3-E5E3F1C203F7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9455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E7CCEF-2FE7-7C5A-F2DD-B7F0B47D9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E52C7-872A-8C40-A5CE-53B8A1E000E7}" type="datetimeFigureOut">
              <a:rPr lang="en-CA" smtClean="0"/>
              <a:t>2024-10-13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F3353-861B-5BA8-8FC9-9EC36B161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C5524-385D-6ADD-65B3-6840CE705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D7358-5BD0-FE49-B5A3-E5E3F1C203F7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680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CE0A7-DD0A-6507-8C6B-2B551FB35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E79F6-7390-EBCD-A05A-1882AAFF7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6249F-07AA-E4B3-94C3-65A757D11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2DB50-B43C-D8A0-F543-99416A093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E52C7-872A-8C40-A5CE-53B8A1E000E7}" type="datetimeFigureOut">
              <a:rPr lang="en-CA" smtClean="0"/>
              <a:t>2024-10-13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07B0A-27AF-ABF0-2621-F339D2AE7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78567-FC88-62BC-744F-1196171AC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D7358-5BD0-FE49-B5A3-E5E3F1C203F7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263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39789-BE4E-84ED-4D2F-480B43880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C08A3B-6938-04DA-92E2-AF97890C97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9C5F3F-7AE1-EFD3-307A-317D8E027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90B03-25DE-214C-AD65-655B61504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E52C7-872A-8C40-A5CE-53B8A1E000E7}" type="datetimeFigureOut">
              <a:rPr lang="en-CA" smtClean="0"/>
              <a:t>2024-10-13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BC6CE-936B-E60D-0741-FE9B72550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6F19E-071B-2A3F-B340-65ED81421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D7358-5BD0-FE49-B5A3-E5E3F1C203F7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768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72F0BC-A359-0CA3-C3BB-F387493A0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5EFB9-7223-0C87-47F8-C1633D0CE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6E0FE-41AA-9163-FE8C-22961B289D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7E52C7-872A-8C40-A5CE-53B8A1E000E7}" type="datetimeFigureOut">
              <a:rPr lang="en-CA" smtClean="0"/>
              <a:t>2024-10-13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D37E4-7795-0937-B019-81FAE2A85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59F58-3F47-0EEA-7985-98C4F4C90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ED7358-5BD0-FE49-B5A3-E5E3F1C203F7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8143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hyperlink" Target="https://creativecommons.org/licenses/by/3.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hyperlink" Target="https://www.flickr.com/photos/gags9999/20310516722/" TargetMode="Externa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8D6D3649-D473-7D3B-BB0D-238D440BA7F5}"/>
              </a:ext>
            </a:extLst>
          </p:cNvPr>
          <p:cNvGrpSpPr/>
          <p:nvPr/>
        </p:nvGrpSpPr>
        <p:grpSpPr>
          <a:xfrm>
            <a:off x="6058826" y="3218688"/>
            <a:ext cx="6133174" cy="3652012"/>
            <a:chOff x="5947332" y="0"/>
            <a:chExt cx="6192099" cy="3639312"/>
          </a:xfrm>
        </p:grpSpPr>
        <p:pic>
          <p:nvPicPr>
            <p:cNvPr id="24" name="Imagen 23">
              <a:extLst>
                <a:ext uri="{FF2B5EF4-FFF2-40B4-BE49-F238E27FC236}">
                  <a16:creationId xmlns:a16="http://schemas.microsoft.com/office/drawing/2014/main" id="{09FDC3FD-8FC7-22A6-3ACF-90A954BB9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47332" y="0"/>
              <a:ext cx="6192099" cy="3639312"/>
            </a:xfrm>
            <a:custGeom>
              <a:avLst/>
              <a:gdLst/>
              <a:ahLst/>
              <a:cxnLst/>
              <a:rect l="l" t="t" r="r" b="b"/>
              <a:pathLst>
                <a:path w="6377940" h="3333749">
                  <a:moveTo>
                    <a:pt x="0" y="0"/>
                  </a:moveTo>
                  <a:lnTo>
                    <a:pt x="6377940" y="0"/>
                  </a:lnTo>
                  <a:lnTo>
                    <a:pt x="6377940" y="3333749"/>
                  </a:lnTo>
                  <a:lnTo>
                    <a:pt x="174585" y="3333749"/>
                  </a:lnTo>
                  <a:lnTo>
                    <a:pt x="0" y="2202180"/>
                  </a:lnTo>
                  <a:close/>
                </a:path>
              </a:pathLst>
            </a:custGeom>
          </p:spPr>
        </p:pic>
        <p:pic>
          <p:nvPicPr>
            <p:cNvPr id="21" name="Imagen 20">
              <a:extLst>
                <a:ext uri="{FF2B5EF4-FFF2-40B4-BE49-F238E27FC236}">
                  <a16:creationId xmlns:a16="http://schemas.microsoft.com/office/drawing/2014/main" id="{FB3945FD-3AF9-9EEE-5A56-CCEEA2DD5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87947" y="0"/>
              <a:ext cx="704088" cy="460183"/>
            </a:xfrm>
            <a:custGeom>
              <a:avLst/>
              <a:gdLst/>
              <a:ahLst/>
              <a:cxnLst/>
              <a:rect l="l" t="t" r="r" b="b"/>
              <a:pathLst>
                <a:path w="6377940" h="3333749">
                  <a:moveTo>
                    <a:pt x="0" y="0"/>
                  </a:moveTo>
                  <a:lnTo>
                    <a:pt x="6377940" y="0"/>
                  </a:lnTo>
                  <a:lnTo>
                    <a:pt x="6377940" y="3333749"/>
                  </a:lnTo>
                  <a:lnTo>
                    <a:pt x="174585" y="3333749"/>
                  </a:lnTo>
                  <a:lnTo>
                    <a:pt x="0" y="2202180"/>
                  </a:lnTo>
                  <a:close/>
                </a:path>
              </a:pathLst>
            </a:cu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DAF8E68-7395-6F38-285D-7EF927A08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49762"/>
            <a:ext cx="4999341" cy="1147264"/>
          </a:xfrm>
        </p:spPr>
        <p:txBody>
          <a:bodyPr anchor="t">
            <a:normAutofit/>
          </a:bodyPr>
          <a:lstStyle/>
          <a:p>
            <a:r>
              <a:rPr lang="en-US" sz="3700" dirty="0">
                <a:solidFill>
                  <a:schemeClr val="bg1"/>
                </a:solidFill>
              </a:rPr>
              <a:t>From NY 5</a:t>
            </a:r>
            <a:r>
              <a:rPr lang="en-US" sz="3700" baseline="30000" dirty="0">
                <a:solidFill>
                  <a:schemeClr val="bg1"/>
                </a:solidFill>
              </a:rPr>
              <a:t>th</a:t>
            </a:r>
            <a:r>
              <a:rPr lang="en-US" sz="3700" dirty="0">
                <a:solidFill>
                  <a:schemeClr val="bg1"/>
                </a:solidFill>
              </a:rPr>
              <a:t> Avenue to Vancouver!</a:t>
            </a:r>
            <a:endParaRPr lang="en-CA" sz="3700" dirty="0">
              <a:solidFill>
                <a:schemeClr val="bg1"/>
              </a:solidFill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324B423-709C-F52F-C629-7505AF6409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13906" r="1" b="8079"/>
          <a:stretch/>
        </p:blipFill>
        <p:spPr>
          <a:xfrm>
            <a:off x="5866215" y="-200054"/>
            <a:ext cx="6356617" cy="3476274"/>
          </a:xfrm>
          <a:custGeom>
            <a:avLst/>
            <a:gdLst/>
            <a:ahLst/>
            <a:cxnLst/>
            <a:rect l="l" t="t" r="r" b="b"/>
            <a:pathLst>
              <a:path w="6377940" h="3333749">
                <a:moveTo>
                  <a:pt x="0" y="0"/>
                </a:moveTo>
                <a:lnTo>
                  <a:pt x="6377940" y="0"/>
                </a:lnTo>
                <a:lnTo>
                  <a:pt x="6377940" y="3333749"/>
                </a:lnTo>
                <a:lnTo>
                  <a:pt x="174585" y="3333749"/>
                </a:lnTo>
                <a:lnTo>
                  <a:pt x="0" y="2202180"/>
                </a:lnTo>
                <a:close/>
              </a:path>
            </a:pathLst>
          </a:custGeom>
        </p:spPr>
      </p:pic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97293F15-27D2-3BE7-2995-7D545202A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079" y="1666875"/>
            <a:ext cx="4820668" cy="2454300"/>
          </a:xfrm>
        </p:spPr>
        <p:txBody>
          <a:bodyPr>
            <a:normAutofit fontScale="85000" lnSpcReduction="10000"/>
          </a:bodyPr>
          <a:lstStyle/>
          <a:p>
            <a:r>
              <a:rPr lang="en-CA" sz="2400" dirty="0">
                <a:solidFill>
                  <a:schemeClr val="bg1">
                    <a:alpha val="80000"/>
                  </a:schemeClr>
                </a:solidFill>
              </a:rPr>
              <a:t>Crazy  People for the Fashion and Technology</a:t>
            </a:r>
          </a:p>
          <a:p>
            <a:r>
              <a:rPr lang="en-CA" sz="2400" dirty="0">
                <a:solidFill>
                  <a:schemeClr val="bg1">
                    <a:alpha val="80000"/>
                  </a:schemeClr>
                </a:solidFill>
              </a:rPr>
              <a:t>Great Market Opportunity</a:t>
            </a:r>
          </a:p>
          <a:p>
            <a:r>
              <a:rPr lang="en-CA" sz="2400" dirty="0">
                <a:solidFill>
                  <a:schemeClr val="bg1">
                    <a:alpha val="80000"/>
                  </a:schemeClr>
                </a:solidFill>
              </a:rPr>
              <a:t>New Startup in Town</a:t>
            </a:r>
          </a:p>
          <a:p>
            <a:pPr lvl="1"/>
            <a:r>
              <a:rPr lang="en-CA" sz="2000" dirty="0">
                <a:solidFill>
                  <a:schemeClr val="bg1">
                    <a:alpha val="80000"/>
                  </a:schemeClr>
                </a:solidFill>
              </a:rPr>
              <a:t>Andréa, Development and Fashion</a:t>
            </a:r>
          </a:p>
          <a:p>
            <a:pPr lvl="1"/>
            <a:r>
              <a:rPr lang="en-CA" sz="2000" dirty="0">
                <a:solidFill>
                  <a:schemeClr val="bg1">
                    <a:alpha val="80000"/>
                  </a:schemeClr>
                </a:solidFill>
              </a:rPr>
              <a:t>Carlos, Development and MKT (CEO)</a:t>
            </a:r>
          </a:p>
          <a:p>
            <a:pPr lvl="1"/>
            <a:r>
              <a:rPr lang="en-CA" sz="2000" dirty="0">
                <a:solidFill>
                  <a:schemeClr val="bg1">
                    <a:alpha val="80000"/>
                  </a:schemeClr>
                </a:solidFill>
              </a:rPr>
              <a:t>José,  Development and quality assurance</a:t>
            </a:r>
          </a:p>
          <a:p>
            <a:pPr lvl="1"/>
            <a:r>
              <a:rPr lang="en-CA" sz="2000" dirty="0">
                <a:solidFill>
                  <a:schemeClr val="bg1">
                    <a:alpha val="80000"/>
                  </a:schemeClr>
                </a:solidFill>
              </a:rPr>
              <a:t>Nicolas, Development and stores partners</a:t>
            </a:r>
          </a:p>
          <a:p>
            <a:pPr lvl="1"/>
            <a:endParaRPr lang="en-US" sz="2000" dirty="0">
              <a:solidFill>
                <a:schemeClr val="bg1">
                  <a:alpha val="80000"/>
                </a:schemeClr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64A290D-B7BC-40B4-AB97-0C801BCCE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8" y="544"/>
            <a:ext cx="874716" cy="6857455"/>
            <a:chOff x="5632358" y="544"/>
            <a:chExt cx="874716" cy="6857455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C60D1EB-842B-4027-9728-E57314926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914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381000" dist="152400" dir="10800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4E103E5-C039-4EA4-843B-AD566B5C96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914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6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9C051454-D566-D9CC-92A7-51A3162914EB}"/>
              </a:ext>
            </a:extLst>
          </p:cNvPr>
          <p:cNvSpPr txBox="1"/>
          <p:nvPr/>
        </p:nvSpPr>
        <p:spPr>
          <a:xfrm>
            <a:off x="7166069" y="6870700"/>
            <a:ext cx="235032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CA" sz="700">
                <a:solidFill>
                  <a:srgbClr val="FFFFFF"/>
                </a:solidFill>
                <a:hlinkClick r:id="rId5" tooltip="https://www.flickr.com/photos/gags9999/20310516722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en-CA" sz="700">
                <a:solidFill>
                  <a:srgbClr val="FFFFFF"/>
                </a:solidFill>
              </a:rPr>
              <a:t> de Autor desconocido está bajo licencia </a:t>
            </a:r>
            <a:r>
              <a:rPr lang="en-CA" sz="700">
                <a:solidFill>
                  <a:srgbClr val="FFFFFF"/>
                </a:solidFill>
                <a:hlinkClick r:id="rId7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CA" sz="700">
              <a:solidFill>
                <a:srgbClr val="FFFFFF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274B76-FB24-2757-7428-9A22CEE36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87950"/>
            <a:ext cx="616753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642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86972-2CBB-FA0A-83CA-29089E31B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CA" sz="3700" dirty="0">
                <a:solidFill>
                  <a:srgbClr val="FFFFFF"/>
                </a:solidFill>
              </a:rPr>
              <a:t>Business Case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A454E-876D-E1A0-FA4D-17E3D045A0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2358" y="708401"/>
            <a:ext cx="3427283" cy="29766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2000" b="1" dirty="0"/>
              <a:t>Problem</a:t>
            </a:r>
          </a:p>
          <a:p>
            <a:pPr marL="0" indent="0">
              <a:buNone/>
            </a:pPr>
            <a:endParaRPr lang="en-CA" sz="2000" dirty="0"/>
          </a:p>
          <a:p>
            <a:r>
              <a:rPr lang="en-CA" sz="2000" dirty="0"/>
              <a:t>The need in demand </a:t>
            </a:r>
          </a:p>
          <a:p>
            <a:r>
              <a:rPr lang="en-CA" sz="2000" dirty="0"/>
              <a:t>Find the correct Advice is hard.</a:t>
            </a:r>
          </a:p>
          <a:p>
            <a:r>
              <a:rPr lang="en-CA" sz="2000" dirty="0"/>
              <a:t>Solutions are focus on specific services</a:t>
            </a:r>
          </a:p>
          <a:p>
            <a:r>
              <a:rPr lang="en-CA" sz="2000" dirty="0"/>
              <a:t>Few referral services and you need to jump from one place to another. </a:t>
            </a:r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D2DBCE-8EC2-05B1-C3DF-813FA70A7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0102" y="452369"/>
            <a:ext cx="3197701" cy="43638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2000" b="1" dirty="0"/>
              <a:t>Markey Opportunity</a:t>
            </a:r>
          </a:p>
          <a:p>
            <a:pPr marL="0" indent="0">
              <a:buNone/>
            </a:pPr>
            <a:endParaRPr lang="en-CA" sz="2000" dirty="0"/>
          </a:p>
          <a:p>
            <a:r>
              <a:rPr lang="en-CA" sz="2000" dirty="0"/>
              <a:t>COVID accelerated the adoption of virtual services.</a:t>
            </a:r>
          </a:p>
          <a:p>
            <a:r>
              <a:rPr lang="en-CA" sz="2000" dirty="0"/>
              <a:t>Styling Services are trendy and growing</a:t>
            </a:r>
          </a:p>
          <a:p>
            <a:pPr lvl="1"/>
            <a:r>
              <a:rPr lang="en-CA" sz="1600" dirty="0"/>
              <a:t>Personal Styling</a:t>
            </a:r>
          </a:p>
          <a:p>
            <a:pPr lvl="1"/>
            <a:r>
              <a:rPr lang="en-CA" sz="1600" dirty="0"/>
              <a:t>Virtual Styling</a:t>
            </a:r>
          </a:p>
          <a:p>
            <a:pPr lvl="1"/>
            <a:r>
              <a:rPr lang="en-CA" sz="1600" dirty="0"/>
              <a:t>Wardrobe Makeover</a:t>
            </a:r>
          </a:p>
          <a:p>
            <a:pPr lvl="1"/>
            <a:r>
              <a:rPr lang="en-CA" sz="1600" dirty="0"/>
              <a:t>Closet Organization</a:t>
            </a:r>
          </a:p>
          <a:p>
            <a:pPr lvl="1"/>
            <a:r>
              <a:rPr lang="en-CA" sz="1600" dirty="0"/>
              <a:t>Image Consulting</a:t>
            </a:r>
          </a:p>
          <a:p>
            <a:pPr lvl="1"/>
            <a:r>
              <a:rPr lang="en-CA" sz="1600" dirty="0"/>
              <a:t>Sustainable Fashion Styling.</a:t>
            </a:r>
          </a:p>
          <a:p>
            <a:pPr lvl="1"/>
            <a:r>
              <a:rPr lang="en-CA" sz="1600" dirty="0"/>
              <a:t>Shopping Advise</a:t>
            </a:r>
          </a:p>
          <a:p>
            <a:pPr lvl="1"/>
            <a:r>
              <a:rPr lang="en-CA" sz="1600" dirty="0"/>
              <a:t>High-profile event Styling.</a:t>
            </a:r>
          </a:p>
          <a:p>
            <a:r>
              <a:rPr lang="en-CA" sz="2000" dirty="0"/>
              <a:t>Billions Market Value Industry. 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F470320-692E-3561-DBBE-62CF9C375F1B}"/>
              </a:ext>
            </a:extLst>
          </p:cNvPr>
          <p:cNvSpPr txBox="1">
            <a:spLocks/>
          </p:cNvSpPr>
          <p:nvPr/>
        </p:nvSpPr>
        <p:spPr>
          <a:xfrm>
            <a:off x="4379978" y="4220215"/>
            <a:ext cx="7356686" cy="21854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2000" b="1" dirty="0"/>
              <a:t>Solution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sz="2000" b="1" dirty="0"/>
          </a:p>
          <a:p>
            <a:r>
              <a:rPr lang="en-CA" sz="2000" dirty="0"/>
              <a:t>NY5</a:t>
            </a:r>
            <a:r>
              <a:rPr lang="en-CA" sz="2000" baseline="30000" dirty="0"/>
              <a:t>th</a:t>
            </a:r>
            <a:r>
              <a:rPr lang="en-CA" sz="2000" dirty="0"/>
              <a:t> </a:t>
            </a:r>
            <a:r>
              <a:rPr lang="en-CA" sz="2000" dirty="0" err="1"/>
              <a:t>FashLink</a:t>
            </a:r>
            <a:r>
              <a:rPr lang="en-CA" sz="2000" dirty="0"/>
              <a:t> Platform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 Serif"/>
              </a:rPr>
              <a:t>Innovative platform that delivers personalized fashion</a:t>
            </a:r>
          </a:p>
          <a:p>
            <a:r>
              <a:rPr lang="en-US" sz="1800" dirty="0">
                <a:solidFill>
                  <a:srgbClr val="000000"/>
                </a:solidFill>
                <a:latin typeface="Roboto Serif"/>
              </a:rPr>
              <a:t>Market Place for Fashion Advisors that can not reach a large customer base.</a:t>
            </a:r>
          </a:p>
          <a:p>
            <a:r>
              <a:rPr lang="en-US" sz="1800" dirty="0">
                <a:solidFill>
                  <a:srgbClr val="000000"/>
                </a:solidFill>
                <a:latin typeface="Roboto Serif"/>
              </a:rPr>
              <a:t>Market Place for Stores with a very committed customer base. </a:t>
            </a:r>
          </a:p>
          <a:p>
            <a:endParaRPr lang="en-US" sz="1800" b="0" i="0" u="none" strike="noStrike" dirty="0">
              <a:solidFill>
                <a:srgbClr val="000000"/>
              </a:solidFill>
              <a:effectLst/>
              <a:latin typeface="Roboto Serif"/>
            </a:endParaRPr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009584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86972-2CBB-FA0A-83CA-29089E31B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CA" sz="3700" dirty="0">
                <a:solidFill>
                  <a:srgbClr val="FFFFFF"/>
                </a:solidFill>
              </a:rPr>
              <a:t>Business Case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8C73323-A4AF-33F2-F50A-2F6E905C3800}"/>
              </a:ext>
            </a:extLst>
          </p:cNvPr>
          <p:cNvSpPr/>
          <p:nvPr/>
        </p:nvSpPr>
        <p:spPr>
          <a:xfrm>
            <a:off x="0" y="0"/>
            <a:ext cx="3813048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187B86D-8507-886A-1C81-2AC05E0917CF}"/>
              </a:ext>
            </a:extLst>
          </p:cNvPr>
          <p:cNvSpPr txBox="1">
            <a:spLocks/>
          </p:cNvSpPr>
          <p:nvPr/>
        </p:nvSpPr>
        <p:spPr>
          <a:xfrm>
            <a:off x="456930" y="1247078"/>
            <a:ext cx="2899189" cy="43638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700" dirty="0">
                <a:solidFill>
                  <a:srgbClr val="FFFFFF"/>
                </a:solidFill>
              </a:rPr>
              <a:t>Revenue Model</a:t>
            </a:r>
          </a:p>
        </p:txBody>
      </p:sp>
      <p:graphicFrame>
        <p:nvGraphicFramePr>
          <p:cNvPr id="14" name="Marcador de contenido 13">
            <a:extLst>
              <a:ext uri="{FF2B5EF4-FFF2-40B4-BE49-F238E27FC236}">
                <a16:creationId xmlns:a16="http://schemas.microsoft.com/office/drawing/2014/main" id="{767EC23C-990B-A559-E482-6EEC8719864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42034970"/>
              </p:ext>
            </p:extLst>
          </p:nvPr>
        </p:nvGraphicFramePr>
        <p:xfrm>
          <a:off x="4172322" y="457200"/>
          <a:ext cx="6955302" cy="4526280"/>
        </p:xfrm>
        <a:graphic>
          <a:graphicData uri="http://schemas.openxmlformats.org/drawingml/2006/table">
            <a:tbl>
              <a:tblPr/>
              <a:tblGrid>
                <a:gridCol w="2057210">
                  <a:extLst>
                    <a:ext uri="{9D8B030D-6E8A-4147-A177-3AD203B41FA5}">
                      <a16:colId xmlns:a16="http://schemas.microsoft.com/office/drawing/2014/main" val="3898878267"/>
                    </a:ext>
                  </a:extLst>
                </a:gridCol>
                <a:gridCol w="4898092">
                  <a:extLst>
                    <a:ext uri="{9D8B030D-6E8A-4147-A177-3AD203B41FA5}">
                      <a16:colId xmlns:a16="http://schemas.microsoft.com/office/drawing/2014/main" val="2167992298"/>
                    </a:ext>
                  </a:extLst>
                </a:gridCol>
              </a:tblGrid>
              <a:tr h="179182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Roboto Serif"/>
                        </a:rPr>
                        <a:t>For Visitors</a:t>
                      </a:r>
                      <a:endParaRPr lang="en-CA" sz="4800" b="1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Roboto Serif"/>
                        </a:rPr>
                        <a:t>Premium Plan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Serif"/>
                        </a:rPr>
                        <a:t>: Visitors pay a monthly or yearly subscription for access to private one-on-one video or text consultations with fashion consultants. 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Roboto Serif"/>
                        </a:rPr>
                        <a:t>Free Plan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Serif"/>
                        </a:rPr>
                        <a:t>: Visitors have limited access to general fashion videos, consultants' recommendations, and partner store products, but no private consultations.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Serif"/>
                        </a:rPr>
                        <a:t> 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360917"/>
                  </a:ext>
                </a:extLst>
              </a:tr>
              <a:tr h="74295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400" b="1" i="0" u="none" strike="noStrike">
                          <a:solidFill>
                            <a:srgbClr val="000000"/>
                          </a:solidFill>
                          <a:effectLst/>
                          <a:latin typeface="Roboto Serif"/>
                        </a:rPr>
                        <a:t>For Advisors</a:t>
                      </a:r>
                      <a:endParaRPr lang="en-CA" sz="4800" b="1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Roboto Serif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Serif"/>
                        </a:rPr>
                        <a:t>Fashion consultants will be charged a small commission on each paid consultation.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340842"/>
                  </a:ext>
                </a:extLst>
              </a:tr>
              <a:tr h="74295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Roboto Serif"/>
                        </a:rPr>
                        <a:t>For Stores</a:t>
                      </a:r>
                      <a:endParaRPr lang="en-CA" sz="4800" b="1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Roboto Serif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Serif"/>
                        </a:rPr>
                        <a:t>Partner clothing stores will pay a commission on sales made through the platform. 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311867"/>
                  </a:ext>
                </a:extLst>
              </a:tr>
            </a:tbl>
          </a:graphicData>
        </a:graphic>
      </p:graphicFrame>
      <p:sp>
        <p:nvSpPr>
          <p:cNvPr id="15" name="Rectangle 1">
            <a:extLst>
              <a:ext uri="{FF2B5EF4-FFF2-40B4-BE49-F238E27FC236}">
                <a16:creationId xmlns:a16="http://schemas.microsoft.com/office/drawing/2014/main" id="{7512771D-1916-1F8F-EEA4-E6065B4AF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446954" y="-329457"/>
            <a:ext cx="16638954" cy="786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3083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253</Words>
  <Application>Microsoft Office PowerPoint</Application>
  <PresentationFormat>Panorámica</PresentationFormat>
  <Paragraphs>52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Roboto Serif</vt:lpstr>
      <vt:lpstr>Office Theme</vt:lpstr>
      <vt:lpstr>From NY 5th Avenue to Vancouver!</vt:lpstr>
      <vt:lpstr>Business Case</vt:lpstr>
      <vt:lpstr>Business 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Moreno Castro, Nicolas</dc:creator>
  <cp:lastModifiedBy>Carlos Sibaja J.</cp:lastModifiedBy>
  <cp:revision>5</cp:revision>
  <dcterms:created xsi:type="dcterms:W3CDTF">2024-09-20T17:51:32Z</dcterms:created>
  <dcterms:modified xsi:type="dcterms:W3CDTF">2024-10-13T17:02:21Z</dcterms:modified>
</cp:coreProperties>
</file>