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notesSlides/notesSlide19.xml" ContentType="application/vnd.openxmlformats-officedocument.presentationml.notes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无样式，无网格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3" d="100"/>
          <a:sy n="53" d="100"/>
        </p:scale>
        <p:origin x="180" y="54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EFD42F7-718C-4B98-AAEC-167E6DDD60A7}" type="datetimeFigureOut">
              <a:rPr lang="en-US"/>
              <a:t/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1B2AA4F-B828-4D7C-AFD3-893933DAFCB4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E01D35-B86E-EA50-2B0C-1A8638087491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 idx="2"/>
          </p:nvPr>
        </p:nvSpPr>
        <p:spPr bwMode="auto"/>
      </p:sp>
      <p:sp>
        <p:nvSpPr>
          <p:cNvPr id="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3216455" name="Slide Image Placeholder 1"/>
          <p:cNvSpPr/>
          <p:nvPr>
            <p:ph type="sldImg" idx="2"/>
          </p:nvPr>
        </p:nvSpPr>
        <p:spPr bwMode="auto"/>
      </p:sp>
      <p:sp>
        <p:nvSpPr>
          <p:cNvPr id="104796919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 idx="2"/>
          </p:nvPr>
        </p:nvSpPr>
        <p:spPr bwMode="auto"/>
      </p:sp>
      <p:sp>
        <p:nvSpPr>
          <p:cNvPr id="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 idx="2"/>
          </p:nvPr>
        </p:nvSpPr>
        <p:spPr bwMode="auto"/>
      </p:sp>
      <p:sp>
        <p:nvSpPr>
          <p:cNvPr id="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 idx="2"/>
          </p:nvPr>
        </p:nvSpPr>
        <p:spPr bwMode="auto"/>
      </p:sp>
      <p:sp>
        <p:nvSpPr>
          <p:cNvPr id="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 idx="2"/>
          </p:nvPr>
        </p:nvSpPr>
        <p:spPr bwMode="auto"/>
      </p:sp>
      <p:sp>
        <p:nvSpPr>
          <p:cNvPr id="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 idx="2"/>
          </p:nvPr>
        </p:nvSpPr>
        <p:spPr bwMode="auto"/>
      </p:sp>
      <p:sp>
        <p:nvSpPr>
          <p:cNvPr id="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 idx="2"/>
          </p:nvPr>
        </p:nvSpPr>
        <p:spPr bwMode="auto"/>
      </p:sp>
      <p:sp>
        <p:nvSpPr>
          <p:cNvPr id="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 idx="2"/>
          </p:nvPr>
        </p:nvSpPr>
        <p:spPr bwMode="auto"/>
      </p:sp>
      <p:sp>
        <p:nvSpPr>
          <p:cNvPr id="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 idx="2"/>
          </p:nvPr>
        </p:nvSpPr>
        <p:spPr bwMode="auto"/>
      </p:sp>
      <p:sp>
        <p:nvSpPr>
          <p:cNvPr id="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981379" name="Slide Image Placeholder 1"/>
          <p:cNvSpPr/>
          <p:nvPr>
            <p:ph type="sldImg" idx="2"/>
          </p:nvPr>
        </p:nvSpPr>
        <p:spPr bwMode="auto"/>
      </p:sp>
      <p:sp>
        <p:nvSpPr>
          <p:cNvPr id="601379857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La gestión de usuarios y la autenticación en entornos de red son procesos esenciales en cualquier organización [1], [2], [3].</a:t>
            </a:r>
            <a:endParaRPr lang="en-US" sz="2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Los directorios activos desempeñan un papel clave al centralizar y asegurar el control de accesos a los diferentes servicios y recursos empresariales [3]. Actualmente, estas herramientas son ampliamente utilizadas en empresas de diversos tamaños para gestionar usuarios, grupos y unidades organizativas de manera unificada (Figura 32).</a:t>
            </a:r>
            <a:endParaRPr lang="en-US" sz="2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0EFE28-E685-355D-E3B3-4B15F605F637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66FB22-5291-34C6-9D83-6576B758DCB3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 idx="2"/>
          </p:nvPr>
        </p:nvSpPr>
        <p:spPr bwMode="auto"/>
      </p:sp>
      <p:sp>
        <p:nvSpPr>
          <p:cNvPr id="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r>
              <a:rPr lang="en-US" sz="1800"/>
              <a:t>Los directorios activos son una solución robusta y ampliamente adoptada para la gestión de usuarios en diversidad de entornos. Proporcionan una forma centralizada y segura de gestionar las cuentas de usuario, los permisos y la autenticación. [2, 3, 18].</a:t>
            </a:r>
            <a:endParaRPr lang="en-US" sz="1800"/>
          </a:p>
          <a:p>
            <a:pPr>
              <a:defRPr/>
            </a:pPr>
            <a:endParaRPr lang="en-US" sz="1800"/>
          </a:p>
          <a:p>
            <a:pPr>
              <a:defRPr/>
            </a:pPr>
            <a:r>
              <a:rPr lang="en-US" sz="1800"/>
              <a:t>Un directorio activo funciona como una base de datos central que almacena información sobre los usuarios, como nombres de usuario, contraseñas, direcciones de correo electrónico, roles y pertenencia a grupos. Esta base de datos se puede integrar con múltiples sistemas y aplicaciones, lo que proporciona un único punto de autenticación y gestión de acceso. Esto significa que los administradores de TI pueden crear y administrar cuentas de usuario de forma eficiente, y los usuarios finales pueden acceder a los recursos que necesitan con un único conjunto de credenciales [2, 3, 18].</a:t>
            </a:r>
            <a:endParaRPr lang="en-US" sz="1800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ES" sz="1200" b="0" i="0" u="none" strike="noStrike" cap="none" spc="0">
                <a:solidFill>
                  <a:srgbClr val="111111"/>
                </a:solidFill>
                <a:latin typeface="Arial"/>
                <a:ea typeface="Arial"/>
                <a:cs typeface="Arial"/>
              </a:rPr>
              <a:t>Cada empresa establece sus propias políticas y controles de seguridad, los cuales influyen en cómo se debe gestionar la información y la estructura organizativa mediante un </a:t>
            </a:r>
            <a:r>
              <a:rPr lang="en-US" sz="1200" b="0" i="0" u="none" strike="noStrike" cap="none" spc="0">
                <a:solidFill>
                  <a:srgbClr val="111111"/>
                </a:solidFill>
                <a:latin typeface="Arial"/>
                <a:ea typeface="Arial"/>
                <a:cs typeface="Arial"/>
              </a:rPr>
              <a:t>AD</a:t>
            </a:r>
            <a:r>
              <a:rPr lang="es-ES" sz="1200" b="0" i="0" u="none" strike="noStrike" cap="none" spc="0">
                <a:solidFill>
                  <a:srgbClr val="111111"/>
                </a:solidFill>
                <a:latin typeface="Arial"/>
                <a:ea typeface="Arial"/>
                <a:cs typeface="Arial"/>
              </a:rPr>
              <a:t>. </a:t>
            </a:r>
            <a:endParaRPr lang="es-ES" sz="1200" b="0" i="0" u="none" strike="noStrike" cap="none" spc="0">
              <a:solidFill>
                <a:srgbClr val="11111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2000"/>
          </a:p>
          <a:p>
            <a:pPr>
              <a:defRPr/>
            </a:pPr>
            <a:r>
              <a:rPr lang="es-ES" sz="2000" b="0" i="0" u="none" strike="noStrike" cap="none" spc="0">
                <a:solidFill>
                  <a:srgbClr val="111111"/>
                </a:solidFill>
                <a:latin typeface="Arial"/>
                <a:ea typeface="Arial"/>
                <a:cs typeface="Arial"/>
              </a:rPr>
              <a:t>La implementación de un </a:t>
            </a:r>
            <a:r>
              <a:rPr lang="en-US" sz="2000" b="0" i="0" u="none" strike="noStrike" cap="none" spc="0">
                <a:solidFill>
                  <a:srgbClr val="111111"/>
                </a:solidFill>
                <a:latin typeface="Arial"/>
                <a:ea typeface="Arial"/>
                <a:cs typeface="Arial"/>
              </a:rPr>
              <a:t>AD</a:t>
            </a:r>
            <a:r>
              <a:rPr lang="es-ES" sz="2000" b="0" i="0" u="none" strike="noStrike" cap="none" spc="0">
                <a:solidFill>
                  <a:srgbClr val="111111"/>
                </a:solidFill>
                <a:latin typeface="Arial"/>
                <a:ea typeface="Arial"/>
                <a:cs typeface="Arial"/>
              </a:rPr>
              <a:t> debe, por tanto, adapta</a:t>
            </a:r>
            <a:r>
              <a:rPr lang="es-ES" sz="2000" b="0" i="0" u="none" strike="noStrike" cap="none" spc="0">
                <a:solidFill>
                  <a:srgbClr val="111111"/>
                </a:solidFill>
                <a:latin typeface="Arial"/>
                <a:ea typeface="Arial"/>
                <a:cs typeface="Arial"/>
              </a:rPr>
              <a:t>rse a los requerimientos específicos de cada entidad, presentando un desafío cuando se buscan soluciones que armonicen con sus necesidades y regulaciones de seguridad</a:t>
            </a:r>
            <a:r>
              <a:rPr lang="en-US" sz="2000" b="0" i="0" u="none" strike="noStrike" cap="none" spc="0">
                <a:solidFill>
                  <a:srgbClr val="11111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 spc="0">
                <a:solidFill>
                  <a:srgbClr val="111111"/>
                </a:solidFill>
                <a:latin typeface="Arial"/>
                <a:ea typeface="Arial"/>
                <a:cs typeface="Arial"/>
              </a:rPr>
              <a:t>[3], [4], [5]</a:t>
            </a:r>
            <a:r>
              <a:rPr lang="es-ES" sz="2000" b="0" i="0" u="none" strike="noStrike" cap="none" spc="0">
                <a:solidFill>
                  <a:srgbClr val="111111"/>
                </a:solidFill>
                <a:latin typeface="Arial"/>
                <a:ea typeface="Arial"/>
                <a:cs typeface="Arial"/>
              </a:rPr>
              <a:t>.</a:t>
            </a:r>
            <a:endParaRPr lang="es-ES" sz="2000" b="0" i="0" u="none" strike="noStrike" cap="none" spc="0">
              <a:solidFill>
                <a:srgbClr val="11111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C3660F-99FC-68A6-EA21-B757872166C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97069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528101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E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Existen dos grandes grupos de directorios activos en el mercado: los de pago y los de código abierto. </a:t>
            </a:r>
            <a:endParaRPr lang="es-ES" sz="2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endParaRPr lang="es-ES" sz="2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s-E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Las soluciones comerciales, como las ofrecidas por Microsoft, destacan por su facilidad de uso y alto nivel de integración, pero también generan una dependencia tecnológica significativa y pueden no ser viables para organizaciones con presupuestos limitados . </a:t>
            </a:r>
            <a:endParaRPr lang="es-ES" sz="2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s-E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En contraste, los directorios activos de código abierto eliminan la necesidad de costosas licencias y ofrecen independencia tecnológica, aunque suelen ser más complejos de implementar y mantener [1], [7], [17].</a:t>
            </a:r>
            <a:endParaRPr lang="es-ES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465180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8C88C0-6A6E-20DF-138E-236988DF55D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 idx="2"/>
          </p:nvPr>
        </p:nvSpPr>
        <p:spPr bwMode="auto"/>
      </p:sp>
      <p:sp>
        <p:nvSpPr>
          <p:cNvPr id="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r>
              <a:rPr lang="en-US"/>
              <a:t>Los directorios activos usan un protocolo de comunicación llamado Protocolo Ligero de Acceso a Directorios, conocido como LDAP (Lightweight Directory Access Protocol); un protocolo de red abierto y estándar para acceder y mantener información en un servicio de directorio. LDAP juega un papel crucial en la gestión de usuarios y la autenticación en muchos sistemas y aplicaciones [3, 4, 5, 6, 11, 12].</a:t>
            </a:r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 idx="2"/>
          </p:nvPr>
        </p:nvSpPr>
        <p:spPr bwMode="auto"/>
      </p:sp>
      <p:sp>
        <p:nvSpPr>
          <p:cNvPr id="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r>
              <a:rPr lang="en-US"/>
              <a:t>Existen varios sistemas que implementan Directorio Activo usando LDAP como protocolo de comunicación, entre ellos Microsoft Entra ID, Apache Directory Studio y Oracle Directory Server Enterprise Edition [12, 13, 14]. Sin embargo, no todos son gratuitos o sencillos de configurar. Una de las alternativas gratuitas que implementan Directorio Activo es Samba 4, que actúa como controlador de dominio en sistemas Unix [5, 8, 10]. Además, para la gestión de Directorios, existen herramientas como Remote Server Administration Tools (RSAT)[19], Webmin [9], samba4-manager y ADwebmanager, pero estas pueden resultar insuficientes en términos de personalización y facilidad de despliegue a necesidades organizacionales o de la comunidad (Tabla 1).</a:t>
            </a:r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 idx="2"/>
          </p:nvPr>
        </p:nvSpPr>
        <p:spPr bwMode="auto"/>
      </p:sp>
      <p:sp>
        <p:nvSpPr>
          <p:cNvPr id="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r>
              <a:rPr lang="es-ES" sz="20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 pesar de las ventajas que ofrecen las soluciones de software libre y código abierto (SLCA), estas suelen presentar desafíos significativos en términos de personalización y simplicidad. Su enfoque en satisfacer necesidades específicas puede generar complejidades técnicas que demandan recursos especializados para su personalización y mantenimiento. La falta de flexibilidad para adaptarse a los requerimientos particulares de cada empresa puede comprometer tanto la seguridad como la funcionalidad organizacional. Además, las restricciones arquitectónicas inherentes y los diseños originales que no consideraron la personalización pueden hacer que estas herramientas sean menos intuitivas y más difíciles de ajustar [31], [32], [33].</a:t>
            </a:r>
            <a:endParaRPr sz="20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sz="2000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587266" name="Slide Image Placeholder 1"/>
          <p:cNvSpPr/>
          <p:nvPr>
            <p:ph type="sldImg" idx="2"/>
          </p:nvPr>
        </p:nvSpPr>
        <p:spPr bwMode="auto"/>
      </p:sp>
      <p:sp>
        <p:nvSpPr>
          <p:cNvPr id="1805250028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 pesar de las ventajas que ofrecen las soluciones de software libre y código abierto (SLCA), estas suelen presentar desafíos significativos en términos de personalización y simplicidad. Su enfoque en satisfacer necesidades específicas puede generar complejidades técnicas que demandan recursos especializados para su personalización y mantenimiento. La falta de flexibilidad para adaptarse a los requerimientos particulares de cada empresa puede comprometer tanto la seguridad como la funcionalidad organizacional. Además, las restricciones arquitectónicas inherentes y los diseños originales que no consideraron la personalización pueden hacer que estas herramientas sean menos intuitivas y más difíciles de ajustar [31], [32], [33].</a:t>
            </a:r>
            <a:endParaRPr lang="en-US" sz="2000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A1C593-65D0-4073-BCC9-577B9352EA9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618960-8005-486C-9A75-10CB2AAC16F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A1C593-65D0-4073-BCC9-577B9352EA9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618960-8005-486C-9A75-10CB2AAC16F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A1C593-65D0-4073-BCC9-577B9352EA9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618960-8005-486C-9A75-10CB2AAC16F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A1C593-65D0-4073-BCC9-577B9352EA9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618960-8005-486C-9A75-10CB2AAC16F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A1C593-65D0-4073-BCC9-577B9352EA9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618960-8005-486C-9A75-10CB2AAC16F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A1C593-65D0-4073-BCC9-577B9352EA9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618960-8005-486C-9A75-10CB2AAC16F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A1C593-65D0-4073-BCC9-577B9352EA97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618960-8005-486C-9A75-10CB2AAC16F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A1C593-65D0-4073-BCC9-577B9352EA97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618960-8005-486C-9A75-10CB2AAC16F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A1C593-65D0-4073-BCC9-577B9352EA97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618960-8005-486C-9A75-10CB2AAC16F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A1C593-65D0-4073-BCC9-577B9352EA9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618960-8005-486C-9A75-10CB2AAC16F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3A1C593-65D0-4073-BCC9-577B9352EA9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618960-8005-486C-9A75-10CB2AAC16F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1C593-65D0-4073-BCC9-577B9352EA9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618960-8005-486C-9A75-10CB2AAC16F9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372110" y="808989"/>
            <a:ext cx="11447780" cy="2387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Aplicación web de código abierto para la gestión y autenticación de usuarios basada en Directorio Activo.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05740" y="4864735"/>
            <a:ext cx="6379210" cy="1655445"/>
          </a:xfrm>
        </p:spPr>
        <p:txBody>
          <a:bodyPr/>
          <a:lstStyle/>
          <a:p>
            <a:pPr algn="l">
              <a:defRPr/>
            </a:pPr>
            <a:r>
              <a:rPr lang="en-US"/>
              <a:t>Autor: 		Carlos Daniel Vilaseca Illnait</a:t>
            </a:r>
            <a:endParaRPr lang="en-US"/>
          </a:p>
          <a:p>
            <a:pPr algn="l">
              <a:defRPr/>
            </a:pPr>
            <a:r>
              <a:rPr lang="en-US"/>
              <a:t>Tutores: 	Dra. C. Raisa Socorro Llanes</a:t>
            </a:r>
            <a:endParaRPr lang="en-US"/>
          </a:p>
          <a:p>
            <a:pPr marL="1371600" lvl="3" indent="457200" algn="l">
              <a:defRPr/>
            </a:pPr>
            <a:r>
              <a:rPr lang="en-US" sz="2400"/>
              <a:t>Dra. C. Lisandra Bravo Ilisastigui</a:t>
            </a:r>
            <a:endParaRPr lang="en-US" sz="2400"/>
          </a:p>
          <a:p>
            <a:pPr marL="457200" lvl="1" indent="457200" algn="l">
              <a:defRPr/>
            </a:pPr>
            <a:endParaRPr lang="en-US" sz="2400"/>
          </a:p>
        </p:txBody>
      </p:sp>
      <p:sp>
        <p:nvSpPr>
          <p:cNvPr id="4" name="Text Box 3"/>
          <p:cNvSpPr txBox="1"/>
          <p:nvPr/>
        </p:nvSpPr>
        <p:spPr bwMode="auto">
          <a:xfrm>
            <a:off x="5786120" y="5732779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945" y="-147955"/>
            <a:ext cx="10515600" cy="1325563"/>
          </a:xfrm>
        </p:spPr>
        <p:txBody>
          <a:bodyPr/>
          <a:p>
            <a:pPr>
              <a:defRPr/>
            </a:pPr>
            <a:r>
              <a:rPr lang="en-US"/>
              <a:t>Problema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46050" y="909954"/>
            <a:ext cx="11867515" cy="1950085"/>
          </a:xfrm>
        </p:spPr>
        <p:txBody>
          <a:bodyPr/>
          <a:p>
            <a:pPr marL="0" indent="0">
              <a:buNone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Las soluciones de AD de código abierto y libres (SLCA) presentan un nivel insuficiente de adaptabilidad y facilidad de uso, lo que dificulta su implementación y personalización en entornos específicos.</a:t>
            </a:r>
            <a:endParaRPr lang="en-US" sz="3200"/>
          </a:p>
        </p:txBody>
      </p:sp>
      <p:sp>
        <p:nvSpPr>
          <p:cNvPr id="5" name="Title 1"/>
          <p:cNvSpPr>
            <a:spLocks noGrp="1"/>
          </p:cNvSpPr>
          <p:nvPr/>
        </p:nvSpPr>
        <p:spPr bwMode="auto">
          <a:xfrm>
            <a:off x="67944" y="21032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Objeto de estudio y campo de acción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 bwMode="auto">
          <a:xfrm>
            <a:off x="1214210" y="3175367"/>
            <a:ext cx="10497552" cy="3422282"/>
            <a:chOff x="0" y="0"/>
            <a:chExt cx="10497552" cy="3422282"/>
          </a:xfrm>
        </p:grpSpPr>
        <p:sp>
          <p:nvSpPr>
            <p:cNvPr id="106" name="Text Box 105"/>
            <p:cNvSpPr txBox="1"/>
            <p:nvPr/>
          </p:nvSpPr>
          <p:spPr bwMode="auto">
            <a:xfrm flipH="0" flipV="0">
              <a:off x="0" y="0"/>
              <a:ext cx="10497552" cy="3422282"/>
            </a:xfrm>
            <a:prstGeom prst="rect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>
              <a:noAutofit/>
            </a:bodyPr>
            <a:p>
              <a:pPr indent="0" algn="ctr">
                <a:defRPr/>
              </a:pPr>
              <a:r>
                <a:rPr lang="en-US" sz="2800" b="0" i="0" u="none" strike="noStrike" cap="none" spc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Los servicios de AD y las herramientas asociadas para su administración, con un enfoque particular en su integración y gestión mediante el protocolo LDAP.</a:t>
              </a:r>
              <a:endParaRPr lang="en-US" sz="2800" b="0">
                <a:solidFill>
                  <a:schemeClr val="bg1"/>
                </a:solidFill>
                <a:latin typeface="Arial"/>
                <a:ea typeface="SimSun"/>
                <a:cs typeface="Times New Roman"/>
              </a:endParaRPr>
            </a:p>
          </p:txBody>
        </p:sp>
        <p:sp>
          <p:nvSpPr>
            <p:cNvPr id="6" name="Text Box 5"/>
            <p:cNvSpPr txBox="1"/>
            <p:nvPr/>
          </p:nvSpPr>
          <p:spPr bwMode="auto">
            <a:xfrm flipH="0" flipV="0">
              <a:off x="1592061" y="1464175"/>
              <a:ext cx="7170937" cy="1684087"/>
            </a:xfrm>
            <a:prstGeom prst="rect">
              <a:avLst/>
            </a:prstGeom>
          </p:spPr>
          <p:style>
            <a:lnRef idx="0">
              <a:srgbClr val="FFFFFF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p>
              <a:pPr algn="ctr">
                <a:defRPr/>
              </a:pPr>
              <a:r>
                <a:rPr lang="en-US" sz="2800" b="0" i="0" u="none" strike="noStrike" cap="none" spc="0">
                  <a:solidFill>
                    <a:schemeClr val="lt1"/>
                  </a:solidFill>
                  <a:latin typeface="Calibri"/>
                  <a:ea typeface="Calibri"/>
                  <a:cs typeface="Calibri"/>
                </a:rPr>
                <a:t>Los sistemas de AD y las herramientas de gestión de tipo SLCA basadas en LDAP.</a:t>
              </a:r>
              <a:endParaRPr lang="en-US" sz="2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1293799" name="Title 1"/>
          <p:cNvSpPr>
            <a:spLocks noGrp="1"/>
          </p:cNvSpPr>
          <p:nvPr>
            <p:ph type="title"/>
          </p:nvPr>
        </p:nvSpPr>
        <p:spPr bwMode="auto">
          <a:xfrm>
            <a:off x="67944" y="-147954"/>
            <a:ext cx="10515600" cy="1325562"/>
          </a:xfrm>
        </p:spPr>
        <p:txBody>
          <a:bodyPr/>
          <a:p>
            <a:pPr>
              <a:defRPr/>
            </a:pPr>
            <a:r>
              <a:rPr lang="en-US"/>
              <a:t>Problema</a:t>
            </a:r>
            <a:endParaRPr lang="en-US"/>
          </a:p>
        </p:txBody>
      </p:sp>
      <p:sp>
        <p:nvSpPr>
          <p:cNvPr id="439269931" name="Content Placeholder 2"/>
          <p:cNvSpPr>
            <a:spLocks noGrp="1"/>
          </p:cNvSpPr>
          <p:nvPr>
            <p:ph idx="1"/>
          </p:nvPr>
        </p:nvSpPr>
        <p:spPr bwMode="auto">
          <a:xfrm>
            <a:off x="146048" y="1177607"/>
            <a:ext cx="11867515" cy="1950084"/>
          </a:xfrm>
        </p:spPr>
        <p:txBody>
          <a:bodyPr/>
          <a:p>
            <a:pPr marL="0" indent="0">
              <a:buNone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Las soluciones de AD de código abierto y libres (SLCA) presentan un nivel insuficiente de adaptabilidad y facilidad de uso, lo que dificulta su implementación y personalización en entornos específicos.</a:t>
            </a:r>
            <a:endParaRPr lang="en-US" sz="3200"/>
          </a:p>
        </p:txBody>
      </p:sp>
      <p:pic>
        <p:nvPicPr>
          <p:cNvPr id="140288844" name=""/>
          <p:cNvPicPr>
            <a:picLocks noChangeAspect="1"/>
          </p:cNvPicPr>
          <p:nvPr/>
        </p:nvPicPr>
        <p:blipFill>
          <a:blip r:embed="rId3"/>
          <a:srcRect l="0" t="0" r="0" b="5694"/>
          <a:stretch/>
        </p:blipFill>
        <p:spPr bwMode="auto">
          <a:xfrm flipH="0" flipV="0">
            <a:off x="4883664" y="3995897"/>
            <a:ext cx="3048717" cy="2875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945" y="-147955"/>
            <a:ext cx="10515600" cy="1325563"/>
          </a:xfrm>
        </p:spPr>
        <p:txBody>
          <a:bodyPr/>
          <a:p>
            <a:pPr>
              <a:defRPr/>
            </a:pPr>
            <a:r>
              <a:rPr lang="en-US"/>
              <a:t>Hipótesis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46050" y="909954"/>
            <a:ext cx="11867515" cy="1950085"/>
          </a:xfrm>
        </p:spPr>
        <p:txBody>
          <a:bodyPr/>
          <a:p>
            <a:pPr marL="0" indent="0">
              <a:buNone/>
              <a:defRPr/>
            </a:pPr>
            <a:r>
              <a:rPr lang="en-US" sz="3200"/>
              <a:t>Desarrollar una aplicación web de código abierto, con archivos de configuración que permitan la customizacion de la solución; con un proceso de despliegue documentado, es una mejora en comparación con soluciones ya existentes.</a:t>
            </a:r>
            <a:endParaRPr lang="en-US" sz="3200"/>
          </a:p>
        </p:txBody>
      </p:sp>
      <p:sp>
        <p:nvSpPr>
          <p:cNvPr id="5" name="Title 1"/>
          <p:cNvSpPr>
            <a:spLocks noGrp="1"/>
          </p:cNvSpPr>
          <p:nvPr/>
        </p:nvSpPr>
        <p:spPr bwMode="auto">
          <a:xfrm>
            <a:off x="13462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Objetivo general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 bwMode="auto">
          <a:xfrm>
            <a:off x="134620" y="4592955"/>
            <a:ext cx="117367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3200"/>
              <a:t>Crear una consola de administración web de código abierto, adaptable, y fácil de desplegar para la gestión de Directorio Activo, ofreciendo una solución práctica y flexible para diferentes contextos.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945" y="-147955"/>
            <a:ext cx="10515600" cy="1325563"/>
          </a:xfrm>
        </p:spPr>
        <p:txBody>
          <a:bodyPr/>
          <a:p>
            <a:pPr>
              <a:defRPr/>
            </a:pPr>
            <a:r>
              <a:rPr lang="en-US"/>
              <a:t>Objetivos específicos y tareas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 bwMode="auto">
          <a:xfrm>
            <a:off x="67945" y="882650"/>
            <a:ext cx="11979275" cy="5873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AutoNum type="arabicPeriod"/>
              <a:defRPr/>
            </a:pPr>
            <a:r>
              <a:rPr lang="en-US" sz="2800"/>
              <a:t>Analizar los requisitos de la aplicación de gestión de Directorio Activo:</a:t>
            </a:r>
            <a:endParaRPr lang="en-US" sz="2800"/>
          </a:p>
          <a:p>
            <a:pPr marL="800100" lvl="1" indent="-342900">
              <a:buAutoNum type="arabicPeriod"/>
              <a:defRPr/>
            </a:pPr>
            <a:r>
              <a:rPr lang="en-US" sz="2800"/>
              <a:t>Realizar encuestas y entrevistas con administradores de sistemas y usuarios finales para comprender sus necesidades específicas en la gestión de Directorio Activo.</a:t>
            </a:r>
            <a:endParaRPr lang="en-US" sz="2800"/>
          </a:p>
          <a:p>
            <a:pPr marL="800100" lvl="1" indent="-342900">
              <a:buAutoNum type="arabicPeriod"/>
              <a:defRPr/>
            </a:pPr>
            <a:r>
              <a:rPr lang="en-US" sz="2800"/>
              <a:t>Documentar los requisitos funcionales y no funcionales que debe cumplir la aplicación.</a:t>
            </a:r>
            <a:endParaRPr lang="en-US" sz="2800"/>
          </a:p>
          <a:p>
            <a:pPr marL="342900" lvl="0" indent="-342900">
              <a:buAutoNum type="arabicPeriod"/>
              <a:defRPr/>
            </a:pPr>
            <a:r>
              <a:rPr lang="en-US" sz="2800"/>
              <a:t>Determinar los requisitos para la personalización del sistema:</a:t>
            </a:r>
            <a:endParaRPr lang="en-US" sz="2800"/>
          </a:p>
          <a:p>
            <a:pPr marL="800100" lvl="1" indent="-342900">
              <a:buAutoNum type="arabicPeriod"/>
              <a:defRPr/>
            </a:pPr>
            <a:r>
              <a:rPr lang="en-US" sz="2800"/>
              <a:t>Analizar diferentes casos de uso para identificar las opciones de personalización requeridas por los usuarios.</a:t>
            </a:r>
            <a:endParaRPr lang="en-US" sz="2800"/>
          </a:p>
          <a:p>
            <a:pPr marL="800100" lvl="1" indent="-342900">
              <a:buAutoNum type="arabicPeriod"/>
              <a:defRPr/>
            </a:pPr>
            <a:r>
              <a:rPr lang="en-US" sz="2800"/>
              <a:t>Documentar los requisitos de personalización, incluyendo la personalización de la interfaz de usuario, ajustes de seguridad y posibles extensiones o módulos adicionales.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945" y="-147955"/>
            <a:ext cx="10515600" cy="1325563"/>
          </a:xfrm>
        </p:spPr>
        <p:txBody>
          <a:bodyPr/>
          <a:p>
            <a:pPr>
              <a:defRPr/>
            </a:pPr>
            <a:r>
              <a:rPr lang="en-US"/>
              <a:t>Objetivos específicos y tareas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 bwMode="auto">
          <a:xfrm>
            <a:off x="67945" y="882650"/>
            <a:ext cx="11979275" cy="5873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arabicPeriod" startAt="3"/>
              <a:defRPr/>
            </a:pPr>
            <a:r>
              <a:rPr lang="en-US" sz="2800"/>
              <a:t>Simplificar el proceso de despliegue: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Consultar con ingenieros de software y expertos en DevOps para entender las complejidades actuales en el despliegue de aplicaciones similares.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Identificar y documentar estrategias y herramientas que simplifiquen el proceso de instalación y configuración inicial de la aplicación.</a:t>
            </a:r>
            <a:endParaRPr lang="en-US" sz="2800"/>
          </a:p>
          <a:p>
            <a:pPr marL="514350" lvl="0" indent="-514350">
              <a:buFont typeface="+mj-lt"/>
              <a:buAutoNum type="arabicPeriod" startAt="3"/>
              <a:defRPr/>
            </a:pPr>
            <a:r>
              <a:rPr lang="en-US" sz="2800"/>
              <a:t>Estudiar proyectos y literatura relacionados: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Realizar una revisión exhaustiva de proyectos de código abierto y literatura relacionados con la gestión de Directorio Activo y Samba.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Analizar y documentar las mejores prácticas, patrones de diseño y tecnologías empleadas en proyectos similares de éxito.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945" y="-147955"/>
            <a:ext cx="10515600" cy="1325563"/>
          </a:xfrm>
        </p:spPr>
        <p:txBody>
          <a:bodyPr/>
          <a:p>
            <a:pPr>
              <a:defRPr/>
            </a:pPr>
            <a:r>
              <a:rPr lang="en-US"/>
              <a:t>Objetivos específicos y tareas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 bwMode="auto">
          <a:xfrm>
            <a:off x="67945" y="882650"/>
            <a:ext cx="11979275" cy="5873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arabicPeriod" startAt="5"/>
              <a:defRPr/>
            </a:pPr>
            <a:r>
              <a:rPr lang="en-US" sz="2800"/>
              <a:t>Seleccionar un cliente LDAP adecuado: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Evaluar diferentes clientes LDAP disponibles en el mercado, considerando factores como compatibilidad, rendimiento y facilidad de integración.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Elegir el cliente LDAP que mejor se alinee con los requisitos funcionales y no funcionales previamente definidos</a:t>
            </a:r>
            <a:endParaRPr lang="en-US" sz="2800"/>
          </a:p>
          <a:p>
            <a:pPr marL="514350" lvl="0" indent="-514350">
              <a:buFont typeface="+mj-lt"/>
              <a:buAutoNum type="arabicPeriod" startAt="5"/>
              <a:defRPr/>
            </a:pPr>
            <a:r>
              <a:rPr lang="en-US" sz="2800"/>
              <a:t>Configurar el proyecto inicial: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Establecer la arquitectura base del proyecto y configurar el ambiente de desarrollo necesario.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Configurar el cliente LDAP seleccionado y las herramientas asociadas para iniciar el desarrollo.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945" y="-147955"/>
            <a:ext cx="10515600" cy="1325563"/>
          </a:xfrm>
        </p:spPr>
        <p:txBody>
          <a:bodyPr/>
          <a:p>
            <a:pPr>
              <a:defRPr/>
            </a:pPr>
            <a:r>
              <a:rPr lang="en-US"/>
              <a:t>Objetivos específicos y tareas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 bwMode="auto">
          <a:xfrm>
            <a:off x="67945" y="882650"/>
            <a:ext cx="11979275" cy="5873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arabicPeriod" startAt="7"/>
              <a:defRPr/>
            </a:pPr>
            <a:r>
              <a:rPr lang="en-US" sz="2800"/>
              <a:t>Implementar la autenticación con Directorio Activo: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Desarrollar mecanismos de autenticación seguros que interactúen con el Directorio Activo utilizando el cliente LDAP seleccionado.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Realizar pruebas exhaustivas de seguridad y rendimiento para validar la solidez de la implementación.</a:t>
            </a:r>
            <a:endParaRPr lang="en-US" sz="2800"/>
          </a:p>
          <a:p>
            <a:pPr marL="514350" lvl="0" indent="-514350">
              <a:buFont typeface="+mj-lt"/>
              <a:buAutoNum type="arabicPeriod" startAt="7"/>
              <a:defRPr/>
            </a:pPr>
            <a:r>
              <a:rPr lang="en-US" sz="2800"/>
              <a:t>Desarrollar funciones básicas de gestión: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Implementar funcionalidades críticas para la gestión de usuarios, grupos y permisos utilizando el cliente LDAP, incluyendo operaciones de lectura, eliminación y actualización.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Realizar pruebas unitarias y funcionales para garantizar la confiabilidad y corrección de estas funciones básicas.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945" y="-147955"/>
            <a:ext cx="10515600" cy="1325563"/>
          </a:xfrm>
        </p:spPr>
        <p:txBody>
          <a:bodyPr/>
          <a:p>
            <a:pPr>
              <a:defRPr/>
            </a:pPr>
            <a:r>
              <a:rPr lang="en-US"/>
              <a:t>Objetivos específicos y tareas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 bwMode="auto">
          <a:xfrm>
            <a:off x="67945" y="882650"/>
            <a:ext cx="11979275" cy="5873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arabicPeriod" startAt="9"/>
              <a:defRPr/>
            </a:pPr>
            <a:r>
              <a:rPr lang="en-US" sz="2800"/>
              <a:t>Realizar pruebas de integración: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Diseñar y ejecutar pruebas de integración que verifiquen el correcto funcionamiento del sistema en su conjunto, desde la autenticación hasta la gestión de recursos.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Documentar los resultados de las pruebas y realizar los ajustes necesarios basados en los hallazgos.</a:t>
            </a:r>
            <a:endParaRPr lang="en-US" sz="2800"/>
          </a:p>
          <a:p>
            <a:pPr marL="514350" lvl="0" indent="-514350">
              <a:buFont typeface="+mj-lt"/>
              <a:buAutoNum type="arabicPeriod" startAt="9"/>
              <a:defRPr/>
            </a:pPr>
            <a:r>
              <a:rPr lang="en-US" sz="2800"/>
              <a:t>Automatizar y simplificar el despliegue: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Crear scripts de despliegue y utilizar contenedores Docker para agilizar y simplificar el proceso de puesta en marcha de la aplicación en diferentes entornos.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Elaborar documentación detallada y tutoriales que guíen a los usuarios en el proceso de despliegue.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945" y="-147955"/>
            <a:ext cx="10515600" cy="1325563"/>
          </a:xfrm>
        </p:spPr>
        <p:txBody>
          <a:bodyPr/>
          <a:p>
            <a:pPr>
              <a:defRPr/>
            </a:pPr>
            <a:r>
              <a:rPr lang="en-US"/>
              <a:t>Objetivos específicos y tareas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 bwMode="auto">
          <a:xfrm>
            <a:off x="67945" y="882650"/>
            <a:ext cx="11979275" cy="5873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arabicPeriod" startAt="11"/>
              <a:defRPr/>
            </a:pPr>
            <a:r>
              <a:rPr lang="en-US" sz="2800"/>
              <a:t>Organizar el código en un monorepo: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Establecer un monorepo para centralizar el código fuente y los recursos del proyecto, simplificando así la gestión del desarrollo, las pruebas y los despliegues.</a:t>
            </a:r>
            <a:endParaRPr lang="en-US" sz="2800"/>
          </a:p>
          <a:p>
            <a:pPr marL="514350" lvl="0" indent="-514350">
              <a:buFont typeface="+mj-lt"/>
              <a:buAutoNum type="arabicPeriod" startAt="11"/>
              <a:defRPr/>
            </a:pPr>
            <a:r>
              <a:rPr lang="en-US" sz="2800"/>
              <a:t>Permitir la personalización de características avanzadas: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Implementar módulos o plugins que permitan a los usuarios personalizar aspectos como registros de actividad, gestión de archivos de configuración y otras funcionalidades específicas.</a:t>
            </a:r>
            <a:endParaRPr lang="en-US" sz="2800"/>
          </a:p>
          <a:p>
            <a:pPr marL="514350" lvl="0" indent="-514350">
              <a:buFont typeface="+mj-lt"/>
              <a:buAutoNum type="arabicPeriod" startAt="11"/>
              <a:defRPr/>
            </a:pPr>
            <a:r>
              <a:rPr lang="en-US" sz="2800"/>
              <a:t>Publicar la documentación del sistema: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Desplegar la documentación técnica, guías de usuario y referencias de API en un sitio web accesible para facilitar el uso y la contribución al proyecto por parte de la comunidad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945" y="-147955"/>
            <a:ext cx="10515600" cy="1325563"/>
          </a:xfrm>
        </p:spPr>
        <p:txBody>
          <a:bodyPr/>
          <a:p>
            <a:pPr>
              <a:defRPr/>
            </a:pPr>
            <a:r>
              <a:rPr lang="en-US"/>
              <a:t>Objetivos específicos y tareas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 bwMode="auto">
          <a:xfrm>
            <a:off x="67945" y="882650"/>
            <a:ext cx="11979275" cy="5873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arabicPeriod" startAt="14"/>
              <a:defRPr/>
            </a:pPr>
            <a:r>
              <a:rPr lang="en-US" sz="2800"/>
              <a:t>Ofrecer una demo pública: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Implementar una versión demo del sistema en un servidor accesible públicamente para que los usuarios interesados puedan probar y evaluar la aplicación.</a:t>
            </a:r>
            <a:endParaRPr lang="en-US" sz="2800"/>
          </a:p>
          <a:p>
            <a:pPr marL="514350" lvl="0" indent="-514350">
              <a:buFont typeface="+mj-lt"/>
              <a:buAutoNum type="arabicPeriod" startAt="14"/>
              <a:defRPr/>
            </a:pPr>
            <a:r>
              <a:rPr lang="en-US" sz="2800"/>
              <a:t>Ampliar las pruebas de integración:</a:t>
            </a:r>
            <a:endParaRPr lang="en-US" sz="280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800"/>
              <a:t>Extender el conjunto de pruebas de integración para abarcar nuevas funcionalidades y garantizar la estabilidad y compatibilidad del sistema ante cambios y actualizaciones futuras.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4926070" name="Text Box 3"/>
          <p:cNvSpPr txBox="1"/>
          <p:nvPr/>
        </p:nvSpPr>
        <p:spPr bwMode="auto">
          <a:xfrm flipH="0" flipV="0">
            <a:off x="665479" y="568959"/>
            <a:ext cx="10861674" cy="1770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defRPr/>
            </a:pPr>
            <a:r>
              <a:rPr lang="en-US" sz="3600"/>
              <a:t>En el mundo digital actual, 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la gestión de usuarios y la autenticación en entornos de red son procesos esenciales en cualquier organización</a:t>
            </a:r>
            <a:r>
              <a:rPr lang="en-US" sz="3600"/>
              <a:t>. </a:t>
            </a:r>
            <a:endParaRPr lang="en-US" sz="3600"/>
          </a:p>
        </p:txBody>
      </p:sp>
      <p:pic>
        <p:nvPicPr>
          <p:cNvPr id="443221848" name=""/>
          <p:cNvPicPr>
            <a:picLocks noChangeAspect="1"/>
          </p:cNvPicPr>
          <p:nvPr/>
        </p:nvPicPr>
        <p:blipFill>
          <a:blip r:embed="rId3"/>
          <a:srcRect l="14281" t="25242" r="14358" b="15403"/>
          <a:stretch/>
        </p:blipFill>
        <p:spPr bwMode="auto">
          <a:xfrm flipH="0" flipV="0">
            <a:off x="9921562" y="4877954"/>
            <a:ext cx="2284388" cy="1900046"/>
          </a:xfrm>
          <a:prstGeom prst="rect">
            <a:avLst/>
          </a:prstGeom>
        </p:spPr>
      </p:pic>
      <p:pic>
        <p:nvPicPr>
          <p:cNvPr id="110249896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4090" y="2886363"/>
            <a:ext cx="8943975" cy="3019424"/>
          </a:xfrm>
          <a:prstGeom prst="rect">
            <a:avLst/>
          </a:prstGeom>
        </p:spPr>
      </p:pic>
      <p:pic>
        <p:nvPicPr>
          <p:cNvPr id="207174244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5022272" y="4603749"/>
            <a:ext cx="0" cy="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/>
              <a:t>Valor Práctico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2195195"/>
            <a:ext cx="10515600" cy="2263140"/>
          </a:xfrm>
        </p:spPr>
        <p:txBody>
          <a:bodyPr/>
          <a:p>
            <a:pPr marL="0" indent="0">
              <a:buNone/>
              <a:defRPr/>
            </a:pPr>
            <a:r>
              <a:rPr lang="en-US" sz="3200"/>
              <a:t>Como valor práctico con la realización de este trabajo se espera un diseño de software de una herramienta para la gestión de directorio activo que sea personalizable y fácil de desplegar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372110" y="808989"/>
            <a:ext cx="11447780" cy="2387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Aplicación web de código abierto para la gestión y autenticación de usuarios basada en Directorio Activo.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05740" y="4864735"/>
            <a:ext cx="6379210" cy="1655445"/>
          </a:xfrm>
        </p:spPr>
        <p:txBody>
          <a:bodyPr/>
          <a:lstStyle/>
          <a:p>
            <a:pPr algn="l">
              <a:defRPr/>
            </a:pPr>
            <a:r>
              <a:rPr lang="en-US"/>
              <a:t>Autor: 		Carlos Daniel Vilaseca Illnait</a:t>
            </a:r>
            <a:endParaRPr lang="en-US"/>
          </a:p>
          <a:p>
            <a:pPr algn="l">
              <a:defRPr/>
            </a:pPr>
            <a:r>
              <a:rPr lang="en-US"/>
              <a:t>Tutores: 	Dra. C. Raisa Socorro Llanes</a:t>
            </a:r>
            <a:endParaRPr lang="en-US"/>
          </a:p>
          <a:p>
            <a:pPr marL="1371600" lvl="3" indent="457200" algn="l">
              <a:defRPr/>
            </a:pPr>
            <a:r>
              <a:rPr lang="en-US" sz="2400"/>
              <a:t>Dra. C. Lisandra Bravo Ilisastigui</a:t>
            </a:r>
            <a:endParaRPr lang="en-US" sz="2400"/>
          </a:p>
          <a:p>
            <a:pPr marL="457200" lvl="1" indent="457200" algn="l">
              <a:defRPr/>
            </a:pPr>
            <a:endParaRPr lang="en-US" sz="2400"/>
          </a:p>
        </p:txBody>
      </p:sp>
      <p:sp>
        <p:nvSpPr>
          <p:cNvPr id="4" name="Text Box 3"/>
          <p:cNvSpPr txBox="1"/>
          <p:nvPr/>
        </p:nvSpPr>
        <p:spPr bwMode="auto">
          <a:xfrm>
            <a:off x="5786120" y="5732779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3"/>
          <a:stretch/>
        </p:blipFill>
        <p:spPr bwMode="auto">
          <a:xfrm>
            <a:off x="285750" y="2946399"/>
            <a:ext cx="11620500" cy="317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 bwMode="auto">
          <a:xfrm>
            <a:off x="489584" y="579754"/>
            <a:ext cx="11402314" cy="1737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defRPr/>
            </a:pPr>
            <a:r>
              <a:rPr lang="en-US" sz="3600"/>
              <a:t>Los directorios activos 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proporcionan una forma centralizada y segura de gestionar las cuentas de usuario, los permisos y la autenticación.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969368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A</a:t>
            </a:r>
            <a:r>
              <a:rPr lang="es-ES" sz="44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daptación de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AD</a:t>
            </a:r>
            <a:r>
              <a:rPr lang="es-ES" sz="44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 a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n</a:t>
            </a:r>
            <a:r>
              <a:rPr lang="es-ES" sz="44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ecesidades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e</a:t>
            </a:r>
            <a:r>
              <a:rPr lang="es-ES" sz="44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mpresariales</a:t>
            </a:r>
            <a:endParaRPr lang="es-ES" sz="4400" b="0" i="0" u="none" strike="noStrike" cap="none" spc="0">
              <a:solidFill>
                <a:schemeClr val="tx1"/>
              </a:solidFill>
              <a:latin typeface="Calibri Light"/>
              <a:cs typeface="Calibri Light"/>
            </a:endParaRPr>
          </a:p>
          <a:p>
            <a:pPr>
              <a:defRPr/>
            </a:pPr>
            <a:endParaRPr/>
          </a:p>
        </p:txBody>
      </p:sp>
      <p:sp>
        <p:nvSpPr>
          <p:cNvPr id="168472372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350609" y="1360712"/>
            <a:ext cx="10515600" cy="176572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s-E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Cada empresa establece sus propias políticas y controles de seguridad, los cuales influyen en cómo se debe gestionar la información y la estructura organizativa mediante un AD. </a:t>
            </a:r>
            <a:endParaRPr sz="2800"/>
          </a:p>
        </p:txBody>
      </p:sp>
      <p:pic>
        <p:nvPicPr>
          <p:cNvPr id="811223575" name=""/>
          <p:cNvPicPr>
            <a:picLocks noChangeAspect="1"/>
          </p:cNvPicPr>
          <p:nvPr/>
        </p:nvPicPr>
        <p:blipFill>
          <a:blip r:embed="rId3"/>
          <a:srcRect l="12166" t="19051" r="0" b="22602"/>
          <a:stretch/>
        </p:blipFill>
        <p:spPr bwMode="auto">
          <a:xfrm flipH="0" flipV="0">
            <a:off x="7577563" y="3814659"/>
            <a:ext cx="4513956" cy="2998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978084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 de pago y SLCA</a:t>
            </a:r>
            <a:endParaRPr/>
          </a:p>
        </p:txBody>
      </p:sp>
      <p:sp>
        <p:nvSpPr>
          <p:cNvPr id="57276280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16033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s-E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Existen dos grandes grupos de directorios activos en el mercado: </a:t>
            </a:r>
            <a:endParaRPr lang="es-ES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s-E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los de pago</a:t>
            </a:r>
            <a:endParaRPr lang="es-ES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s-E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los de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software libre y código abierto (SLCA)</a:t>
            </a:r>
            <a:r>
              <a:rPr lang="es-E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. </a:t>
            </a:r>
            <a:endParaRPr lang="es-ES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967826987" name=""/>
          <p:cNvPicPr>
            <a:picLocks noChangeAspect="1"/>
          </p:cNvPicPr>
          <p:nvPr/>
        </p:nvPicPr>
        <p:blipFill>
          <a:blip r:embed="rId3"/>
          <a:srcRect l="10098" t="24992" r="8201" b="18527"/>
          <a:stretch/>
        </p:blipFill>
        <p:spPr bwMode="auto">
          <a:xfrm flipH="0" flipV="0">
            <a:off x="7249284" y="2776198"/>
            <a:ext cx="4762499" cy="2194891"/>
          </a:xfrm>
          <a:prstGeom prst="rect">
            <a:avLst/>
          </a:prstGeom>
        </p:spPr>
      </p:pic>
      <p:pic>
        <p:nvPicPr>
          <p:cNvPr id="91592361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215782" y="4198046"/>
            <a:ext cx="2447924" cy="1866899"/>
          </a:xfrm>
          <a:prstGeom prst="rect">
            <a:avLst/>
          </a:prstGeom>
        </p:spPr>
      </p:pic>
      <p:pic>
        <p:nvPicPr>
          <p:cNvPr id="937097112" name=""/>
          <p:cNvPicPr>
            <a:picLocks noChangeAspect="1"/>
          </p:cNvPicPr>
          <p:nvPr/>
        </p:nvPicPr>
        <p:blipFill>
          <a:blip r:embed="rId5"/>
          <a:srcRect l="0" t="37652" r="0" b="37652"/>
          <a:stretch/>
        </p:blipFill>
        <p:spPr bwMode="auto">
          <a:xfrm flipH="0" flipV="0">
            <a:off x="6901207" y="5794105"/>
            <a:ext cx="4762499" cy="1176130"/>
          </a:xfrm>
          <a:prstGeom prst="rect">
            <a:avLst/>
          </a:prstGeom>
        </p:spPr>
      </p:pic>
      <p:grpSp>
        <p:nvGrpSpPr>
          <p:cNvPr id="2953003" name="Group 6"/>
          <p:cNvGrpSpPr/>
          <p:nvPr/>
        </p:nvGrpSpPr>
        <p:grpSpPr bwMode="auto">
          <a:xfrm flipH="0" flipV="0">
            <a:off x="127091" y="4875540"/>
            <a:ext cx="3313043" cy="1931090"/>
            <a:chOff x="0" y="0"/>
            <a:chExt cx="3313043" cy="1931090"/>
          </a:xfrm>
        </p:grpSpPr>
        <p:pic>
          <p:nvPicPr>
            <p:cNvPr id="1225753134" name="Picture 103"/>
            <p:cNvPicPr/>
            <p:nvPr/>
          </p:nvPicPr>
          <p:blipFill>
            <a:blip r:embed="rId6"/>
            <a:stretch/>
          </p:blipFill>
          <p:spPr bwMode="auto">
            <a:xfrm>
              <a:off x="0" y="0"/>
              <a:ext cx="3313043" cy="193109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89263808" name="Text Box 5"/>
            <p:cNvSpPr txBox="1"/>
            <p:nvPr/>
          </p:nvSpPr>
          <p:spPr bwMode="auto">
            <a:xfrm>
              <a:off x="241853" y="1127045"/>
              <a:ext cx="2829812" cy="640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defRPr/>
              </a:pPr>
              <a:r>
                <a:rPr lang="en-US"/>
                <a:t>Directory Server Enterprise Edition</a:t>
              </a:r>
              <a:endParaRPr lang="en-US"/>
            </a:p>
          </p:txBody>
        </p:sp>
      </p:grpSp>
      <p:pic>
        <p:nvPicPr>
          <p:cNvPr id="1245182810" name="Picture 4" descr="download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838198" y="4021951"/>
            <a:ext cx="3762374" cy="1209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4518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5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8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678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9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59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9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3709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50265" y="465454"/>
            <a:ext cx="10515600" cy="1325563"/>
          </a:xfrm>
        </p:spPr>
        <p:txBody>
          <a:bodyPr>
            <a:normAutofit fontScale="90000"/>
          </a:bodyPr>
          <a:p>
            <a:pPr>
              <a:defRPr/>
            </a:pPr>
            <a:r>
              <a:rPr lang="en-US"/>
              <a:t>Los directorios activos usan un protocolo de comunicación llamado Protocolo Ligero de Acceso a Directorios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 bwMode="auto">
          <a:xfrm>
            <a:off x="1728470" y="2266315"/>
            <a:ext cx="8733790" cy="4020820"/>
            <a:chOff x="1148" y="4519"/>
            <a:chExt cx="12382" cy="5418"/>
          </a:xfrm>
        </p:grpSpPr>
        <p:pic>
          <p:nvPicPr>
            <p:cNvPr id="5" name="Picture 4" descr="image-removebg-preview (1)"/>
            <p:cNvPicPr>
              <a:picLocks noChangeAspect="1"/>
            </p:cNvPicPr>
            <p:nvPr/>
          </p:nvPicPr>
          <p:blipFill>
            <a:blip r:embed="rId3"/>
            <a:srcRect l="10873" t="14124" r="11119" b="11799"/>
            <a:stretch/>
          </p:blipFill>
          <p:spPr bwMode="auto">
            <a:xfrm>
              <a:off x="1148" y="4519"/>
              <a:ext cx="12383" cy="5418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 bwMode="auto">
            <a:xfrm>
              <a:off x="11200" y="7932"/>
              <a:ext cx="2331" cy="12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>
                <a:defRPr/>
              </a:pPr>
              <a:r>
                <a:rPr lang="en-US" sz="3200" b="1" i="1">
                  <a:ln/>
                  <a:solidFill>
                    <a:schemeClr val="tx1"/>
                  </a:solidFill>
                </a:rPr>
                <a:t>ldap://</a:t>
              </a:r>
              <a:endParaRPr lang="en-US" sz="3200" b="1" i="1">
                <a:ln/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80365" y="365125"/>
            <a:ext cx="10828020" cy="1515745"/>
          </a:xfrm>
        </p:spPr>
        <p:txBody>
          <a:bodyPr>
            <a:normAutofit fontScale="90000"/>
          </a:bodyPr>
          <a:p>
            <a:pPr>
              <a:defRPr/>
            </a:pPr>
            <a:r>
              <a:rPr lang="en-US"/>
              <a:t>Existen varios sistemas que implementan Directorio Activo usando LDAP como protocolo de comunicación</a:t>
            </a:r>
            <a:endParaRPr lang="en-US"/>
          </a:p>
        </p:txBody>
      </p: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913505" y="5015865"/>
            <a:ext cx="3762375" cy="1209675"/>
          </a:xfrm>
          <a:prstGeom prst="rect">
            <a:avLst/>
          </a:prstGeom>
        </p:spPr>
      </p:pic>
      <p:pic>
        <p:nvPicPr>
          <p:cNvPr id="103" name="Picture 102"/>
          <p:cNvPicPr/>
          <p:nvPr/>
        </p:nvPicPr>
        <p:blipFill>
          <a:blip r:embed="rId4"/>
          <a:stretch/>
        </p:blipFill>
        <p:spPr bwMode="auto">
          <a:xfrm>
            <a:off x="594678" y="4482148"/>
            <a:ext cx="2009774" cy="22764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Group 6"/>
          <p:cNvGrpSpPr/>
          <p:nvPr/>
        </p:nvGrpSpPr>
        <p:grpSpPr bwMode="auto">
          <a:xfrm>
            <a:off x="7953375" y="4097655"/>
            <a:ext cx="4184015" cy="2661285"/>
            <a:chOff x="9908" y="6383"/>
            <a:chExt cx="6589" cy="4191"/>
          </a:xfrm>
        </p:grpSpPr>
        <p:pic>
          <p:nvPicPr>
            <p:cNvPr id="104" name="Picture 103"/>
            <p:cNvPicPr/>
            <p:nvPr/>
          </p:nvPicPr>
          <p:blipFill>
            <a:blip r:embed="rId5"/>
            <a:stretch/>
          </p:blipFill>
          <p:spPr bwMode="auto">
            <a:xfrm>
              <a:off x="9908" y="6383"/>
              <a:ext cx="6589" cy="419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Text Box 5"/>
            <p:cNvSpPr txBox="1"/>
            <p:nvPr/>
          </p:nvSpPr>
          <p:spPr bwMode="auto">
            <a:xfrm>
              <a:off x="10389" y="8829"/>
              <a:ext cx="56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defRPr/>
              </a:pPr>
              <a:r>
                <a:rPr lang="en-US"/>
                <a:t>Directory Server Enterprise Edition</a:t>
              </a:r>
              <a:endParaRPr lang="en-US"/>
            </a:p>
          </p:txBody>
        </p:sp>
      </p:grpSp>
      <p:pic>
        <p:nvPicPr>
          <p:cNvPr id="8" name="Picture 7" descr="image-removebg-preview (2)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130550" y="2406650"/>
            <a:ext cx="5353050" cy="1838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xmlns:a="http://schemas.openxmlformats.org/drawingml/2006/main"/>
          </p:cNvGraphicFramePr>
          <p:nvPr/>
        </p:nvGraphicFramePr>
        <p:xfrm>
          <a:off x="90170" y="118745"/>
          <a:ext cx="12008485" cy="6664325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{2D5ABB26-0587-4C30-8999-92F81FD0307C}</a:tableStyleId>
              </a:tblPr>
              <a:tblGrid>
                <a:gridCol w="2141220"/>
                <a:gridCol w="4987925"/>
                <a:gridCol w="4879340"/>
              </a:tblGrid>
              <a:tr h="1017882"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Herramienta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Capacidad de personalización (apariencia y funcionalidades)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Simplicidad de despliegue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1576029"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Webmin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Moderada, permite cierta personalización a través de temas y ajustes de interfaz, pero con limitaciones en la profundidad de las modificaciones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Relativamente fácil de instalar, pero la configuración inicial puede ser confusa y tiene una curva de aprendizaje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1263552"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Sambabox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Limitada, centrada principalmente en la gestión de Samba, con poca atención a la personalización de la interfaz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Complicado, requiere conocimientos profundos de Samba y su configuración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1257087"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samba4-manager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Limitada, diseñada específicamente para la gestión de Samba4, con opciones de personalización limitadas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Tedioso, especialmente en entornos grandes o complejos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1461813"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ADwebmanager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Limitada, diseñada para funciones comunes de Active Directory, con mínimas opciones de personalización de interfaz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Sencillo para usuarios con experiencia en Active Directory, pero puede presentar desafíos para usuarios sin experiencia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661091234" name="Table 3"/>
          <p:cNvGraphicFramePr>
            <a:graphicFrameLocks xmlns:a="http://schemas.openxmlformats.org/drawingml/2006/main"/>
          </p:cNvGraphicFramePr>
          <p:nvPr/>
        </p:nvGraphicFramePr>
        <p:xfrm>
          <a:off x="90169" y="118744"/>
          <a:ext cx="12008484" cy="6664324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{2D5ABB26-0587-4C30-8999-92F81FD0307C}</a:tableStyleId>
              </a:tblPr>
              <a:tblGrid>
                <a:gridCol w="2141219"/>
                <a:gridCol w="4987924"/>
                <a:gridCol w="4879339"/>
              </a:tblGrid>
              <a:tr h="1055002"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Herramienta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Capacidad de personalización (apariencia y funcionalidades)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Facilidad de uso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1087017"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RSAT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Limitada, la personalización se limita a ajustes mínimos dentro del entorno de Windows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Alta, ya que es familiar para administradores de Windows, pero requiere conocimientos previos de AD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1633504"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Webmin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Moderada, permite cierta personalización a través de temas y ajustes de interfaz, pero con limitaciones en la profundidad de las modificaciones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Moderada, la interfaz es intuitiva, pero la configuración de módulos puede ser compleja para usuarios sin experiencia técnica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1302932"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samba4-manager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Limitada, diseñada específicamente para la gestión de Samba4, con opciones de personalización limitadas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Baja, debido a la complejidad de la configuración y el mantenimiento en entornos no homogéneos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  <a:tr h="1515124"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ADwebmanager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/>
                        <a:t>Limitada, diseñada para funciones comunes de Active Directory, con mínimas opciones de personalización de interfaz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  <a:defRPr/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Alta, diseñada para simplificar tareas comunes de gestión de AD, con una curva de aprendizaje reducida</a:t>
                      </a:r>
                      <a:endParaRPr lang="en-US" sz="2000"/>
                    </a:p>
                  </a:txBody>
                  <a:tcPr marL="68580" marR="68580" marT="0" marB="0" vert="horz" anchor="ctr">
                    <a:lnL w="12699" algn="ctr">
                      <a:solidFill>
                        <a:schemeClr val="tx1"/>
                      </a:solidFill>
                    </a:lnL>
                    <a:lnR w="12699" algn="ctr">
                      <a:solidFill>
                        <a:schemeClr val="tx1"/>
                      </a:solidFill>
                    </a:lnR>
                    <a:lnT w="12699" algn="ctr">
                      <a:solidFill>
                        <a:schemeClr val="tx1"/>
                      </a:solidFill>
                    </a:lnT>
                    <a:lnB w="12699" algn="ctr">
                      <a:solidFill>
                        <a:schemeClr val="tx1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Widescreen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web de código abierto para la gestión y autenticación de usuarios basada en Directorio Activo.</dc:title>
  <dc:subject/>
  <dc:creator/>
  <cp:keywords/>
  <dc:description/>
  <dc:identifier/>
  <dc:language/>
  <cp:lastModifiedBy/>
  <cp:revision>6</cp:revision>
  <dcterms:created xsi:type="dcterms:W3CDTF">2024-06-12T03:09:06Z</dcterms:created>
  <dcterms:modified xsi:type="dcterms:W3CDTF">2024-09-12T19:31:04Z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4C42551462254752BF8791ABB35C3CB2_11</vt:lpwstr>
  </property>
  <property fmtid="{D5CDD505-2E9C-101B-9397-08002B2CF9AE}" pid="3" name="KSOProductBuildVer">
    <vt:lpwstr>1033-12.2.0.13472</vt:lpwstr>
  </property>
</Properties>
</file>