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2.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notesSlides/notesSlide5.xml" ContentType="application/vnd.openxmlformats-officedocument.presentationml.notes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notesSlides/notesSlide16.xml" ContentType="application/vnd.openxmlformats-officedocument.presentationml.notes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notesSlides/notesSlide21.xml" ContentType="application/vnd.openxmlformats-officedocument.presentationml.notes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notesSlides/notesSlide15.xml" ContentType="application/vnd.openxmlformats-officedocument.presentationml.notesSlide+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8.xml" ContentType="application/vnd.openxmlformats-officedocument.presentationml.slide+xml"/>
  <Override PartName="/ppt/slideLayouts/slideLayout6.xml" ContentType="application/vnd.openxmlformats-officedocument.presentationml.slideLayout+xml"/>
  <Override PartName="/ppt/slides/slide22.xml" ContentType="application/vnd.openxmlformats-officedocument.presentationml.slide+xml"/>
  <Override PartName="/ppt/notesSlides/notesSlide17.xml" ContentType="application/vnd.openxmlformats-officedocument.presentationml.notesSlide+xml"/>
  <Override PartName="/docProps/app.xml" ContentType="application/vnd.openxmlformats-officedocument.extended-properties+xml"/>
  <Override PartName="/ppt/slideLayouts/slideLayout5.xml" ContentType="application/vnd.openxmlformats-officedocument.presentationml.slideLayout+xml"/>
  <Override PartName="/ppt/slides/slide4.xml" ContentType="application/vnd.openxmlformats-officedocument.presentationml.slide+xml"/>
  <Override PartName="/ppt/slides/slide21.xml" ContentType="application/vnd.openxmlformats-officedocument.presentationml.slide+xml"/>
  <Override PartName="/docProps/core.xml" ContentType="application/vnd.openxmlformats-package.core-properties+xml"/>
  <Override PartName="/ppt/slides/slide19.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11.xml" ContentType="application/vnd.openxmlformats-officedocument.presentationml.slide+xml"/>
  <Override PartName="/ppt/notesSlides/notesSlide8.xml" ContentType="application/vnd.openxmlformats-officedocument.presentationml.notesSlide+xml"/>
  <Override PartName="/ppt/slides/slide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presentation.xml" ContentType="application/vnd.openxmlformats-officedocument.presentationml.presentation.main+xml"/>
  <Override PartName="/ppt/tableStyles.xml" ContentType="application/vnd.openxmlformats-officedocument.presentationml.tableStyles+xml"/>
  <Override PartName="/ppt/notesSlides/notesSlide19.xml" ContentType="application/vnd.openxmlformats-officedocument.presentationml.notesSlide+xml"/>
  <Override PartName="/docProps/custom.xml" ContentType="application/vnd.openxmlformats-officedocument.custom-properti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notesMasterIdLst>
    <p:notesMasterId r:id="rId2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s-E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D5ABB26-0587-4C30-8999-92F81FD0307C}">
  <a:tblStyle styleId="{2D5ABB26-0587-4C30-8999-92F81FD0307C}" styleName="无样式，无网格">
    <a:wholeTbl>
      <a:tcTxStyle>
        <a:fontRef idx="minor">
          <a:srgbClr val="000000"/>
        </a:fontRef>
        <a:schemeClr val="tx1"/>
      </a:tcTxStyle>
      <a:tcStyle>
        <a:tcBdr>
          <a:left>
            <a:ln w="12700">
              <a:noFill/>
            </a:ln>
          </a:left>
          <a:right>
            <a:ln w="12700">
              <a:noFill/>
            </a:ln>
          </a:right>
          <a:top>
            <a:ln w="12700">
              <a:noFill/>
            </a:ln>
          </a:top>
          <a:bottom>
            <a:ln w="12700">
              <a:noFill/>
            </a:ln>
          </a:bottom>
          <a:insideH>
            <a:ln w="12700">
              <a:noFill/>
            </a:ln>
          </a:insideH>
          <a:insideV>
            <a:ln w="12700">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53" d="100"/>
          <a:sy n="53" d="100"/>
        </p:scale>
        <p:origin x="180" y="54"/>
      </p:cViewPr>
      <p:guideLst>
        <p:guide pos="3840"/>
        <p:guide pos="2160"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notesMaster" Target="notesMasters/notesMaster1.xml"/><Relationship Id="rId27" Type="http://schemas.openxmlformats.org/officeDocument/2006/relationships/presProps" Target="presProps.xml" /><Relationship Id="rId28" Type="http://schemas.openxmlformats.org/officeDocument/2006/relationships/tableStyles" Target="tableStyles.xml" /><Relationship Id="rId2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EFD42F7-718C-4B98-AAEC-167E6DDD60A7}" type="datetimeFigureOut">
              <a:rPr lang="en-US"/>
              <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1B2AA4F-B828-4D7C-AFD3-893933DAFCB4}" type="slidenum">
              <a:rPr lang="en-US"/>
              <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BE01D35-B86E-EA50-2B0C-1A8638087491}"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72526573" name="Slide Image Placeholder 1"/>
          <p:cNvSpPr>
            <a:spLocks noChangeAspect="1" noGrp="1" noRot="1"/>
          </p:cNvSpPr>
          <p:nvPr>
            <p:ph type="sldImg"/>
          </p:nvPr>
        </p:nvSpPr>
        <p:spPr bwMode="auto"/>
      </p:sp>
      <p:sp>
        <p:nvSpPr>
          <p:cNvPr id="596024781" name="Notes Placeholder 2"/>
          <p:cNvSpPr>
            <a:spLocks noGrp="1"/>
          </p:cNvSpPr>
          <p:nvPr>
            <p:ph type="body" idx="1"/>
          </p:nvPr>
        </p:nvSpPr>
        <p:spPr bwMode="auto"/>
        <p:txBody>
          <a:bodyPr/>
          <a:lstStyle/>
          <a:p>
            <a:pPr>
              <a:defRPr/>
            </a:pPr>
            <a:r>
              <a:rPr sz="1200">
                <a:latin typeface="Arial"/>
                <a:ea typeface="Arial"/>
                <a:cs typeface="Arial"/>
              </a:rPr>
              <a:t>La</a:t>
            </a:r>
            <a:r>
              <a:rPr lang="en-US" sz="1200">
                <a:latin typeface="Arial"/>
                <a:ea typeface="Arial"/>
                <a:cs typeface="Arial"/>
              </a:rPr>
              <a:t> </a:t>
            </a:r>
            <a:r>
              <a:rPr lang="en-US" sz="1200">
                <a:latin typeface="Arial"/>
                <a:ea typeface="Arial"/>
                <a:cs typeface="Arial"/>
              </a:rPr>
              <a:t>tabla</a:t>
            </a:r>
            <a:r>
              <a:rPr sz="1200">
                <a:latin typeface="Arial"/>
                <a:ea typeface="Arial"/>
                <a:cs typeface="Arial"/>
              </a:rPr>
              <a:t> muestra </a:t>
            </a:r>
            <a:r>
              <a:rPr lang="en-US" sz="1200">
                <a:latin typeface="Arial"/>
                <a:ea typeface="Arial"/>
                <a:cs typeface="Arial"/>
              </a:rPr>
              <a:t>de manera resumida </a:t>
            </a:r>
            <a:r>
              <a:rPr lang="en-US" sz="1200" b="1">
                <a:latin typeface="Arial"/>
                <a:ea typeface="Arial"/>
                <a:cs typeface="Arial"/>
              </a:rPr>
              <a:t>ALGUNAS </a:t>
            </a:r>
            <a:r>
              <a:rPr sz="1200">
                <a:latin typeface="Arial"/>
                <a:ea typeface="Arial"/>
                <a:cs typeface="Arial"/>
              </a:rPr>
              <a:t>de las reglas de negocio identificadas hasta ahora, junto con el patrón que las representa. Esta clasificación facilita la implementación eficiente de dichas reglas en el sistema, garantizando el cumplimiento de los requisitos </a:t>
            </a:r>
            <a:r>
              <a:rPr sz="1200">
                <a:latin typeface="Arial"/>
                <a:ea typeface="Arial"/>
                <a:cs typeface="Arial"/>
              </a:rPr>
              <a:t>y expectativas del negocio.</a:t>
            </a:r>
            <a:r>
              <a:rPr>
                <a:latin typeface="Arial"/>
                <a:ea typeface="Arial"/>
                <a:cs typeface="Arial"/>
              </a:rPr>
              <a:t>	</a:t>
            </a:r>
            <a:endParaRPr/>
          </a:p>
        </p:txBody>
      </p:sp>
      <p:sp>
        <p:nvSpPr>
          <p:cNvPr id="430487991" name="Slide Number Placeholder 3"/>
          <p:cNvSpPr>
            <a:spLocks noGrp="1"/>
          </p:cNvSpPr>
          <p:nvPr>
            <p:ph type="sldNum" sz="quarter" idx="10"/>
          </p:nvPr>
        </p:nvSpPr>
        <p:spPr bwMode="auto"/>
        <p:txBody>
          <a:bodyPr/>
          <a:lstStyle/>
          <a:p>
            <a:pPr>
              <a:defRPr/>
            </a:pPr>
            <a:fld id="{BB85606A-99F5-99D8-E3FC-3CB2B584ECD9}"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Se identificaron como los principales actores Usuario, Administrador y el Directorio</a:t>
            </a:r>
            <a:endParaRPr lang="en-US"/>
          </a:p>
          <a:p>
            <a:pPr>
              <a:defRPr/>
            </a:pPr>
            <a:endParaRPr lang="en-US"/>
          </a:p>
          <a:p>
            <a:pPr>
              <a:defRPr/>
            </a:pPr>
            <a:r>
              <a:rPr lang="en-US"/>
              <a:t>Se observan todos los casos de uso que puede realizar cada actor</a:t>
            </a:r>
            <a:endParaRPr lang="en-US"/>
          </a:p>
          <a:p>
            <a:pPr>
              <a:defRPr/>
            </a:pPr>
            <a:r>
              <a:rPr lang="en-US"/>
              <a:t>Todos los casos de uso (excepto ver logs) convergen en el actor Directorio activo</a:t>
            </a:r>
            <a:endParaRPr lang="en-US"/>
          </a:p>
          <a:p>
            <a:pPr>
              <a:defRPr/>
            </a:pPr>
            <a:endParaRPr/>
          </a:p>
        </p:txBody>
      </p:sp>
      <p:sp>
        <p:nvSpPr>
          <p:cNvPr id="4" name="Slide Number Placeholder 3"/>
          <p:cNvSpPr>
            <a:spLocks noGrp="1"/>
          </p:cNvSpPr>
          <p:nvPr>
            <p:ph type="sldNum" sz="quarter" idx="10"/>
          </p:nvPr>
        </p:nvSpPr>
        <p:spPr bwMode="auto"/>
        <p:txBody>
          <a:bodyPr/>
          <a:lstStyle/>
          <a:p>
            <a:pPr>
              <a:defRPr/>
            </a:pPr>
            <a:fld id="{FE443CF8-8BD6-7425-04F5-8181BFACAEB9}"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En la tabla se desglosan los principales requisitos funcionales del sistema entre los que se encuentran </a:t>
            </a:r>
            <a:r>
              <a:rPr lang="en-US" b="1"/>
              <a:t>Creación de usuarios</a:t>
            </a:r>
            <a:r>
              <a:rPr lang="en-US" b="0"/>
              <a:t>, </a:t>
            </a:r>
            <a:r>
              <a:rPr lang="en-US" b="1"/>
              <a:t>Asignación de roles y permisos</a:t>
            </a:r>
            <a:r>
              <a:rPr lang="en-US" b="0"/>
              <a:t>, </a:t>
            </a:r>
            <a:r>
              <a:rPr lang="en-US" b="1"/>
              <a:t>Registro de eventos</a:t>
            </a:r>
            <a:r>
              <a:rPr lang="en-US" b="0"/>
              <a:t>, </a:t>
            </a:r>
            <a:r>
              <a:rPr lang="en-US" b="1"/>
              <a:t>Facilidad de configuración</a:t>
            </a:r>
            <a:endParaRPr b="1"/>
          </a:p>
        </p:txBody>
      </p:sp>
      <p:sp>
        <p:nvSpPr>
          <p:cNvPr id="4" name="Slide Number Placeholder 3"/>
          <p:cNvSpPr>
            <a:spLocks noGrp="1"/>
          </p:cNvSpPr>
          <p:nvPr>
            <p:ph type="sldNum" sz="quarter" idx="10"/>
          </p:nvPr>
        </p:nvSpPr>
        <p:spPr bwMode="auto"/>
        <p:txBody>
          <a:bodyPr/>
          <a:lstStyle/>
          <a:p>
            <a:pPr>
              <a:defRPr/>
            </a:pPr>
            <a:fld id="{9A242AE8-27EB-8CBF-5A5F-59ED070611C1}"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1400" strike="noStrike">
                <a:latin typeface="Arial"/>
                <a:ea typeface="Arial"/>
                <a:cs typeface="Arial"/>
              </a:rPr>
              <a:t>Algunos de los problemas frecuentes encontrados durante el desarrollo de la aplicacion incluyen</a:t>
            </a:r>
            <a:endParaRPr lang="en-US" sz="1400" strike="noStrike">
              <a:latin typeface="Arial"/>
              <a:ea typeface="Arial"/>
              <a:cs typeface="Arial"/>
            </a:endParaRPr>
          </a:p>
          <a:p>
            <a:pPr>
              <a:defRPr/>
            </a:pPr>
            <a:br>
              <a:rPr lang="en-US" sz="1400" strike="noStrike">
                <a:latin typeface="Arial"/>
                <a:ea typeface="Arial"/>
                <a:cs typeface="Arial"/>
              </a:rPr>
            </a:br>
            <a:r>
              <a:rPr lang="en-US" sz="1400" strike="noStrike">
                <a:latin typeface="Arial"/>
                <a:ea typeface="Arial"/>
                <a:cs typeface="Arial"/>
              </a:rPr>
              <a:t>-</a:t>
            </a:r>
            <a:r>
              <a:rPr lang="en-US" sz="1400" b="1" i="0" u="none" strike="noStrike" cap="none" spc="0">
                <a:solidFill>
                  <a:schemeClr val="tx1"/>
                </a:solidFill>
                <a:latin typeface="Arial"/>
                <a:ea typeface="Arial"/>
                <a:cs typeface="Arial"/>
              </a:rPr>
              <a:t>Integración con APIs y servicios externos</a:t>
            </a:r>
            <a:r>
              <a:rPr lang="en-US" sz="1400" strike="noStrike">
                <a:latin typeface="Arial"/>
                <a:ea typeface="Arial"/>
                <a:cs typeface="Arial"/>
              </a:rPr>
              <a:t>:</a:t>
            </a:r>
            <a:endParaRPr sz="1400" strike="noStrike">
              <a:latin typeface="Arial"/>
              <a:cs typeface="Arial"/>
            </a:endParaRPr>
          </a:p>
          <a:p>
            <a:pPr>
              <a:defRPr/>
            </a:pPr>
            <a:r>
              <a:rPr sz="1400" b="0" strike="noStrike">
                <a:solidFill>
                  <a:srgbClr val="000000"/>
                </a:solidFill>
                <a:latin typeface="Arial"/>
                <a:ea typeface="Arial"/>
                <a:cs typeface="Arial"/>
              </a:rPr>
              <a:t>la única integración externa es con </a:t>
            </a:r>
            <a:r>
              <a:rPr lang="en-US" sz="1400" b="0" strike="noStrike">
                <a:solidFill>
                  <a:srgbClr val="000000"/>
                </a:solidFill>
                <a:latin typeface="Arial"/>
                <a:ea typeface="Arial"/>
                <a:cs typeface="Arial"/>
              </a:rPr>
              <a:t>el directorio</a:t>
            </a:r>
            <a:r>
              <a:rPr sz="1400" b="0" strike="noStrike">
                <a:solidFill>
                  <a:srgbClr val="000000"/>
                </a:solidFill>
                <a:latin typeface="Arial"/>
                <a:ea typeface="Arial"/>
                <a:cs typeface="Arial"/>
              </a:rPr>
              <a:t>, que se realiza a través del cliente LDAP proporcionado por la librería </a:t>
            </a:r>
            <a:r>
              <a:rPr sz="1400" b="1" strike="noStrike">
                <a:solidFill>
                  <a:srgbClr val="000000"/>
                </a:solidFill>
                <a:latin typeface="Arial"/>
                <a:ea typeface="Arial"/>
                <a:cs typeface="Arial"/>
              </a:rPr>
              <a:t>ldapts</a:t>
            </a:r>
            <a:r>
              <a:rPr lang="en-US" sz="1400" b="0" strike="noStrike">
                <a:solidFill>
                  <a:srgbClr val="000000"/>
                </a:solidFill>
                <a:latin typeface="Arial"/>
                <a:ea typeface="Arial"/>
                <a:cs typeface="Arial"/>
              </a:rPr>
              <a:t>, lo que mejora la experiencia de conexión y la fiabilidad de las operaciones en el directorio</a:t>
            </a:r>
            <a:endParaRPr sz="1400" strike="noStrike">
              <a:latin typeface="Arial"/>
              <a:cs typeface="Arial"/>
            </a:endParaRPr>
          </a:p>
          <a:p>
            <a:pPr>
              <a:defRPr/>
            </a:pPr>
            <a:endParaRPr sz="1400" strike="noStrike">
              <a:latin typeface="Arial"/>
              <a:cs typeface="Arial"/>
            </a:endParaRPr>
          </a:p>
          <a:p>
            <a:pPr>
              <a:defRPr/>
            </a:pPr>
            <a:r>
              <a:rPr lang="en-US" sz="1400" strike="noStrike">
                <a:latin typeface="Arial"/>
                <a:ea typeface="Arial"/>
                <a:cs typeface="Arial"/>
              </a:rPr>
              <a:t>-</a:t>
            </a:r>
            <a:r>
              <a:rPr lang="en-US" sz="1400" b="1">
                <a:solidFill>
                  <a:srgbClr val="000000"/>
                </a:solidFill>
                <a:latin typeface="Arial"/>
                <a:ea typeface="Arial"/>
                <a:cs typeface="Arial"/>
              </a:rPr>
              <a:t>Escalabilidad y mantenibilidad</a:t>
            </a:r>
            <a:r>
              <a:rPr lang="en-US" sz="1400" b="0">
                <a:solidFill>
                  <a:srgbClr val="000000"/>
                </a:solidFill>
                <a:latin typeface="Arial"/>
                <a:ea typeface="Arial"/>
                <a:cs typeface="Arial"/>
              </a:rPr>
              <a:t>: </a:t>
            </a:r>
            <a:r>
              <a:rPr lang="en-US" sz="1400" b="1">
                <a:solidFill>
                  <a:srgbClr val="000000"/>
                </a:solidFill>
                <a:latin typeface="Arial"/>
                <a:ea typeface="Arial"/>
                <a:cs typeface="Arial"/>
              </a:rPr>
              <a:t>La arquitectura en capas</a:t>
            </a:r>
            <a:r>
              <a:rPr lang="en-US" sz="1400" b="0">
                <a:solidFill>
                  <a:srgbClr val="000000"/>
                </a:solidFill>
                <a:latin typeface="Arial"/>
                <a:ea typeface="Arial"/>
                <a:cs typeface="Arial"/>
              </a:rPr>
              <a:t> implementada con SvelteKit facilita una </a:t>
            </a:r>
            <a:r>
              <a:rPr lang="en-US" sz="1400" b="1">
                <a:solidFill>
                  <a:srgbClr val="000000"/>
                </a:solidFill>
                <a:latin typeface="Arial"/>
                <a:ea typeface="Arial"/>
                <a:cs typeface="Arial"/>
              </a:rPr>
              <a:t>separación de responsabilidades</a:t>
            </a:r>
            <a:r>
              <a:rPr lang="en-US" sz="1400" b="0">
                <a:solidFill>
                  <a:srgbClr val="000000"/>
                </a:solidFill>
                <a:latin typeface="Arial"/>
                <a:ea typeface="Arial"/>
                <a:cs typeface="Arial"/>
              </a:rPr>
              <a:t>, permitiendo un desarrollo modular y la fácil adaptación a nuevas funcionalidades</a:t>
            </a:r>
            <a:r>
              <a:rPr lang="en-US" sz="1400" b="0">
                <a:solidFill>
                  <a:srgbClr val="000000"/>
                </a:solidFill>
                <a:latin typeface="Arial"/>
                <a:ea typeface="Arial"/>
                <a:cs typeface="Arial"/>
              </a:rPr>
              <a:t>.</a:t>
            </a:r>
            <a:endParaRPr lang="en-US" sz="1400" b="0">
              <a:solidFill>
                <a:srgbClr val="000000"/>
              </a:solidFill>
              <a:latin typeface="Arial"/>
              <a:ea typeface="Arial"/>
              <a:cs typeface="Arial"/>
            </a:endParaRPr>
          </a:p>
          <a:p>
            <a:pPr>
              <a:defRPr/>
            </a:pPr>
            <a:endParaRPr lang="en-US" sz="1400" strike="noStrike">
              <a:latin typeface="Arial"/>
              <a:ea typeface="Arial"/>
              <a:cs typeface="Arial"/>
            </a:endParaRPr>
          </a:p>
          <a:p>
            <a:pPr>
              <a:defRPr/>
            </a:pPr>
            <a:r>
              <a:rPr lang="en-US" sz="1400" strike="noStrike">
                <a:latin typeface="Arial"/>
                <a:ea typeface="Arial"/>
                <a:cs typeface="Arial"/>
              </a:rPr>
              <a:t>-</a:t>
            </a:r>
            <a:r>
              <a:rPr lang="en-US" sz="1400" b="1">
                <a:solidFill>
                  <a:srgbClr val="000000"/>
                </a:solidFill>
                <a:latin typeface="Arial"/>
                <a:ea typeface="Arial"/>
                <a:cs typeface="Arial"/>
              </a:rPr>
              <a:t>Seguridad de la información y acceso</a:t>
            </a:r>
            <a:r>
              <a:rPr lang="en-US" sz="1400" b="0">
                <a:solidFill>
                  <a:srgbClr val="000000"/>
                </a:solidFill>
                <a:latin typeface="Arial"/>
                <a:ea typeface="Arial"/>
                <a:cs typeface="Arial"/>
              </a:rPr>
              <a:t>: </a:t>
            </a:r>
            <a:r>
              <a:rPr lang="en-US" sz="1400" b="0">
                <a:solidFill>
                  <a:srgbClr val="000000"/>
                </a:solidFill>
                <a:latin typeface="Arial"/>
                <a:ea typeface="Arial"/>
                <a:cs typeface="Arial"/>
              </a:rPr>
              <a:t>Para reforzar la seguridad, se utiliza el protocolo </a:t>
            </a:r>
            <a:r>
              <a:rPr lang="en-US" sz="1400" b="1">
                <a:solidFill>
                  <a:srgbClr val="000000"/>
                </a:solidFill>
                <a:latin typeface="Arial"/>
                <a:ea typeface="Arial"/>
                <a:cs typeface="Arial"/>
              </a:rPr>
              <a:t>LDAPS </a:t>
            </a:r>
            <a:r>
              <a:rPr lang="en-US" sz="1400" b="0">
                <a:solidFill>
                  <a:srgbClr val="000000"/>
                </a:solidFill>
                <a:latin typeface="Arial"/>
                <a:ea typeface="Arial"/>
                <a:cs typeface="Arial"/>
              </a:rPr>
              <a:t>(LDAP sobre SSL/TLS), que cifra la comunicación entre la aplicación y el servidor LDAP</a:t>
            </a:r>
            <a:endParaRPr sz="1400" strike="noStrike">
              <a:latin typeface="Arial"/>
              <a:cs typeface="Arial"/>
            </a:endParaRPr>
          </a:p>
          <a:p>
            <a:pPr>
              <a:defRPr/>
            </a:pPr>
            <a:endParaRPr sz="1400" strike="noStrike">
              <a:latin typeface="Arial"/>
              <a:cs typeface="Arial"/>
            </a:endParaRPr>
          </a:p>
        </p:txBody>
      </p:sp>
      <p:sp>
        <p:nvSpPr>
          <p:cNvPr id="4" name="Slide Number Placeholder 3"/>
          <p:cNvSpPr>
            <a:spLocks noGrp="1"/>
          </p:cNvSpPr>
          <p:nvPr>
            <p:ph type="sldNum" sz="quarter" idx="10"/>
          </p:nvPr>
        </p:nvSpPr>
        <p:spPr bwMode="auto"/>
        <p:txBody>
          <a:bodyPr/>
          <a:lstStyle/>
          <a:p>
            <a:pPr>
              <a:defRPr/>
            </a:pPr>
            <a:fld id="{2A2DAA4A-7404-CB49-E1E0-0C83F3CD5DEF}"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2400">
                <a:latin typeface="Arial"/>
                <a:ea typeface="Arial"/>
                <a:cs typeface="Arial"/>
              </a:rPr>
              <a:t>Esta aproximación no solo facilita la configuración inicial de la aplicación, sino que también ofrece flexibilidad para personalizar el sistema según los requisitos.</a:t>
            </a:r>
            <a:endParaRPr lang="en-US" sz="1200">
              <a:latin typeface="Arial"/>
              <a:ea typeface="Arial"/>
              <a:cs typeface="Arial"/>
            </a:endParaRPr>
          </a:p>
        </p:txBody>
      </p:sp>
      <p:sp>
        <p:nvSpPr>
          <p:cNvPr id="4" name="Slide Number Placeholder 3"/>
          <p:cNvSpPr>
            <a:spLocks noGrp="1"/>
          </p:cNvSpPr>
          <p:nvPr>
            <p:ph type="sldNum" sz="quarter" idx="10"/>
          </p:nvPr>
        </p:nvSpPr>
        <p:spPr bwMode="auto"/>
        <p:txBody>
          <a:bodyPr/>
          <a:lstStyle/>
          <a:p>
            <a:pPr>
              <a:defRPr/>
            </a:pPr>
            <a:fld id="{F5A58DCF-689A-EBFE-7A77-D41C75FA2B24}"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A4EA60D-653C-B261-1C22-34FE40E27192}"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EC0924-34E9-24C0-400E-F7D27C5951B6}"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49026544" name="Slide Image Placeholder 1"/>
          <p:cNvSpPr>
            <a:spLocks noChangeAspect="1" noGrp="1" noRot="1"/>
          </p:cNvSpPr>
          <p:nvPr>
            <p:ph type="sldImg"/>
          </p:nvPr>
        </p:nvSpPr>
        <p:spPr bwMode="auto"/>
      </p:sp>
      <p:sp>
        <p:nvSpPr>
          <p:cNvPr id="1660808806" name="Notes Placeholder 2"/>
          <p:cNvSpPr>
            <a:spLocks noGrp="1"/>
          </p:cNvSpPr>
          <p:nvPr>
            <p:ph type="body" idx="1"/>
          </p:nvPr>
        </p:nvSpPr>
        <p:spPr bwMode="auto"/>
        <p:txBody>
          <a:bodyPr/>
          <a:lstStyle/>
          <a:p>
            <a:pPr>
              <a:defRPr/>
            </a:pPr>
            <a:endParaRPr/>
          </a:p>
        </p:txBody>
      </p:sp>
      <p:sp>
        <p:nvSpPr>
          <p:cNvPr id="1025862752" name="Slide Number Placeholder 3"/>
          <p:cNvSpPr>
            <a:spLocks noGrp="1"/>
          </p:cNvSpPr>
          <p:nvPr>
            <p:ph type="sldNum" sz="quarter" idx="10"/>
          </p:nvPr>
        </p:nvSpPr>
        <p:spPr bwMode="auto"/>
        <p:txBody>
          <a:bodyPr/>
          <a:lstStyle/>
          <a:p>
            <a:pPr>
              <a:defRPr/>
            </a:pPr>
            <a:fld id="{AE3C728F-C360-04D3-7E63-F43E9B0FB47C}"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BB14847-21E6-F59E-AB72-BC1ACC2C8EB3}"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5034397" name="Slide Image Placeholder 1"/>
          <p:cNvSpPr>
            <a:spLocks noChangeAspect="1" noGrp="1" noRot="1"/>
          </p:cNvSpPr>
          <p:nvPr>
            <p:ph type="sldImg"/>
          </p:nvPr>
        </p:nvSpPr>
        <p:spPr bwMode="auto"/>
      </p:sp>
      <p:sp>
        <p:nvSpPr>
          <p:cNvPr id="1113196309" name="Notes Placeholder 2"/>
          <p:cNvSpPr>
            <a:spLocks noGrp="1"/>
          </p:cNvSpPr>
          <p:nvPr>
            <p:ph type="body" idx="1"/>
          </p:nvPr>
        </p:nvSpPr>
        <p:spPr bwMode="auto"/>
        <p:txBody>
          <a:bodyPr/>
          <a:lstStyle/>
          <a:p>
            <a:pPr>
              <a:defRPr/>
            </a:pPr>
            <a:endParaRPr/>
          </a:p>
        </p:txBody>
      </p:sp>
      <p:sp>
        <p:nvSpPr>
          <p:cNvPr id="2016253431" name="Slide Number Placeholder 3"/>
          <p:cNvSpPr>
            <a:spLocks noGrp="1"/>
          </p:cNvSpPr>
          <p:nvPr>
            <p:ph type="sldNum" sz="quarter" idx="10"/>
          </p:nvPr>
        </p:nvSpPr>
        <p:spPr bwMode="auto"/>
        <p:txBody>
          <a:bodyPr/>
          <a:lstStyle/>
          <a:p>
            <a:pPr>
              <a:defRPr/>
            </a:pPr>
            <a:fld id="{B0C93557-F172-7E52-E9D6-1062C5D17269}"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9981379" name="Slide Image Placeholder 1"/>
          <p:cNvSpPr/>
          <p:nvPr>
            <p:ph type="sldImg" idx="2"/>
          </p:nvPr>
        </p:nvSpPr>
        <p:spPr bwMode="auto"/>
      </p:sp>
      <p:sp>
        <p:nvSpPr>
          <p:cNvPr id="601379857" name="Text Placeholder 2"/>
          <p:cNvSpPr/>
          <p:nvPr>
            <p:ph type="body" idx="3"/>
          </p:nvPr>
        </p:nvSpPr>
        <p:spPr bwMode="auto"/>
        <p:txBody>
          <a:bodyPr/>
          <a:p>
            <a:pPr>
              <a:defRPr/>
            </a:pPr>
            <a:r>
              <a:rPr lang="es-ES" sz="2400">
                <a:solidFill>
                  <a:srgbClr val="111111"/>
                </a:solidFill>
                <a:latin typeface="Arial"/>
                <a:ea typeface="Arial"/>
                <a:cs typeface="Arial"/>
              </a:rPr>
              <a:t>Los directorios activos desempeñan un papel clave al centralizar y asegurar el control de accesos a los diferentes servicios y recursos empresari</a:t>
            </a:r>
            <a:r>
              <a:rPr lang="es-ES" sz="2400">
                <a:solidFill>
                  <a:srgbClr val="111111"/>
                </a:solidFill>
                <a:latin typeface="Arial"/>
                <a:ea typeface="Arial"/>
                <a:cs typeface="Arial"/>
              </a:rPr>
              <a:t>ales</a:t>
            </a:r>
            <a:endParaRPr lang="es-ES" sz="2400">
              <a:solidFill>
                <a:srgbClr val="111111"/>
              </a:solidFill>
              <a:latin typeface="Arial"/>
              <a:ea typeface="Arial"/>
              <a:cs typeface="Arial"/>
            </a:endParaRPr>
          </a:p>
          <a:p>
            <a:pPr>
              <a:defRPr/>
            </a:pPr>
            <a:endParaRPr lang="en-US" sz="2400" b="0" i="0" u="none" strike="noStrike" cap="none" spc="0">
              <a:solidFill>
                <a:schemeClr val="tx1"/>
              </a:solidFill>
              <a:latin typeface="Calibri"/>
              <a:ea typeface="Calibri"/>
              <a:cs typeface="Calibri"/>
            </a:endParaRPr>
          </a:p>
          <a:p>
            <a:pPr>
              <a:defRPr/>
            </a:pPr>
            <a:r>
              <a:rPr lang="en-US" sz="2400" b="0" i="0" u="none" strike="noStrike" cap="none" spc="0">
                <a:solidFill>
                  <a:schemeClr val="tx1"/>
                </a:solidFill>
                <a:latin typeface="Calibri"/>
                <a:ea typeface="Calibri"/>
                <a:cs typeface="Calibri"/>
              </a:rPr>
              <a:t> Actualmente, estas herramientas son ampliamente utilizadas en empresas de diversos tamaños para gestionar usuarios, grupos y unidades organizacionales de manera unificada</a:t>
            </a:r>
            <a:endParaRPr lang="en-US" sz="2400" b="0" i="0" u="none" strike="noStrike" cap="none" spc="0">
              <a:solidFill>
                <a:schemeClr val="tx1"/>
              </a:solidFill>
              <a:latin typeface="Calibri"/>
              <a:ea typeface="Calibri"/>
              <a:cs typeface="Calibri"/>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C58A130-0CC9-0D14-0E62-EE3587233916}"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1C78F92-D4E7-28D5-D387-45D14A2B91B2}"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80090985" name="Slide Image Placeholder 1"/>
          <p:cNvSpPr>
            <a:spLocks noChangeAspect="1" noGrp="1" noRot="1"/>
          </p:cNvSpPr>
          <p:nvPr>
            <p:ph type="sldImg"/>
          </p:nvPr>
        </p:nvSpPr>
        <p:spPr bwMode="auto"/>
      </p:sp>
      <p:sp>
        <p:nvSpPr>
          <p:cNvPr id="128583524" name="Notes Placeholder 2"/>
          <p:cNvSpPr>
            <a:spLocks noGrp="1"/>
          </p:cNvSpPr>
          <p:nvPr>
            <p:ph type="body" idx="1"/>
          </p:nvPr>
        </p:nvSpPr>
        <p:spPr bwMode="auto"/>
        <p:txBody>
          <a:bodyPr/>
          <a:lstStyle/>
          <a:p>
            <a:pPr>
              <a:defRPr/>
            </a:pPr>
            <a:endParaRPr/>
          </a:p>
        </p:txBody>
      </p:sp>
      <p:sp>
        <p:nvSpPr>
          <p:cNvPr id="1605569473" name="Slide Number Placeholder 3"/>
          <p:cNvSpPr>
            <a:spLocks noGrp="1"/>
          </p:cNvSpPr>
          <p:nvPr>
            <p:ph type="sldNum" sz="quarter" idx="10"/>
          </p:nvPr>
        </p:nvSpPr>
        <p:spPr bwMode="auto"/>
        <p:txBody>
          <a:bodyPr/>
          <a:lstStyle/>
          <a:p>
            <a:pPr>
              <a:defRPr/>
            </a:pPr>
            <a:fld id="{5CECE3E1-978D-A5CF-C652-9540C1F6333A}"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p:nvPr>
            <p:ph type="sldImg" idx="2"/>
          </p:nvPr>
        </p:nvSpPr>
        <p:spPr bwMode="auto"/>
      </p:sp>
      <p:sp>
        <p:nvSpPr>
          <p:cNvPr id="3" name="Text Placeholder 2"/>
          <p:cNvSpPr/>
          <p:nvPr>
            <p:ph type="body" idx="3"/>
          </p:nvPr>
        </p:nvSpPr>
        <p:spPr bwMode="auto"/>
        <p:txBody>
          <a:bodyPr/>
          <a:p>
            <a:pPr>
              <a:defRPr/>
            </a:pPr>
            <a:r>
              <a:rPr lang="en-US" sz="1800"/>
              <a:t>Los directorios activos son una solución robusta y ampliamente adoptada para la gestión de usuarios en diversidad de entornos. Proporcionan una forma centralizada y segura de gestionar las cuentas de usuario, los permisos y la autenticación. [2, 3, 18].</a:t>
            </a:r>
            <a:endParaRPr lang="en-US" sz="1800"/>
          </a:p>
          <a:p>
            <a:pPr>
              <a:defRPr/>
            </a:pPr>
            <a:endParaRPr lang="en-US" sz="1800"/>
          </a:p>
          <a:p>
            <a:pPr>
              <a:defRPr/>
            </a:pPr>
            <a:r>
              <a:rPr lang="en-US" sz="1800"/>
              <a:t>Un directorio activo funciona como una base de datos central que almacena información sobre los usuarios, como nombres de usuario, contraseñas, direcciones de correo electrónico, roles y pertenencia a grupos. Esta base de datos se puede integrar con múltiples sistemas y aplicaciones, lo que proporciona un único punto de autenticación y gestión de acceso. Esto significa que los administradores de sistemas pueden crear y administrar cuentas de usuario de forma eficiente, y los usuarios finales pueden acceder a los recursos que necesitan con un único conjunto de credenciales.</a:t>
            </a:r>
            <a:endParaRPr lang="en-US" sz="1800"/>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99706921" name="Slide Image Placeholder 1"/>
          <p:cNvSpPr>
            <a:spLocks noChangeAspect="1" noGrp="1" noRot="1"/>
          </p:cNvSpPr>
          <p:nvPr>
            <p:ph type="sldImg"/>
          </p:nvPr>
        </p:nvSpPr>
        <p:spPr bwMode="auto"/>
      </p:sp>
      <p:sp>
        <p:nvSpPr>
          <p:cNvPr id="552810126" name="Notes Placeholder 2"/>
          <p:cNvSpPr>
            <a:spLocks noGrp="1"/>
          </p:cNvSpPr>
          <p:nvPr>
            <p:ph type="body" idx="1"/>
          </p:nvPr>
        </p:nvSpPr>
        <p:spPr bwMode="auto"/>
        <p:txBody>
          <a:bodyPr/>
          <a:lstStyle/>
          <a:p>
            <a:pPr>
              <a:defRPr/>
            </a:pPr>
            <a:endParaRPr lang="es-ES" sz="2200" b="0" i="0" u="none" strike="noStrike" cap="none" spc="0">
              <a:solidFill>
                <a:schemeClr val="tx1"/>
              </a:solidFill>
              <a:latin typeface="Calibri"/>
              <a:ea typeface="Calibri"/>
              <a:cs typeface="Calibri"/>
            </a:endParaRPr>
          </a:p>
          <a:p>
            <a:pPr>
              <a:defRPr/>
            </a:pPr>
            <a:r>
              <a:rPr lang="es-ES" sz="2200" b="0" i="0" u="none" strike="noStrike" cap="none" spc="0">
                <a:solidFill>
                  <a:schemeClr val="tx1"/>
                </a:solidFill>
                <a:latin typeface="Calibri"/>
                <a:ea typeface="Calibri"/>
                <a:cs typeface="Calibri"/>
              </a:rPr>
              <a:t>Las soluciones comerciales, como las ofrecidas por Microsoft, destacan por su facilidad de uso y alto nivel de integración, pero también generan una dependencia tecnológica significativa y pueden no ser viables para organizaciones con presupuestos limitados . </a:t>
            </a:r>
            <a:endParaRPr lang="es-ES" sz="2200" b="0" i="0" u="none" strike="noStrike" cap="none" spc="0">
              <a:solidFill>
                <a:schemeClr val="tx1"/>
              </a:solidFill>
              <a:latin typeface="Calibri"/>
              <a:cs typeface="Calibri"/>
            </a:endParaRPr>
          </a:p>
          <a:p>
            <a:pPr>
              <a:defRPr/>
            </a:pPr>
            <a:r>
              <a:rPr lang="es-ES" sz="2200" b="0" i="0" u="none" strike="noStrike" cap="none" spc="0">
                <a:solidFill>
                  <a:schemeClr val="tx1"/>
                </a:solidFill>
                <a:latin typeface="Calibri"/>
                <a:ea typeface="Calibri"/>
                <a:cs typeface="Calibri"/>
              </a:rPr>
              <a:t>En contraste, los directorios activos de código abierto eliminan la necesidad de costosas licencias y ofrecen independencia tecnológica, aunque suelen ser más complejos de implementar y mantener.</a:t>
            </a:r>
            <a:endParaRPr lang="es-ES" sz="1800" b="0" i="0" u="none" strike="noStrike" cap="none" spc="0">
              <a:solidFill>
                <a:schemeClr val="tx1"/>
              </a:solidFill>
              <a:latin typeface="Calibri"/>
              <a:ea typeface="Calibri"/>
              <a:cs typeface="Calibri"/>
            </a:endParaRPr>
          </a:p>
        </p:txBody>
      </p:sp>
      <p:sp>
        <p:nvSpPr>
          <p:cNvPr id="1446518093" name="Slide Number Placeholder 3"/>
          <p:cNvSpPr>
            <a:spLocks noGrp="1"/>
          </p:cNvSpPr>
          <p:nvPr>
            <p:ph type="sldNum" sz="quarter" idx="10"/>
          </p:nvPr>
        </p:nvSpPr>
        <p:spPr bwMode="auto"/>
        <p:txBody>
          <a:bodyPr/>
          <a:lstStyle/>
          <a:p>
            <a:pPr>
              <a:defRPr/>
            </a:pPr>
            <a:fld id="{E68C88C0-6A6E-20DF-138E-236988DF55DA}"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s-ES" sz="1600" b="0" i="0" u="none" strike="noStrike" cap="none" spc="0">
                <a:solidFill>
                  <a:srgbClr val="111111"/>
                </a:solidFill>
                <a:latin typeface="Arial"/>
                <a:ea typeface="Arial"/>
                <a:cs typeface="Arial"/>
              </a:rPr>
              <a:t>Cada empresa establece sus propias políticas y controles de seguridad, los cuales influyen en cómo se debe gestionar la información y la estructura organizativa</a:t>
            </a:r>
            <a:r>
              <a:rPr lang="es-ES" sz="1600" b="0" i="0" u="none" strike="noStrike" cap="none" spc="0">
                <a:solidFill>
                  <a:srgbClr val="111111"/>
                </a:solidFill>
                <a:latin typeface="Arial"/>
                <a:ea typeface="Arial"/>
                <a:cs typeface="Arial"/>
              </a:rPr>
              <a:t>. </a:t>
            </a:r>
            <a:endParaRPr lang="es-ES" sz="1600" b="0" i="0" u="none" strike="noStrike" cap="none" spc="0">
              <a:solidFill>
                <a:srgbClr val="111111"/>
              </a:solidFill>
              <a:latin typeface="Times New Roman"/>
              <a:cs typeface="Times New Roman"/>
            </a:endParaRPr>
          </a:p>
          <a:p>
            <a:pPr>
              <a:defRPr/>
            </a:pPr>
            <a:endParaRPr sz="2000"/>
          </a:p>
          <a:p>
            <a:pPr>
              <a:defRPr/>
            </a:pPr>
            <a:r>
              <a:rPr lang="en-US" sz="2000" b="0" i="0" u="none" strike="noStrike" cap="none" spc="0">
                <a:solidFill>
                  <a:srgbClr val="111111"/>
                </a:solidFill>
                <a:latin typeface="Arial"/>
                <a:ea typeface="Arial"/>
                <a:cs typeface="Arial"/>
              </a:rPr>
              <a:t>P</a:t>
            </a:r>
            <a:r>
              <a:rPr lang="es-ES" sz="2000" b="0" i="0" u="none" strike="noStrike" cap="none" spc="0">
                <a:solidFill>
                  <a:srgbClr val="111111"/>
                </a:solidFill>
                <a:latin typeface="Arial"/>
                <a:ea typeface="Arial"/>
                <a:cs typeface="Arial"/>
              </a:rPr>
              <a:t>or tanto</a:t>
            </a:r>
            <a:r>
              <a:rPr lang="en-US" sz="2000" b="0" i="0" u="none" strike="noStrike" cap="none" spc="0">
                <a:solidFill>
                  <a:srgbClr val="111111"/>
                </a:solidFill>
                <a:latin typeface="Arial"/>
                <a:ea typeface="Arial"/>
                <a:cs typeface="Arial"/>
              </a:rPr>
              <a:t> </a:t>
            </a:r>
            <a:r>
              <a:rPr lang="en-US" sz="2000" b="0" i="0" u="none" strike="noStrike" cap="none" spc="0">
                <a:solidFill>
                  <a:srgbClr val="111111"/>
                </a:solidFill>
                <a:latin typeface="Arial"/>
                <a:ea typeface="Arial"/>
                <a:cs typeface="Arial"/>
              </a:rPr>
              <a:t>l</a:t>
            </a:r>
            <a:r>
              <a:rPr lang="es-ES" sz="2000" b="0" i="0" u="none" strike="noStrike" cap="none" spc="0">
                <a:solidFill>
                  <a:srgbClr val="111111"/>
                </a:solidFill>
                <a:latin typeface="Arial"/>
                <a:ea typeface="Arial"/>
                <a:cs typeface="Arial"/>
              </a:rPr>
              <a:t>a implementación de un </a:t>
            </a:r>
            <a:r>
              <a:rPr lang="en-US" sz="2000" b="0" i="0" u="none" strike="noStrike" cap="none" spc="0">
                <a:solidFill>
                  <a:srgbClr val="111111"/>
                </a:solidFill>
                <a:latin typeface="Arial"/>
                <a:ea typeface="Arial"/>
                <a:cs typeface="Arial"/>
              </a:rPr>
              <a:t>AD</a:t>
            </a:r>
            <a:r>
              <a:rPr lang="es-ES" sz="2000" b="0" i="0" u="none" strike="noStrike" cap="none" spc="0">
                <a:solidFill>
                  <a:srgbClr val="111111"/>
                </a:solidFill>
                <a:latin typeface="Arial"/>
                <a:ea typeface="Arial"/>
                <a:cs typeface="Arial"/>
              </a:rPr>
              <a:t> debe</a:t>
            </a:r>
            <a:r>
              <a:rPr lang="es-ES" sz="2000" b="0" i="0" u="none" strike="noStrike" cap="none" spc="0">
                <a:solidFill>
                  <a:srgbClr val="111111"/>
                </a:solidFill>
                <a:latin typeface="Arial"/>
                <a:ea typeface="Arial"/>
                <a:cs typeface="Arial"/>
              </a:rPr>
              <a:t> adapta</a:t>
            </a:r>
            <a:r>
              <a:rPr lang="es-ES" sz="2000" b="0" i="0" u="none" strike="noStrike" cap="none" spc="0">
                <a:solidFill>
                  <a:srgbClr val="111111"/>
                </a:solidFill>
                <a:latin typeface="Arial"/>
                <a:ea typeface="Arial"/>
                <a:cs typeface="Arial"/>
              </a:rPr>
              <a:t>rse a los requerimientos específicos de cada entidad, presentando un desafío cuando se buscan soluciones que armonicen con sus necesidades y regulaciones de seguridad</a:t>
            </a:r>
            <a:endParaRPr lang="es-ES" sz="2000" b="0" i="0" u="none" strike="noStrike" cap="none" spc="0">
              <a:solidFill>
                <a:srgbClr val="111111"/>
              </a:solidFill>
              <a:latin typeface="Times New Roman"/>
              <a:cs typeface="Times New Roman"/>
            </a:endParaRPr>
          </a:p>
        </p:txBody>
      </p:sp>
      <p:sp>
        <p:nvSpPr>
          <p:cNvPr id="4" name="Slide Number Placeholder 3"/>
          <p:cNvSpPr>
            <a:spLocks noGrp="1"/>
          </p:cNvSpPr>
          <p:nvPr>
            <p:ph type="sldNum" sz="quarter" idx="10"/>
          </p:nvPr>
        </p:nvSpPr>
        <p:spPr bwMode="auto"/>
        <p:txBody>
          <a:bodyPr/>
          <a:lstStyle/>
          <a:p>
            <a:pPr>
              <a:defRPr/>
            </a:pPr>
            <a:fld id="{E6C3660F-99FC-68A6-EA21-B757872166C4}"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3587266" name="Slide Image Placeholder 1"/>
          <p:cNvSpPr/>
          <p:nvPr>
            <p:ph type="sldImg" idx="2"/>
          </p:nvPr>
        </p:nvSpPr>
        <p:spPr bwMode="auto"/>
      </p:sp>
      <p:sp>
        <p:nvSpPr>
          <p:cNvPr id="1805250028" name="Text Placeholder 2"/>
          <p:cNvSpPr/>
          <p:nvPr>
            <p:ph type="body" idx="3"/>
          </p:nvPr>
        </p:nvSpPr>
        <p:spPr bwMode="auto"/>
        <p:txBody>
          <a:bodyPr/>
          <a:p>
            <a:pPr>
              <a:defRPr/>
            </a:pPr>
            <a:r>
              <a:rPr lang="en-US" sz="2000" b="0" i="0" u="none" strike="noStrike" cap="none" spc="0">
                <a:solidFill>
                  <a:schemeClr val="tx1"/>
                </a:solidFill>
                <a:latin typeface="Calibri"/>
                <a:ea typeface="Calibri"/>
                <a:cs typeface="Calibri"/>
              </a:rPr>
              <a:t>A pesar de las ventajas que ofrecen las soluciones de software libre y código abierto (SLCA), </a:t>
            </a:r>
            <a:endParaRPr lang="en-US" sz="2000" b="0" i="0" u="none" strike="noStrike" cap="none" spc="0">
              <a:solidFill>
                <a:schemeClr val="tx1"/>
              </a:solidFill>
              <a:latin typeface="Calibri"/>
              <a:ea typeface="Calibri"/>
              <a:cs typeface="Calibri"/>
            </a:endParaRPr>
          </a:p>
          <a:p>
            <a:pPr>
              <a:defRPr/>
            </a:pPr>
            <a:r>
              <a:rPr lang="en-US" sz="2000" b="0" i="0" u="none" strike="noStrike" cap="none" spc="0">
                <a:solidFill>
                  <a:schemeClr val="tx1"/>
                </a:solidFill>
                <a:latin typeface="Calibri"/>
                <a:ea typeface="Calibri"/>
                <a:cs typeface="Calibri"/>
              </a:rPr>
              <a:t>estas suelen presentar desafíos en términos de personalización y simplicidad a la hora de adoptarse en distintas organizaciones.  </a:t>
            </a:r>
            <a:endParaRPr lang="en-US" sz="2000" b="0" i="0" u="none" strike="noStrike" cap="none" spc="0">
              <a:solidFill>
                <a:schemeClr val="tx1"/>
              </a:solidFill>
              <a:latin typeface="Calibri"/>
              <a:ea typeface="Calibri"/>
              <a:cs typeface="Calibri"/>
            </a:endParaRPr>
          </a:p>
          <a:p>
            <a:pPr>
              <a:defRPr/>
            </a:pPr>
            <a:endParaRPr lang="en-US" sz="2000"/>
          </a:p>
          <a:p>
            <a:pPr>
              <a:defRPr/>
            </a:pPr>
            <a:r>
              <a:rPr lang="en-US" sz="2000" b="0" i="0" u="none" strike="noStrike" cap="none" spc="0">
                <a:solidFill>
                  <a:schemeClr val="tx1"/>
                </a:solidFill>
                <a:latin typeface="Calibri"/>
                <a:ea typeface="Calibri"/>
                <a:cs typeface="Calibri"/>
              </a:rPr>
              <a:t>Su enfoque en satisfacer necesidades específicas puede generar complejidades técnicas que demandan recursos especializados para su personalización y mantenimiento. </a:t>
            </a:r>
            <a:endParaRPr lang="en-US" sz="2000" b="0" i="0" u="none" strike="noStrike" cap="none" spc="0">
              <a:solidFill>
                <a:schemeClr val="tx1"/>
              </a:solidFill>
              <a:latin typeface="Calibri"/>
              <a:ea typeface="Calibri"/>
              <a:cs typeface="Calibri"/>
            </a:endParaRPr>
          </a:p>
          <a:p>
            <a:pPr>
              <a:defRPr/>
            </a:pPr>
            <a:endParaRPr lang="en-US" sz="2000" b="0" i="0" u="none" strike="noStrike" cap="none" spc="0">
              <a:solidFill>
                <a:schemeClr val="tx1"/>
              </a:solidFill>
              <a:latin typeface="Calibri"/>
              <a:ea typeface="Calibri"/>
              <a:cs typeface="Calibri"/>
            </a:endParaRPr>
          </a:p>
          <a:p>
            <a:pPr>
              <a:defRPr/>
            </a:pPr>
            <a:r>
              <a:rPr lang="en-US" sz="2000" b="0" i="0" u="none" strike="noStrike" cap="none" spc="0">
                <a:solidFill>
                  <a:schemeClr val="tx1"/>
                </a:solidFill>
                <a:latin typeface="Calibri"/>
                <a:ea typeface="Calibri"/>
                <a:cs typeface="Calibri"/>
              </a:rPr>
              <a:t>La falta de flexibilidad para adaptarse a los requerimientos particulares de cada empresa puede comprometer tanto la seguridad como la funcionalidad organizacional. Además, las restricciones arquitectónicas inherentes y los diseños originales que no consideraron la personalización pueden hacer que estas herramientas sean menos intuitivas y más difíciles de ajustar.</a:t>
            </a:r>
            <a:endParaRPr lang="en-US" sz="2000" b="0" i="0" u="none" strike="noStrike" cap="none" spc="0">
              <a:solidFill>
                <a:schemeClr val="tx1"/>
              </a:solidFill>
              <a:latin typeface="Calibri"/>
              <a:ea typeface="Calibri"/>
              <a:cs typeface="Calibri"/>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p:nvPr>
            <p:ph type="sldImg" idx="2"/>
          </p:nvPr>
        </p:nvSpPr>
        <p:spPr bwMode="auto"/>
      </p:sp>
      <p:sp>
        <p:nvSpPr>
          <p:cNvPr id="3" name="Text Placeholder 2"/>
          <p:cNvSpPr/>
          <p:nvPr>
            <p:ph type="body" idx="3"/>
          </p:nvPr>
        </p:nvSpPr>
        <p:spPr bwMode="auto"/>
        <p:txBody>
          <a:bodyPr/>
          <a:p>
            <a:pPr>
              <a:defRPr/>
            </a:pPr>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p:nvPr>
            <p:ph type="sldImg" idx="2"/>
          </p:nvPr>
        </p:nvSpPr>
        <p:spPr bwMode="auto"/>
      </p:sp>
      <p:sp>
        <p:nvSpPr>
          <p:cNvPr id="3" name="Text Placeholder 2"/>
          <p:cNvSpPr/>
          <p:nvPr>
            <p:ph type="body" idx="3"/>
          </p:nvPr>
        </p:nvSpPr>
        <p:spPr bwMode="auto"/>
        <p:txBody>
          <a:bodyPr/>
          <a:p>
            <a:pPr>
              <a:defRPr/>
            </a:pPr>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lgn="just">
              <a:lnSpc>
                <a:spcPct val="150000"/>
              </a:lnSpc>
              <a:defRPr/>
            </a:pPr>
            <a:r>
              <a:rPr sz="1200" b="1">
                <a:latin typeface="Arial"/>
                <a:ea typeface="Arial"/>
                <a:cs typeface="Arial"/>
              </a:rPr>
              <a:t>Directorio</a:t>
            </a:r>
            <a:r>
              <a:rPr lang="en-US" sz="1200" b="1">
                <a:latin typeface="Arial"/>
                <a:ea typeface="Arial"/>
                <a:cs typeface="Arial"/>
              </a:rPr>
              <a:t> </a:t>
            </a:r>
            <a:r>
              <a:rPr sz="1200" b="1">
                <a:latin typeface="Arial"/>
                <a:ea typeface="Arial"/>
                <a:cs typeface="Arial"/>
              </a:rPr>
              <a:t>Activo</a:t>
            </a:r>
            <a:r>
              <a:rPr lang="en-US" sz="1200" b="1">
                <a:latin typeface="Arial"/>
                <a:ea typeface="Arial"/>
                <a:cs typeface="Arial"/>
              </a:rPr>
              <a:t> </a:t>
            </a:r>
            <a:r>
              <a:rPr sz="1200">
                <a:latin typeface="Arial"/>
                <a:ea typeface="Arial"/>
                <a:cs typeface="Arial"/>
              </a:rPr>
              <a:t>El objeto Directorio</a:t>
            </a:r>
            <a:r>
              <a:rPr lang="en-US" sz="1200">
                <a:latin typeface="Arial"/>
                <a:ea typeface="Arial"/>
                <a:cs typeface="Arial"/>
              </a:rPr>
              <a:t> </a:t>
            </a:r>
            <a:r>
              <a:rPr sz="1200">
                <a:latin typeface="Arial"/>
                <a:ea typeface="Arial"/>
                <a:cs typeface="Arial"/>
              </a:rPr>
              <a:t>Activo centraliza la gestión de usuarios, grupos y unidades organizacionales. Cada Directorio</a:t>
            </a:r>
            <a:r>
              <a:rPr lang="en-US" sz="1200">
                <a:latin typeface="Arial"/>
                <a:ea typeface="Arial"/>
                <a:cs typeface="Arial"/>
              </a:rPr>
              <a:t> </a:t>
            </a:r>
            <a:r>
              <a:rPr sz="1200">
                <a:latin typeface="Arial"/>
                <a:ea typeface="Arial"/>
                <a:cs typeface="Arial"/>
              </a:rPr>
              <a:t>Activo tiene una relación uno a muchos con estos objetos</a:t>
            </a:r>
            <a:endParaRPr sz="1200" b="1">
              <a:latin typeface="Arial"/>
              <a:cs typeface="Arial"/>
            </a:endParaRPr>
          </a:p>
          <a:p>
            <a:pPr algn="just">
              <a:lnSpc>
                <a:spcPct val="150000"/>
              </a:lnSpc>
              <a:defRPr/>
            </a:pPr>
            <a:r>
              <a:rPr sz="1200" b="1">
                <a:latin typeface="Arial"/>
                <a:ea typeface="Arial"/>
                <a:cs typeface="Arial"/>
              </a:rPr>
              <a:t>Usuario</a:t>
            </a:r>
            <a:r>
              <a:rPr lang="en-US" sz="1200" b="1">
                <a:latin typeface="Arial"/>
                <a:ea typeface="Arial"/>
                <a:cs typeface="Arial"/>
              </a:rPr>
              <a:t> </a:t>
            </a:r>
            <a:r>
              <a:rPr sz="1200">
                <a:latin typeface="Arial"/>
                <a:ea typeface="Arial"/>
                <a:cs typeface="Arial"/>
              </a:rPr>
              <a:t>El objeto Usuario almacena información clave sobre los usuarios del sistema. Cada usuario puede formar parte de uno o varios grupos, y estos grupo</a:t>
            </a:r>
            <a:r>
              <a:rPr sz="1200">
                <a:latin typeface="Arial"/>
                <a:ea typeface="Arial"/>
                <a:cs typeface="Arial"/>
              </a:rPr>
              <a:t>s definen los permisos y roles asignados a los usuarios.</a:t>
            </a:r>
            <a:endParaRPr sz="1200">
              <a:latin typeface="Arial"/>
              <a:cs typeface="Arial"/>
            </a:endParaRPr>
          </a:p>
          <a:p>
            <a:pPr algn="just">
              <a:lnSpc>
                <a:spcPct val="150000"/>
              </a:lnSpc>
              <a:defRPr/>
            </a:pPr>
            <a:r>
              <a:rPr sz="1200" b="1">
                <a:latin typeface="Arial"/>
                <a:ea typeface="Arial"/>
                <a:cs typeface="Arial"/>
              </a:rPr>
              <a:t>Grupo</a:t>
            </a:r>
            <a:r>
              <a:rPr lang="en-US" sz="1200" b="1">
                <a:latin typeface="Arial"/>
                <a:ea typeface="Arial"/>
                <a:cs typeface="Arial"/>
              </a:rPr>
              <a:t> </a:t>
            </a:r>
            <a:r>
              <a:rPr sz="1200">
                <a:latin typeface="Arial"/>
                <a:ea typeface="Arial"/>
                <a:cs typeface="Arial"/>
              </a:rPr>
              <a:t>El objeto Grupo agrupa a múltiples usuarios bajo un nombre y una descripción. Un grupo puede actuar como una </a:t>
            </a:r>
            <a:r>
              <a:rPr sz="1200" b="1">
                <a:latin typeface="Arial"/>
                <a:ea typeface="Arial"/>
                <a:cs typeface="Arial"/>
              </a:rPr>
              <a:t>Lista de </a:t>
            </a:r>
            <a:r>
              <a:rPr lang="en-US" sz="1200" b="1">
                <a:latin typeface="Arial"/>
                <a:ea typeface="Arial"/>
                <a:cs typeface="Arial"/>
              </a:rPr>
              <a:t>d</a:t>
            </a:r>
            <a:r>
              <a:rPr sz="1200" b="1">
                <a:latin typeface="Arial"/>
                <a:ea typeface="Arial"/>
                <a:cs typeface="Arial"/>
              </a:rPr>
              <a:t>istribución</a:t>
            </a:r>
            <a:r>
              <a:rPr sz="1200">
                <a:latin typeface="Arial"/>
                <a:ea typeface="Arial"/>
                <a:cs typeface="Arial"/>
              </a:rPr>
              <a:t>, lo que facilita la gestión de correos electrónicos dirigidos a todos los miembros de</a:t>
            </a:r>
            <a:r>
              <a:rPr sz="1200">
                <a:latin typeface="Arial"/>
                <a:ea typeface="Arial"/>
                <a:cs typeface="Arial"/>
              </a:rPr>
              <a:t> ese grupo. </a:t>
            </a:r>
            <a:endParaRPr sz="1200" b="1">
              <a:latin typeface="Arial"/>
              <a:cs typeface="Arial"/>
            </a:endParaRPr>
          </a:p>
          <a:p>
            <a:pPr algn="just">
              <a:lnSpc>
                <a:spcPct val="150000"/>
              </a:lnSpc>
              <a:defRPr/>
            </a:pPr>
            <a:r>
              <a:rPr sz="1200" b="1">
                <a:latin typeface="Arial"/>
                <a:ea typeface="Arial"/>
                <a:cs typeface="Arial"/>
              </a:rPr>
              <a:t>Unidades</a:t>
            </a:r>
            <a:r>
              <a:rPr lang="en-US" sz="1200" b="1">
                <a:latin typeface="Arial"/>
                <a:ea typeface="Arial"/>
                <a:cs typeface="Arial"/>
              </a:rPr>
              <a:t> </a:t>
            </a:r>
            <a:r>
              <a:rPr sz="1200" b="1">
                <a:latin typeface="Arial"/>
                <a:ea typeface="Arial"/>
                <a:cs typeface="Arial"/>
              </a:rPr>
              <a:t>Organizacionales</a:t>
            </a:r>
            <a:endParaRPr sz="1200">
              <a:latin typeface="Arial"/>
              <a:cs typeface="Arial"/>
            </a:endParaRPr>
          </a:p>
          <a:p>
            <a:pPr algn="just">
              <a:lnSpc>
                <a:spcPct val="150000"/>
              </a:lnSpc>
              <a:defRPr/>
            </a:pPr>
            <a:r>
              <a:rPr sz="1200">
                <a:latin typeface="Arial"/>
                <a:ea typeface="Arial"/>
                <a:cs typeface="Arial"/>
              </a:rPr>
              <a:t>L</a:t>
            </a:r>
            <a:r>
              <a:rPr sz="1200">
                <a:latin typeface="Arial"/>
                <a:ea typeface="Arial"/>
                <a:cs typeface="Arial"/>
              </a:rPr>
              <a:t>as Unidades Organizacionales representan una estructura jerárquica que organiza tanto a usuarios como a grupos. forman una estructura recursiva que facilita la gestión de </a:t>
            </a:r>
            <a:r>
              <a:rPr sz="1200">
                <a:latin typeface="Arial"/>
                <a:ea typeface="Arial"/>
                <a:cs typeface="Arial"/>
              </a:rPr>
              <a:t>grandes volúmenes de usuarios distribuidos en diferentes áreas de </a:t>
            </a:r>
            <a:r>
              <a:rPr lang="en-US" sz="1200">
                <a:latin typeface="Arial"/>
                <a:ea typeface="Arial"/>
                <a:cs typeface="Arial"/>
              </a:rPr>
              <a:t>una </a:t>
            </a:r>
            <a:r>
              <a:rPr sz="1200">
                <a:latin typeface="Arial"/>
                <a:ea typeface="Arial"/>
                <a:cs typeface="Arial"/>
              </a:rPr>
              <a:t>organización.</a:t>
            </a:r>
            <a:endParaRPr sz="1200">
              <a:latin typeface="Arial"/>
              <a:cs typeface="Arial"/>
            </a:endParaRPr>
          </a:p>
          <a:p>
            <a:pPr algn="just">
              <a:lnSpc>
                <a:spcPct val="150000"/>
              </a:lnSpc>
              <a:defRPr/>
            </a:pPr>
            <a:r>
              <a:rPr sz="1200" b="1">
                <a:latin typeface="Arial"/>
                <a:ea typeface="Arial"/>
                <a:cs typeface="Arial"/>
              </a:rPr>
              <a:t>Consola</a:t>
            </a:r>
            <a:r>
              <a:rPr lang="en-US" sz="1200" b="1">
                <a:latin typeface="Arial"/>
                <a:ea typeface="Arial"/>
                <a:cs typeface="Arial"/>
              </a:rPr>
              <a:t> </a:t>
            </a:r>
            <a:r>
              <a:rPr lang="en-US" sz="1200" b="1">
                <a:latin typeface="Arial"/>
                <a:ea typeface="Arial"/>
                <a:cs typeface="Arial"/>
              </a:rPr>
              <a:t>d</a:t>
            </a:r>
            <a:r>
              <a:rPr sz="1200" b="1">
                <a:latin typeface="Arial"/>
                <a:ea typeface="Arial"/>
                <a:cs typeface="Arial"/>
              </a:rPr>
              <a:t>e</a:t>
            </a:r>
            <a:r>
              <a:rPr lang="en-US" sz="1200" b="1">
                <a:latin typeface="Arial"/>
                <a:ea typeface="Arial"/>
                <a:cs typeface="Arial"/>
              </a:rPr>
              <a:t> a</a:t>
            </a:r>
            <a:r>
              <a:rPr sz="1200" b="1">
                <a:latin typeface="Arial"/>
                <a:ea typeface="Arial"/>
                <a:cs typeface="Arial"/>
              </a:rPr>
              <a:t>dmin</a:t>
            </a:r>
            <a:r>
              <a:rPr lang="en-US" sz="1200" b="1">
                <a:latin typeface="Arial"/>
                <a:ea typeface="Arial"/>
                <a:cs typeface="Arial"/>
              </a:rPr>
              <a:t>istración</a:t>
            </a:r>
            <a:endParaRPr sz="1200">
              <a:latin typeface="Arial"/>
              <a:cs typeface="Arial"/>
            </a:endParaRPr>
          </a:p>
          <a:p>
            <a:pPr>
              <a:defRPr/>
            </a:pPr>
            <a:r>
              <a:rPr sz="1200">
                <a:latin typeface="Arial"/>
                <a:ea typeface="Arial"/>
                <a:cs typeface="Arial"/>
              </a:rPr>
              <a:t>La </a:t>
            </a:r>
            <a:r>
              <a:rPr lang="en-US" sz="1200">
                <a:latin typeface="Arial"/>
                <a:ea typeface="Arial"/>
                <a:cs typeface="Arial"/>
              </a:rPr>
              <a:t>Consola de administración</a:t>
            </a:r>
            <a:r>
              <a:rPr lang="en-US" sz="1200">
                <a:latin typeface="Arial"/>
                <a:ea typeface="Arial"/>
                <a:cs typeface="Arial"/>
              </a:rPr>
              <a:t> </a:t>
            </a:r>
            <a:r>
              <a:rPr sz="1200">
                <a:latin typeface="Arial"/>
                <a:ea typeface="Arial"/>
                <a:cs typeface="Arial"/>
              </a:rPr>
              <a:t>representa la interfaz de usuario (UI) mediante la cual </a:t>
            </a:r>
            <a:r>
              <a:rPr lang="en-US" sz="1200">
                <a:latin typeface="Arial"/>
                <a:ea typeface="Arial"/>
                <a:cs typeface="Arial"/>
              </a:rPr>
              <a:t>se interactúa con </a:t>
            </a:r>
            <a:r>
              <a:rPr sz="1200">
                <a:latin typeface="Arial"/>
                <a:ea typeface="Arial"/>
                <a:cs typeface="Arial"/>
              </a:rPr>
              <a:t>el Directorio</a:t>
            </a:r>
            <a:r>
              <a:rPr lang="en-US" sz="1200">
                <a:latin typeface="Arial"/>
                <a:ea typeface="Arial"/>
                <a:cs typeface="Arial"/>
              </a:rPr>
              <a:t> </a:t>
            </a:r>
            <a:r>
              <a:rPr sz="1200">
                <a:latin typeface="Arial"/>
                <a:ea typeface="Arial"/>
                <a:cs typeface="Arial"/>
              </a:rPr>
              <a:t>Activo.</a:t>
            </a:r>
            <a:endParaRPr/>
          </a:p>
        </p:txBody>
      </p:sp>
      <p:sp>
        <p:nvSpPr>
          <p:cNvPr id="4" name="Slide Number Placeholder 3"/>
          <p:cNvSpPr>
            <a:spLocks noGrp="1"/>
          </p:cNvSpPr>
          <p:nvPr>
            <p:ph type="sldNum" sz="quarter" idx="10"/>
          </p:nvPr>
        </p:nvSpPr>
        <p:spPr bwMode="auto"/>
        <p:txBody>
          <a:bodyPr/>
          <a:lstStyle/>
          <a:p>
            <a:pPr>
              <a:defRPr/>
            </a:pPr>
            <a:fld id="{A941F19F-ED5F-648E-DB3E-25D2F2C55325}"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lang="en-US"/>
          </a:p>
        </p:txBody>
      </p:sp>
      <p:sp>
        <p:nvSpPr>
          <p:cNvPr id="4" name="Date Placeholder 3"/>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lang="en-US"/>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5" name="Date Placeholder 4"/>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lang="en-US"/>
          </a:p>
        </p:txBody>
      </p:sp>
      <p:sp>
        <p:nvSpPr>
          <p:cNvPr id="5" name="Date Placeholder 4"/>
          <p:cNvSpPr>
            <a:spLocks noGrp="1"/>
          </p:cNvSpPr>
          <p:nvPr>
            <p:ph type="dt" sz="half" idx="10"/>
          </p:nvPr>
        </p:nvSpPr>
        <p:spPr bwMode="auto"/>
        <p:txBody>
          <a:bodyPr/>
          <a:lstStyle/>
          <a:p>
            <a:pPr>
              <a:defRPr/>
            </a:pPr>
            <a:fld id="{63A1C593-65D0-4073-BCC9-577B9352EA97}"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9B618960-8005-486C-9A75-10CB2AAC16F9}"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lang="en-US"/>
          </a:p>
          <a:p>
            <a:pPr lvl="1">
              <a:defRPr/>
            </a:pPr>
            <a:r>
              <a:rPr lang="en-US"/>
              <a:t>Second level</a:t>
            </a:r>
            <a:endParaRPr lang="en-US"/>
          </a:p>
          <a:p>
            <a:pPr lvl="2">
              <a:defRPr/>
            </a:pPr>
            <a:r>
              <a:rPr lang="en-US"/>
              <a:t>Third level</a:t>
            </a:r>
            <a:endParaRPr lang="en-US"/>
          </a:p>
          <a:p>
            <a:pPr lvl="3">
              <a:defRPr/>
            </a:pPr>
            <a:r>
              <a:rPr lang="en-US"/>
              <a:t>Fourth level</a:t>
            </a:r>
            <a:endParaRPr lang="en-US"/>
          </a:p>
          <a:p>
            <a:pPr lvl="4">
              <a:defRPr/>
            </a:pPr>
            <a:r>
              <a:rPr lang="en-US"/>
              <a:t>Fifth level</a:t>
            </a:r>
            <a:endParaRPr lang="en-US"/>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3A1C593-65D0-4073-BCC9-577B9352EA97}" type="datetimeFigureOut">
              <a:rPr lang="en-US"/>
              <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B618960-8005-486C-9A75-10CB2AAC16F9}"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372110" y="808989"/>
            <a:ext cx="11447780" cy="2387600"/>
          </a:xfrm>
        </p:spPr>
        <p:txBody>
          <a:bodyPr>
            <a:normAutofit fontScale="90000"/>
          </a:bodyPr>
          <a:lstStyle/>
          <a:p>
            <a:pPr>
              <a:defRPr/>
            </a:pPr>
            <a:r>
              <a:rPr lang="en-US"/>
              <a:t>Aplicación web de código abierto para la gestión y autenticación de usuarios basada en Directorio Activo.</a:t>
            </a:r>
            <a:endParaRPr lang="en-US"/>
          </a:p>
        </p:txBody>
      </p:sp>
      <p:sp>
        <p:nvSpPr>
          <p:cNvPr id="3" name="Subtitle 2"/>
          <p:cNvSpPr>
            <a:spLocks noGrp="1"/>
          </p:cNvSpPr>
          <p:nvPr>
            <p:ph type="subTitle" idx="1"/>
          </p:nvPr>
        </p:nvSpPr>
        <p:spPr bwMode="auto">
          <a:xfrm>
            <a:off x="205740" y="4864735"/>
            <a:ext cx="6379210" cy="1655445"/>
          </a:xfrm>
        </p:spPr>
        <p:txBody>
          <a:bodyPr/>
          <a:lstStyle/>
          <a:p>
            <a:pPr algn="l">
              <a:defRPr/>
            </a:pPr>
            <a:r>
              <a:rPr lang="en-US"/>
              <a:t>Autor: 		Carlos Daniel Vilaseca Illnait</a:t>
            </a:r>
            <a:endParaRPr lang="en-US"/>
          </a:p>
          <a:p>
            <a:pPr algn="l">
              <a:defRPr/>
            </a:pPr>
            <a:r>
              <a:rPr lang="en-US"/>
              <a:t>Tutores: 	Dra. C. Raisa Socorro Llanes</a:t>
            </a:r>
            <a:endParaRPr lang="en-US"/>
          </a:p>
          <a:p>
            <a:pPr marL="1371600" lvl="3" indent="457200" algn="l">
              <a:defRPr/>
            </a:pPr>
            <a:r>
              <a:rPr lang="en-US" sz="2400"/>
              <a:t>Dra. C. Lisandra Bravo Ilisastigui</a:t>
            </a:r>
            <a:endParaRPr lang="en-US" sz="2400"/>
          </a:p>
          <a:p>
            <a:pPr marL="457200" lvl="1" indent="457200" algn="l">
              <a:defRPr/>
            </a:pPr>
            <a:endParaRPr lang="en-US" sz="2400"/>
          </a:p>
        </p:txBody>
      </p:sp>
      <p:sp>
        <p:nvSpPr>
          <p:cNvPr id="4" name="Text Box 3"/>
          <p:cNvSpPr txBox="1"/>
          <p:nvPr/>
        </p:nvSpPr>
        <p:spPr bwMode="auto">
          <a:xfrm>
            <a:off x="5786120" y="5732779"/>
            <a:ext cx="4064000" cy="368300"/>
          </a:xfrm>
          <a:prstGeom prst="rect">
            <a:avLst/>
          </a:prstGeom>
          <a:noFill/>
        </p:spPr>
        <p:txBody>
          <a:bodyPr wrap="square" rtlCol="0">
            <a:spAutoFit/>
          </a:bodyPr>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22909880" name="Title 1"/>
          <p:cNvSpPr>
            <a:spLocks noGrp="1"/>
          </p:cNvSpPr>
          <p:nvPr>
            <p:ph type="title"/>
          </p:nvPr>
        </p:nvSpPr>
        <p:spPr bwMode="auto">
          <a:xfrm flipH="0" flipV="0">
            <a:off x="-23365" y="-93837"/>
            <a:ext cx="11221615" cy="1325562"/>
          </a:xfrm>
        </p:spPr>
        <p:txBody>
          <a:bodyPr/>
          <a:lstStyle/>
          <a:p>
            <a:pPr>
              <a:defRPr/>
            </a:pPr>
            <a:r>
              <a:rPr lang="en-US"/>
              <a:t>Modelado del negocio: Reglas de negocio</a:t>
            </a:r>
            <a:endParaRPr/>
          </a:p>
        </p:txBody>
      </p:sp>
      <p:graphicFrame>
        <p:nvGraphicFramePr>
          <p:cNvPr id="120403900" name=""/>
          <p:cNvGraphicFramePr>
            <a:graphicFrameLocks xmlns:a="http://schemas.openxmlformats.org/drawingml/2006/main"/>
          </p:cNvGraphicFramePr>
          <p:nvPr/>
        </p:nvGraphicFramePr>
        <p:xfrm>
          <a:off x="1448011" y="1231724"/>
          <a:ext cx="9189321" cy="5392418"/>
        </p:xfrm>
        <a:graphic>
          <a:graphicData uri="http://schemas.openxmlformats.org/drawingml/2006/table">
            <a:tbl>
              <a:tblPr firstRow="1" firstCol="1" lastRow="0" lastCol="0" bandRow="1" bandCol="0">
                <a:tableStyleId>{2D5ABB26-0587-4C30-8999-92F81FD0307C}</a:tableStyleId>
              </a:tblPr>
              <a:tblGrid>
                <a:gridCol w="6643502"/>
                <a:gridCol w="2533118"/>
              </a:tblGrid>
              <a:tr h="190500">
                <a:tc>
                  <a:txBody>
                    <a:bodyPr/>
                    <a:p>
                      <a:pPr>
                        <a:defRPr/>
                      </a:pPr>
                      <a:r>
                        <a:rPr lang="es-ES" sz="1400" b="1">
                          <a:solidFill>
                            <a:srgbClr val="000000"/>
                          </a:solidFill>
                          <a:latin typeface="Arial"/>
                          <a:ea typeface="Arial"/>
                          <a:cs typeface="Arial"/>
                        </a:rPr>
                        <a:t>Regla</a:t>
                      </a:r>
                      <a:endParaRPr sz="2000">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defRPr/>
                      </a:pPr>
                      <a:r>
                        <a:rPr lang="es-ES" sz="1400" b="1">
                          <a:solidFill>
                            <a:srgbClr val="000000"/>
                          </a:solidFill>
                          <a:latin typeface="Arial"/>
                          <a:ea typeface="Arial"/>
                          <a:cs typeface="Arial"/>
                        </a:rPr>
                        <a:t>Patrón</a:t>
                      </a:r>
                      <a:endParaRPr sz="2000">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180975">
                <a:tc>
                  <a:txBody>
                    <a:bodyPr/>
                    <a:p>
                      <a:pPr algn="just">
                        <a:lnSpc>
                          <a:spcPct val="150000"/>
                        </a:lnSpc>
                        <a:defRPr/>
                      </a:pPr>
                      <a:r>
                        <a:rPr lang="es-ES" sz="1400">
                          <a:solidFill>
                            <a:srgbClr val="000000"/>
                          </a:solidFill>
                          <a:latin typeface="Arial"/>
                          <a:ea typeface="Arial"/>
                          <a:cs typeface="Arial"/>
                        </a:rPr>
                        <a:t>Solo si el usuario no existe se puede crear.</a:t>
                      </a:r>
                      <a:endParaRPr sz="2000">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s-ES" sz="1400">
                          <a:solidFill>
                            <a:srgbClr val="000000"/>
                          </a:solidFill>
                          <a:latin typeface="Arial"/>
                          <a:ea typeface="Arial"/>
                          <a:cs typeface="Arial"/>
                        </a:rPr>
                        <a:t>Precondición</a:t>
                      </a:r>
                      <a:endParaRPr sz="2000">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240665">
                <a:tc>
                  <a:txBody>
                    <a:bodyPr/>
                    <a:p>
                      <a:pPr algn="just">
                        <a:lnSpc>
                          <a:spcPct val="150000"/>
                        </a:lnSpc>
                        <a:defRPr/>
                      </a:pPr>
                      <a:r>
                        <a:rPr lang="es-ES" sz="1400">
                          <a:solidFill>
                            <a:srgbClr val="000000"/>
                          </a:solidFill>
                          <a:latin typeface="Arial"/>
                          <a:ea typeface="Arial"/>
                          <a:cs typeface="Arial"/>
                        </a:rPr>
                        <a:t>Solo si el usuario existe se puede eliminar.</a:t>
                      </a:r>
                      <a:endParaRPr sz="2000">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s-ES" sz="1400">
                          <a:solidFill>
                            <a:srgbClr val="000000"/>
                          </a:solidFill>
                          <a:latin typeface="Arial"/>
                          <a:ea typeface="Arial"/>
                          <a:cs typeface="Arial"/>
                        </a:rPr>
                        <a:t>Precondición</a:t>
                      </a:r>
                      <a:endParaRPr sz="20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240665">
                <a:tc>
                  <a:txBody>
                    <a:bodyPr/>
                    <a:p>
                      <a:pPr algn="just">
                        <a:lnSpc>
                          <a:spcPct val="150000"/>
                        </a:lnSpc>
                        <a:defRPr/>
                      </a:pPr>
                      <a:r>
                        <a:rPr lang="es-ES" sz="1400">
                          <a:solidFill>
                            <a:srgbClr val="000000"/>
                          </a:solidFill>
                          <a:latin typeface="Arial"/>
                          <a:ea typeface="Arial"/>
                          <a:cs typeface="Arial"/>
                        </a:rPr>
                        <a:t>Solo si el usuario existe se puede editar.</a:t>
                      </a:r>
                      <a:endParaRPr sz="2000">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s-ES" sz="1400">
                          <a:solidFill>
                            <a:srgbClr val="000000"/>
                          </a:solidFill>
                          <a:latin typeface="Arial"/>
                          <a:ea typeface="Arial"/>
                          <a:cs typeface="Arial"/>
                        </a:rPr>
                        <a:t>Precondición</a:t>
                      </a:r>
                      <a:endParaRPr sz="20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262890">
                <a:tc>
                  <a:txBody>
                    <a:bodyPr/>
                    <a:p>
                      <a:pPr algn="just">
                        <a:lnSpc>
                          <a:spcPct val="150000"/>
                        </a:lnSpc>
                        <a:defRPr/>
                      </a:pPr>
                      <a:r>
                        <a:rPr lang="es-ES" sz="1400">
                          <a:solidFill>
                            <a:srgbClr val="000000"/>
                          </a:solidFill>
                          <a:latin typeface="Arial"/>
                          <a:ea typeface="Arial"/>
                          <a:cs typeface="Arial"/>
                        </a:rPr>
                        <a:t>Un grupo de tipo lista de distribución tiene: miembros, nombre, descripción y correo electrónico.</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s-ES" sz="1400">
                          <a:solidFill>
                            <a:srgbClr val="000000"/>
                          </a:solidFill>
                          <a:latin typeface="Arial"/>
                          <a:ea typeface="Arial"/>
                          <a:cs typeface="Arial"/>
                        </a:rPr>
                        <a:t>Estructura</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180975">
                <a:tc>
                  <a:txBody>
                    <a:bodyPr/>
                    <a:p>
                      <a:pPr algn="just">
                        <a:lnSpc>
                          <a:spcPct val="150000"/>
                        </a:lnSpc>
                        <a:defRPr/>
                      </a:pPr>
                      <a:r>
                        <a:rPr lang="es-ES" sz="1400">
                          <a:solidFill>
                            <a:srgbClr val="000000"/>
                          </a:solidFill>
                          <a:latin typeface="Arial"/>
                          <a:ea typeface="Arial"/>
                          <a:cs typeface="Arial"/>
                        </a:rPr>
                        <a:t>Un grupo tiene: miembros, nombre, descripción.</a:t>
                      </a:r>
                      <a:endParaRPr sz="1400">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s-ES" sz="1400">
                          <a:solidFill>
                            <a:srgbClr val="000000"/>
                          </a:solidFill>
                          <a:latin typeface="Arial"/>
                          <a:ea typeface="Arial"/>
                          <a:cs typeface="Arial"/>
                        </a:rPr>
                        <a:t>Estructura</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180975">
                <a:tc>
                  <a:txBody>
                    <a:bodyPr/>
                    <a:p>
                      <a:pPr algn="just">
                        <a:lnSpc>
                          <a:spcPct val="150000"/>
                        </a:lnSpc>
                        <a:defRPr/>
                      </a:pPr>
                      <a:r>
                        <a:rPr lang="en-US" sz="1400">
                          <a:solidFill>
                            <a:srgbClr val="000000"/>
                          </a:solidFill>
                          <a:latin typeface="Arial"/>
                          <a:ea typeface="Arial"/>
                          <a:cs typeface="Arial"/>
                        </a:rPr>
                        <a:t>Una unidad organizacionales tienes: nombre y descripcion</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n-US" sz="1400">
                          <a:solidFill>
                            <a:srgbClr val="000000"/>
                          </a:solidFill>
                          <a:latin typeface="Arial"/>
                          <a:ea typeface="Arial"/>
                          <a:cs typeface="Arial"/>
                        </a:rPr>
                        <a:t>Estructura</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262890">
                <a:tc>
                  <a:txBody>
                    <a:bodyPr/>
                    <a:p>
                      <a:pPr algn="just">
                        <a:lnSpc>
                          <a:spcPct val="150000"/>
                        </a:lnSpc>
                        <a:defRPr/>
                      </a:pPr>
                      <a:r>
                        <a:rPr lang="es-ES" sz="1400">
                          <a:solidFill>
                            <a:srgbClr val="000000"/>
                          </a:solidFill>
                          <a:latin typeface="Arial"/>
                          <a:ea typeface="Arial"/>
                          <a:cs typeface="Arial"/>
                        </a:rPr>
                        <a:t>El administrador es responsable de la creación, edición, y eliminación de los usuarios</a:t>
                      </a:r>
                      <a:r>
                        <a:rPr lang="en-US" sz="1400">
                          <a:solidFill>
                            <a:srgbClr val="000000"/>
                          </a:solidFill>
                          <a:latin typeface="Arial"/>
                          <a:ea typeface="Arial"/>
                          <a:cs typeface="Arial"/>
                        </a:rPr>
                        <a:t>,</a:t>
                      </a:r>
                      <a:r>
                        <a:rPr lang="es-ES" sz="1400">
                          <a:solidFill>
                            <a:srgbClr val="000000"/>
                          </a:solidFill>
                          <a:latin typeface="Arial"/>
                          <a:ea typeface="Arial"/>
                          <a:cs typeface="Arial"/>
                        </a:rPr>
                        <a:t> grupos</a:t>
                      </a:r>
                      <a:r>
                        <a:rPr lang="en-US" sz="1400">
                          <a:solidFill>
                            <a:srgbClr val="000000"/>
                          </a:solidFill>
                          <a:latin typeface="Arial"/>
                          <a:ea typeface="Arial"/>
                          <a:cs typeface="Arial"/>
                        </a:rPr>
                        <a:t> y unidades organizacionales</a:t>
                      </a:r>
                      <a:r>
                        <a:rPr lang="es-ES" sz="1400">
                          <a:solidFill>
                            <a:srgbClr val="000000"/>
                          </a:solidFill>
                          <a:latin typeface="Arial"/>
                          <a:ea typeface="Arial"/>
                          <a:cs typeface="Arial"/>
                        </a:rPr>
                        <a:t>.</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s-ES" sz="1400">
                          <a:solidFill>
                            <a:srgbClr val="000000"/>
                          </a:solidFill>
                          <a:latin typeface="Arial"/>
                          <a:ea typeface="Arial"/>
                          <a:cs typeface="Arial"/>
                        </a:rPr>
                        <a:t>Responsablidad</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262890">
                <a:tc>
                  <a:txBody>
                    <a:bodyPr/>
                    <a:p>
                      <a:pPr algn="just">
                        <a:lnSpc>
                          <a:spcPct val="150000"/>
                        </a:lnSpc>
                        <a:defRPr/>
                      </a:pPr>
                      <a:r>
                        <a:rPr lang="es-ES" sz="1400">
                          <a:solidFill>
                            <a:srgbClr val="000000"/>
                          </a:solidFill>
                          <a:latin typeface="Arial"/>
                          <a:ea typeface="Arial"/>
                          <a:cs typeface="Arial"/>
                        </a:rPr>
                        <a:t>El usuario debe estar autenticado para acceder a las funciones del sistema.</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s-ES" sz="1400">
                          <a:solidFill>
                            <a:srgbClr val="000000"/>
                          </a:solidFill>
                          <a:latin typeface="Arial"/>
                          <a:ea typeface="Arial"/>
                          <a:cs typeface="Arial"/>
                        </a:rPr>
                        <a:t>Precondición</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262890">
                <a:tc>
                  <a:txBody>
                    <a:bodyPr/>
                    <a:p>
                      <a:pPr algn="just">
                        <a:lnSpc>
                          <a:spcPct val="150000"/>
                        </a:lnSpc>
                        <a:defRPr/>
                      </a:pPr>
                      <a:r>
                        <a:rPr lang="es-ES" sz="1400">
                          <a:solidFill>
                            <a:srgbClr val="000000"/>
                          </a:solidFill>
                          <a:latin typeface="Arial"/>
                          <a:ea typeface="Arial"/>
                          <a:cs typeface="Arial"/>
                        </a:rPr>
                        <a:t>Solo si no se ha alcanzado el límite de usuarios, el administrador puede crear más usuarios.</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s-ES" sz="1400">
                          <a:solidFill>
                            <a:srgbClr val="000000"/>
                          </a:solidFill>
                          <a:latin typeface="Arial"/>
                          <a:ea typeface="Arial"/>
                          <a:cs typeface="Arial"/>
                        </a:rPr>
                        <a:t>Precondicion</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262890">
                <a:tc>
                  <a:txBody>
                    <a:bodyPr/>
                    <a:p>
                      <a:pPr algn="just">
                        <a:lnSpc>
                          <a:spcPct val="150000"/>
                        </a:lnSpc>
                        <a:defRPr/>
                      </a:pPr>
                      <a:r>
                        <a:rPr lang="es-ES" sz="1400">
                          <a:solidFill>
                            <a:srgbClr val="000000"/>
                          </a:solidFill>
                          <a:latin typeface="Arial"/>
                          <a:ea typeface="Arial"/>
                          <a:cs typeface="Arial"/>
                        </a:rPr>
                        <a:t>Si el usuario es un objeto crítico, no puede ser eliminado</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lang="es-ES" sz="1400">
                          <a:solidFill>
                            <a:srgbClr val="000000"/>
                          </a:solidFill>
                          <a:latin typeface="Arial"/>
                          <a:ea typeface="Arial"/>
                          <a:cs typeface="Arial"/>
                        </a:rPr>
                        <a:t>Precondición</a:t>
                      </a:r>
                      <a:endParaRPr sz="1400">
                        <a:solidFill>
                          <a:srgbClr val="000000"/>
                        </a:solidFill>
                        <a:latin typeface="Arial"/>
                        <a:cs typeface="Arial"/>
                      </a:endParaRPr>
                    </a:p>
                  </a:txBody>
                  <a:tcPr vert="horz">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18057750" name=""/>
          <p:cNvPicPr>
            <a:picLocks noChangeAspect="1"/>
          </p:cNvPicPr>
          <p:nvPr>
            <p:ph idx="1"/>
          </p:nvPr>
        </p:nvPicPr>
        <p:blipFill>
          <a:blip r:embed="rId3"/>
          <a:stretch/>
        </p:blipFill>
        <p:spPr bwMode="auto">
          <a:xfrm rot="0" flipH="0" flipV="0">
            <a:off x="778235" y="1341411"/>
            <a:ext cx="11266680" cy="5309182"/>
          </a:xfrm>
          <a:prstGeom prst="rect">
            <a:avLst/>
          </a:prstGeom>
        </p:spPr>
      </p:pic>
      <p:sp>
        <p:nvSpPr>
          <p:cNvPr id="2112991821" name="Title 1"/>
          <p:cNvSpPr>
            <a:spLocks noGrp="1"/>
          </p:cNvSpPr>
          <p:nvPr>
            <p:ph type="title"/>
          </p:nvPr>
        </p:nvSpPr>
        <p:spPr bwMode="auto"/>
        <p:txBody>
          <a:bodyPr/>
          <a:lstStyle/>
          <a:p>
            <a:pPr>
              <a:defRPr/>
            </a:pPr>
            <a:r>
              <a:rPr lang="en-US"/>
              <a:t>Requisitos de la aplicación: Casos de uso del sistema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p:cNvGrpSpPr/>
        <p:nvPr/>
      </p:nvGrpSpPr>
      <p:grpSpPr bwMode="auto">
        <a:xfrm>
          <a:off x="0" y="0"/>
          <a:ext cx="0" cy="0"/>
          <a:chOff x="0" y="0"/>
          <a:chExt cx="0" cy="0"/>
        </a:xfrm>
      </p:grpSpPr>
      <p:sp>
        <p:nvSpPr>
          <p:cNvPr id="221209797" name="Title 1"/>
          <p:cNvSpPr>
            <a:spLocks noGrp="1"/>
          </p:cNvSpPr>
          <p:nvPr>
            <p:ph type="title"/>
          </p:nvPr>
        </p:nvSpPr>
        <p:spPr bwMode="auto">
          <a:xfrm flipH="0" flipV="0">
            <a:off x="132266" y="-37041"/>
            <a:ext cx="11927465" cy="1325562"/>
          </a:xfrm>
        </p:spPr>
        <p:txBody>
          <a:bodyPr/>
          <a:lstStyle/>
          <a:p>
            <a:pPr>
              <a:defRPr/>
            </a:pPr>
            <a:r>
              <a:rPr lang="en-US"/>
              <a:t>Requisitos de la aplicación: Requisitos funcionales</a:t>
            </a:r>
            <a:endParaRPr/>
          </a:p>
        </p:txBody>
      </p:sp>
      <p:graphicFrame>
        <p:nvGraphicFramePr>
          <p:cNvPr id="602480023" name=""/>
          <p:cNvGraphicFramePr>
            <a:graphicFrameLocks xmlns:a="http://schemas.openxmlformats.org/drawingml/2006/main"/>
          </p:cNvGraphicFramePr>
          <p:nvPr/>
        </p:nvGraphicFramePr>
        <p:xfrm>
          <a:off x="132266" y="1225021"/>
          <a:ext cx="11927465" cy="5598159"/>
        </p:xfrm>
        <a:graphic>
          <a:graphicData uri="http://schemas.openxmlformats.org/drawingml/2006/table">
            <a:tbl>
              <a:tblPr firstRow="1" firstCol="1" lastRow="0" lastCol="0" bandRow="1" bandCol="0">
                <a:tableStyleId>{2D5ABB26-0587-4C30-8999-92F81FD0307C}</a:tableStyleId>
              </a:tblPr>
              <a:tblGrid>
                <a:gridCol w="900000"/>
                <a:gridCol w="4174465"/>
                <a:gridCol w="6840300"/>
              </a:tblGrid>
              <a:tr h="190500">
                <a:tc>
                  <a:txBody>
                    <a:bodyPr/>
                    <a:p>
                      <a:pPr algn="just">
                        <a:lnSpc>
                          <a:spcPct val="150000"/>
                        </a:lnSpc>
                        <a:defRPr/>
                      </a:pPr>
                      <a:r>
                        <a:rPr sz="1400" b="1" i="0" u="none">
                          <a:solidFill>
                            <a:srgbClr val="000000"/>
                          </a:solidFill>
                          <a:latin typeface="Arial"/>
                          <a:ea typeface="Arial"/>
                          <a:cs typeface="Arial"/>
                        </a:rPr>
                        <a:t>Código</a:t>
                      </a:r>
                      <a:endParaRPr sz="2000" b="1">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1" i="0" u="none">
                          <a:solidFill>
                            <a:srgbClr val="000000"/>
                          </a:solidFill>
                          <a:latin typeface="Arial"/>
                          <a:ea typeface="Arial"/>
                          <a:cs typeface="Arial"/>
                        </a:rPr>
                        <a:t>Requisito</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1" i="0" u="none">
                          <a:solidFill>
                            <a:srgbClr val="000000"/>
                          </a:solidFill>
                          <a:latin typeface="Arial"/>
                          <a:ea typeface="Arial"/>
                          <a:cs typeface="Arial"/>
                        </a:rPr>
                        <a:t>Descripción</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571500">
                <a:tc>
                  <a:txBody>
                    <a:bodyPr/>
                    <a:p>
                      <a:pPr algn="just">
                        <a:lnSpc>
                          <a:spcPct val="150000"/>
                        </a:lnSpc>
                        <a:defRPr/>
                      </a:pPr>
                      <a:r>
                        <a:rPr sz="1400" b="1" i="0" u="none">
                          <a:solidFill>
                            <a:srgbClr val="000000"/>
                          </a:solidFill>
                          <a:latin typeface="Arial"/>
                          <a:ea typeface="Arial"/>
                          <a:cs typeface="Arial"/>
                        </a:rPr>
                        <a:t>RF1</a:t>
                      </a:r>
                      <a:endParaRPr sz="2000" b="1">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Gestión de Usuarios: Creación de usuarios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La aplicación debe permitir la creación de nuevas cuentas de usuario en el </a:t>
                      </a:r>
                      <a:r>
                        <a:rPr lang="en-US" sz="1400" b="0" i="0" u="none">
                          <a:solidFill>
                            <a:srgbClr val="000000"/>
                          </a:solidFill>
                          <a:latin typeface="Arial"/>
                          <a:ea typeface="Arial"/>
                          <a:cs typeface="Arial"/>
                        </a:rPr>
                        <a:t>AD</a:t>
                      </a:r>
                      <a:r>
                        <a:rPr sz="1400" b="0" i="0" u="none">
                          <a:solidFill>
                            <a:srgbClr val="000000"/>
                          </a:solidFill>
                          <a:latin typeface="Arial"/>
                          <a:ea typeface="Arial"/>
                          <a:cs typeface="Arial"/>
                        </a:rPr>
                        <a:t>.</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381000">
                <a:tc>
                  <a:txBody>
                    <a:bodyPr/>
                    <a:p>
                      <a:pPr algn="just">
                        <a:lnSpc>
                          <a:spcPct val="150000"/>
                        </a:lnSpc>
                        <a:defRPr/>
                      </a:pPr>
                      <a:r>
                        <a:rPr sz="1400" b="1" i="0" u="none">
                          <a:solidFill>
                            <a:srgbClr val="000000"/>
                          </a:solidFill>
                          <a:latin typeface="Arial"/>
                          <a:ea typeface="Arial"/>
                          <a:cs typeface="Arial"/>
                        </a:rPr>
                        <a:t>RF3</a:t>
                      </a:r>
                      <a:endParaRPr sz="2000" b="1">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Gestión de Usuarios: Eliminación de usuarios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La aplicación debe permitir la eliminación segura de cuentas de usuario.</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571500">
                <a:tc>
                  <a:txBody>
                    <a:bodyPr/>
                    <a:p>
                      <a:pPr algn="just">
                        <a:lnSpc>
                          <a:spcPct val="150000"/>
                        </a:lnSpc>
                        <a:defRPr/>
                      </a:pPr>
                      <a:r>
                        <a:rPr sz="1400" b="1" i="0" u="none">
                          <a:solidFill>
                            <a:srgbClr val="000000"/>
                          </a:solidFill>
                          <a:latin typeface="Arial"/>
                          <a:ea typeface="Arial"/>
                          <a:cs typeface="Arial"/>
                        </a:rPr>
                        <a:t>RF4</a:t>
                      </a:r>
                      <a:endParaRPr sz="2000" b="1">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Gestión de Usuarios: Asignación de roles y permisos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Debe ser posible asignar y modificar roles y permisos a los usuarios para definir su nivel de acceso a los recursos.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381000">
                <a:tc>
                  <a:txBody>
                    <a:bodyPr/>
                    <a:p>
                      <a:pPr algn="just">
                        <a:lnSpc>
                          <a:spcPct val="150000"/>
                        </a:lnSpc>
                        <a:defRPr/>
                      </a:pPr>
                      <a:r>
                        <a:rPr sz="1400" b="1" i="0" u="none">
                          <a:solidFill>
                            <a:srgbClr val="000000"/>
                          </a:solidFill>
                          <a:latin typeface="Arial"/>
                          <a:ea typeface="Arial"/>
                          <a:cs typeface="Arial"/>
                        </a:rPr>
                        <a:t>RF5</a:t>
                      </a:r>
                      <a:endParaRPr sz="2000" b="1">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Gestión de Grupos: Creación de grupos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Permitir la creación de nuevos grupos en el AD.</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381000">
                <a:tc>
                  <a:txBody>
                    <a:bodyPr/>
                    <a:p>
                      <a:pPr algn="just">
                        <a:lnSpc>
                          <a:spcPct val="150000"/>
                        </a:lnSpc>
                        <a:defRPr/>
                      </a:pPr>
                      <a:r>
                        <a:rPr sz="1400" b="1" i="0" u="none">
                          <a:solidFill>
                            <a:srgbClr val="000000"/>
                          </a:solidFill>
                          <a:latin typeface="Arial"/>
                          <a:ea typeface="Arial"/>
                          <a:cs typeface="Arial"/>
                        </a:rPr>
                        <a:t>RF6</a:t>
                      </a:r>
                      <a:endParaRPr sz="2000" b="1">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Gestión de Grupos: Modificación de grupos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Posibilidad de añadir o </a:t>
                      </a:r>
                      <a:r>
                        <a:rPr lang="en-US" sz="1400" b="0" i="0" u="none">
                          <a:solidFill>
                            <a:srgbClr val="000000"/>
                          </a:solidFill>
                          <a:latin typeface="Arial"/>
                          <a:ea typeface="Arial"/>
                          <a:cs typeface="Arial"/>
                        </a:rPr>
                        <a:t>remover</a:t>
                      </a:r>
                      <a:r>
                        <a:rPr lang="en-US" sz="1400" b="0" i="0" u="none">
                          <a:solidFill>
                            <a:srgbClr val="000000"/>
                          </a:solidFill>
                          <a:latin typeface="Arial"/>
                          <a:ea typeface="Arial"/>
                          <a:cs typeface="Arial"/>
                        </a:rPr>
                        <a:t> </a:t>
                      </a:r>
                      <a:r>
                        <a:rPr sz="1400" b="0" i="0" u="none">
                          <a:solidFill>
                            <a:srgbClr val="000000"/>
                          </a:solidFill>
                          <a:latin typeface="Arial"/>
                          <a:ea typeface="Arial"/>
                          <a:cs typeface="Arial"/>
                        </a:rPr>
                        <a:t>usuarios de grupos existentes.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381000">
                <a:tc>
                  <a:txBody>
                    <a:bodyPr/>
                    <a:p>
                      <a:pPr algn="just">
                        <a:lnSpc>
                          <a:spcPct val="150000"/>
                        </a:lnSpc>
                        <a:defRPr/>
                      </a:pPr>
                      <a:r>
                        <a:rPr sz="1400" b="1" i="0" u="none">
                          <a:solidFill>
                            <a:srgbClr val="000000"/>
                          </a:solidFill>
                          <a:latin typeface="Arial"/>
                          <a:ea typeface="Arial"/>
                          <a:cs typeface="Arial"/>
                        </a:rPr>
                        <a:t>RF7</a:t>
                      </a:r>
                      <a:endParaRPr sz="2000" b="1">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Gestión de Grupos: Eliminación de grupos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Permitir la eliminación de grupos</a:t>
                      </a:r>
                      <a:r>
                        <a:rPr lang="en-US" sz="1400" b="0" i="0" u="none">
                          <a:solidFill>
                            <a:srgbClr val="000000"/>
                          </a:solidFill>
                          <a:latin typeface="Arial"/>
                          <a:ea typeface="Arial"/>
                          <a:cs typeface="Arial"/>
                        </a:rPr>
                        <a:t>.</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571500">
                <a:tc>
                  <a:txBody>
                    <a:bodyPr/>
                    <a:p>
                      <a:pPr algn="just">
                        <a:lnSpc>
                          <a:spcPct val="150000"/>
                        </a:lnSpc>
                        <a:defRPr/>
                      </a:pPr>
                      <a:r>
                        <a:rPr sz="1400" b="1" i="0" u="none">
                          <a:solidFill>
                            <a:srgbClr val="000000"/>
                          </a:solidFill>
                          <a:latin typeface="Arial"/>
                          <a:ea typeface="Arial"/>
                          <a:cs typeface="Arial"/>
                        </a:rPr>
                        <a:t>RF12</a:t>
                      </a:r>
                      <a:endParaRPr sz="2000" b="1">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Autenticación y Autorización: Integración con LDAP</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La aplicación debe autenticarse a través de LDAP con el AD para validar usuarios y permisos.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762000">
                <a:tc>
                  <a:txBody>
                    <a:bodyPr/>
                    <a:p>
                      <a:pPr algn="just">
                        <a:lnSpc>
                          <a:spcPct val="150000"/>
                        </a:lnSpc>
                        <a:defRPr/>
                      </a:pPr>
                      <a:r>
                        <a:rPr sz="1400" b="1" i="0" u="none">
                          <a:solidFill>
                            <a:srgbClr val="000000"/>
                          </a:solidFill>
                          <a:latin typeface="Arial"/>
                          <a:ea typeface="Arial"/>
                          <a:cs typeface="Arial"/>
                        </a:rPr>
                        <a:t>RF14</a:t>
                      </a:r>
                      <a:endParaRPr sz="2000" b="1">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Auditoría y Registro de Actividades: Registro de eventos</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La aplicación debe registrar todas las operaciones realizadas sobre los usuarios, grupos y OUs, incluyendo quién y cuándo.</a:t>
                      </a:r>
                      <a:endParaRPr sz="2000">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r h="571500">
                <a:tc>
                  <a:txBody>
                    <a:bodyPr/>
                    <a:p>
                      <a:pPr algn="just">
                        <a:lnSpc>
                          <a:spcPct val="150000"/>
                        </a:lnSpc>
                        <a:defRPr/>
                      </a:pPr>
                      <a:r>
                        <a:rPr lang="en-US" sz="1400" b="1" i="0" u="none">
                          <a:solidFill>
                            <a:srgbClr val="000000"/>
                          </a:solidFill>
                          <a:latin typeface="Arial"/>
                          <a:ea typeface="Arial"/>
                          <a:cs typeface="Arial"/>
                        </a:rPr>
                        <a:t>RF17</a:t>
                      </a:r>
                      <a:endParaRPr sz="1400" b="1" i="0" u="none">
                        <a:solidFill>
                          <a:srgbClr val="000000"/>
                        </a:solidFill>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Configuración de la Aplicación: Facilidad de configuración</a:t>
                      </a:r>
                      <a:endParaRPr sz="1400" b="0" i="0" u="none">
                        <a:solidFill>
                          <a:srgbClr val="000000"/>
                        </a:solidFill>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c>
                  <a:txBody>
                    <a:bodyPr/>
                    <a:p>
                      <a:pPr algn="just">
                        <a:lnSpc>
                          <a:spcPct val="150000"/>
                        </a:lnSpc>
                        <a:defRPr/>
                      </a:pPr>
                      <a:r>
                        <a:rPr sz="1400" b="0" i="0" u="none">
                          <a:solidFill>
                            <a:srgbClr val="000000"/>
                          </a:solidFill>
                          <a:latin typeface="Arial"/>
                          <a:ea typeface="Arial"/>
                          <a:cs typeface="Arial"/>
                        </a:rPr>
                        <a:t>La aplicación debe ser fácilmente configurable a través de archivos .json o .yaml, validados mediante JSON Schema.</a:t>
                      </a:r>
                      <a:endParaRPr sz="1400" b="0" i="0" u="none">
                        <a:solidFill>
                          <a:srgbClr val="000000"/>
                        </a:solidFill>
                        <a:latin typeface="Arial"/>
                        <a:cs typeface="Arial"/>
                      </a:endParaRPr>
                    </a:p>
                  </a:txBody>
                  <a:tcPr vert="horz" anchor="t">
                    <a:lnL w="12699" algn="ctr">
                      <a:solidFill>
                        <a:srgbClr val="000000"/>
                      </a:solidFill>
                    </a:lnL>
                    <a:lnR w="12699" algn="ctr">
                      <a:solidFill>
                        <a:srgbClr val="000000"/>
                      </a:solidFill>
                    </a:lnR>
                    <a:lnT w="12699" algn="ctr">
                      <a:solidFill>
                        <a:srgbClr val="000000"/>
                      </a:solidFill>
                    </a:lnT>
                    <a:lnB w="12699" algn="ctr">
                      <a:solidFill>
                        <a:srgbClr val="000000"/>
                      </a:solidFill>
                    </a:lnB>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04658728" name="Title 1"/>
          <p:cNvSpPr>
            <a:spLocks noGrp="1"/>
          </p:cNvSpPr>
          <p:nvPr>
            <p:ph type="title"/>
          </p:nvPr>
        </p:nvSpPr>
        <p:spPr bwMode="auto"/>
        <p:txBody>
          <a:bodyPr/>
          <a:lstStyle/>
          <a:p>
            <a:pPr>
              <a:defRPr/>
            </a:pPr>
            <a:r>
              <a:rPr lang="en-US"/>
              <a:t>Problemas frecuentes</a:t>
            </a:r>
            <a:endParaRPr/>
          </a:p>
        </p:txBody>
      </p:sp>
      <p:sp>
        <p:nvSpPr>
          <p:cNvPr id="529085007" name="Content Placeholder 2"/>
          <p:cNvSpPr>
            <a:spLocks noGrp="1"/>
          </p:cNvSpPr>
          <p:nvPr>
            <p:ph idx="1"/>
          </p:nvPr>
        </p:nvSpPr>
        <p:spPr bwMode="auto"/>
        <p:txBody>
          <a:bodyPr/>
          <a:lstStyle/>
          <a:p>
            <a:pPr>
              <a:defRPr/>
            </a:pPr>
            <a:r>
              <a:rPr lang="en-US" sz="2800"/>
              <a:t>Integración con APIs y servicios externos</a:t>
            </a:r>
            <a:endParaRPr lang="en-US" sz="2800"/>
          </a:p>
          <a:p>
            <a:pPr>
              <a:defRPr/>
            </a:pPr>
            <a:r>
              <a:rPr lang="en-US" sz="2800"/>
              <a:t>Rendimiento y tiempos de carga</a:t>
            </a:r>
            <a:endParaRPr lang="en-US" sz="2800"/>
          </a:p>
          <a:p>
            <a:pPr>
              <a:defRPr/>
            </a:pPr>
            <a:r>
              <a:rPr lang="en-US" sz="2800"/>
              <a:t>Escalabilidad y mantenibilidad</a:t>
            </a:r>
            <a:endParaRPr lang="en-US" sz="2800"/>
          </a:p>
          <a:p>
            <a:pPr>
              <a:defRPr/>
            </a:pPr>
            <a:r>
              <a:rPr lang="en-US" sz="2800"/>
              <a:t>Seguridad en la información y acceso</a:t>
            </a:r>
            <a:endParaRPr lang="en-US" sz="2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10391204" name="Title 1"/>
          <p:cNvSpPr>
            <a:spLocks noGrp="1"/>
          </p:cNvSpPr>
          <p:nvPr>
            <p:ph type="title"/>
          </p:nvPr>
        </p:nvSpPr>
        <p:spPr bwMode="auto">
          <a:xfrm flipH="0" flipV="0">
            <a:off x="83713" y="2723931"/>
            <a:ext cx="6745192" cy="1121786"/>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en-US"/>
              <a:t>Principio de diseño Convención sobre Configuración (CoC)</a:t>
            </a:r>
            <a:endParaRPr/>
          </a:p>
        </p:txBody>
      </p:sp>
      <p:pic>
        <p:nvPicPr>
          <p:cNvPr id="876158653" name=""/>
          <p:cNvPicPr>
            <a:picLocks noChangeAspect="1"/>
          </p:cNvPicPr>
          <p:nvPr/>
        </p:nvPicPr>
        <p:blipFill>
          <a:blip r:embed="rId3"/>
          <a:stretch/>
        </p:blipFill>
        <p:spPr bwMode="auto">
          <a:xfrm flipH="0" flipV="0">
            <a:off x="6924156" y="22034"/>
            <a:ext cx="5012170" cy="681393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369672167" name=""/>
          <p:cNvGrpSpPr/>
          <p:nvPr/>
        </p:nvGrpSpPr>
        <p:grpSpPr bwMode="auto">
          <a:xfrm flipH="0" flipV="0">
            <a:off x="5490632" y="382522"/>
            <a:ext cx="6700572" cy="6082241"/>
            <a:chOff x="0" y="0"/>
            <a:chExt cx="6700572" cy="6082241"/>
          </a:xfrm>
        </p:grpSpPr>
        <p:pic>
          <p:nvPicPr>
            <p:cNvPr id="369014365" name=""/>
            <p:cNvPicPr>
              <a:picLocks noChangeAspect="1"/>
            </p:cNvPicPr>
            <p:nvPr/>
          </p:nvPicPr>
          <p:blipFill>
            <a:blip r:embed="rId3"/>
            <a:srcRect l="0" t="0" r="35193" b="0"/>
            <a:stretch/>
          </p:blipFill>
          <p:spPr bwMode="auto">
            <a:xfrm flipH="0" flipV="0">
              <a:off x="0" y="0"/>
              <a:ext cx="6700572" cy="6082241"/>
            </a:xfrm>
            <a:prstGeom prst="rect">
              <a:avLst/>
            </a:prstGeom>
          </p:spPr>
        </p:pic>
        <p:pic>
          <p:nvPicPr>
            <p:cNvPr id="219601391" name=""/>
            <p:cNvPicPr>
              <a:picLocks noChangeAspect="1"/>
            </p:cNvPicPr>
            <p:nvPr/>
          </p:nvPicPr>
          <p:blipFill>
            <a:blip r:embed="rId4"/>
            <a:stretch/>
          </p:blipFill>
          <p:spPr bwMode="auto">
            <a:xfrm>
              <a:off x="2984414" y="3847043"/>
              <a:ext cx="3716157" cy="1241486"/>
            </a:xfrm>
            <a:prstGeom prst="rect">
              <a:avLst/>
            </a:prstGeom>
          </p:spPr>
        </p:pic>
        <p:pic>
          <p:nvPicPr>
            <p:cNvPr id="708756326" name=""/>
            <p:cNvPicPr>
              <a:picLocks noChangeAspect="1"/>
            </p:cNvPicPr>
            <p:nvPr/>
          </p:nvPicPr>
          <p:blipFill>
            <a:blip r:embed="rId5"/>
            <a:stretch/>
          </p:blipFill>
          <p:spPr bwMode="auto">
            <a:xfrm>
              <a:off x="1865571" y="4637318"/>
              <a:ext cx="1118843" cy="719853"/>
            </a:xfrm>
            <a:prstGeom prst="rect">
              <a:avLst/>
            </a:prstGeom>
          </p:spPr>
        </p:pic>
      </p:grpSp>
      <p:sp>
        <p:nvSpPr>
          <p:cNvPr id="914043584" name=""/>
          <p:cNvSpPr txBox="1"/>
          <p:nvPr/>
        </p:nvSpPr>
        <p:spPr bwMode="auto">
          <a:xfrm flipH="0" flipV="0">
            <a:off x="24177" y="654959"/>
            <a:ext cx="5400403" cy="2774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l">
              <a:lnSpc>
                <a:spcPct val="88000"/>
              </a:lnSpc>
              <a:spcBef>
                <a:spcPts val="0"/>
              </a:spcBef>
              <a:spcAft>
                <a:spcPts val="0"/>
              </a:spcAft>
              <a:buNone/>
              <a:defRPr/>
            </a:pPr>
            <a:r>
              <a:rPr lang="en-US" sz="4000" b="0" i="0" u="none" strike="noStrike" cap="none" spc="0">
                <a:solidFill>
                  <a:schemeClr val="tx1"/>
                </a:solidFill>
                <a:latin typeface="Calibri Light"/>
                <a:ea typeface="Calibri Light"/>
                <a:cs typeface="Calibri Light"/>
              </a:rPr>
              <a:t>Ejemplo de convención sobre la </a:t>
            </a:r>
            <a:endParaRPr lang="en-US" sz="4000" b="0" i="0" u="none" strike="noStrike" cap="none" spc="0">
              <a:solidFill>
                <a:schemeClr val="tx1"/>
              </a:solidFill>
              <a:latin typeface="Calibri Light"/>
              <a:cs typeface="Calibri Light"/>
            </a:endParaRPr>
          </a:p>
          <a:p>
            <a:pPr marL="0" marR="0" indent="0" algn="l">
              <a:lnSpc>
                <a:spcPct val="88000"/>
              </a:lnSpc>
              <a:spcBef>
                <a:spcPts val="0"/>
              </a:spcBef>
              <a:spcAft>
                <a:spcPts val="0"/>
              </a:spcAft>
              <a:buNone/>
              <a:defRPr/>
            </a:pPr>
            <a:r>
              <a:rPr lang="en-US" sz="4000" b="0" i="0" u="none" strike="noStrike" cap="none" spc="0">
                <a:solidFill>
                  <a:schemeClr val="tx1"/>
                </a:solidFill>
                <a:latin typeface="Calibri Light"/>
                <a:ea typeface="Calibri Light"/>
                <a:cs typeface="Calibri Light"/>
              </a:rPr>
              <a:t>configuración </a:t>
            </a:r>
            <a:r>
              <a:rPr lang="en-US" sz="4000" b="0" i="0" u="none" strike="noStrike" cap="none" spc="0">
                <a:solidFill>
                  <a:schemeClr val="tx1"/>
                </a:solidFill>
                <a:latin typeface="Calibri Light"/>
                <a:ea typeface="Calibri Light"/>
                <a:cs typeface="Calibri Light"/>
              </a:rPr>
              <a:t>de los parámetros relacionados al directorio</a:t>
            </a:r>
            <a:endParaRPr lang="en-US" sz="4000" b="0" i="0" u="none" strike="noStrike" cap="none" spc="0">
              <a:solidFill>
                <a:schemeClr val="tx1"/>
              </a:solidFill>
              <a:latin typeface="Calibri Light"/>
              <a:cs typeface="Calibri Light"/>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p:cNvGrpSpPr/>
        <p:nvPr/>
      </p:nvGrpSpPr>
      <p:grpSpPr bwMode="auto">
        <a:xfrm>
          <a:off x="0" y="0"/>
          <a:ext cx="0" cy="0"/>
          <a:chOff x="0" y="0"/>
          <a:chExt cx="0" cy="0"/>
        </a:xfrm>
      </p:grpSpPr>
      <p:pic>
        <p:nvPicPr>
          <p:cNvPr id="725936795" name=""/>
          <p:cNvPicPr>
            <a:picLocks noChangeAspect="1"/>
          </p:cNvPicPr>
          <p:nvPr>
            <p:ph idx="1"/>
          </p:nvPr>
        </p:nvPicPr>
        <p:blipFill>
          <a:blip r:embed="rId3"/>
          <a:stretch/>
        </p:blipFill>
        <p:spPr bwMode="auto">
          <a:xfrm rot="0" flipH="0" flipV="0">
            <a:off x="1186416" y="1058333"/>
            <a:ext cx="9158749" cy="5812417"/>
          </a:xfrm>
          <a:prstGeom prst="rect">
            <a:avLst/>
          </a:prstGeom>
        </p:spPr>
      </p:pic>
      <p:sp>
        <p:nvSpPr>
          <p:cNvPr id="1044540910" name="Title 1"/>
          <p:cNvSpPr>
            <a:spLocks noGrp="1"/>
          </p:cNvSpPr>
          <p:nvPr>
            <p:ph type="title"/>
          </p:nvPr>
        </p:nvSpPr>
        <p:spPr bwMode="auto">
          <a:xfrm>
            <a:off x="2116" y="-37041"/>
            <a:ext cx="10515600" cy="1325562"/>
          </a:xfrm>
        </p:spPr>
        <p:txBody>
          <a:bodyPr/>
          <a:lstStyle/>
          <a:p>
            <a:pPr>
              <a:defRPr/>
            </a:pPr>
            <a:r>
              <a:rPr lang="en-US"/>
              <a:t>Flujos de gestión: Crear usuario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344028966" name=""/>
          <p:cNvPicPr>
            <a:picLocks noChangeAspect="1"/>
          </p:cNvPicPr>
          <p:nvPr>
            <p:ph idx="1"/>
          </p:nvPr>
        </p:nvPicPr>
        <p:blipFill>
          <a:blip r:embed="rId3"/>
          <a:stretch/>
        </p:blipFill>
        <p:spPr bwMode="auto">
          <a:xfrm rot="0" flipH="0" flipV="0">
            <a:off x="4742416" y="-10431"/>
            <a:ext cx="7482416" cy="6878862"/>
          </a:xfrm>
          <a:prstGeom prst="rect">
            <a:avLst/>
          </a:prstGeom>
        </p:spPr>
      </p:pic>
      <p:sp>
        <p:nvSpPr>
          <p:cNvPr id="1790150482" name="Title 1"/>
          <p:cNvSpPr>
            <a:spLocks noGrp="1"/>
          </p:cNvSpPr>
          <p:nvPr>
            <p:ph type="title"/>
          </p:nvPr>
        </p:nvSpPr>
        <p:spPr bwMode="auto">
          <a:xfrm flipH="0" flipV="0">
            <a:off x="2116" y="216958"/>
            <a:ext cx="4814383" cy="1867958"/>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a:t>Flujos de gestión: Eliminar Unidad Organizacional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93474323" name="Title 1"/>
          <p:cNvSpPr>
            <a:spLocks noGrp="1"/>
          </p:cNvSpPr>
          <p:nvPr>
            <p:ph type="title"/>
          </p:nvPr>
        </p:nvSpPr>
        <p:spPr bwMode="auto"/>
        <p:txBody>
          <a:bodyPr/>
          <a:lstStyle/>
          <a:p>
            <a:pPr>
              <a:defRPr/>
            </a:pPr>
            <a:r>
              <a:rPr lang="en-US"/>
              <a:t>Validación de la solución: Pruebas</a:t>
            </a:r>
            <a:endParaRPr/>
          </a:p>
        </p:txBody>
      </p:sp>
      <p:pic>
        <p:nvPicPr>
          <p:cNvPr id="2044702090" name=""/>
          <p:cNvPicPr>
            <a:picLocks noChangeAspect="1"/>
          </p:cNvPicPr>
          <p:nvPr>
            <p:ph idx="1"/>
          </p:nvPr>
        </p:nvPicPr>
        <p:blipFill>
          <a:blip r:embed="rId3"/>
          <a:stretch/>
        </p:blipFill>
        <p:spPr bwMode="auto">
          <a:xfrm rot="0" flipH="0" flipV="0">
            <a:off x="1678397" y="1862666"/>
            <a:ext cx="8835203" cy="427725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088006211" name=""/>
          <p:cNvPicPr>
            <a:picLocks noChangeAspect="1"/>
          </p:cNvPicPr>
          <p:nvPr>
            <p:ph idx="1"/>
          </p:nvPr>
        </p:nvPicPr>
        <p:blipFill>
          <a:blip r:embed="rId3"/>
          <a:stretch/>
        </p:blipFill>
        <p:spPr bwMode="auto">
          <a:xfrm rot="0" flipH="0" flipV="0">
            <a:off x="1630916" y="33591"/>
            <a:ext cx="8930166" cy="679081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04926070" name="Text Box 3"/>
          <p:cNvSpPr txBox="1"/>
          <p:nvPr/>
        </p:nvSpPr>
        <p:spPr bwMode="auto">
          <a:xfrm flipH="0" flipV="0">
            <a:off x="665479" y="568959"/>
            <a:ext cx="10861674" cy="1770675"/>
          </a:xfrm>
          <a:prstGeom prst="rect">
            <a:avLst/>
          </a:prstGeom>
          <a:noFill/>
        </p:spPr>
        <p:txBody>
          <a:bodyPr wrap="square" rtlCol="0">
            <a:noAutofit/>
          </a:bodyPr>
          <a:p>
            <a:pPr>
              <a:defRPr/>
            </a:pPr>
            <a:r>
              <a:rPr lang="en-US" sz="3600"/>
              <a:t>En el mundo digital actual, </a:t>
            </a:r>
            <a:r>
              <a:rPr lang="en-US" sz="3600" b="0" i="0" u="none" strike="noStrike" cap="none" spc="0">
                <a:solidFill>
                  <a:schemeClr val="tx1"/>
                </a:solidFill>
                <a:latin typeface="Calibri"/>
                <a:ea typeface="Calibri"/>
                <a:cs typeface="Calibri"/>
              </a:rPr>
              <a:t>la gestión de usuarios y la autenticación son procesos esenciales en cualquier organización</a:t>
            </a:r>
            <a:r>
              <a:rPr lang="en-US" sz="3600"/>
              <a:t>. </a:t>
            </a:r>
            <a:endParaRPr lang="en-US" sz="3600"/>
          </a:p>
        </p:txBody>
      </p:sp>
      <p:pic>
        <p:nvPicPr>
          <p:cNvPr id="1102498961" name=""/>
          <p:cNvPicPr>
            <a:picLocks noChangeAspect="1"/>
          </p:cNvPicPr>
          <p:nvPr/>
        </p:nvPicPr>
        <p:blipFill>
          <a:blip r:embed="rId3"/>
          <a:srcRect l="0" t="3861" r="0" b="0"/>
          <a:stretch/>
        </p:blipFill>
        <p:spPr bwMode="auto">
          <a:xfrm flipH="0" flipV="0">
            <a:off x="404089" y="3034392"/>
            <a:ext cx="11353874" cy="3684959"/>
          </a:xfrm>
          <a:prstGeom prst="rect">
            <a:avLst/>
          </a:prstGeom>
        </p:spPr>
      </p:pic>
      <p:pic>
        <p:nvPicPr>
          <p:cNvPr id="2071742441" name=""/>
          <p:cNvPicPr>
            <a:picLocks noChangeAspect="1"/>
          </p:cNvPicPr>
          <p:nvPr/>
        </p:nvPicPr>
        <p:blipFill>
          <a:blip r:embed="rId4"/>
          <a:stretch/>
        </p:blipFill>
        <p:spPr bwMode="auto">
          <a:xfrm rot="0" flipH="0" flipV="0">
            <a:off x="5022272" y="4603749"/>
            <a:ext cx="0" cy="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9602499" name="Title 1"/>
          <p:cNvSpPr>
            <a:spLocks noGrp="1"/>
          </p:cNvSpPr>
          <p:nvPr>
            <p:ph type="title"/>
          </p:nvPr>
        </p:nvSpPr>
        <p:spPr bwMode="auto"/>
        <p:txBody>
          <a:bodyPr/>
          <a:lstStyle/>
          <a:p>
            <a:pPr>
              <a:defRPr/>
            </a:pPr>
            <a:r>
              <a:rPr lang="en-US"/>
              <a:t>Conclusiones</a:t>
            </a:r>
            <a:endParaRPr/>
          </a:p>
        </p:txBody>
      </p:sp>
      <p:sp>
        <p:nvSpPr>
          <p:cNvPr id="768195027"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95000" lnSpcReduction="1000"/>
          </a:bodyPr>
          <a:lstStyle/>
          <a:p>
            <a:pPr>
              <a:defRPr/>
            </a:pPr>
            <a:r>
              <a:rPr lang="es-ES" sz="3600" b="0" i="0" u="none" strike="noStrike" cap="none" spc="0">
                <a:solidFill>
                  <a:schemeClr val="tx1"/>
                </a:solidFill>
                <a:latin typeface="Calibri"/>
                <a:ea typeface="Calibri"/>
                <a:cs typeface="Calibri"/>
              </a:rPr>
              <a:t>Las soluciones existentes, aunque robustas, presentan limitaciones en personalización y facilidad de uso.</a:t>
            </a:r>
            <a:endParaRPr lang="es-ES" sz="3600" b="0" i="0" u="none" strike="noStrike" cap="none" spc="0">
              <a:solidFill>
                <a:schemeClr val="tx1"/>
              </a:solidFill>
              <a:latin typeface="Calibri"/>
              <a:cs typeface="Calibri"/>
            </a:endParaRPr>
          </a:p>
          <a:p>
            <a:pPr>
              <a:defRPr/>
            </a:pPr>
            <a:r>
              <a:rPr lang="es-ES" sz="3600" b="0" i="0" u="none" strike="noStrike" cap="none" spc="0">
                <a:solidFill>
                  <a:schemeClr val="tx1"/>
                </a:solidFill>
                <a:latin typeface="Calibri"/>
                <a:ea typeface="Calibri"/>
                <a:cs typeface="Calibri"/>
              </a:rPr>
              <a:t>Se desarrolló una consola de administración</a:t>
            </a:r>
            <a:r>
              <a:rPr lang="en-US" sz="3600" b="0" i="0" u="none" strike="noStrike" cap="none" spc="0">
                <a:solidFill>
                  <a:schemeClr val="tx1"/>
                </a:solidFill>
                <a:latin typeface="Calibri"/>
                <a:ea typeface="Calibri"/>
                <a:cs typeface="Calibri"/>
              </a:rPr>
              <a:t> </a:t>
            </a:r>
            <a:r>
              <a:rPr lang="en-US" sz="3600" b="0" i="0" u="none" strike="noStrike" cap="none" spc="0">
                <a:solidFill>
                  <a:schemeClr val="tx1"/>
                </a:solidFill>
                <a:latin typeface="Calibri"/>
                <a:ea typeface="Calibri"/>
                <a:cs typeface="Calibri"/>
              </a:rPr>
              <a:t>con la capacidad de </a:t>
            </a:r>
            <a:r>
              <a:rPr lang="es-ES" sz="3600" b="0" i="0" u="none" strike="noStrike" cap="none" spc="0">
                <a:solidFill>
                  <a:schemeClr val="tx1"/>
                </a:solidFill>
                <a:latin typeface="Calibri"/>
                <a:ea typeface="Calibri"/>
                <a:cs typeface="Calibri"/>
              </a:rPr>
              <a:t>adapta</a:t>
            </a:r>
            <a:r>
              <a:rPr lang="en-US" sz="3600" b="0" i="0" u="none" strike="noStrike" cap="none" spc="0">
                <a:solidFill>
                  <a:schemeClr val="tx1"/>
                </a:solidFill>
                <a:latin typeface="Calibri"/>
                <a:ea typeface="Calibri"/>
                <a:cs typeface="Calibri"/>
              </a:rPr>
              <a:t>rse</a:t>
            </a:r>
            <a:r>
              <a:rPr lang="es-ES" sz="3600" b="0" i="0" u="none" strike="noStrike" cap="none" spc="0">
                <a:solidFill>
                  <a:schemeClr val="tx1"/>
                </a:solidFill>
                <a:latin typeface="Calibri"/>
                <a:ea typeface="Calibri"/>
                <a:cs typeface="Calibri"/>
              </a:rPr>
              <a:t> a </a:t>
            </a:r>
            <a:r>
              <a:rPr lang="en-US" sz="3600" b="0" i="0" u="none" strike="noStrike" cap="none" spc="0">
                <a:solidFill>
                  <a:schemeClr val="tx1"/>
                </a:solidFill>
                <a:latin typeface="Calibri"/>
                <a:ea typeface="Calibri"/>
                <a:cs typeface="Calibri"/>
              </a:rPr>
              <a:t>distintas necesidades</a:t>
            </a:r>
            <a:r>
              <a:rPr lang="es-ES" sz="3600" b="0" i="0" u="none" strike="noStrike" cap="none" spc="0">
                <a:solidFill>
                  <a:schemeClr val="tx1"/>
                </a:solidFill>
                <a:latin typeface="Calibri"/>
                <a:ea typeface="Calibri"/>
                <a:cs typeface="Calibri"/>
              </a:rPr>
              <a:t>.</a:t>
            </a:r>
            <a:endParaRPr lang="es-ES" sz="3600" b="0" i="0" u="none" strike="noStrike" cap="none" spc="0">
              <a:solidFill>
                <a:schemeClr val="tx1"/>
              </a:solidFill>
              <a:latin typeface="Calibri"/>
              <a:cs typeface="Calibri"/>
            </a:endParaRPr>
          </a:p>
          <a:p>
            <a:pPr>
              <a:defRPr/>
            </a:pPr>
            <a:r>
              <a:rPr lang="es-ES" sz="3600" b="0" i="0" u="none" strike="noStrike" cap="none" spc="0">
                <a:solidFill>
                  <a:schemeClr val="tx1"/>
                </a:solidFill>
                <a:latin typeface="Calibri"/>
                <a:ea typeface="Calibri"/>
                <a:cs typeface="Calibri"/>
              </a:rPr>
              <a:t>La propuesta se destaca por su flexibilidad, siendo una alternativa efectiva para organizaciones que buscan </a:t>
            </a:r>
            <a:r>
              <a:rPr lang="en-US" sz="3600" b="0" i="0" u="none" strike="noStrike" cap="none" spc="0">
                <a:solidFill>
                  <a:schemeClr val="tx1"/>
                </a:solidFill>
                <a:latin typeface="Calibri"/>
                <a:ea typeface="Calibri"/>
                <a:cs typeface="Calibri"/>
              </a:rPr>
              <a:t>mejorar </a:t>
            </a:r>
            <a:r>
              <a:rPr lang="es-ES" sz="3600" b="0" i="0" u="none" strike="noStrike" cap="none" spc="0">
                <a:solidFill>
                  <a:schemeClr val="tx1"/>
                </a:solidFill>
                <a:latin typeface="Calibri"/>
                <a:ea typeface="Calibri"/>
                <a:cs typeface="Calibri"/>
              </a:rPr>
              <a:t>la gestión de identidades en un entorno digital dinámico.</a:t>
            </a:r>
            <a:endParaRPr sz="3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03864122" name="Title 1"/>
          <p:cNvSpPr>
            <a:spLocks noGrp="1"/>
          </p:cNvSpPr>
          <p:nvPr>
            <p:ph type="title"/>
          </p:nvPr>
        </p:nvSpPr>
        <p:spPr bwMode="auto"/>
        <p:txBody>
          <a:bodyPr/>
          <a:lstStyle/>
          <a:p>
            <a:pPr>
              <a:defRPr/>
            </a:pPr>
            <a:r>
              <a:rPr lang="en-US"/>
              <a:t>Recomendaciones</a:t>
            </a:r>
            <a:endParaRPr/>
          </a:p>
        </p:txBody>
      </p:sp>
      <p:sp>
        <p:nvSpPr>
          <p:cNvPr id="1839395106" name="Content Placeholder 2"/>
          <p:cNvSpPr>
            <a:spLocks noGrp="1"/>
          </p:cNvSpPr>
          <p:nvPr>
            <p:ph idx="1"/>
          </p:nvPr>
        </p:nvSpPr>
        <p:spPr bwMode="auto"/>
        <p:txBody>
          <a:bodyPr/>
          <a:lstStyle/>
          <a:p>
            <a:pPr>
              <a:defRPr/>
            </a:pPr>
            <a:r>
              <a:rPr lang="en-US">
                <a:latin typeface="Arial"/>
                <a:ea typeface="Arial"/>
                <a:cs typeface="Arial"/>
              </a:rPr>
              <a:t>Extender aun más los parámetros de configuración.</a:t>
            </a:r>
            <a:endParaRPr>
              <a:latin typeface="Arial"/>
              <a:cs typeface="Arial"/>
            </a:endParaRPr>
          </a:p>
          <a:p>
            <a:pPr>
              <a:defRPr/>
            </a:pPr>
            <a:r>
              <a:rPr lang="en-US">
                <a:latin typeface="Arial"/>
                <a:ea typeface="Arial"/>
                <a:cs typeface="Arial"/>
              </a:rPr>
              <a:t>Extender las pruebas realizadas para hacerlas exaustivas.</a:t>
            </a:r>
            <a:endParaRPr>
              <a:latin typeface="Arial"/>
              <a:cs typeface="Arial"/>
            </a:endParaRPr>
          </a:p>
          <a:p>
            <a:pPr>
              <a:defRPr/>
            </a:pPr>
            <a:r>
              <a:rPr lang="en-US">
                <a:latin typeface="Arial"/>
                <a:ea typeface="Arial"/>
                <a:cs typeface="Arial"/>
              </a:rPr>
              <a:t>Incluir mas atributos del esquema de usuarios en los formularios.</a:t>
            </a:r>
            <a:endParaRPr>
              <a:latin typeface="Arial"/>
              <a:cs typeface="Arial"/>
            </a:endParaRPr>
          </a:p>
          <a:p>
            <a:pPr>
              <a:defRPr/>
            </a:pPr>
            <a:r>
              <a:rPr lang="en-US">
                <a:latin typeface="Arial"/>
                <a:ea typeface="Arial"/>
                <a:cs typeface="Arial"/>
              </a:rPr>
              <a:t>Incluir vistas para otros tipos de objetos del directorio como las computadoras.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8137687" name="Title 1"/>
          <p:cNvSpPr>
            <a:spLocks noGrp="1"/>
          </p:cNvSpPr>
          <p:nvPr>
            <p:ph type="ctrTitle"/>
          </p:nvPr>
        </p:nvSpPr>
        <p:spPr bwMode="auto">
          <a:xfrm>
            <a:off x="372109" y="808988"/>
            <a:ext cx="11447779" cy="2387599"/>
          </a:xfrm>
        </p:spPr>
        <p:txBody>
          <a:bodyPr>
            <a:normAutofit fontScale="90000"/>
          </a:bodyPr>
          <a:lstStyle/>
          <a:p>
            <a:pPr>
              <a:defRPr/>
            </a:pPr>
            <a:r>
              <a:rPr lang="en-US"/>
              <a:t>Aplicación web de código abierto para la gestión y autenticación de usuarios basada en Directorio Activo.</a:t>
            </a:r>
            <a:endParaRPr lang="en-US"/>
          </a:p>
        </p:txBody>
      </p:sp>
      <p:sp>
        <p:nvSpPr>
          <p:cNvPr id="830619788" name="Subtitle 2"/>
          <p:cNvSpPr>
            <a:spLocks noGrp="1"/>
          </p:cNvSpPr>
          <p:nvPr>
            <p:ph type="subTitle" idx="1"/>
          </p:nvPr>
        </p:nvSpPr>
        <p:spPr bwMode="auto">
          <a:xfrm>
            <a:off x="205740" y="4864734"/>
            <a:ext cx="6379209" cy="1655443"/>
          </a:xfrm>
        </p:spPr>
        <p:txBody>
          <a:bodyPr/>
          <a:lstStyle/>
          <a:p>
            <a:pPr algn="l">
              <a:defRPr/>
            </a:pPr>
            <a:r>
              <a:rPr lang="en-US"/>
              <a:t>Autor: 		Carlos Daniel Vilaseca Illnait</a:t>
            </a:r>
            <a:endParaRPr lang="en-US"/>
          </a:p>
          <a:p>
            <a:pPr algn="l">
              <a:defRPr/>
            </a:pPr>
            <a:r>
              <a:rPr lang="en-US"/>
              <a:t>Tutores: 	Dra. C. Raisa Socorro Llanes</a:t>
            </a:r>
            <a:endParaRPr lang="en-US"/>
          </a:p>
          <a:p>
            <a:pPr marL="1371600" lvl="3" indent="457200" algn="l">
              <a:defRPr/>
            </a:pPr>
            <a:r>
              <a:rPr lang="en-US" sz="2400"/>
              <a:t>Dra. C. Lisandra Bravo Ilisastigui</a:t>
            </a:r>
            <a:endParaRPr lang="en-US" sz="2400"/>
          </a:p>
          <a:p>
            <a:pPr marL="457200" lvl="1" indent="457200" algn="l">
              <a:defRPr/>
            </a:pPr>
            <a:endParaRPr lang="en-US" sz="2400"/>
          </a:p>
        </p:txBody>
      </p:sp>
      <p:sp>
        <p:nvSpPr>
          <p:cNvPr id="2121395947" name="Text Box 3"/>
          <p:cNvSpPr txBox="1"/>
          <p:nvPr/>
        </p:nvSpPr>
        <p:spPr bwMode="auto">
          <a:xfrm>
            <a:off x="5786119" y="5732778"/>
            <a:ext cx="4063999" cy="368299"/>
          </a:xfrm>
          <a:prstGeom prst="rect">
            <a:avLst/>
          </a:prstGeom>
          <a:noFill/>
        </p:spPr>
        <p:txBody>
          <a:bodyPr wrap="square" rtlCol="0">
            <a:spAutoFit/>
          </a:bodyPr>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101" name="Picture 100"/>
          <p:cNvPicPr/>
          <p:nvPr/>
        </p:nvPicPr>
        <p:blipFill>
          <a:blip r:embed="rId3"/>
          <a:stretch/>
        </p:blipFill>
        <p:spPr bwMode="auto">
          <a:xfrm>
            <a:off x="285750" y="2946399"/>
            <a:ext cx="11620500" cy="3175000"/>
          </a:xfrm>
          <a:prstGeom prst="rect">
            <a:avLst/>
          </a:prstGeom>
          <a:noFill/>
          <a:ln w="9525">
            <a:noFill/>
          </a:ln>
        </p:spPr>
      </p:pic>
      <p:sp>
        <p:nvSpPr>
          <p:cNvPr id="6" name="Text Box 5"/>
          <p:cNvSpPr txBox="1"/>
          <p:nvPr/>
        </p:nvSpPr>
        <p:spPr bwMode="auto">
          <a:xfrm>
            <a:off x="489583" y="579753"/>
            <a:ext cx="11407353" cy="1737720"/>
          </a:xfrm>
          <a:prstGeom prst="rect">
            <a:avLst/>
          </a:prstGeom>
          <a:noFill/>
        </p:spPr>
        <p:txBody>
          <a:bodyPr wrap="square" rtlCol="0">
            <a:spAutoFit/>
          </a:bodyPr>
          <a:p>
            <a:pPr algn="just">
              <a:defRPr/>
            </a:pPr>
            <a:r>
              <a:rPr lang="en-US" sz="3600"/>
              <a:t>Los directorios activos </a:t>
            </a:r>
            <a:r>
              <a:rPr lang="en-US" sz="3600" b="0" i="0" u="none" strike="noStrike" cap="none" spc="0">
                <a:solidFill>
                  <a:schemeClr val="tx1"/>
                </a:solidFill>
                <a:latin typeface="+mn-lt"/>
                <a:ea typeface="+mn-ea"/>
                <a:cs typeface="+mn-cs"/>
              </a:rPr>
              <a:t>proporcionan una forma centralizada y segura de gestionar las cuentas de usuario y la autenticación.</a:t>
            </a:r>
            <a:endParaRPr sz="3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9780845" name="Title 1"/>
          <p:cNvSpPr>
            <a:spLocks noGrp="1"/>
          </p:cNvSpPr>
          <p:nvPr>
            <p:ph type="title"/>
          </p:nvPr>
        </p:nvSpPr>
        <p:spPr bwMode="auto"/>
        <p:txBody>
          <a:bodyPr/>
          <a:lstStyle/>
          <a:p>
            <a:pPr>
              <a:defRPr/>
            </a:pPr>
            <a:r>
              <a:rPr lang="en-US"/>
              <a:t>AD de pago y SLCA</a:t>
            </a:r>
            <a:endParaRPr/>
          </a:p>
        </p:txBody>
      </p:sp>
      <p:sp>
        <p:nvSpPr>
          <p:cNvPr id="572762805" name="Content Placeholder 2"/>
          <p:cNvSpPr>
            <a:spLocks noGrp="1"/>
          </p:cNvSpPr>
          <p:nvPr>
            <p:ph idx="1"/>
          </p:nvPr>
        </p:nvSpPr>
        <p:spPr bwMode="auto">
          <a:xfrm flipH="0" flipV="0">
            <a:off x="838198" y="1825624"/>
            <a:ext cx="10515600" cy="1603374"/>
          </a:xfrm>
        </p:spPr>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lang="es-ES" sz="2800" b="0" i="0" u="none" strike="noStrike" cap="none" spc="0">
                <a:solidFill>
                  <a:schemeClr val="tx1"/>
                </a:solidFill>
                <a:latin typeface="Calibri"/>
                <a:ea typeface="Calibri"/>
                <a:cs typeface="Calibri"/>
              </a:rPr>
              <a:t>Existen dos grandes grupos de directorios activos en el mercado: </a:t>
            </a:r>
            <a:endParaRPr lang="es-ES" sz="2800" b="0" i="0" u="none" strike="noStrike" cap="none" spc="0">
              <a:solidFill>
                <a:schemeClr val="tx1"/>
              </a:solidFill>
              <a:latin typeface="Calibri"/>
              <a:ea typeface="Calibri"/>
              <a:cs typeface="Calibri"/>
            </a:endParaRPr>
          </a:p>
          <a:p>
            <a:pPr>
              <a:defRPr/>
            </a:pPr>
            <a:r>
              <a:rPr lang="es-ES" sz="2800" b="0" i="0" u="none" strike="noStrike" cap="none" spc="0">
                <a:solidFill>
                  <a:schemeClr val="tx1"/>
                </a:solidFill>
                <a:latin typeface="Calibri"/>
                <a:ea typeface="Calibri"/>
                <a:cs typeface="Calibri"/>
              </a:rPr>
              <a:t>los de pago</a:t>
            </a:r>
            <a:endParaRPr lang="es-ES" sz="2800" b="0" i="0" u="none" strike="noStrike" cap="none" spc="0">
              <a:solidFill>
                <a:schemeClr val="tx1"/>
              </a:solidFill>
              <a:latin typeface="Calibri"/>
              <a:ea typeface="Calibri"/>
              <a:cs typeface="Calibri"/>
            </a:endParaRPr>
          </a:p>
          <a:p>
            <a:pPr>
              <a:defRPr/>
            </a:pPr>
            <a:r>
              <a:rPr lang="es-ES" sz="2800" b="0" i="0" u="none" strike="noStrike" cap="none" spc="0">
                <a:solidFill>
                  <a:schemeClr val="tx1"/>
                </a:solidFill>
                <a:latin typeface="Calibri"/>
                <a:ea typeface="Calibri"/>
                <a:cs typeface="Calibri"/>
              </a:rPr>
              <a:t>los de </a:t>
            </a:r>
            <a:r>
              <a:rPr lang="en-US" sz="2800" b="0" i="0" u="none" strike="noStrike" cap="none" spc="0">
                <a:solidFill>
                  <a:schemeClr val="tx1"/>
                </a:solidFill>
                <a:latin typeface="Calibri"/>
                <a:ea typeface="Calibri"/>
                <a:cs typeface="Calibri"/>
              </a:rPr>
              <a:t>software libre y código abierto (SLCA)</a:t>
            </a:r>
            <a:r>
              <a:rPr lang="es-ES" sz="2800" b="0" i="0" u="none" strike="noStrike" cap="none" spc="0">
                <a:solidFill>
                  <a:schemeClr val="tx1"/>
                </a:solidFill>
                <a:latin typeface="Calibri"/>
                <a:ea typeface="Calibri"/>
                <a:cs typeface="Calibri"/>
              </a:rPr>
              <a:t>. </a:t>
            </a:r>
            <a:endParaRPr lang="es-ES" sz="2800" b="0" i="0" u="none" strike="noStrike" cap="none" spc="0">
              <a:solidFill>
                <a:schemeClr val="tx1"/>
              </a:solidFill>
              <a:latin typeface="Calibri"/>
              <a:ea typeface="Calibri"/>
              <a:cs typeface="Calibri"/>
            </a:endParaRPr>
          </a:p>
        </p:txBody>
      </p:sp>
      <p:pic>
        <p:nvPicPr>
          <p:cNvPr id="1967826987" name=""/>
          <p:cNvPicPr>
            <a:picLocks noChangeAspect="1"/>
          </p:cNvPicPr>
          <p:nvPr/>
        </p:nvPicPr>
        <p:blipFill>
          <a:blip r:embed="rId3"/>
          <a:srcRect l="10098" t="24992" r="8200" b="18527"/>
          <a:stretch/>
        </p:blipFill>
        <p:spPr bwMode="auto">
          <a:xfrm flipH="0" flipV="0">
            <a:off x="7249284" y="2776198"/>
            <a:ext cx="4762499" cy="2194891"/>
          </a:xfrm>
          <a:prstGeom prst="rect">
            <a:avLst/>
          </a:prstGeom>
        </p:spPr>
      </p:pic>
      <p:pic>
        <p:nvPicPr>
          <p:cNvPr id="915923611" name=""/>
          <p:cNvPicPr>
            <a:picLocks noChangeAspect="1"/>
          </p:cNvPicPr>
          <p:nvPr/>
        </p:nvPicPr>
        <p:blipFill>
          <a:blip r:embed="rId4"/>
          <a:stretch/>
        </p:blipFill>
        <p:spPr bwMode="auto">
          <a:xfrm>
            <a:off x="9215782" y="4198046"/>
            <a:ext cx="2447924" cy="1866899"/>
          </a:xfrm>
          <a:prstGeom prst="rect">
            <a:avLst/>
          </a:prstGeom>
        </p:spPr>
      </p:pic>
      <p:pic>
        <p:nvPicPr>
          <p:cNvPr id="937097112" name=""/>
          <p:cNvPicPr>
            <a:picLocks noChangeAspect="1"/>
          </p:cNvPicPr>
          <p:nvPr/>
        </p:nvPicPr>
        <p:blipFill>
          <a:blip r:embed="rId5"/>
          <a:srcRect l="0" t="37652" r="0" b="37652"/>
          <a:stretch/>
        </p:blipFill>
        <p:spPr bwMode="auto">
          <a:xfrm flipH="0" flipV="0">
            <a:off x="6901207" y="5794105"/>
            <a:ext cx="4762499" cy="1176130"/>
          </a:xfrm>
          <a:prstGeom prst="rect">
            <a:avLst/>
          </a:prstGeom>
        </p:spPr>
      </p:pic>
      <p:grpSp>
        <p:nvGrpSpPr>
          <p:cNvPr id="2953003" name="Group 6"/>
          <p:cNvGrpSpPr/>
          <p:nvPr/>
        </p:nvGrpSpPr>
        <p:grpSpPr bwMode="auto">
          <a:xfrm flipH="0" flipV="0">
            <a:off x="127091" y="4875540"/>
            <a:ext cx="3313043" cy="1931090"/>
            <a:chOff x="0" y="0"/>
            <a:chExt cx="3313043" cy="1931090"/>
          </a:xfrm>
        </p:grpSpPr>
        <p:pic>
          <p:nvPicPr>
            <p:cNvPr id="1225753134" name="Picture 103"/>
            <p:cNvPicPr/>
            <p:nvPr/>
          </p:nvPicPr>
          <p:blipFill>
            <a:blip r:embed="rId6"/>
            <a:stretch/>
          </p:blipFill>
          <p:spPr bwMode="auto">
            <a:xfrm>
              <a:off x="0" y="0"/>
              <a:ext cx="3313043" cy="1931090"/>
            </a:xfrm>
            <a:prstGeom prst="rect">
              <a:avLst/>
            </a:prstGeom>
            <a:noFill/>
            <a:ln w="9525">
              <a:noFill/>
            </a:ln>
          </p:spPr>
        </p:pic>
        <p:sp>
          <p:nvSpPr>
            <p:cNvPr id="789263808" name="Text Box 5"/>
            <p:cNvSpPr txBox="1"/>
            <p:nvPr/>
          </p:nvSpPr>
          <p:spPr bwMode="auto">
            <a:xfrm>
              <a:off x="241853" y="1127045"/>
              <a:ext cx="2829812" cy="640440"/>
            </a:xfrm>
            <a:prstGeom prst="rect">
              <a:avLst/>
            </a:prstGeom>
            <a:noFill/>
          </p:spPr>
          <p:txBody>
            <a:bodyPr wrap="square" rtlCol="0">
              <a:spAutoFit/>
            </a:bodyPr>
            <a:p>
              <a:pPr algn="ctr">
                <a:defRPr/>
              </a:pPr>
              <a:r>
                <a:rPr lang="en-US"/>
                <a:t>Directory Server Enterprise Edition</a:t>
              </a:r>
              <a:endParaRPr lang="en-US"/>
            </a:p>
          </p:txBody>
        </p:sp>
      </p:grpSp>
      <p:pic>
        <p:nvPicPr>
          <p:cNvPr id="1245182810" name="Picture 4" descr="download"/>
          <p:cNvPicPr>
            <a:picLocks noChangeAspect="1"/>
          </p:cNvPicPr>
          <p:nvPr/>
        </p:nvPicPr>
        <p:blipFill>
          <a:blip r:embed="rId7"/>
          <a:stretch/>
        </p:blipFill>
        <p:spPr bwMode="auto">
          <a:xfrm>
            <a:off x="838198" y="4021951"/>
            <a:ext cx="3762374" cy="12096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6" fill="hold">
                      <p:stCondLst>
                        <p:cond delay="indefinite"/>
                      </p:stCondLst>
                      <p:childTnLst>
                        <p:par>
                          <p:cTn id="21" fill="hold">
                            <p:stCondLst>
                              <p:cond delay="0"/>
                            </p:stCondLst>
                            <p:childTnLst>
                              <p:par>
                                <p:cTn id="22" presetID="10" presetClass="entr" presetSubtype="0" fill="hold" grpId="0" nodeType="clickEffect">
                                  <p:stCondLst>
                                    <p:cond delay="500"/>
                                  </p:stCondLst>
                                  <p:childTnLst>
                                    <p:set>
                                      <p:cBhvr>
                                        <p:cTn id="24" dur="1" fill="hold">
                                          <p:stCondLst>
                                            <p:cond delay="0"/>
                                          </p:stCondLst>
                                        </p:cTn>
                                        <p:tgtEl>
                                          <p:spTgt spid="1245182810"/>
                                        </p:tgtEl>
                                        <p:attrNameLst>
                                          <p:attrName>style.visibility</p:attrName>
                                        </p:attrNameLst>
                                      </p:cBhvr>
                                      <p:to>
                                        <p:strVal val="visible"/>
                                      </p:to>
                                    </p:set>
                                    <p:animEffect transition="in" filter="fade">
                                      <p:cBhvr>
                                        <p:cTn id="23" dur="500"/>
                                        <p:tgtEl>
                                          <p:spTgt spid="1245182810"/>
                                        </p:tgtEl>
                                      </p:cBhvr>
                                    </p:animEffect>
                                  </p:childTnLst>
                                </p:cTn>
                              </p:par>
                            </p:childTnLst>
                          </p:cTn>
                        </p:par>
                        <p:par>
                          <p:cTn id="17" fill="hold">
                            <p:stCondLst>
                              <p:cond delay="0"/>
                            </p:stCondLst>
                            <p:childTnLst>
                              <p:par>
                                <p:cTn id="18" presetID="10" presetClass="entr" presetSubtype="0" fill="hold" grpId="0" nodeType="afterEffect">
                                  <p:stCondLst>
                                    <p:cond delay="1000"/>
                                  </p:stCondLst>
                                  <p:childTnLst>
                                    <p:set>
                                      <p:cBhvr>
                                        <p:cTn id="20" dur="1" fill="hold">
                                          <p:stCondLst>
                                            <p:cond delay="0"/>
                                          </p:stCondLst>
                                        </p:cTn>
                                        <p:tgtEl>
                                          <p:spTgt spid="2953003"/>
                                        </p:tgtEl>
                                        <p:attrNameLst>
                                          <p:attrName>style.visibility</p:attrName>
                                        </p:attrNameLst>
                                      </p:cBhvr>
                                      <p:to>
                                        <p:strVal val="visible"/>
                                      </p:to>
                                    </p:set>
                                    <p:animEffect transition="in" filter="fade">
                                      <p:cBhvr>
                                        <p:cTn id="19" dur="500"/>
                                        <p:tgtEl>
                                          <p:spTgt spid="2953003"/>
                                        </p:tgtEl>
                                      </p:cBhvr>
                                    </p:animEffect>
                                  </p:childTnLst>
                                </p:cTn>
                              </p:par>
                            </p:childTnLst>
                          </p:cTn>
                        </p:par>
                      </p:childTnLst>
                    </p:cTn>
                  </p:par>
                  <p:par>
                    <p:cTn id="3" fill="hold">
                      <p:stCondLst>
                        <p:cond delay="indefinite"/>
                      </p:stCondLst>
                      <p:childTnLst>
                        <p:par>
                          <p:cTn id="12" fill="hold">
                            <p:stCondLst>
                              <p:cond delay="0"/>
                            </p:stCondLst>
                            <p:childTnLst>
                              <p:par>
                                <p:cTn id="13" presetID="10" presetClass="entr" presetSubtype="0" fill="hold" grpId="0" nodeType="clickEffect">
                                  <p:stCondLst>
                                    <p:cond delay="500"/>
                                  </p:stCondLst>
                                  <p:childTnLst>
                                    <p:set>
                                      <p:cBhvr>
                                        <p:cTn id="15" dur="1" fill="hold">
                                          <p:stCondLst>
                                            <p:cond delay="0"/>
                                          </p:stCondLst>
                                        </p:cTn>
                                        <p:tgtEl>
                                          <p:spTgt spid="1967826987"/>
                                        </p:tgtEl>
                                        <p:attrNameLst>
                                          <p:attrName>style.visibility</p:attrName>
                                        </p:attrNameLst>
                                      </p:cBhvr>
                                      <p:to>
                                        <p:strVal val="visible"/>
                                      </p:to>
                                    </p:set>
                                    <p:animEffect transition="in" filter="fade">
                                      <p:cBhvr>
                                        <p:cTn id="14" dur="500"/>
                                        <p:tgtEl>
                                          <p:spTgt spid="1967826987"/>
                                        </p:tgtEl>
                                      </p:cBhvr>
                                    </p:animEffect>
                                  </p:childTnLst>
                                </p:cTn>
                              </p:par>
                            </p:childTnLst>
                          </p:cTn>
                        </p:par>
                        <p:par>
                          <p:cTn id="8" fill="hold">
                            <p:stCondLst>
                              <p:cond delay="0"/>
                            </p:stCondLst>
                            <p:childTnLst>
                              <p:par>
                                <p:cTn id="9" presetID="10" presetClass="entr" presetSubtype="0" fill="hold" grpId="0" nodeType="afterEffect">
                                  <p:stCondLst>
                                    <p:cond delay="1500"/>
                                  </p:stCondLst>
                                  <p:childTnLst>
                                    <p:set>
                                      <p:cBhvr>
                                        <p:cTn id="11" dur="1" fill="hold">
                                          <p:stCondLst>
                                            <p:cond delay="0"/>
                                          </p:stCondLst>
                                        </p:cTn>
                                        <p:tgtEl>
                                          <p:spTgt spid="915923611"/>
                                        </p:tgtEl>
                                        <p:attrNameLst>
                                          <p:attrName>style.visibility</p:attrName>
                                        </p:attrNameLst>
                                      </p:cBhvr>
                                      <p:to>
                                        <p:strVal val="visible"/>
                                      </p:to>
                                    </p:set>
                                    <p:animEffect transition="in" filter="fade">
                                      <p:cBhvr>
                                        <p:cTn id="10" dur="500"/>
                                        <p:tgtEl>
                                          <p:spTgt spid="915923611"/>
                                        </p:tgtEl>
                                      </p:cBhvr>
                                    </p:animEffect>
                                  </p:childTnLst>
                                </p:cTn>
                              </p:par>
                            </p:childTnLst>
                          </p:cTn>
                        </p:par>
                        <p:par>
                          <p:cTn id="4" fill="hold">
                            <p:stCondLst>
                              <p:cond delay="0"/>
                            </p:stCondLst>
                            <p:childTnLst>
                              <p:par>
                                <p:cTn id="5" presetID="10" presetClass="entr" presetSubtype="0" fill="hold" grpId="0" nodeType="afterEffect">
                                  <p:stCondLst>
                                    <p:cond delay="2500"/>
                                  </p:stCondLst>
                                  <p:childTnLst>
                                    <p:set>
                                      <p:cBhvr>
                                        <p:cTn id="7" dur="1" fill="hold">
                                          <p:stCondLst>
                                            <p:cond delay="0"/>
                                          </p:stCondLst>
                                        </p:cTn>
                                        <p:tgtEl>
                                          <p:spTgt spid="937097112"/>
                                        </p:tgtEl>
                                        <p:attrNameLst>
                                          <p:attrName>style.visibility</p:attrName>
                                        </p:attrNameLst>
                                      </p:cBhvr>
                                      <p:to>
                                        <p:strVal val="visible"/>
                                      </p:to>
                                    </p:set>
                                    <p:animEffect transition="in" filter="fade">
                                      <p:cBhvr>
                                        <p:cTn id="6" dur="500"/>
                                        <p:tgtEl>
                                          <p:spTgt spid="93709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49693682" name="Title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lang="en-US" sz="4400" b="0" i="0" u="none" strike="noStrike" cap="none" spc="0">
                <a:solidFill>
                  <a:schemeClr val="tx1"/>
                </a:solidFill>
                <a:latin typeface="Calibri Light"/>
                <a:ea typeface="Calibri Light"/>
                <a:cs typeface="Calibri Light"/>
              </a:rPr>
              <a:t>A</a:t>
            </a:r>
            <a:r>
              <a:rPr lang="es-ES" sz="4400" b="0" i="0" u="none" strike="noStrike" cap="none" spc="0">
                <a:solidFill>
                  <a:schemeClr val="tx1"/>
                </a:solidFill>
                <a:latin typeface="Calibri Light"/>
                <a:ea typeface="Calibri Light"/>
                <a:cs typeface="Calibri Light"/>
              </a:rPr>
              <a:t>daptación de </a:t>
            </a:r>
            <a:r>
              <a:rPr lang="en-US" sz="4400" b="0" i="0" u="none" strike="noStrike" cap="none" spc="0">
                <a:solidFill>
                  <a:schemeClr val="tx1"/>
                </a:solidFill>
                <a:latin typeface="Calibri Light"/>
                <a:ea typeface="Calibri Light"/>
                <a:cs typeface="Calibri Light"/>
              </a:rPr>
              <a:t>AD</a:t>
            </a:r>
            <a:r>
              <a:rPr lang="es-ES" sz="4400" b="0" i="0" u="none" strike="noStrike" cap="none" spc="0">
                <a:solidFill>
                  <a:schemeClr val="tx1"/>
                </a:solidFill>
                <a:latin typeface="Calibri Light"/>
                <a:ea typeface="Calibri Light"/>
                <a:cs typeface="Calibri Light"/>
              </a:rPr>
              <a:t> a </a:t>
            </a:r>
            <a:r>
              <a:rPr lang="en-US" sz="4400" b="0" i="0" u="none" strike="noStrike" cap="none" spc="0">
                <a:solidFill>
                  <a:schemeClr val="tx1"/>
                </a:solidFill>
                <a:latin typeface="Calibri Light"/>
                <a:ea typeface="Calibri Light"/>
                <a:cs typeface="Calibri Light"/>
              </a:rPr>
              <a:t>n</a:t>
            </a:r>
            <a:r>
              <a:rPr lang="es-ES" sz="4400" b="0" i="0" u="none" strike="noStrike" cap="none" spc="0">
                <a:solidFill>
                  <a:schemeClr val="tx1"/>
                </a:solidFill>
                <a:latin typeface="Calibri Light"/>
                <a:ea typeface="Calibri Light"/>
                <a:cs typeface="Calibri Light"/>
              </a:rPr>
              <a:t>ecesidades </a:t>
            </a:r>
            <a:r>
              <a:rPr lang="en-US" sz="4400" b="0" i="0" u="none" strike="noStrike" cap="none" spc="0">
                <a:solidFill>
                  <a:schemeClr val="tx1"/>
                </a:solidFill>
                <a:latin typeface="Calibri Light"/>
                <a:ea typeface="Calibri Light"/>
                <a:cs typeface="Calibri Light"/>
              </a:rPr>
              <a:t>e</a:t>
            </a:r>
            <a:r>
              <a:rPr lang="es-ES" sz="4400" b="0" i="0" u="none" strike="noStrike" cap="none" spc="0">
                <a:solidFill>
                  <a:schemeClr val="tx1"/>
                </a:solidFill>
                <a:latin typeface="Calibri Light"/>
                <a:ea typeface="Calibri Light"/>
                <a:cs typeface="Calibri Light"/>
              </a:rPr>
              <a:t>mpresariales</a:t>
            </a:r>
            <a:endParaRPr lang="es-ES" sz="4400" b="0" i="0" u="none" strike="noStrike" cap="none" spc="0">
              <a:solidFill>
                <a:schemeClr val="tx1"/>
              </a:solidFill>
              <a:latin typeface="Calibri Light"/>
              <a:cs typeface="Calibri Light"/>
            </a:endParaRPr>
          </a:p>
          <a:p>
            <a:pPr>
              <a:defRPr/>
            </a:pPr>
            <a:endParaRPr/>
          </a:p>
        </p:txBody>
      </p:sp>
      <p:sp>
        <p:nvSpPr>
          <p:cNvPr id="1684723722" name="Content Placeholder 2"/>
          <p:cNvSpPr>
            <a:spLocks noGrp="1"/>
          </p:cNvSpPr>
          <p:nvPr>
            <p:ph idx="1"/>
          </p:nvPr>
        </p:nvSpPr>
        <p:spPr bwMode="auto">
          <a:xfrm flipH="0" flipV="0">
            <a:off x="350609" y="1360712"/>
            <a:ext cx="10515600" cy="1765728"/>
          </a:xfrm>
        </p:spPr>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lang="es-ES" sz="2800" b="0" i="0" u="none" strike="noStrike" cap="none" spc="0">
                <a:solidFill>
                  <a:schemeClr val="tx1"/>
                </a:solidFill>
                <a:latin typeface="Calibri"/>
                <a:ea typeface="Calibri"/>
                <a:cs typeface="Calibri"/>
              </a:rPr>
              <a:t>Cada empresa establece sus propias políticas y controles de seguridad, los cuales influyen en cómo se debe gestionar la información y la estructura organizativa mediante un AD. </a:t>
            </a:r>
            <a:endParaRPr sz="2800"/>
          </a:p>
        </p:txBody>
      </p:sp>
      <p:pic>
        <p:nvPicPr>
          <p:cNvPr id="811223575" name=""/>
          <p:cNvPicPr>
            <a:picLocks noChangeAspect="1"/>
          </p:cNvPicPr>
          <p:nvPr/>
        </p:nvPicPr>
        <p:blipFill>
          <a:blip r:embed="rId3"/>
          <a:srcRect l="12166" t="19051" r="0" b="22602"/>
          <a:stretch/>
        </p:blipFill>
        <p:spPr bwMode="auto">
          <a:xfrm flipH="0" flipV="0">
            <a:off x="7577563" y="3814659"/>
            <a:ext cx="4513956" cy="299854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0">
  <p:cSld name="">
    <p:spTree>
      <p:nvGrpSpPr>
        <p:cNvPr id="1" name=""/>
        <p:cNvGrpSpPr/>
        <p:nvPr/>
      </p:nvGrpSpPr>
      <p:grpSpPr bwMode="auto">
        <a:xfrm>
          <a:off x="0" y="0"/>
          <a:ext cx="0" cy="0"/>
          <a:chOff x="0" y="0"/>
          <a:chExt cx="0" cy="0"/>
        </a:xfrm>
      </p:grpSpPr>
      <p:graphicFrame>
        <p:nvGraphicFramePr>
          <p:cNvPr id="1661091234" name="Table 3"/>
          <p:cNvGraphicFramePr>
            <a:graphicFrameLocks xmlns:a="http://schemas.openxmlformats.org/drawingml/2006/main"/>
          </p:cNvGraphicFramePr>
          <p:nvPr/>
        </p:nvGraphicFramePr>
        <p:xfrm>
          <a:off x="90169" y="118744"/>
          <a:ext cx="12008484" cy="6664324"/>
        </p:xfrm>
        <a:graphic>
          <a:graphicData uri="http://schemas.openxmlformats.org/drawingml/2006/table">
            <a:tbl>
              <a:tblPr firstRow="0" firstCol="0" lastRow="0" lastCol="0" bandRow="0" bandCol="0">
                <a:tableStyleId>{2D5ABB26-0587-4C30-8999-92F81FD0307C}</a:tableStyleId>
              </a:tblPr>
              <a:tblGrid>
                <a:gridCol w="2141219"/>
                <a:gridCol w="4987924"/>
                <a:gridCol w="4879339"/>
              </a:tblGrid>
              <a:tr h="1055002">
                <a:tc>
                  <a:txBody>
                    <a:bodyPr/>
                    <a:p>
                      <a:pPr indent="0">
                        <a:buNone/>
                        <a:defRPr/>
                      </a:pPr>
                      <a:r>
                        <a:rPr lang="en-US" sz="2000" b="1"/>
                        <a:t>Herramienta</a:t>
                      </a:r>
                      <a:endParaRPr sz="2000" b="1"/>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b="1"/>
                        <a:t>Capacidad de personalización (apariencia y funcionalidades)</a:t>
                      </a:r>
                      <a:endParaRPr sz="2000" b="1"/>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b="1" i="0" u="none" strike="noStrike" cap="none" spc="0">
                          <a:solidFill>
                            <a:schemeClr val="tx1"/>
                          </a:solidFill>
                          <a:latin typeface="Calibri"/>
                          <a:ea typeface="Calibri"/>
                          <a:cs typeface="Calibri"/>
                        </a:rPr>
                        <a:t>Facilidad de uso</a:t>
                      </a:r>
                      <a:endParaRPr sz="2000" b="1"/>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r>
              <a:tr h="1087017">
                <a:tc>
                  <a:txBody>
                    <a:bodyPr/>
                    <a:p>
                      <a:pPr indent="0">
                        <a:buNone/>
                        <a:defRPr/>
                      </a:pPr>
                      <a:r>
                        <a:rPr lang="en-US" sz="2000" b="1"/>
                        <a:t>RSAT</a:t>
                      </a:r>
                      <a:endParaRPr sz="2000" b="1"/>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a:t>Limitada, la personalización se limita a ajustes mínimos dentro del entorno de Windows</a:t>
                      </a:r>
                      <a:endParaRPr lang="en-US" sz="2000"/>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b="0" i="0" u="none" strike="noStrike" cap="none" spc="0">
                          <a:solidFill>
                            <a:schemeClr val="tx1"/>
                          </a:solidFill>
                          <a:latin typeface="Calibri"/>
                          <a:ea typeface="Calibri"/>
                          <a:cs typeface="Calibri"/>
                        </a:rPr>
                        <a:t>Alta, ya que es familiar para administradores de Windows, pero requiere conocimientos previos de AD</a:t>
                      </a:r>
                      <a:endParaRPr lang="en-US" sz="2000"/>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r>
              <a:tr h="1633504">
                <a:tc>
                  <a:txBody>
                    <a:bodyPr/>
                    <a:p>
                      <a:pPr indent="0">
                        <a:buNone/>
                        <a:defRPr/>
                      </a:pPr>
                      <a:r>
                        <a:rPr lang="en-US" sz="2000" b="1"/>
                        <a:t>Webmin</a:t>
                      </a:r>
                      <a:endParaRPr sz="2000" b="1"/>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a:t>Moderada, permite cierta personalización a través de temas y ajustes de interfaz, pero con limitaciones en la profundidad de las modificaciones</a:t>
                      </a:r>
                      <a:endParaRPr lang="en-US" sz="2000"/>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b="0" i="0" u="none" strike="noStrike" cap="none" spc="0">
                          <a:solidFill>
                            <a:schemeClr val="tx1"/>
                          </a:solidFill>
                          <a:latin typeface="Calibri"/>
                          <a:ea typeface="Calibri"/>
                          <a:cs typeface="Calibri"/>
                        </a:rPr>
                        <a:t>Moderada, la interfaz es intuitiva, pero la configuración de módulos puede ser compleja para usuarios sin experiencia técnica</a:t>
                      </a:r>
                      <a:endParaRPr lang="en-US" sz="2000"/>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r>
              <a:tr h="1302932">
                <a:tc>
                  <a:txBody>
                    <a:bodyPr/>
                    <a:p>
                      <a:pPr indent="0">
                        <a:buNone/>
                        <a:defRPr/>
                      </a:pPr>
                      <a:r>
                        <a:rPr lang="en-US" sz="2000" b="1"/>
                        <a:t>samba4-manager</a:t>
                      </a:r>
                      <a:endParaRPr sz="2000" b="1"/>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a:t>Limitada, diseñada específicamente para la gestión de Samba4, con opciones de personalización limitadas</a:t>
                      </a:r>
                      <a:endParaRPr lang="en-US" sz="2000"/>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b="0" i="0" u="none" strike="noStrike" cap="none" spc="0">
                          <a:solidFill>
                            <a:schemeClr val="tx1"/>
                          </a:solidFill>
                          <a:latin typeface="Calibri"/>
                          <a:ea typeface="Calibri"/>
                          <a:cs typeface="Calibri"/>
                        </a:rPr>
                        <a:t>Baja, debido a la complejidad de la configuración y el mantenimiento en entornos no homogéneos</a:t>
                      </a:r>
                      <a:endParaRPr lang="en-US" sz="2000"/>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r>
              <a:tr h="1515124">
                <a:tc>
                  <a:txBody>
                    <a:bodyPr/>
                    <a:p>
                      <a:pPr indent="0">
                        <a:buNone/>
                        <a:defRPr/>
                      </a:pPr>
                      <a:r>
                        <a:rPr lang="en-US" sz="2000" b="1"/>
                        <a:t>ADwebmanager</a:t>
                      </a:r>
                      <a:endParaRPr sz="2000" b="1"/>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a:t>Limitada, diseñada para funciones comunes de Active Directory, con mínimas opciones de personalización de interfaz</a:t>
                      </a:r>
                      <a:endParaRPr lang="en-US" sz="2000"/>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c>
                  <a:txBody>
                    <a:bodyPr/>
                    <a:p>
                      <a:pPr indent="0">
                        <a:buNone/>
                        <a:defRPr/>
                      </a:pPr>
                      <a:r>
                        <a:rPr lang="en-US" sz="2000" b="0" i="0" u="none" strike="noStrike" cap="none" spc="0">
                          <a:solidFill>
                            <a:schemeClr val="tx1"/>
                          </a:solidFill>
                          <a:latin typeface="Calibri"/>
                          <a:ea typeface="Calibri"/>
                          <a:cs typeface="Calibri"/>
                        </a:rPr>
                        <a:t>Alta, diseñada para simplificar tareas comunes de gestión de AD, con una curva de aprendizaje reducida</a:t>
                      </a:r>
                      <a:endParaRPr lang="en-US" sz="2000"/>
                    </a:p>
                  </a:txBody>
                  <a:tcPr marL="68580" marR="68580" marT="0" marB="0" vert="horz" anchor="ctr">
                    <a:lnL w="12699" algn="ctr">
                      <a:solidFill>
                        <a:schemeClr val="tx1"/>
                      </a:solidFill>
                    </a:lnL>
                    <a:lnR w="12699" algn="ctr">
                      <a:solidFill>
                        <a:schemeClr val="tx1"/>
                      </a:solidFill>
                    </a:lnR>
                    <a:lnT w="12699" algn="ctr">
                      <a:solidFill>
                        <a:schemeClr val="tx1"/>
                      </a:solidFill>
                    </a:lnT>
                    <a:lnB w="12699" algn="ctr">
                      <a:solidFill>
                        <a:schemeClr val="tx1"/>
                      </a:solidFill>
                    </a:lnB>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7945" y="-147955"/>
            <a:ext cx="10515600" cy="1325563"/>
          </a:xfrm>
        </p:spPr>
        <p:txBody>
          <a:bodyPr/>
          <a:p>
            <a:pPr>
              <a:defRPr/>
            </a:pPr>
            <a:r>
              <a:rPr lang="en-US"/>
              <a:t>Problema</a:t>
            </a:r>
            <a:endParaRPr lang="en-US"/>
          </a:p>
        </p:txBody>
      </p:sp>
      <p:sp>
        <p:nvSpPr>
          <p:cNvPr id="3" name="Content Placeholder 2"/>
          <p:cNvSpPr>
            <a:spLocks noGrp="1"/>
          </p:cNvSpPr>
          <p:nvPr>
            <p:ph idx="1"/>
          </p:nvPr>
        </p:nvSpPr>
        <p:spPr bwMode="auto">
          <a:xfrm>
            <a:off x="162242" y="1397271"/>
            <a:ext cx="11867515" cy="1950085"/>
          </a:xfrm>
        </p:spPr>
        <p:txBody>
          <a:bodyPr/>
          <a:p>
            <a:pPr marL="0" indent="0">
              <a:buNone/>
              <a:defRPr/>
            </a:pPr>
            <a:r>
              <a:rPr lang="en-US" sz="3600" b="0" i="0" u="none" strike="noStrike" cap="none" spc="0">
                <a:solidFill>
                  <a:schemeClr val="tx1"/>
                </a:solidFill>
                <a:latin typeface="Calibri"/>
                <a:ea typeface="Calibri"/>
                <a:cs typeface="Calibri"/>
              </a:rPr>
              <a:t>Las soluciones de AD de SLCA presentan un nivel insuficiente de adaptabilidad y facilidad de uso, lo que dificulta su implementación y personalización en entornos específicos.</a:t>
            </a:r>
            <a:endParaRPr lang="en-US" sz="3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le 1"/>
          <p:cNvSpPr>
            <a:spLocks noGrp="1"/>
          </p:cNvSpPr>
          <p:nvPr/>
        </p:nvSpPr>
        <p:spPr bwMode="auto">
          <a:xfrm>
            <a:off x="208600" y="90625"/>
            <a:ext cx="10515600" cy="1325563"/>
          </a:xfrm>
          <a:prstGeom prst="rect">
            <a:avLst/>
          </a:prstGeo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en-US"/>
              <a:t>Objetivo general</a:t>
            </a:r>
            <a:endParaRPr lang="en-US"/>
          </a:p>
        </p:txBody>
      </p:sp>
      <p:sp>
        <p:nvSpPr>
          <p:cNvPr id="4" name="Text Box 3"/>
          <p:cNvSpPr txBox="1"/>
          <p:nvPr/>
        </p:nvSpPr>
        <p:spPr bwMode="auto">
          <a:xfrm>
            <a:off x="227646" y="1365552"/>
            <a:ext cx="11752542" cy="2042519"/>
          </a:xfrm>
          <a:prstGeom prst="rect">
            <a:avLst/>
          </a:prstGeom>
          <a:noFill/>
        </p:spPr>
        <p:txBody>
          <a:bodyPr wrap="square" rtlCol="0">
            <a:spAutoFit/>
          </a:bodyPr>
          <a:p>
            <a:pPr>
              <a:defRPr/>
            </a:pPr>
            <a:r>
              <a:rPr lang="en-US" sz="3200" b="0" i="0" u="none" strike="noStrike" cap="none" spc="0">
                <a:solidFill>
                  <a:schemeClr val="tx1"/>
                </a:solidFill>
                <a:latin typeface="Calibri"/>
                <a:ea typeface="Calibri"/>
                <a:cs typeface="Calibri"/>
              </a:rPr>
              <a:t>Crear una consola de administración web de código abierto para gestión Directorio Activo, que demuestre una mejora en la personalización y facilidad de uso en comparación con las herramientas de gestión existentes</a:t>
            </a:r>
            <a:endParaRPr lang="en-US" sz="3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891061850" name=""/>
          <p:cNvPicPr>
            <a:picLocks noChangeAspect="1"/>
          </p:cNvPicPr>
          <p:nvPr/>
        </p:nvPicPr>
        <p:blipFill>
          <a:blip r:embed="rId3"/>
          <a:stretch/>
        </p:blipFill>
        <p:spPr bwMode="auto">
          <a:xfrm rot="0" flipH="0" flipV="0">
            <a:off x="3994950" y="173390"/>
            <a:ext cx="6668446" cy="6511215"/>
          </a:xfrm>
          <a:prstGeom prst="rect">
            <a:avLst/>
          </a:prstGeom>
        </p:spPr>
      </p:pic>
      <p:sp>
        <p:nvSpPr>
          <p:cNvPr id="676843555" name="Title 1"/>
          <p:cNvSpPr>
            <a:spLocks noGrp="1"/>
          </p:cNvSpPr>
          <p:nvPr>
            <p:ph type="title"/>
          </p:nvPr>
        </p:nvSpPr>
        <p:spPr bwMode="auto">
          <a:xfrm flipH="0" flipV="0">
            <a:off x="135384" y="173391"/>
            <a:ext cx="5552819" cy="1325562"/>
          </a:xfrm>
        </p:spPr>
        <p:txBody>
          <a:bodyPr/>
          <a:lstStyle/>
          <a:p>
            <a:pPr>
              <a:defRPr/>
            </a:pPr>
            <a:r>
              <a:rPr lang="en-US"/>
              <a:t>Modelado del negocio:</a:t>
            </a:r>
            <a:br>
              <a:rPr lang="en-US"/>
            </a:br>
            <a:r>
              <a:rPr lang="en-US"/>
              <a:t>Modelo de dominio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ONLYOFFICE/8.0.1.31</Application>
  <DocSecurity>0</DocSecurity>
  <PresentationFormat>Widescreen</PresentationFormat>
  <Paragraphs>0</Paragraphs>
  <Slides>22</Slides>
  <Notes>22</Notes>
  <HiddenSlides>0</HiddenSlides>
  <MMClips>2</MMClips>
  <ScaleCrop>0</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de código abierto para la gestión y autenticación de usuarios basada en Directorio Activo.</dc:title>
  <dc:subject/>
  <dc:creator/>
  <cp:keywords/>
  <dc:description/>
  <dc:identifier/>
  <dc:language/>
  <cp:lastModifiedBy/>
  <cp:revision>10</cp:revision>
  <dcterms:created xsi:type="dcterms:W3CDTF">2024-06-12T03:09:06Z</dcterms:created>
  <dcterms:modified xsi:type="dcterms:W3CDTF">2024-09-13T13:52:26Z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4C42551462254752BF8791ABB35C3CB2_11</vt:lpwstr>
  </property>
  <property fmtid="{D5CDD505-2E9C-101B-9397-08002B2CF9AE}" pid="3" name="KSOProductBuildVer">
    <vt:lpwstr>1033-12.2.0.13472</vt:lpwstr>
  </property>
</Properties>
</file>