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63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sz="2400"/>
              <a:t>En el mundo digital actual, la gestión de usuarios es un aspecto crucial para cualquier organización o negocio que opere en línea. Con el aumento del uso de plataformas en línea y servicios digitales, gestionar el acceso, los permisos y la seguridad de los usuarios se ha convertido en un desafío complejo y fundamental [15, 16, 17].</a:t>
            </a:r>
            <a:endParaRPr lang="en-US" sz="2400"/>
          </a:p>
          <a:p>
            <a:endParaRPr lang="en-US" sz="2400"/>
          </a:p>
          <a:p>
            <a:r>
              <a:rPr lang="en-US" sz="2400"/>
              <a:t>La gestión de usuarios implica la creación y mantenimiento de cuentas de usuario, la asignación de roles y permisos, y la garantía de que solo las personas autorizadas tengan acceso a la información y los sistemas adecuados. Esto es especialmente importante en entornos donde múltiples usuarios, con diferentes niveles de acceso, interactúan con sistemas sensibles o información confidencial. Una gestión de usuarios bien implementada puede mejorar la seguridad y proteger los datos [15, 16, 17].</a:t>
            </a:r>
            <a:endParaRPr lang="en-US" sz="2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Los directorios activos son una solución robusta y ampliamente adoptada para la gestión de usuarios en diversidad de entornos. Proporcionan una forma centralizada y segura de gestionar las cuentas de usuario, los permisos y la autenticación. [2, 3, 18].</a:t>
            </a:r>
            <a:endParaRPr lang="en-US"/>
          </a:p>
          <a:p>
            <a:endParaRPr lang="en-US"/>
          </a:p>
          <a:p>
            <a:r>
              <a:rPr lang="en-US"/>
              <a:t>Un directorio activo funciona como una base de datos central que almacena información sobre los usuarios, como nombres de usuario, contraseñas, direcciones de correo electrónico, roles y pertenencia a grupos. Esta base de datos se puede integrar con múltiples sistemas y aplicaciones, lo que proporciona un único punto de autenticación y gestión de acceso. Esto significa que los administradores de TI pueden crear y administrar cuentas de usuario de forma eficiente, y los usuarios finales pueden acceder a los recursos que necesitan con un único conjunto de credenciales [2, 3, 18].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Los directorios activos usan un protocolo de comunicación llamado Protocolo Ligero de Acceso a Directorios, conocido como LDAP (Lightweight Directory Access Protocol); un protocolo de red abierto y estándar para acceder y mantener información en un servicio de directorio. LDAP juega un papel crucial en la gestión de usuarios y la autenticación en muchos sistemas y aplicaciones [3, 4, 5, 6, 11, 12].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Existen varios sistemas que implementan Directorio Activo usando LDAP como protocolo de comunicación, entre ellos Microsoft Entra ID, Apache Directory Studio y Oracle Directory Server Enterprise Edition [12, 13, 14]. Sin embargo, no todos son gratuitos o sencillos de configurar. Una de las alternativas gratuitas que implementan Directorio Activo es Samba 4, que actúa como controlador de dominio en sistemas Unix [5, 8, 10]. Además, para la gestión de Directorios, existen herramientas como Remote Server Administration Tools (RSAT)[19], Webmin [9], samba4-manager y ADwebmanager, pero estas pueden resultar insuficientes en términos de personalización y facilidad de despliegue a necesidades organizacionales o de la comunidad (Tabla 1).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La gestión de Directorio Activo a menudo se encuentra con obstáculos en términos de customización y simplicidad debido a su enfoque en satisfacer necesidades específicas, manejar complejidades técnicas, priorizar seguridad y estabilidad, enfrentar restricciones arquitectónicas, y evolucionar a partir de diseños que no consideraron la personalización y la facilidad de despliegue. 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110" y="808990"/>
            <a:ext cx="1144778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Aplicación web de código abierto para la gestión y autenticación de usuarios basada en Directorio Activo.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" y="4864735"/>
            <a:ext cx="6379210" cy="1655445"/>
          </a:xfrm>
        </p:spPr>
        <p:txBody>
          <a:bodyPr/>
          <a:lstStyle/>
          <a:p>
            <a:pPr algn="l"/>
            <a:r>
              <a:rPr lang="en-US"/>
              <a:t>Autor: 		Carlos Daniel Vilaseca Illnait</a:t>
            </a:r>
            <a:endParaRPr lang="en-US"/>
          </a:p>
          <a:p>
            <a:pPr algn="l"/>
            <a:r>
              <a:rPr lang="en-US"/>
              <a:t>Tutores: 	Dra. C. Raisa Socorro Llanes</a:t>
            </a:r>
            <a:endParaRPr lang="en-US"/>
          </a:p>
          <a:p>
            <a:pPr marL="1371600" lvl="3" indent="457200" algn="l"/>
            <a:r>
              <a:rPr lang="en-US" sz="2400"/>
              <a:t>Dra. C. Lisandra Bravo Ilisastigui</a:t>
            </a:r>
            <a:endParaRPr lang="en-US" sz="2400"/>
          </a:p>
          <a:p>
            <a:pPr marL="457200" lvl="1" indent="457200" algn="l"/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5786120" y="5732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5" y="-147955"/>
            <a:ext cx="10515600" cy="1325563"/>
          </a:xfrm>
        </p:spPr>
        <p:txBody>
          <a:bodyPr/>
          <a:p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arabicPeriod" startAt="3"/>
            </a:pPr>
            <a:r>
              <a:rPr lang="en-US" sz="2800"/>
              <a:t>Simplificar el proceso de despliegue: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Consultar con ingenieros de software y expertos en DevOps para entender las complejidades actuales en el despliegue de aplicaciones similares.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Identificar y documentar estrategias y herramientas que simplifiquen el proceso de instalación y configuración inicial de la aplicación.</a:t>
            </a:r>
            <a:endParaRPr lang="en-US" sz="2800"/>
          </a:p>
          <a:p>
            <a:pPr marL="514350" lvl="0" indent="-514350">
              <a:buFont typeface="+mj-lt"/>
              <a:buAutoNum type="arabicPeriod" startAt="3"/>
            </a:pPr>
            <a:r>
              <a:rPr lang="en-US" sz="2800"/>
              <a:t>Estudiar proyectos y literatura relacionados: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Realizar una revisión exhaustiva de proyectos de código abierto y literatura relacionados con la gestión de Directorio Activo y Samba.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Analizar y documentar las mejores prácticas, patrones de diseño y tecnologías empleadas en proyectos similares de éxito.</a:t>
            </a:r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5" y="-147955"/>
            <a:ext cx="10515600" cy="1325563"/>
          </a:xfrm>
        </p:spPr>
        <p:txBody>
          <a:bodyPr/>
          <a:p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arabicPeriod" startAt="5"/>
            </a:pPr>
            <a:r>
              <a:rPr lang="en-US" sz="2800"/>
              <a:t>Seleccionar un cliente LDAP adecuado: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Evaluar diferentes clientes LDAP disponibles en el mercado, considerando factores como compatibilidad, rendimiento y facilidad de integración.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Elegir el cliente LDAP que mejor se alinee con los requisitos funcionales y no funcionales previamente definidos</a:t>
            </a:r>
            <a:endParaRPr lang="en-US" sz="2800"/>
          </a:p>
          <a:p>
            <a:pPr marL="514350" lvl="0" indent="-514350">
              <a:buFont typeface="+mj-lt"/>
              <a:buAutoNum type="arabicPeriod" startAt="5"/>
            </a:pPr>
            <a:r>
              <a:rPr lang="en-US" sz="2800"/>
              <a:t>Configurar el proyecto inicial: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Establecer la arquitectura base del proyecto y configurar el ambiente de desarrollo necesario.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Configurar el cliente LDAP seleccionado y las herramientas asociadas para iniciar el desarrollo.</a:t>
            </a: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5" y="-147955"/>
            <a:ext cx="10515600" cy="1325563"/>
          </a:xfrm>
        </p:spPr>
        <p:txBody>
          <a:bodyPr/>
          <a:p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arabicPeriod" startAt="7"/>
            </a:pPr>
            <a:r>
              <a:rPr lang="en-US" sz="2800"/>
              <a:t>Implementar la autenticación con Directorio Activo: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Desarrollar mecanismos de autenticación seguros que interactúen con el Directorio Activo utilizando el cliente LDAP seleccionado.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Realizar pruebas exhaustivas de seguridad y rendimiento para validar la solidez de la implementación.</a:t>
            </a:r>
            <a:endParaRPr lang="en-US" sz="2800"/>
          </a:p>
          <a:p>
            <a:pPr marL="514350" lvl="0" indent="-514350">
              <a:buFont typeface="+mj-lt"/>
              <a:buAutoNum type="arabicPeriod" startAt="7"/>
            </a:pPr>
            <a:r>
              <a:rPr lang="en-US" sz="2800"/>
              <a:t>Desarrollar funciones básicas de gestión: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Implementar funcionalidades críticas para la gestión de usuarios, grupos y permisos utilizando el cliente LDAP, incluyendo operaciones de lectura, eliminación y actualización.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Realizar pruebas unitarias y funcionales para garantizar la confiabilidad y corrección de estas funciones básicas.</a:t>
            </a:r>
            <a:endParaRPr 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5" y="-147955"/>
            <a:ext cx="10515600" cy="1325563"/>
          </a:xfrm>
        </p:spPr>
        <p:txBody>
          <a:bodyPr/>
          <a:p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arabicPeriod" startAt="9"/>
            </a:pPr>
            <a:r>
              <a:rPr lang="en-US" sz="2800"/>
              <a:t>Realizar pruebas de integración: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Diseñar y ejecutar pruebas de integración que verifiquen el correcto funcionamiento del sistema en su conjunto, desde la autenticación hasta la gestión de recursos.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Documentar los resultados de las pruebas y realizar los ajustes necesarios basados en los hallazgos.</a:t>
            </a:r>
            <a:endParaRPr lang="en-US" sz="2800"/>
          </a:p>
          <a:p>
            <a:pPr marL="514350" lvl="0" indent="-514350">
              <a:buFont typeface="+mj-lt"/>
              <a:buAutoNum type="arabicPeriod" startAt="9"/>
            </a:pPr>
            <a:r>
              <a:rPr lang="en-US" sz="2800"/>
              <a:t>Automatizar y simplificar el despliegue: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Crear scripts de despliegue y utilizar contenedores Docker para agilizar y simplificar el proceso de puesta en marcha de la aplicación en diferentes entornos.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Elaborar documentación detallada y tutoriales que guíen a los usuarios en el proceso de despliegue.</a:t>
            </a:r>
            <a:endParaRPr 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5" y="-147955"/>
            <a:ext cx="10515600" cy="1325563"/>
          </a:xfrm>
        </p:spPr>
        <p:txBody>
          <a:bodyPr/>
          <a:p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arabicPeriod" startAt="11"/>
            </a:pPr>
            <a:r>
              <a:rPr lang="en-US" sz="2800"/>
              <a:t>Organizar el código en un monorepo: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Establecer un monorepo para centralizar el código fuente y los recursos del proyecto, simplificando así la gestión del desarrollo, las pruebas y los despliegues.</a:t>
            </a:r>
            <a:endParaRPr lang="en-US" sz="2800"/>
          </a:p>
          <a:p>
            <a:pPr marL="514350" lvl="0" indent="-514350">
              <a:buFont typeface="+mj-lt"/>
              <a:buAutoNum type="arabicPeriod" startAt="11"/>
            </a:pPr>
            <a:r>
              <a:rPr lang="en-US" sz="2800"/>
              <a:t>Permitir la personalización de características avanzadas: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Implementar módulos o plugins que permitan a los usuarios personalizar aspectos como registros de actividad, gestión de archivos de configuración y otras funcionalidades específicas.</a:t>
            </a:r>
            <a:endParaRPr lang="en-US" sz="2800"/>
          </a:p>
          <a:p>
            <a:pPr marL="514350" lvl="0" indent="-514350">
              <a:buFont typeface="+mj-lt"/>
              <a:buAutoNum type="arabicPeriod" startAt="11"/>
            </a:pPr>
            <a:r>
              <a:rPr lang="en-US" sz="2800"/>
              <a:t>Publicar la documentación del sistema: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Desplegar la documentación técnica, guías de usuario y referencias de API en un sitio web accesible para facilitar el uso y la contribución al proyecto por parte de la comunidad</a:t>
            </a: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5" y="-147955"/>
            <a:ext cx="10515600" cy="1325563"/>
          </a:xfrm>
        </p:spPr>
        <p:txBody>
          <a:bodyPr/>
          <a:p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arabicPeriod" startAt="14"/>
            </a:pPr>
            <a:r>
              <a:rPr lang="en-US" sz="2800"/>
              <a:t>Ofrecer una demo pública: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Implementar una versión demo del sistema en un servidor accesible públicamente para que los usuarios interesados puedan probar y evaluar la aplicación.</a:t>
            </a:r>
            <a:endParaRPr lang="en-US" sz="2800"/>
          </a:p>
          <a:p>
            <a:pPr marL="514350" lvl="0" indent="-514350">
              <a:buFont typeface="+mj-lt"/>
              <a:buAutoNum type="arabicPeriod" startAt="14"/>
            </a:pPr>
            <a:r>
              <a:rPr lang="en-US" sz="2800"/>
              <a:t>Ampliar las pruebas de integración:</a:t>
            </a:r>
            <a:endParaRPr lang="en-US" sz="280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Extender el conjunto de pruebas de integración para abarcar nuevas funcionalidades y garantizar la estabilidad y compatibilidad del sistema ante cambios y actualizaciones futuras.</a:t>
            </a:r>
            <a:endParaRPr 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Valor Práctico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5195"/>
            <a:ext cx="10515600" cy="2263140"/>
          </a:xfrm>
        </p:spPr>
        <p:txBody>
          <a:bodyPr/>
          <a:p>
            <a:pPr marL="0" indent="0">
              <a:buNone/>
            </a:pPr>
            <a:r>
              <a:rPr lang="en-US" sz="3200"/>
              <a:t>Como valor práctico con la realización de este trabajo se espera un diseño de software de una herramienta para la gestión de directorio activo que sea personalizable y fácil de desplegar</a:t>
            </a:r>
            <a:endParaRPr 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110" y="808990"/>
            <a:ext cx="1144778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Aplicación web de código abierto para la gestión y autenticación de usuarios basada en Directorio Activo.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" y="4864735"/>
            <a:ext cx="6379210" cy="1655445"/>
          </a:xfrm>
        </p:spPr>
        <p:txBody>
          <a:bodyPr/>
          <a:lstStyle/>
          <a:p>
            <a:pPr algn="l"/>
            <a:r>
              <a:rPr lang="en-US"/>
              <a:t>Autor: 		Carlos Daniel Vilaseca Illnait</a:t>
            </a:r>
            <a:endParaRPr lang="en-US"/>
          </a:p>
          <a:p>
            <a:pPr algn="l"/>
            <a:r>
              <a:rPr lang="en-US"/>
              <a:t>Tutores: 	Dra. C. Raisa Socorro Llanes</a:t>
            </a:r>
            <a:endParaRPr lang="en-US"/>
          </a:p>
          <a:p>
            <a:pPr marL="1371600" lvl="3" indent="457200" algn="l"/>
            <a:r>
              <a:rPr lang="en-US" sz="2400"/>
              <a:t>Dra. C. Lisandra Bravo Ilisastigui</a:t>
            </a:r>
            <a:endParaRPr lang="en-US" sz="2400"/>
          </a:p>
          <a:p>
            <a:pPr marL="457200" lvl="1" indent="457200" algn="l"/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5786120" y="5732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rcRect l="3330" t="15243" b="16467"/>
          <a:stretch>
            <a:fillRect/>
          </a:stretch>
        </p:blipFill>
        <p:spPr>
          <a:xfrm>
            <a:off x="4692015" y="2218055"/>
            <a:ext cx="6729095" cy="46399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65480" y="568960"/>
            <a:ext cx="10861675" cy="1480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>
                <a:sym typeface="+mn-ea"/>
              </a:rPr>
              <a:t>En el mundo digital actual, la gestión de usuarios es un aspecto crucial para cualquier organización o negocio que opere en línea. </a:t>
            </a:r>
            <a:endParaRPr lang="en-US" sz="36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79095" y="1993900"/>
            <a:ext cx="11620500" cy="317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489585" y="579755"/>
            <a:ext cx="114001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>
                <a:sym typeface="+mn-ea"/>
              </a:rPr>
              <a:t>Los directorios activos son una solución robusta y ampliamente adoptada para la gestión de usuarios en diversidad de entornos. 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488950" y="5364480"/>
            <a:ext cx="114007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>
                <a:sym typeface="+mn-ea"/>
              </a:rPr>
              <a:t>Proporcionan una forma centralizada y segura de gestionar las cuentas de usuario, los permisos y la autenticación.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65" y="465455"/>
            <a:ext cx="10515600" cy="1325563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Los directorios activos usan un protocolo de comunicación llamado Protocolo Ligero de Acceso a Directorios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28470" y="2266315"/>
            <a:ext cx="8733790" cy="4020820"/>
            <a:chOff x="1148" y="4519"/>
            <a:chExt cx="12382" cy="5418"/>
          </a:xfrm>
        </p:grpSpPr>
        <p:pic>
          <p:nvPicPr>
            <p:cNvPr id="5" name="Picture 4" descr="image-removebg-preview (1)"/>
            <p:cNvPicPr>
              <a:picLocks noChangeAspect="1"/>
            </p:cNvPicPr>
            <p:nvPr/>
          </p:nvPicPr>
          <p:blipFill>
            <a:blip r:embed="rId1"/>
            <a:srcRect l="10873" t="14124" r="11119" b="11799"/>
            <a:stretch>
              <a:fillRect/>
            </a:stretch>
          </p:blipFill>
          <p:spPr>
            <a:xfrm>
              <a:off x="1148" y="4519"/>
              <a:ext cx="12383" cy="5418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1200" y="7932"/>
              <a:ext cx="2331" cy="1264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</a:bodyPr>
            <a:p>
              <a:pPr algn="l"/>
              <a:r>
                <a:rPr lang="en-US" sz="3200" b="1" i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ldap://</a:t>
              </a:r>
              <a:endParaRPr lang="en-US" sz="3200" b="1" i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65" y="365125"/>
            <a:ext cx="10828020" cy="151574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Existen varios sistemas que implementan Directorio Activo usando LDAP como protocolo de comunicación</a:t>
            </a:r>
            <a:endParaRPr lang="en-US"/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3505" y="5015865"/>
            <a:ext cx="3762375" cy="1209675"/>
          </a:xfrm>
          <a:prstGeom prst="rect">
            <a:avLst/>
          </a:prstGeom>
        </p:spPr>
      </p:pic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94678" y="4482148"/>
            <a:ext cx="2009774" cy="22764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7953375" y="4097655"/>
            <a:ext cx="4184015" cy="2661285"/>
            <a:chOff x="9908" y="6383"/>
            <a:chExt cx="6589" cy="4191"/>
          </a:xfrm>
        </p:grpSpPr>
        <p:pic>
          <p:nvPicPr>
            <p:cNvPr id="104" name="Picture 10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908" y="6383"/>
              <a:ext cx="6589" cy="41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Text Box 5"/>
            <p:cNvSpPr txBox="1"/>
            <p:nvPr/>
          </p:nvSpPr>
          <p:spPr>
            <a:xfrm>
              <a:off x="10389" y="8829"/>
              <a:ext cx="56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/>
                <a:t>Directory Server Enterprise Edition</a:t>
              </a:r>
              <a:endParaRPr lang="en-US"/>
            </a:p>
          </p:txBody>
        </p:sp>
      </p:grpSp>
      <p:pic>
        <p:nvPicPr>
          <p:cNvPr id="8" name="Picture 7" descr="image-removebg-preview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550" y="2406650"/>
            <a:ext cx="5353050" cy="1838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90170" y="118745"/>
          <a:ext cx="12008485" cy="6664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41220"/>
                <a:gridCol w="4987925"/>
                <a:gridCol w="4879340"/>
              </a:tblGrid>
              <a:tr h="887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Herramienta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Capacidad de personalización (apariencia y funcionalidades)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Simplicidad de despliegue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RSAT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Limitada, la personalización se limita a ajustes mínimos dentro del entorno de Windows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Compleja, requiere conocimientos técnicos específicos y sólo disponible para ciertas versiones de Windows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380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Webmin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Moderada, permite cierta personalización a través de temas y ajustes de interfaz, pero con limitaciones en la profundidad de las modificaciones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Relativamente fácil de instalar, pero la configuración inicial puede ser confusa y tiene una curva de aprendizaje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1042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Sambabox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Limitada, centrada principalmente en la gestión de Samba, con poca atención a la personalización de la interfaz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Complicado, requiere conocimientos profundos de Samba y su configuración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0985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samba4-manager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Limitada, diseñada específicamente para la gestión de Samba4, con opciones de personalización limitadas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Tedioso, especialmente en entornos grandes o complejos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279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ADwebmanager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Limitada, diseñada para funciones comunes de Active Directory, con mínimas opciones de personalización de interfaz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effectLst/>
                        </a:rPr>
                        <a:t>Sencillo para usuarios con experiencia en Active Directory, pero puede presentar desafíos para usuarios sin experiencia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5" y="-147955"/>
            <a:ext cx="10515600" cy="1325563"/>
          </a:xfrm>
        </p:spPr>
        <p:txBody>
          <a:bodyPr/>
          <a:p>
            <a:r>
              <a:rPr lang="en-US"/>
              <a:t>Problema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0" y="909955"/>
            <a:ext cx="11867515" cy="1950085"/>
          </a:xfrm>
        </p:spPr>
        <p:txBody>
          <a:bodyPr/>
          <a:p>
            <a:pPr marL="0" indent="0">
              <a:buNone/>
            </a:pPr>
            <a:r>
              <a:rPr lang="en-US" sz="3200"/>
              <a:t>¿Cómo puede desarrollarse una herramienta de gestión para Directorio Activo que ofrezca una mayor personalización y facilidad de despliegue, sin sacrificar la seguridad, estabilidad y capacidad para manejar las complejidades técnicas inherentes?</a:t>
            </a:r>
            <a:endParaRPr lang="en-US" sz="32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46050" y="2766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Objeto de estudio y campo de acción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461895" y="3929380"/>
            <a:ext cx="6654841" cy="2668270"/>
            <a:chOff x="4510" y="7595"/>
            <a:chExt cx="9847" cy="3164"/>
          </a:xfrm>
        </p:grpSpPr>
        <p:sp>
          <p:nvSpPr>
            <p:cNvPr id="106" name="Text Box 105"/>
            <p:cNvSpPr txBox="1"/>
            <p:nvPr/>
          </p:nvSpPr>
          <p:spPr>
            <a:xfrm>
              <a:off x="4510" y="7595"/>
              <a:ext cx="9847" cy="3164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noAutofit/>
            </a:bodyPr>
            <a:p>
              <a:pPr indent="0"/>
              <a:r>
                <a:rPr lang="en-US" sz="2800" b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Times New Roman" panose="02020603050405020304" charset="0"/>
                </a:rPr>
                <a:t>Los directorios activos y la comunicación a través de LDAP</a:t>
              </a:r>
              <a:endParaRPr lang="en-US" sz="2800" b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6159" y="8984"/>
              <a:ext cx="7456" cy="1578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p>
              <a:r>
                <a:rPr lang="en-US" sz="2800"/>
                <a:t>Las herramientas de gestión de directorio activo</a:t>
              </a:r>
              <a:endParaRPr lang="en-US" sz="28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5" y="-147955"/>
            <a:ext cx="10515600" cy="1325563"/>
          </a:xfrm>
        </p:spPr>
        <p:txBody>
          <a:bodyPr/>
          <a:p>
            <a:r>
              <a:rPr lang="en-US"/>
              <a:t>Hipótesis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0" y="909955"/>
            <a:ext cx="11867515" cy="1950085"/>
          </a:xfrm>
        </p:spPr>
        <p:txBody>
          <a:bodyPr/>
          <a:p>
            <a:pPr marL="0" indent="0">
              <a:buNone/>
            </a:pPr>
            <a:r>
              <a:rPr lang="en-US" sz="3200"/>
              <a:t>Desarrollar una aplicación web de código abierto, con archivos de configuración que permitan la customizacion de la solución; con un proceso de despliegue documentado, es una mejora en comparación con soluciones ya existentes.</a:t>
            </a:r>
            <a:endParaRPr lang="en-US" sz="32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3462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Objetivo general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4620" y="4592955"/>
            <a:ext cx="117367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Crear una consola de administración web de código abierto, adaptable, y fácil de desplegar para la gestión de Directorio Activo, ofreciendo una solución práctica y flexible para diferentes contextos.</a:t>
            </a:r>
            <a:endParaRPr 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5" y="-147955"/>
            <a:ext cx="10515600" cy="1325563"/>
          </a:xfrm>
        </p:spPr>
        <p:txBody>
          <a:bodyPr/>
          <a:p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r>
              <a:rPr lang="en-US" sz="2800"/>
              <a:t>Analizar los requisitos de la aplicación de gestión de Directorio Activo:</a:t>
            </a:r>
            <a:endParaRPr lang="en-US" sz="2800"/>
          </a:p>
          <a:p>
            <a:pPr marL="800100" lvl="1" indent="-342900">
              <a:buAutoNum type="arabicPeriod"/>
            </a:pPr>
            <a:r>
              <a:rPr lang="en-US" sz="2800"/>
              <a:t>Realizar encuestas y entrevistas con administradores de sistemas y usuarios finales para comprender sus necesidades específicas en la gestión de Directorio Activo.</a:t>
            </a:r>
            <a:endParaRPr lang="en-US" sz="2800"/>
          </a:p>
          <a:p>
            <a:pPr marL="800100" lvl="1" indent="-342900">
              <a:buAutoNum type="arabicPeriod"/>
            </a:pPr>
            <a:r>
              <a:rPr lang="en-US" sz="2800"/>
              <a:t>Documentar los requisitos funcionales y no funcionales que debe cumplir la aplicación.</a:t>
            </a:r>
            <a:endParaRPr lang="en-US" sz="2800"/>
          </a:p>
          <a:p>
            <a:pPr marL="342900" lvl="0" indent="-342900">
              <a:buAutoNum type="arabicPeriod"/>
            </a:pPr>
            <a:r>
              <a:rPr lang="en-US" sz="2800"/>
              <a:t>Determinar los requisitos para la personalización del sistema:</a:t>
            </a:r>
            <a:endParaRPr lang="en-US" sz="2800"/>
          </a:p>
          <a:p>
            <a:pPr marL="800100" lvl="1" indent="-342900">
              <a:buAutoNum type="arabicPeriod"/>
            </a:pPr>
            <a:r>
              <a:rPr lang="en-US" sz="2800"/>
              <a:t>Analizar diferentes casos de uso para identificar las opciones de personalización requeridas por los usuarios.</a:t>
            </a:r>
            <a:endParaRPr lang="en-US" sz="2800"/>
          </a:p>
          <a:p>
            <a:pPr marL="800100" lvl="1" indent="-342900">
              <a:buAutoNum type="arabicPeriod"/>
            </a:pPr>
            <a:r>
              <a:rPr lang="en-US" sz="2800"/>
              <a:t>Documentar los requisitos de personalización, incluyendo la personalización de la interfaz de usuario, ajustes de seguridad y posibles extensiones o módulos adicionales.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7498</Words>
  <Application>WPS Presentation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Problema</vt:lpstr>
      <vt:lpstr>Problema</vt:lpstr>
      <vt:lpstr>Hipótesis</vt:lpstr>
      <vt:lpstr>Objetivos específicos y tareas</vt:lpstr>
      <vt:lpstr>Objetivos específicos y tareas</vt:lpstr>
      <vt:lpstr>Objetivos específicos y tareas</vt:lpstr>
      <vt:lpstr>Objetivos específicos y tareas</vt:lpstr>
      <vt:lpstr>Objetivos específicos y tareas</vt:lpstr>
      <vt:lpstr>Objetivos específicos y tareas</vt:lpstr>
      <vt:lpstr>PowerPoint 演示文稿</vt:lpstr>
      <vt:lpstr>Aplicación web de código abierto para la gestión y autenticación de usuarios basada en Directorio Activo.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web de código abierto para la gestión y autenticación de usuarios basada en Directorio Activo.</dc:title>
  <dc:creator/>
  <cp:lastModifiedBy>carlo</cp:lastModifiedBy>
  <cp:revision>2</cp:revision>
  <dcterms:created xsi:type="dcterms:W3CDTF">2024-06-12T03:09:06Z</dcterms:created>
  <dcterms:modified xsi:type="dcterms:W3CDTF">2024-06-12T06:04:08Z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4C42551462254752BF8791ABB35C3CB2_11</vt:lpwstr>
  </property>
  <property fmtid="{D5CDD505-2E9C-101B-9397-08002B2CF9AE}" pid="3" name="KSOProductBuildVer">
    <vt:lpwstr>1033-12.2.0.13472</vt:lpwstr>
  </property>
</Properties>
</file>