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56" r:id="rId2"/>
    <p:sldId id="259" r:id="rId3"/>
    <p:sldId id="260" r:id="rId4"/>
    <p:sldId id="261" r:id="rId5"/>
    <p:sldId id="262" r:id="rId6"/>
    <p:sldId id="258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317" r:id="rId35"/>
    <p:sldId id="318" r:id="rId36"/>
    <p:sldId id="319" r:id="rId37"/>
    <p:sldId id="321" r:id="rId38"/>
    <p:sldId id="320" r:id="rId39"/>
    <p:sldId id="322" r:id="rId4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2828"/>
    <a:srgbClr val="F907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Batista" userId="1e4377d54773fe29" providerId="LiveId" clId="{73C7A41D-D78F-4323-BC35-F7237DD7F3D3}"/>
    <pc:docChg chg="modSld">
      <pc:chgData name="Carlos Batista" userId="1e4377d54773fe29" providerId="LiveId" clId="{73C7A41D-D78F-4323-BC35-F7237DD7F3D3}" dt="2022-11-29T22:44:26.882" v="0" actId="1076"/>
      <pc:docMkLst>
        <pc:docMk/>
      </pc:docMkLst>
      <pc:sldChg chg="modSp mod">
        <pc:chgData name="Carlos Batista" userId="1e4377d54773fe29" providerId="LiveId" clId="{73C7A41D-D78F-4323-BC35-F7237DD7F3D3}" dt="2022-11-29T22:44:26.882" v="0" actId="1076"/>
        <pc:sldMkLst>
          <pc:docMk/>
          <pc:sldMk cId="0" sldId="267"/>
        </pc:sldMkLst>
        <pc:picChg chg="mod">
          <ac:chgData name="Carlos Batista" userId="1e4377d54773fe29" providerId="LiveId" clId="{73C7A41D-D78F-4323-BC35-F7237DD7F3D3}" dt="2022-11-29T22:44:26.882" v="0" actId="1076"/>
          <ac:picMkLst>
            <pc:docMk/>
            <pc:sldMk cId="0" sldId="267"/>
            <ac:picMk id="9220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E1376-EE4D-4715-8E72-076CDD5487BE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A4737-9478-47B8-A164-D9AA37ABDFB3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Espaço Reservado para Anotações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pt-BR" sz="1800" dirty="0">
                <a:effectLst/>
                <a:latin typeface="Segoe UI" panose="020B0502040204020203" pitchFamily="34" charset="0"/>
              </a:rPr>
              <a:t>Boa tarde</a:t>
            </a:r>
            <a:br>
              <a:rPr lang="pt-BR" sz="1800" dirty="0">
                <a:effectLst/>
                <a:latin typeface="Segoe UI" panose="020B0502040204020203" pitchFamily="34" charset="0"/>
              </a:rPr>
            </a:br>
            <a:r>
              <a:rPr lang="pt-BR" sz="1800" dirty="0">
                <a:effectLst/>
                <a:latin typeface="Segoe UI" panose="020B0502040204020203" pitchFamily="34" charset="0"/>
              </a:rPr>
              <a:t>Nosso grupo irá apresentar uma análise de ranking dos melhores aeroportos, baseado num banco de dados público.</a:t>
            </a:r>
            <a:endParaRPr lang="pt-BR" sz="1800" dirty="0">
              <a:effectLst/>
              <a:latin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FF6A4737-9478-47B8-A164-D9AA37ABDFB3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Espaço Reservado para Anotações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Muita coisa mudou e evoluímos nessa questão, e a experiência de voar mudou daquela época para cá. A experiência do cliente alterou a forma como eles deveriam ser atendidos. Então nisso a qualidade dos aeroportos se tornaram importantes para aumento do nível de satisfação do cliente que escolhe para a sua viajem a opção de viajar de avião. E após algumas pesquisas ficou claro que o cliente n]ao tem somente como ponto importante o tempo de espera, ou seja, o cliente espera ter uma ótima experiência durante todos os momentos em que antecedem a decolagem e também após o pouso.</a:t>
            </a:r>
          </a:p>
        </p:txBody>
      </p:sp>
      <p:sp>
        <p:nvSpPr>
          <p:cNvPr id="4" name="Espaço Reservado para Número de Slide 3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FF6A4737-9478-47B8-A164-D9AA37ABDFB3}" type="slidenum">
              <a:rPr lang="pt-BR" smtClean="0"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Espaço Reservado para Anotações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Aí entra no círculo de responsabilidade... o cuidado para que esta experiência se torne inesquecível, porque o aeroporto pode transformar a viajem num sonho ou um pesadelo. Há um conjunto de itens que podem entreter o viajante e proporcionar uma grande satisfação na experiência obtida. Filas, tempo de espera, lojas de conveniência, salas VIPs, paisagismo, vitrines exuberantes, lojas conhecidas, tudo isso entra na equação para que o cliente seja envolvido com a magia do espaço.</a:t>
            </a:r>
          </a:p>
        </p:txBody>
      </p:sp>
      <p:sp>
        <p:nvSpPr>
          <p:cNvPr id="4" name="Espaço Reservado para Número de Slide 3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FF6A4737-9478-47B8-A164-D9AA37ABDFB3}" type="slidenum">
              <a:rPr lang="pt-BR" smtClean="0"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Espaço Reservado para Anotações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Esse </a:t>
            </a:r>
            <a:r>
              <a:rPr lang="pt-BR" dirty="0" err="1"/>
              <a:t>dataset</a:t>
            </a:r>
            <a:r>
              <a:rPr lang="pt-BR" dirty="0"/>
              <a:t>, pesquisa de satisfação do passageiro, consiste na coleta de dados por meio de entrevistas presenciais, realizadas nas salas de embarque e desembarque em 20 aeroportos brasileiros, com passageiros de voos domésticos e internacionais.</a:t>
            </a:r>
          </a:p>
        </p:txBody>
      </p:sp>
      <p:sp>
        <p:nvSpPr>
          <p:cNvPr id="4" name="Espaço Reservado para Número de Slide 3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FF6A4737-9478-47B8-A164-D9AA37ABDFB3}" type="slidenum">
              <a:rPr lang="pt-BR" smtClean="0"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Espaço Reservado para Anotações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arquivo se encontra no </a:t>
            </a:r>
            <a:r>
              <a:rPr lang="pt-BR" dirty="0" err="1"/>
              <a:t>github</a:t>
            </a:r>
            <a:r>
              <a:rPr lang="pt-BR" dirty="0"/>
              <a:t> aqui apresentado</a:t>
            </a:r>
          </a:p>
        </p:txBody>
      </p:sp>
      <p:sp>
        <p:nvSpPr>
          <p:cNvPr id="4" name="Espaço Reservado para Número de Slide 3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FF6A4737-9478-47B8-A164-D9AA37ABDFB3}" type="slidenum">
              <a:rPr lang="pt-BR" smtClean="0"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Espaço Reservado para Anotações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 aqui é o link do </a:t>
            </a:r>
            <a:r>
              <a:rPr lang="pt-BR" dirty="0" err="1"/>
              <a:t>colab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FF6A4737-9478-47B8-A164-D9AA37ABDFB3}" type="slidenum">
              <a:rPr lang="pt-BR" smtClean="0"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Espaço Reservado para Anotações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Quais são os nossos objetivos ao estudar este </a:t>
            </a:r>
            <a:r>
              <a:rPr lang="pt-BR" dirty="0" err="1"/>
              <a:t>dataset</a:t>
            </a:r>
            <a:r>
              <a:rPr lang="pt-BR" dirty="0"/>
              <a:t>....nós procuramos identificar o aeroporto com a melhor localização, conforto na sala de embarque, limpeza geral, e satisfação geral cm o aeroporto</a:t>
            </a:r>
          </a:p>
        </p:txBody>
      </p:sp>
      <p:sp>
        <p:nvSpPr>
          <p:cNvPr id="4" name="Espaço Reservado para Número de Slide 3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FF6A4737-9478-47B8-A164-D9AA37ABDFB3}" type="slidenum">
              <a:rPr lang="pt-BR" smtClean="0"/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Espaço reservado para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ço reservado para o número do slid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CAD2E45-28E8-42CF-A270-CA1CC64197DE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Espaço reservado para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ço reservado para o número do slid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191FB76C-2DAB-4771-BD85-3BBA5BEA7E4A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Espaço reservado para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ço reservado para o número do slid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44398C28-3874-45A3-BF34-4F2B1C2CB2B8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Espaço reservado para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ço reservado para o número do slid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ABC331E-CBF3-4866-BE19-1A0D87373198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Espaço Reservado para Anotações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Estes são os membros do grupo, somos da turma 2 do 2º semestre do curso de tecnologia de ciência de dados. Eu sou o Adimildo, temos o Pedro e o Carlos</a:t>
            </a:r>
          </a:p>
        </p:txBody>
      </p:sp>
      <p:sp>
        <p:nvSpPr>
          <p:cNvPr id="4" name="Espaço Reservado para Número de Slide 3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FF6A4737-9478-47B8-A164-D9AA37ABDFB3}" type="slidenum">
              <a:rPr lang="pt-BR" smtClean="0"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Espaço reservado para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ço reservado para o número do slid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4475219-FCA8-4E54-B835-9DF137EF404A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Espaço reservado para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ço reservado para o número do slid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182EB51-3052-4C08-AEB2-53B0EBC3A3E3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Espaço reservado para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ço reservado para o número do slid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FE4DE268-E7B8-4E9D-9329-E56D7A5AE300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Espaço reservado para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ço reservado para o número do slid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68D8E7B-7A4C-4D78-A5E5-BDCFD85BA73E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Espaço reservado para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ço reservado para o número do slid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0B7A066B-AED6-4145-9C20-593631A15F0F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Espaço reservado para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ço reservado para o número do slid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F69BCAD-6EDA-4CFA-93DB-25D61095D1CB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Espaço reservado para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ço reservado para o número do slid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5533A421-82AD-4AC7-BABA-FCC99987AF90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Espaço reservado para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ço reservado para o número do slid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F2A49187-9B87-4078-B74A-25F14F726B5F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Espaço reservado para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ço reservado para o número do slid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1149634-0AC0-437D-88B2-51A8B39EB684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Espaço reservado para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ço reservado para o número do slid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57A312DB-D9DF-4043-855F-2460E74D0A10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Espaço Reservado para Anotações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fonte de consulta é de domínio público, no site dados.gov.br</a:t>
            </a:r>
          </a:p>
        </p:txBody>
      </p:sp>
      <p:sp>
        <p:nvSpPr>
          <p:cNvPr id="4" name="Espaço Reservado para Número de Slide 3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FF6A4737-9478-47B8-A164-D9AA37ABDFB3}" type="slidenum">
              <a:rPr lang="pt-BR" smtClean="0"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Espaço reservado para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ço reservado para o número do slid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E12119ED-A2EC-4976-BC10-A5C4CEFEE93C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Espaço reservado para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ço reservado para o número do slid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43D08C79-FF95-4DA0-A798-2919674C9BD5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Espaço reservado para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ço reservado para o número do slid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CCDA680-7AC4-4444-8789-15496BDCE8E2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Espaço reservado para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ço reservado para o número do slid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3B843D8-456E-423E-ACB4-CD8A6E103BE5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Espaço reservado para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ço reservado para o número do slid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9C2DC80-E329-478F-A9EA-A6FA283E2BEF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Espaço reservado para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ço reservado para o número do slid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59BCF25-89CF-42EF-AB5D-03DE53F014F4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Espaço reservado para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Espaço reservado para o número do slid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36B15748-FF91-4B3F-8BC0-7ADFD8C78345}" type="slidenum">
              <a:rPr lang="en-US" smtClean="0"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Espaço reservado para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Espaço reservado para o número do slid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D5662AA8-DFF3-458A-9A2E-B42DE7D69A54}" type="slidenum">
              <a:rPr lang="en-US" smtClean="0"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Espaço Reservado para Anotações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Bom vamos lá...inicialmente vamos conhecer a área que vamos estudar. A história começa com um brasileiro, Alberto Santos </a:t>
            </a:r>
            <a:r>
              <a:rPr lang="pt-BR" dirty="0" err="1"/>
              <a:t>Dumount</a:t>
            </a:r>
            <a:r>
              <a:rPr lang="pt-BR" dirty="0"/>
              <a:t>, ele foi o inventor desta máquina extraordinária....o avião</a:t>
            </a:r>
          </a:p>
        </p:txBody>
      </p:sp>
      <p:sp>
        <p:nvSpPr>
          <p:cNvPr id="4" name="Espaço Reservado para Número de Slide 3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FF6A4737-9478-47B8-A164-D9AA37ABDFB3}" type="slidenum">
              <a:rPr lang="pt-BR" smtClean="0"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Espaço Reservado para Anotações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Santos </a:t>
            </a:r>
            <a:r>
              <a:rPr lang="pt-BR" dirty="0" err="1"/>
              <a:t>Dumount</a:t>
            </a:r>
            <a:r>
              <a:rPr lang="pt-BR" dirty="0"/>
              <a:t>, era mineiro, e que viajou muito, e durante um período em que morou em Paris, ele teve a oportunidade de construir as primeiras máquinas voadoras mais pesadas que o ar</a:t>
            </a:r>
          </a:p>
        </p:txBody>
      </p:sp>
      <p:sp>
        <p:nvSpPr>
          <p:cNvPr id="4" name="Espaço Reservado para Número de Slide 3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FF6A4737-9478-47B8-A164-D9AA37ABDFB3}" type="slidenum">
              <a:rPr lang="pt-BR" smtClean="0"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Espaço Reservado para Anotações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Santos </a:t>
            </a:r>
            <a:r>
              <a:rPr lang="pt-BR" dirty="0" err="1"/>
              <a:t>Dumount</a:t>
            </a:r>
            <a:r>
              <a:rPr lang="pt-BR" dirty="0"/>
              <a:t> se mostrou pioneiro em vários momentos. Ele construiu os primeiros balões dirigíveis da história, 14 bis foi o primeiro avião a realizar um voo autônomo, o </a:t>
            </a:r>
            <a:r>
              <a:rPr lang="pt-BR" dirty="0" err="1"/>
              <a:t>Demoiselle</a:t>
            </a:r>
            <a:r>
              <a:rPr lang="pt-BR" dirty="0"/>
              <a:t> foi seu segundo avião, e mais eficiente que o 14 bis, ele trouxe o primeiro carro para o Brasil.</a:t>
            </a:r>
          </a:p>
        </p:txBody>
      </p:sp>
      <p:sp>
        <p:nvSpPr>
          <p:cNvPr id="4" name="Espaço Reservado para Número de Slide 3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FF6A4737-9478-47B8-A164-D9AA37ABDFB3}" type="slidenum">
              <a:rPr lang="pt-BR" smtClean="0"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Espaço Reservado para Anotações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 então onde começa a aviação comercial ? Ele se inicia na primeira guerra mundial nos EUA.</a:t>
            </a:r>
          </a:p>
        </p:txBody>
      </p:sp>
      <p:sp>
        <p:nvSpPr>
          <p:cNvPr id="4" name="Espaço Reservado para Número de Slide 3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FF6A4737-9478-47B8-A164-D9AA37ABDFB3}" type="slidenum">
              <a:rPr lang="pt-BR" smtClean="0"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Espaço Reservado para Anotações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primeiro piloto comercial foi Tony </a:t>
            </a:r>
            <a:r>
              <a:rPr lang="pt-BR" dirty="0" err="1"/>
              <a:t>Jannus</a:t>
            </a:r>
            <a:r>
              <a:rPr lang="pt-BR" dirty="0"/>
              <a:t> em 1º de janeiro de 1914, o voo foi de Tampas a São Petersburgo</a:t>
            </a:r>
          </a:p>
        </p:txBody>
      </p:sp>
      <p:sp>
        <p:nvSpPr>
          <p:cNvPr id="4" name="Espaço Reservado para Número de Slide 3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FF6A4737-9478-47B8-A164-D9AA37ABDFB3}" type="slidenum">
              <a:rPr lang="pt-BR" smtClean="0"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Espaço Reservado para Anotações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 no Brasil a primeira rota com passageiros foi no dia 03 de fevereiro de 1927, com o Atlântico. O Atlântico foi um hidroavião, já que na época não tínhamos aeroportos, e era muito mais adequado para a época o pouso e decolagem na água.</a:t>
            </a:r>
          </a:p>
        </p:txBody>
      </p:sp>
      <p:sp>
        <p:nvSpPr>
          <p:cNvPr id="4" name="Espaço Reservado para Número de Slide 3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FF6A4737-9478-47B8-A164-D9AA37ABDFB3}" type="slidenum">
              <a:rPr lang="pt-BR" smtClean="0"/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 noEditPoints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CA205B7-4E57-4E43-9F33-9D057A27C5BE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4B5D5E8A-0E25-4115-A57C-F208F0D3147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CA205B7-4E57-4E43-9F33-9D057A27C5BE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4B5D5E8A-0E25-4115-A57C-F208F0D3147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 noEditPoints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 noEditPoints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CA205B7-4E57-4E43-9F33-9D057A27C5BE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4B5D5E8A-0E25-4115-A57C-F208F0D3147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CA205B7-4E57-4E43-9F33-9D057A27C5BE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4B5D5E8A-0E25-4115-A57C-F208F0D3147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 noEditPoints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CA205B7-4E57-4E43-9F33-9D057A27C5BE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4B5D5E8A-0E25-4115-A57C-F208F0D3147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 noEditPoints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 noEditPoints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CA205B7-4E57-4E43-9F33-9D057A27C5BE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4B5D5E8A-0E25-4115-A57C-F208F0D3147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 noEditPoints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 noEditPoints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 noEditPoints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 noEditPoints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CA205B7-4E57-4E43-9F33-9D057A27C5BE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4B5D5E8A-0E25-4115-A57C-F208F0D3147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CA205B7-4E57-4E43-9F33-9D057A27C5BE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4B5D5E8A-0E25-4115-A57C-F208F0D3147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CA205B7-4E57-4E43-9F33-9D057A27C5BE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4B5D5E8A-0E25-4115-A57C-F208F0D3147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 noEditPoints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CA205B7-4E57-4E43-9F33-9D057A27C5BE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4B5D5E8A-0E25-4115-A57C-F208F0D3147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 noEditPoints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/>
          </a:p>
        </p:txBody>
      </p:sp>
      <p:sp>
        <p:nvSpPr>
          <p:cNvPr id="4" name="Espaço Reservado para Texto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CA205B7-4E57-4E43-9F33-9D057A27C5BE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4B5D5E8A-0E25-4115-A57C-F208F0D3147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205B7-4E57-4E43-9F33-9D057A27C5BE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D5E8A-0E25-4115-A57C-F208F0D3147E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rlos-mack/Arquivo-Projeto/blob/main/pesquisa-de-satisfacao-do-passageiro-2-tri-2022.csv?raw=tru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s9z-BnrVQy3T-B1JE_BnePAYVkiJobV4?usp=sharin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dos.gov.br/dataset/pesquisa-de-satisfacao-do-passageiro-em-aeroporto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ctrTitle"/>
          </p:nvPr>
        </p:nvSpPr>
        <p:spPr>
          <a:xfrm>
            <a:off x="1524000" y="1122363"/>
            <a:ext cx="9144000" cy="2687456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pt-BR" sz="6600" b="1" dirty="0">
                <a:latin typeface="Arial" panose="020B0604020202020204" pitchFamily="34" charset="0"/>
                <a:cs typeface="Arial" panose="020B0604020202020204" pitchFamily="34" charset="0"/>
              </a:rPr>
              <a:t>Pesquisa de satisfação do passageiro segundo trimestre de 2022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697224" y="4236525"/>
            <a:ext cx="4797551" cy="1427532"/>
          </a:xfrm>
          <a:prstGeom prst="rect">
            <a:avLst/>
          </a:prstGeom>
        </p:spPr>
      </p:pic>
      <p:pic>
        <p:nvPicPr>
          <p:cNvPr id="6" name="Câmera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198376" y="4878387"/>
            <a:ext cx="1714500" cy="1714500"/>
          </a:xfrm>
          <a:prstGeom prst="ellipse">
            <a:avLst/>
          </a:prstGeom>
          <a:ln w="19050" cap="rnd">
            <a:solidFill>
              <a:srgbClr val="404040"/>
            </a:solidFill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15" name="Rectangle 820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/>
          <p:cNvSpPr txBox="1"/>
          <p:nvPr/>
        </p:nvSpPr>
        <p:spPr>
          <a:xfrm>
            <a:off x="640080" y="325369"/>
            <a:ext cx="4368602" cy="19568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cap="small">
                <a:latin typeface="+mj-lt"/>
                <a:ea typeface="+mj-ea"/>
                <a:cs typeface="+mj-cs"/>
              </a:rPr>
              <a:t>Experiência de voar</a:t>
            </a:r>
            <a:endParaRPr lang="en-US" sz="5400" b="1">
              <a:latin typeface="+mj-lt"/>
              <a:ea typeface="+mj-ea"/>
              <a:cs typeface="+mj-cs"/>
            </a:endParaRPr>
          </a:p>
        </p:txBody>
      </p:sp>
      <p:sp>
        <p:nvSpPr>
          <p:cNvPr id="8216" name="sketchy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0080" y="2586994"/>
            <a:ext cx="3474720" cy="18288"/>
          </a:xfrm>
          <a:custGeom>
            <a:avLst/>
            <a:gdLst/>
            <a:ahLst/>
            <a:cxnLst/>
            <a:rect l="l" t="t" r="r" b="b"/>
            <a:pathLst>
              <a:path w="3474720" h="18288" fill="none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xaDeTexto 5"/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>
                <a:effectLst/>
              </a:rPr>
              <a:t>A qualidade dos aeroportos é um item de importância.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>
                <a:effectLst/>
              </a:rPr>
              <a:t>Os itens analisados indicam que não apenas </a:t>
            </a:r>
            <a:r>
              <a:rPr lang="en-US" sz="2200" b="1" i="0" u="none" strike="noStrike">
                <a:effectLst/>
              </a:rPr>
              <a:t>o tempo de espera </a:t>
            </a:r>
            <a:r>
              <a:rPr lang="en-US" sz="2200" b="0" i="0" u="none" strike="noStrike">
                <a:effectLst/>
              </a:rPr>
              <a:t>é importante ao cliente.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O</a:t>
            </a:r>
            <a:r>
              <a:rPr lang="en-US" sz="2200" b="0" i="0" u="none" strike="noStrike">
                <a:effectLst/>
              </a:rPr>
              <a:t> cliente precisa ser atendido de maneira que ele aproveite a experiência de voar.</a:t>
            </a:r>
          </a:p>
        </p:txBody>
      </p:sp>
      <p:pic>
        <p:nvPicPr>
          <p:cNvPr id="8194" name="Picture 2" descr="Entretenimento de bordo no avião: é igual na Primeira Classe, Classe  Executiva e Classe Econômica? - Falando de Viagem"/>
          <p:cNvPicPr>
            <a:picLocks noChangeAspect="1" noChangeArrowheads="1"/>
          </p:cNvPicPr>
          <p:nvPr/>
        </p:nvPicPr>
        <p:blipFill>
          <a:blip r:embed="rId3"/>
          <a:srcRect l="19466" r="13581" b="-1"/>
          <a:stretch/>
        </p:blipFill>
        <p:spPr bwMode="auto">
          <a:xfrm>
            <a:off x="5311702" y="10"/>
            <a:ext cx="6878775" cy="68579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5" name="Rectangle 92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Caos nos aeroportos deve durar mais um ano, prevê presidente de aérea"/>
          <p:cNvPicPr>
            <a:picLocks noChangeAspect="1" noChangeArrowheads="1"/>
          </p:cNvPicPr>
          <p:nvPr/>
        </p:nvPicPr>
        <p:blipFill>
          <a:blip r:embed="rId3"/>
          <a:srcRect t="31528" r="-2" b="22432"/>
          <a:stretch/>
        </p:blipFill>
        <p:spPr bwMode="auto">
          <a:xfrm>
            <a:off x="4883025" y="10"/>
            <a:ext cx="7308975" cy="3364982"/>
          </a:xfrm>
          <a:prstGeom prst="rect">
            <a:avLst/>
          </a:prstGeom>
          <a:noFill/>
        </p:spPr>
      </p:pic>
      <p:pic>
        <p:nvPicPr>
          <p:cNvPr id="9220" name="Picture 4" descr="Hora das comprinhas no Terminal 1 no Aeroporto Internacional de Dubai"/>
          <p:cNvPicPr>
            <a:picLocks noChangeAspect="1" noChangeArrowheads="1"/>
          </p:cNvPicPr>
          <p:nvPr/>
        </p:nvPicPr>
        <p:blipFill>
          <a:blip r:embed="rId4"/>
          <a:srcRect t="14022" r="-2" b="14597"/>
          <a:stretch/>
        </p:blipFill>
        <p:spPr bwMode="auto">
          <a:xfrm>
            <a:off x="3834580" y="3492998"/>
            <a:ext cx="8357419" cy="3364992"/>
          </a:xfrm>
          <a:prstGeom prst="rect">
            <a:avLst/>
          </a:prstGeom>
          <a:noFill/>
        </p:spPr>
      </p:pic>
      <p:sp useBgFill="1">
        <p:nvSpPr>
          <p:cNvPr id="9227" name="Freeform: Shape 92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6096001" cy="6858000"/>
          </a:xfrm>
          <a:custGeom>
            <a:avLst/>
            <a:gdLst/>
            <a:ahLst/>
            <a:cxnLst/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sz="1800" b="0" i="0" u="none" strike="noStrike" kern="1200" cap="none" spc="0" baseline="0" noProof="0">
              <a:ln>
                <a:noFill/>
              </a:ln>
              <a:solidFill>
                <a:prstClr val="white"/>
              </a:solidFill>
              <a:effectLst/>
              <a:uLn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229" name="Freeform: Shape 92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6087332" cy="6858000"/>
          </a:xfrm>
          <a:custGeom>
            <a:avLst/>
            <a:gdLst/>
            <a:ahLst/>
            <a:cxnLst/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48056" y="859536"/>
            <a:ext cx="4832802" cy="1243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1" kern="1200" cap="small">
                <a:solidFill>
                  <a:schemeClr val="tx1"/>
                </a:solidFill>
                <a:latin typeface="+mj-lt"/>
                <a:ea typeface="+mj-ea"/>
                <a:cs typeface="+mj-cs"/>
              </a:rPr>
              <a:t>O Aeroporto</a:t>
            </a:r>
            <a:endParaRPr lang="en-US" sz="34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231" name="Rectangle 923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9233" name="Rectangle 923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9544" y="2194560"/>
            <a:ext cx="4892040" cy="18288"/>
          </a:xfrm>
          <a:prstGeom prst="rect">
            <a:avLst/>
          </a:prstGeom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sz="1800" b="0" i="0" u="none" strike="noStrike" kern="1200" cap="none" spc="0" baseline="0" noProof="0">
              <a:ln>
                <a:noFill/>
              </a:ln>
              <a:solidFill>
                <a:prstClr val="white"/>
              </a:solidFill>
              <a:effectLst/>
              <a:uLn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35" name="Rectangle 923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9544" y="2194560"/>
            <a:ext cx="4892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48056" y="2512611"/>
            <a:ext cx="4832803" cy="3664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</a:rPr>
              <a:t>É </a:t>
            </a:r>
            <a:r>
              <a:rPr lang="en-US" sz="2000" b="0" i="0" u="none" strike="noStrike" dirty="0" err="1">
                <a:effectLst/>
              </a:rPr>
              <a:t>responsabilidade</a:t>
            </a:r>
            <a:r>
              <a:rPr lang="en-US" sz="2000" b="0" i="0" u="none" strike="noStrike" dirty="0">
                <a:effectLst/>
              </a:rPr>
              <a:t> do </a:t>
            </a:r>
            <a:r>
              <a:rPr lang="en-US" sz="2000" b="0" i="0" u="none" strike="noStrike" dirty="0" err="1">
                <a:effectLst/>
              </a:rPr>
              <a:t>aeroporto</a:t>
            </a:r>
            <a:r>
              <a:rPr lang="en-US" sz="2000" b="0" i="0" u="none" strike="noStrike" dirty="0">
                <a:effectLst/>
              </a:rPr>
              <a:t> o </a:t>
            </a:r>
            <a:r>
              <a:rPr lang="en-US" sz="2000" b="0" i="0" u="none" strike="noStrike" dirty="0" err="1">
                <a:effectLst/>
              </a:rPr>
              <a:t>poder</a:t>
            </a:r>
            <a:r>
              <a:rPr lang="en-US" sz="2000" b="0" i="0" u="none" strike="noStrike" dirty="0">
                <a:effectLst/>
              </a:rPr>
              <a:t> de </a:t>
            </a:r>
            <a:r>
              <a:rPr lang="en-US" sz="2000" b="1" i="0" u="none" strike="noStrike" dirty="0" err="1">
                <a:effectLst/>
              </a:rPr>
              <a:t>transformar</a:t>
            </a:r>
            <a:r>
              <a:rPr lang="en-US" sz="2000" b="0" i="0" u="none" strike="noStrike" dirty="0">
                <a:effectLst/>
              </a:rPr>
              <a:t> a </a:t>
            </a:r>
            <a:r>
              <a:rPr lang="en-US" sz="2000" b="0" i="0" u="none" strike="noStrike" dirty="0" err="1">
                <a:effectLst/>
              </a:rPr>
              <a:t>experiência</a:t>
            </a:r>
            <a:r>
              <a:rPr lang="en-US" sz="2000" b="0" i="0" u="none" strike="noStrike" dirty="0">
                <a:effectLst/>
              </a:rPr>
              <a:t> de </a:t>
            </a:r>
            <a:r>
              <a:rPr lang="en-US" sz="2000" b="0" i="0" u="none" strike="noStrike" dirty="0" err="1">
                <a:effectLst/>
              </a:rPr>
              <a:t>voar</a:t>
            </a:r>
            <a:r>
              <a:rPr lang="en-US" sz="2000" b="0" i="0" u="none" strike="noStrike" dirty="0">
                <a:effectLst/>
              </a:rPr>
              <a:t> com </a:t>
            </a:r>
            <a:r>
              <a:rPr lang="en-US" sz="2000" b="0" i="0" u="none" strike="noStrike" dirty="0" err="1">
                <a:effectLst/>
              </a:rPr>
              <a:t>aquela</a:t>
            </a:r>
            <a:r>
              <a:rPr lang="en-US" sz="2000" b="0" i="0" u="none" strike="noStrike" dirty="0">
                <a:effectLst/>
              </a:rPr>
              <a:t> </a:t>
            </a:r>
            <a:r>
              <a:rPr lang="en-US" sz="2000" b="0" i="0" u="none" strike="noStrike" dirty="0" err="1">
                <a:effectLst/>
              </a:rPr>
              <a:t>companhia</a:t>
            </a:r>
            <a:r>
              <a:rPr lang="en-US" sz="2000" b="0" i="0" u="none" strike="noStrike" dirty="0">
                <a:effectLst/>
              </a:rPr>
              <a:t>, </a:t>
            </a:r>
            <a:r>
              <a:rPr lang="en-US" sz="2000" b="0" i="0" u="none" strike="noStrike" dirty="0" err="1">
                <a:effectLst/>
              </a:rPr>
              <a:t>numa</a:t>
            </a:r>
            <a:r>
              <a:rPr lang="en-US" sz="2000" b="0" i="0" u="none" strike="noStrike" dirty="0">
                <a:effectLst/>
              </a:rPr>
              <a:t> </a:t>
            </a:r>
            <a:r>
              <a:rPr lang="en-US" sz="2000" b="0" i="0" u="none" strike="noStrike" dirty="0" err="1">
                <a:effectLst/>
              </a:rPr>
              <a:t>viagem</a:t>
            </a:r>
            <a:r>
              <a:rPr lang="en-US" sz="2000" b="0" i="0" u="none" strike="noStrike" dirty="0">
                <a:effectLst/>
              </a:rPr>
              <a:t> dos </a:t>
            </a:r>
            <a:r>
              <a:rPr lang="en-US" sz="2000" b="0" i="0" u="none" strike="noStrike" dirty="0" err="1">
                <a:effectLst/>
              </a:rPr>
              <a:t>sonhos</a:t>
            </a:r>
            <a:r>
              <a:rPr lang="en-US" sz="2000" b="0" i="0" u="none" strike="noStrike" dirty="0">
                <a:effectLst/>
              </a:rPr>
              <a:t> </a:t>
            </a:r>
            <a:r>
              <a:rPr lang="en-US" sz="2000" b="0" i="0" u="none" strike="noStrike" dirty="0" err="1">
                <a:effectLst/>
              </a:rPr>
              <a:t>ou</a:t>
            </a:r>
            <a:r>
              <a:rPr lang="en-US" sz="2000" b="0" i="0" u="none" strike="noStrike" dirty="0">
                <a:effectLst/>
              </a:rPr>
              <a:t> um </a:t>
            </a:r>
            <a:r>
              <a:rPr lang="en-US" sz="2000" b="0" i="0" u="none" strike="noStrike" dirty="0" err="1">
                <a:effectLst/>
              </a:rPr>
              <a:t>pesadelo</a:t>
            </a:r>
            <a:r>
              <a:rPr lang="en-US" sz="2000" b="0" i="0" u="none" strike="noStrike" dirty="0">
                <a:effectLst/>
              </a:rPr>
              <a:t>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Um conjunto de itens podem entreter o viajante e proporcionar uma grande </a:t>
            </a: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satisfação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na experiência obtida.</a:t>
            </a:r>
            <a:endParaRPr lang="en-US" sz="2000" b="0" i="0" u="none" strike="noStrike" dirty="0">
              <a:effectLst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76" name="Rectangle 1026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/>
          <p:cNvSpPr txBox="1"/>
          <p:nvPr/>
        </p:nvSpPr>
        <p:spPr>
          <a:xfrm>
            <a:off x="640080" y="4777739"/>
            <a:ext cx="3418990" cy="1412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cap="small">
                <a:latin typeface="+mj-lt"/>
                <a:ea typeface="+mj-ea"/>
                <a:cs typeface="+mj-cs"/>
              </a:rPr>
              <a:t>A Pesquisa</a:t>
            </a:r>
            <a:endParaRPr lang="en-US" sz="4800" b="1">
              <a:latin typeface="+mj-lt"/>
              <a:ea typeface="+mj-ea"/>
              <a:cs typeface="+mj-cs"/>
            </a:endParaRPr>
          </a:p>
        </p:txBody>
      </p:sp>
      <p:pic>
        <p:nvPicPr>
          <p:cNvPr id="10242" name="Picture 2" descr="A importância da coleta de dados"/>
          <p:cNvPicPr>
            <a:picLocks noChangeAspect="1" noChangeArrowheads="1"/>
          </p:cNvPicPr>
          <p:nvPr/>
        </p:nvPicPr>
        <p:blipFill>
          <a:blip r:embed="rId3"/>
          <a:srcRect t="23745" b="25317"/>
          <a:stretch/>
        </p:blipFill>
        <p:spPr bwMode="auto">
          <a:xfrm>
            <a:off x="20" y="10"/>
            <a:ext cx="12191980" cy="4558420"/>
          </a:xfrm>
          <a:prstGeom prst="rect">
            <a:avLst/>
          </a:prstGeom>
          <a:noFill/>
        </p:spPr>
      </p:pic>
      <p:sp>
        <p:nvSpPr>
          <p:cNvPr id="10277" name="sketch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3661305" y="5468206"/>
            <a:ext cx="1371600" cy="18288"/>
          </a:xfrm>
          <a:custGeom>
            <a:avLst/>
            <a:gdLst/>
            <a:ahLst/>
            <a:cxnLst/>
            <a:rect l="l" t="t" r="r" b="b"/>
            <a:pathLst>
              <a:path w="1371600" h="18288" fill="none">
                <a:moveTo>
                  <a:pt x="0" y="0"/>
                </a:moveTo>
                <a:cubicBezTo>
                  <a:pt x="247303" y="31625"/>
                  <a:pt x="422310" y="-25629"/>
                  <a:pt x="685800" y="0"/>
                </a:cubicBezTo>
                <a:cubicBezTo>
                  <a:pt x="949290" y="25629"/>
                  <a:pt x="1192357" y="6696"/>
                  <a:pt x="1371600" y="0"/>
                </a:cubicBezTo>
                <a:cubicBezTo>
                  <a:pt x="1371355" y="6649"/>
                  <a:pt x="1371915" y="11310"/>
                  <a:pt x="1371600" y="18288"/>
                </a:cubicBezTo>
                <a:cubicBezTo>
                  <a:pt x="1107995" y="26464"/>
                  <a:pt x="1033361" y="32942"/>
                  <a:pt x="713232" y="18288"/>
                </a:cubicBezTo>
                <a:cubicBezTo>
                  <a:pt x="393103" y="3634"/>
                  <a:pt x="289343" y="43221"/>
                  <a:pt x="0" y="18288"/>
                </a:cubicBezTo>
                <a:cubicBezTo>
                  <a:pt x="-459" y="11562"/>
                  <a:pt x="-31" y="5093"/>
                  <a:pt x="0" y="0"/>
                </a:cubicBezTo>
                <a:close/>
              </a:path>
              <a:path w="1371600" h="18288" stroke="0">
                <a:moveTo>
                  <a:pt x="0" y="0"/>
                </a:moveTo>
                <a:cubicBezTo>
                  <a:pt x="170249" y="-24099"/>
                  <a:pt x="504634" y="14338"/>
                  <a:pt x="644652" y="0"/>
                </a:cubicBezTo>
                <a:cubicBezTo>
                  <a:pt x="784670" y="-14338"/>
                  <a:pt x="1087773" y="8679"/>
                  <a:pt x="1371600" y="0"/>
                </a:cubicBezTo>
                <a:cubicBezTo>
                  <a:pt x="1372456" y="3662"/>
                  <a:pt x="1371030" y="13946"/>
                  <a:pt x="1371600" y="18288"/>
                </a:cubicBezTo>
                <a:cubicBezTo>
                  <a:pt x="1176823" y="-1409"/>
                  <a:pt x="900830" y="9989"/>
                  <a:pt x="713232" y="18288"/>
                </a:cubicBezTo>
                <a:cubicBezTo>
                  <a:pt x="525634" y="26587"/>
                  <a:pt x="282837" y="5724"/>
                  <a:pt x="0" y="18288"/>
                </a:cubicBezTo>
                <a:cubicBezTo>
                  <a:pt x="367" y="13143"/>
                  <a:pt x="-823" y="58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xaDeTexto 5"/>
          <p:cNvSpPr txBox="1"/>
          <p:nvPr/>
        </p:nvSpPr>
        <p:spPr>
          <a:xfrm>
            <a:off x="4654294" y="4777739"/>
            <a:ext cx="6897626" cy="13992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0" i="0" u="none" strike="noStrike" dirty="0">
                <a:effectLst/>
              </a:rPr>
              <a:t>A </a:t>
            </a:r>
            <a:r>
              <a:rPr lang="en-US" b="0" i="0" u="none" strike="noStrike" dirty="0" err="1">
                <a:effectLst/>
              </a:rPr>
              <a:t>Pesquisa</a:t>
            </a:r>
            <a:r>
              <a:rPr lang="en-US" b="0" i="0" u="none" strike="noStrike" dirty="0">
                <a:effectLst/>
              </a:rPr>
              <a:t> de </a:t>
            </a:r>
            <a:r>
              <a:rPr lang="en-US" b="0" i="0" u="none" strike="noStrike" dirty="0" err="1">
                <a:effectLst/>
              </a:rPr>
              <a:t>Satisfação</a:t>
            </a:r>
            <a:r>
              <a:rPr lang="en-US" b="0" i="0" u="none" strike="noStrike" dirty="0">
                <a:effectLst/>
              </a:rPr>
              <a:t> do </a:t>
            </a:r>
            <a:r>
              <a:rPr lang="en-US" b="0" i="0" u="none" strike="noStrike" dirty="0" err="1">
                <a:effectLst/>
              </a:rPr>
              <a:t>Passageiro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consiste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na</a:t>
            </a:r>
            <a:r>
              <a:rPr lang="en-US" b="0" i="0" u="none" strike="noStrike" dirty="0">
                <a:effectLst/>
              </a:rPr>
              <a:t> coleta de dados </a:t>
            </a:r>
            <a:r>
              <a:rPr lang="en-US" b="0" i="0" u="none" strike="noStrike" dirty="0" err="1">
                <a:effectLst/>
              </a:rPr>
              <a:t>por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meio</a:t>
            </a:r>
            <a:r>
              <a:rPr lang="en-US" b="0" i="0" u="none" strike="noStrike" dirty="0">
                <a:effectLst/>
              </a:rPr>
              <a:t> de </a:t>
            </a:r>
            <a:r>
              <a:rPr lang="en-US" b="0" i="0" u="none" strike="noStrike" dirty="0" err="1">
                <a:effectLst/>
              </a:rPr>
              <a:t>execução</a:t>
            </a:r>
            <a:r>
              <a:rPr lang="en-US" b="0" i="0" u="none" strike="noStrike" dirty="0">
                <a:effectLst/>
              </a:rPr>
              <a:t> de </a:t>
            </a:r>
            <a:r>
              <a:rPr lang="en-US" b="0" i="0" u="none" strike="noStrike" dirty="0" err="1">
                <a:effectLst/>
              </a:rPr>
              <a:t>entrevistas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presenciais</a:t>
            </a:r>
            <a:r>
              <a:rPr lang="en-US" b="0" i="0" u="none" strike="noStrike" dirty="0">
                <a:effectLst/>
              </a:rPr>
              <a:t>, realizadas </a:t>
            </a:r>
            <a:r>
              <a:rPr lang="en-US" b="0" i="0" u="none" strike="noStrike" dirty="0" err="1">
                <a:effectLst/>
              </a:rPr>
              <a:t>nas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salas</a:t>
            </a:r>
            <a:r>
              <a:rPr lang="en-US" b="0" i="0" u="none" strike="noStrike" dirty="0">
                <a:effectLst/>
              </a:rPr>
              <a:t> de </a:t>
            </a:r>
            <a:r>
              <a:rPr lang="en-US" b="0" i="0" u="none" strike="noStrike" dirty="0" err="1">
                <a:effectLst/>
              </a:rPr>
              <a:t>embarque</a:t>
            </a:r>
            <a:r>
              <a:rPr lang="en-US" b="0" i="0" u="none" strike="noStrike" dirty="0">
                <a:effectLst/>
              </a:rPr>
              <a:t> e </a:t>
            </a:r>
            <a:r>
              <a:rPr lang="en-US" b="0" i="0" u="none" strike="noStrike" dirty="0" err="1">
                <a:effectLst/>
              </a:rPr>
              <a:t>desembarque</a:t>
            </a:r>
            <a:r>
              <a:rPr lang="en-US" b="0" i="0" u="none" strike="noStrike" dirty="0">
                <a:effectLst/>
              </a:rPr>
              <a:t> dos 20 </a:t>
            </a:r>
            <a:r>
              <a:rPr lang="en-US" b="0" i="0" u="none" strike="noStrike" dirty="0" err="1">
                <a:effectLst/>
              </a:rPr>
              <a:t>principais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aeroportos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brasileiros</a:t>
            </a:r>
            <a:r>
              <a:rPr lang="en-US" b="0" i="0" u="none" strike="noStrike" dirty="0">
                <a:effectLst/>
              </a:rPr>
              <a:t>, com </a:t>
            </a:r>
            <a:r>
              <a:rPr lang="en-US" b="0" i="0" u="none" strike="noStrike" dirty="0" err="1">
                <a:effectLst/>
              </a:rPr>
              <a:t>passageiros</a:t>
            </a:r>
            <a:r>
              <a:rPr lang="en-US" b="0" i="0" u="none" strike="noStrike" dirty="0">
                <a:effectLst/>
              </a:rPr>
              <a:t> de </a:t>
            </a:r>
            <a:r>
              <a:rPr lang="en-US" b="0" i="0" u="none" strike="noStrike" dirty="0" err="1">
                <a:effectLst/>
              </a:rPr>
              <a:t>voos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domésticos</a:t>
            </a:r>
            <a:r>
              <a:rPr lang="en-US" b="0" i="0" u="none" strike="noStrike" dirty="0">
                <a:effectLst/>
              </a:rPr>
              <a:t> e </a:t>
            </a:r>
            <a:r>
              <a:rPr lang="en-US" b="0" i="0" u="none" strike="noStrike" dirty="0" err="1">
                <a:effectLst/>
              </a:rPr>
              <a:t>internacionais</a:t>
            </a:r>
            <a:r>
              <a:rPr lang="en-US" b="0" i="0" u="none" strike="noStrike" dirty="0">
                <a:effectLst/>
              </a:rPr>
              <a:t>. </a:t>
            </a:r>
            <a:endParaRPr lang="en-US" b="0" dirty="0">
              <a:effectLst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1089765" y="1847031"/>
            <a:ext cx="10012472" cy="2110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>
              <a:spcBef>
                <a:spcPts val="0"/>
              </a:spcBef>
              <a:spcAft>
                <a:spcPts val="800"/>
              </a:spcAft>
            </a:pPr>
            <a:r>
              <a:rPr lang="pt-BR" sz="2800">
                <a:solidFill>
                  <a:srgbClr val="313537"/>
                </a:solidFill>
                <a:latin typeface="Arial" panose="020B0604020202020204" pitchFamily="34" charset="0"/>
              </a:rPr>
              <a:t>A</a:t>
            </a:r>
            <a:r>
              <a:rPr lang="pt-BR" sz="2800" b="0" i="0" u="none" strike="noStrike">
                <a:solidFill>
                  <a:srgbClr val="313537"/>
                </a:solidFill>
                <a:effectLst/>
                <a:latin typeface="Arial" panose="020B0604020202020204" pitchFamily="34" charset="0"/>
              </a:rPr>
              <a:t>rquivo: pesquisa-de-satisfacao-do-passageiro-2-tri-2022.csv</a:t>
            </a:r>
            <a:endParaRPr lang="pt-BR" sz="3600" b="0">
              <a:effectLst/>
            </a:endParaRPr>
          </a:p>
          <a:p>
            <a:endParaRPr lang="pt-BR" sz="2400" b="0" i="0" u="sng" strike="noStrike">
              <a:solidFill>
                <a:srgbClr val="1155CC"/>
              </a:solidFill>
              <a:effectLst/>
              <a:latin typeface="Arial" panose="020B0604020202020204" pitchFamily="34" charset="0"/>
              <a:hlinkClick r:id="rId3"/>
            </a:endParaRPr>
          </a:p>
          <a:p>
            <a:endParaRPr lang="pt-BR" sz="2400" u="sng">
              <a:solidFill>
                <a:srgbClr val="1155CC"/>
              </a:solidFill>
              <a:latin typeface="Arial" panose="020B0604020202020204" pitchFamily="34" charset="0"/>
              <a:hlinkClick r:id="rId3"/>
            </a:endParaRPr>
          </a:p>
          <a:p>
            <a:r>
              <a:rPr lang="pt-BR" sz="2400" b="0" i="0" u="sng" strike="noStrike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https://github.com/Carlos-mack/Arquivo-Projeto/blob/main/pesquisa-de-satisfacao-do-passageiro-2-tri-2022.csv?raw=true</a:t>
            </a:r>
            <a:endParaRPr lang="pt-BR" sz="3600" b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" name="Conector reto 1"/>
          <p:cNvCxnSpPr/>
          <p:nvPr/>
        </p:nvCxnSpPr>
        <p:spPr>
          <a:xfrm>
            <a:off x="1089764" y="1847031"/>
            <a:ext cx="98340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Imagem 3" descr="Forma&#10;&#10;Descrição gerada automaticamente com confiança média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89763" y="152060"/>
            <a:ext cx="3965459" cy="223057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1089765" y="1847031"/>
            <a:ext cx="100124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2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Link do notebook: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pt-BR" sz="24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pt-BR" sz="2400" b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2400" b="0" i="0" u="sng" strike="noStrike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https://colab.research.google.com/drive/1s9z-BnrVQy3T-B1JE_BnePAYVkiJobV4?usp=sharing</a:t>
            </a:r>
            <a:endParaRPr lang="pt-BR" sz="2400" b="0">
              <a:effectLst/>
            </a:endParaRPr>
          </a:p>
          <a:p>
            <a:br>
              <a:rPr lang="pt-BR" sz="2400"/>
            </a:br>
            <a:endParaRPr lang="pt-BR" sz="2400" b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" name="Conector reto 1"/>
          <p:cNvCxnSpPr/>
          <p:nvPr/>
        </p:nvCxnSpPr>
        <p:spPr>
          <a:xfrm>
            <a:off x="1089764" y="1847031"/>
            <a:ext cx="98340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266" name="Picture 2" descr="Google Colab | Logopedia | Fandom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4488" y="322956"/>
            <a:ext cx="3448050" cy="15240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089764" y="739035"/>
            <a:ext cx="35357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b="1"/>
              <a:t>Objetivos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089765" y="1847031"/>
            <a:ext cx="10012472" cy="3690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 estudo realizado no DATASET tem como objetivo identificar o Aeroporto com a </a:t>
            </a:r>
            <a:r>
              <a:rPr lang="pt-BR" sz="20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melho</a:t>
            </a:r>
            <a:r>
              <a:rPr lang="pt-BR" sz="2000" b="1">
                <a:solidFill>
                  <a:srgbClr val="000000"/>
                </a:solidFill>
                <a:latin typeface="Arial" panose="020B0604020202020204" pitchFamily="34" charset="0"/>
              </a:rPr>
              <a:t>r</a:t>
            </a:r>
            <a:r>
              <a:rPr lang="pt-BR" sz="200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000">
                <a:solidFill>
                  <a:srgbClr val="000000"/>
                </a:solidFill>
                <a:latin typeface="Arial" panose="020B0604020202020204" pitchFamily="34" charset="0"/>
              </a:rPr>
              <a:t>L</a:t>
            </a:r>
            <a:r>
              <a:rPr lang="pt-BR" sz="20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ocalização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0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pt-BR" sz="20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onforto na sala de embarque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0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Limpeza Geral do Aeroporto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0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Satisfação Geral.</a:t>
            </a:r>
            <a:endParaRPr lang="pt-BR" sz="3200" b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" name="Conector reto 1"/>
          <p:cNvCxnSpPr/>
          <p:nvPr/>
        </p:nvCxnSpPr>
        <p:spPr>
          <a:xfrm>
            <a:off x="1089764" y="1847031"/>
            <a:ext cx="98340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t-BR" sz="40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40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Aeroporto internacional de São</a:t>
            </a:r>
            <a:r>
              <a:rPr lang="pt-BR" sz="40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Paulo/Congonhas </a:t>
            </a:r>
            <a:endParaRPr sz="40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133628" y="1325562"/>
            <a:ext cx="6930553" cy="5517777"/>
          </a:xfrm>
          <a:prstGeom prst="rect">
            <a:avLst/>
          </a:prstGeom>
        </p:spPr>
      </p:pic>
      <p:sp>
        <p:nvSpPr>
          <p:cNvPr id="12" name="Caixa de texto 11"/>
          <p:cNvSpPr txBox="1"/>
          <p:nvPr/>
        </p:nvSpPr>
        <p:spPr>
          <a:xfrm>
            <a:off x="0" y="987016"/>
            <a:ext cx="49828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Calibri" panose="020F0502020204030204"/>
                <a:ea typeface="Calibri" panose="020F0502020204030204"/>
                <a:cs typeface="Calibri" panose="020F0502020204030204"/>
              </a:rPr>
              <a:t>Conforto da sala de embarque</a:t>
            </a:r>
          </a:p>
          <a:p>
            <a:endParaRPr lang="pt-BR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pt-BR" dirty="0">
                <a:latin typeface="Calibri" panose="020F0502020204030204"/>
                <a:ea typeface="Calibri" panose="020F0502020204030204"/>
                <a:cs typeface="Calibri" panose="020F0502020204030204"/>
              </a:rPr>
              <a:t>Sumário</a:t>
            </a:r>
          </a:p>
          <a:p>
            <a:r>
              <a:rPr lang="pt-BR" dirty="0">
                <a:latin typeface="Calibri" panose="020F0502020204030204"/>
                <a:ea typeface="Calibri" panose="020F0502020204030204"/>
                <a:cs typeface="Calibri" panose="020F0502020204030204"/>
              </a:rPr>
              <a:t>Min. 1st </a:t>
            </a:r>
            <a:r>
              <a:rPr lang="pt-BR" dirty="0" err="1">
                <a:latin typeface="Calibri" panose="020F0502020204030204"/>
                <a:ea typeface="Calibri" panose="020F0502020204030204"/>
                <a:cs typeface="Calibri" panose="020F0502020204030204"/>
              </a:rPr>
              <a:t>Qu</a:t>
            </a:r>
            <a:r>
              <a:rPr lang="pt-BR" dirty="0">
                <a:latin typeface="Calibri" panose="020F0502020204030204"/>
                <a:ea typeface="Calibri" panose="020F0502020204030204"/>
                <a:cs typeface="Calibri" panose="020F0502020204030204"/>
              </a:rPr>
              <a:t>.  </a:t>
            </a:r>
            <a:r>
              <a:rPr lang="pt-BR" dirty="0" err="1">
                <a:latin typeface="Calibri" panose="020F0502020204030204"/>
                <a:ea typeface="Calibri" panose="020F0502020204030204"/>
                <a:cs typeface="Calibri" panose="020F0502020204030204"/>
              </a:rPr>
              <a:t>Median</a:t>
            </a:r>
            <a:r>
              <a:rPr lang="pt-BR" dirty="0">
                <a:latin typeface="Calibri" panose="020F0502020204030204"/>
                <a:ea typeface="Calibri" panose="020F0502020204030204"/>
                <a:cs typeface="Calibri" panose="020F0502020204030204"/>
              </a:rPr>
              <a:t>    </a:t>
            </a:r>
            <a:r>
              <a:rPr lang="pt-BR" dirty="0" err="1">
                <a:latin typeface="Calibri" panose="020F0502020204030204"/>
                <a:ea typeface="Calibri" panose="020F0502020204030204"/>
                <a:cs typeface="Calibri" panose="020F0502020204030204"/>
              </a:rPr>
              <a:t>Mean</a:t>
            </a:r>
            <a:r>
              <a:rPr lang="pt-BR" dirty="0">
                <a:latin typeface="Calibri" panose="020F0502020204030204"/>
                <a:ea typeface="Calibri" panose="020F0502020204030204"/>
                <a:cs typeface="Calibri" panose="020F0502020204030204"/>
              </a:rPr>
              <a:t>  3rd </a:t>
            </a:r>
            <a:r>
              <a:rPr lang="pt-BR" dirty="0" err="1">
                <a:latin typeface="Calibri" panose="020F0502020204030204"/>
                <a:ea typeface="Calibri" panose="020F0502020204030204"/>
                <a:cs typeface="Calibri" panose="020F0502020204030204"/>
              </a:rPr>
              <a:t>Qu</a:t>
            </a:r>
            <a:r>
              <a:rPr lang="pt-BR" dirty="0">
                <a:latin typeface="Calibri" panose="020F0502020204030204"/>
                <a:ea typeface="Calibri" panose="020F0502020204030204"/>
                <a:cs typeface="Calibri" panose="020F0502020204030204"/>
              </a:rPr>
              <a:t>.   Max.    </a:t>
            </a:r>
            <a:r>
              <a:rPr lang="pt-BR" dirty="0" err="1">
                <a:latin typeface="Calibri" panose="020F0502020204030204"/>
                <a:ea typeface="Calibri" panose="020F0502020204030204"/>
                <a:cs typeface="Calibri" panose="020F0502020204030204"/>
              </a:rPr>
              <a:t>NA's</a:t>
            </a:r>
            <a:r>
              <a:rPr lang="pt-BR" dirty="0"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</a:p>
          <a:p>
            <a:r>
              <a:rPr lang="pt-BR" dirty="0">
                <a:latin typeface="Calibri" panose="020F0502020204030204"/>
                <a:ea typeface="Calibri" panose="020F0502020204030204"/>
                <a:cs typeface="Calibri" panose="020F0502020204030204"/>
              </a:rPr>
              <a:t>1.00   4.00      4.00          4.02    5.00         5.00     341</a:t>
            </a:r>
            <a:r>
              <a:rPr lang="pt-BR" dirty="0"/>
              <a:t> </a:t>
            </a:r>
          </a:p>
        </p:txBody>
      </p:sp>
      <p:sp>
        <p:nvSpPr>
          <p:cNvPr id="13" name="Caixa de texto 12"/>
          <p:cNvSpPr txBox="1"/>
          <p:nvPr/>
        </p:nvSpPr>
        <p:spPr>
          <a:xfrm>
            <a:off x="0" y="2451097"/>
            <a:ext cx="5133628" cy="1464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Calibri" panose="020F0502020204030204"/>
                <a:ea typeface="Calibri" panose="020F0502020204030204"/>
                <a:cs typeface="Calibri" panose="020F0502020204030204"/>
              </a:rPr>
              <a:t>Limpeza geral do aeroporto</a:t>
            </a:r>
          </a:p>
          <a:p>
            <a:endParaRPr lang="pt-BR" b="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pt-BR" b="0" dirty="0">
                <a:latin typeface="Calibri" panose="020F0502020204030204"/>
                <a:ea typeface="Calibri" panose="020F0502020204030204"/>
                <a:cs typeface="Calibri" panose="020F0502020204030204"/>
              </a:rPr>
              <a:t>Sumário</a:t>
            </a:r>
          </a:p>
          <a:p>
            <a:r>
              <a:rPr lang="pt-BR" b="0" dirty="0">
                <a:latin typeface="Calibri" panose="020F0502020204030204"/>
                <a:ea typeface="Calibri" panose="020F0502020204030204"/>
                <a:cs typeface="Calibri" panose="020F0502020204030204"/>
              </a:rPr>
              <a:t>Min. 1st </a:t>
            </a:r>
            <a:r>
              <a:rPr lang="pt-BR" b="0" dirty="0" err="1">
                <a:latin typeface="Calibri" panose="020F0502020204030204"/>
                <a:ea typeface="Calibri" panose="020F0502020204030204"/>
                <a:cs typeface="Calibri" panose="020F0502020204030204"/>
              </a:rPr>
              <a:t>Qu</a:t>
            </a:r>
            <a:r>
              <a:rPr lang="pt-BR" b="0" dirty="0">
                <a:latin typeface="Calibri" panose="020F0502020204030204"/>
                <a:ea typeface="Calibri" panose="020F0502020204030204"/>
                <a:cs typeface="Calibri" panose="020F0502020204030204"/>
              </a:rPr>
              <a:t>.  </a:t>
            </a:r>
            <a:r>
              <a:rPr lang="pt-BR" b="0" dirty="0" err="1">
                <a:latin typeface="Calibri" panose="020F0502020204030204"/>
                <a:ea typeface="Calibri" panose="020F0502020204030204"/>
                <a:cs typeface="Calibri" panose="020F0502020204030204"/>
              </a:rPr>
              <a:t>Median</a:t>
            </a:r>
            <a:r>
              <a:rPr lang="pt-BR" b="0" dirty="0">
                <a:latin typeface="Calibri" panose="020F0502020204030204"/>
                <a:ea typeface="Calibri" panose="020F0502020204030204"/>
                <a:cs typeface="Calibri" panose="020F0502020204030204"/>
              </a:rPr>
              <a:t>    </a:t>
            </a:r>
            <a:r>
              <a:rPr lang="pt-BR" b="0" dirty="0" err="1">
                <a:latin typeface="Calibri" panose="020F0502020204030204"/>
                <a:ea typeface="Calibri" panose="020F0502020204030204"/>
                <a:cs typeface="Calibri" panose="020F0502020204030204"/>
              </a:rPr>
              <a:t>Mean</a:t>
            </a:r>
            <a:r>
              <a:rPr lang="pt-BR" b="0" dirty="0">
                <a:latin typeface="Calibri" panose="020F0502020204030204"/>
                <a:ea typeface="Calibri" panose="020F0502020204030204"/>
                <a:cs typeface="Calibri" panose="020F0502020204030204"/>
              </a:rPr>
              <a:t>  3rd </a:t>
            </a:r>
            <a:r>
              <a:rPr lang="pt-BR" b="0" dirty="0" err="1">
                <a:latin typeface="Calibri" panose="020F0502020204030204"/>
                <a:ea typeface="Calibri" panose="020F0502020204030204"/>
                <a:cs typeface="Calibri" panose="020F0502020204030204"/>
              </a:rPr>
              <a:t>Qu</a:t>
            </a:r>
            <a:r>
              <a:rPr lang="pt-BR" b="0" dirty="0">
                <a:latin typeface="Calibri" panose="020F0502020204030204"/>
                <a:ea typeface="Calibri" panose="020F0502020204030204"/>
                <a:cs typeface="Calibri" panose="020F0502020204030204"/>
              </a:rPr>
              <a:t>.    Max.    </a:t>
            </a:r>
            <a:r>
              <a:rPr lang="pt-BR" b="0" dirty="0" err="1">
                <a:latin typeface="Calibri" panose="020F0502020204030204"/>
                <a:ea typeface="Calibri" panose="020F0502020204030204"/>
                <a:cs typeface="Calibri" panose="020F0502020204030204"/>
              </a:rPr>
              <a:t>NA's</a:t>
            </a:r>
            <a:r>
              <a:rPr lang="pt-BR" b="0" dirty="0"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</a:p>
          <a:p>
            <a:r>
              <a:rPr lang="pt-BR" b="0" dirty="0">
                <a:latin typeface="Calibri" panose="020F0502020204030204"/>
                <a:ea typeface="Calibri" panose="020F0502020204030204"/>
                <a:cs typeface="Calibri" panose="020F0502020204030204"/>
              </a:rPr>
              <a:t>2.00   4.00      4.00          4.30     5.00     5.00     342</a:t>
            </a:r>
            <a:r>
              <a:rPr lang="pt-BR" b="1" dirty="0"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</a:p>
        </p:txBody>
      </p:sp>
      <p:sp>
        <p:nvSpPr>
          <p:cNvPr id="14" name="Caixa de texto 13"/>
          <p:cNvSpPr txBox="1"/>
          <p:nvPr/>
        </p:nvSpPr>
        <p:spPr>
          <a:xfrm>
            <a:off x="0" y="3915178"/>
            <a:ext cx="5258484" cy="1464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Calibri" panose="020F0502020204030204"/>
                <a:ea typeface="Calibri" panose="020F0502020204030204"/>
                <a:cs typeface="Calibri" panose="020F0502020204030204"/>
              </a:rPr>
              <a:t>Satisfação geral</a:t>
            </a:r>
          </a:p>
          <a:p>
            <a:endParaRPr lang="pt-BR" b="1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pt-BR" b="0" dirty="0">
                <a:latin typeface="Calibri" panose="020F0502020204030204"/>
                <a:ea typeface="Calibri" panose="020F0502020204030204"/>
                <a:cs typeface="Calibri" panose="020F0502020204030204"/>
              </a:rPr>
              <a:t>Sumário</a:t>
            </a:r>
          </a:p>
          <a:p>
            <a:r>
              <a:rPr lang="pt-BR" b="0" dirty="0">
                <a:latin typeface="Calibri" panose="020F0502020204030204"/>
                <a:ea typeface="Calibri" panose="020F0502020204030204"/>
                <a:cs typeface="Calibri" panose="020F0502020204030204"/>
              </a:rPr>
              <a:t>Min. 1st </a:t>
            </a:r>
            <a:r>
              <a:rPr lang="pt-BR" b="0" dirty="0" err="1">
                <a:latin typeface="Calibri" panose="020F0502020204030204"/>
                <a:ea typeface="Calibri" panose="020F0502020204030204"/>
                <a:cs typeface="Calibri" panose="020F0502020204030204"/>
              </a:rPr>
              <a:t>Qu</a:t>
            </a:r>
            <a:r>
              <a:rPr lang="pt-BR" b="0" dirty="0">
                <a:latin typeface="Calibri" panose="020F0502020204030204"/>
                <a:ea typeface="Calibri" panose="020F0502020204030204"/>
                <a:cs typeface="Calibri" panose="020F0502020204030204"/>
              </a:rPr>
              <a:t>.  </a:t>
            </a:r>
            <a:r>
              <a:rPr lang="pt-BR" b="0" dirty="0" err="1">
                <a:latin typeface="Calibri" panose="020F0502020204030204"/>
                <a:ea typeface="Calibri" panose="020F0502020204030204"/>
                <a:cs typeface="Calibri" panose="020F0502020204030204"/>
              </a:rPr>
              <a:t>Median</a:t>
            </a:r>
            <a:r>
              <a:rPr lang="pt-BR" b="0" dirty="0">
                <a:latin typeface="Calibri" panose="020F0502020204030204"/>
                <a:ea typeface="Calibri" panose="020F0502020204030204"/>
                <a:cs typeface="Calibri" panose="020F0502020204030204"/>
              </a:rPr>
              <a:t>    </a:t>
            </a:r>
            <a:r>
              <a:rPr lang="pt-BR" b="0" dirty="0" err="1">
                <a:latin typeface="Calibri" panose="020F0502020204030204"/>
                <a:ea typeface="Calibri" panose="020F0502020204030204"/>
                <a:cs typeface="Calibri" panose="020F0502020204030204"/>
              </a:rPr>
              <a:t>Mean</a:t>
            </a:r>
            <a:r>
              <a:rPr lang="pt-BR" b="0" dirty="0">
                <a:latin typeface="Calibri" panose="020F0502020204030204"/>
                <a:ea typeface="Calibri" panose="020F0502020204030204"/>
                <a:cs typeface="Calibri" panose="020F0502020204030204"/>
              </a:rPr>
              <a:t>  3rd </a:t>
            </a:r>
            <a:r>
              <a:rPr lang="pt-BR" b="0" dirty="0" err="1">
                <a:latin typeface="Calibri" panose="020F0502020204030204"/>
                <a:ea typeface="Calibri" panose="020F0502020204030204"/>
                <a:cs typeface="Calibri" panose="020F0502020204030204"/>
              </a:rPr>
              <a:t>Qu</a:t>
            </a:r>
            <a:r>
              <a:rPr lang="pt-BR" b="0" dirty="0">
                <a:latin typeface="Calibri" panose="020F0502020204030204"/>
                <a:ea typeface="Calibri" panose="020F0502020204030204"/>
                <a:cs typeface="Calibri" panose="020F0502020204030204"/>
              </a:rPr>
              <a:t>.    Max.    </a:t>
            </a:r>
            <a:r>
              <a:rPr lang="pt-BR" b="0" dirty="0" err="1">
                <a:latin typeface="Calibri" panose="020F0502020204030204"/>
                <a:ea typeface="Calibri" panose="020F0502020204030204"/>
                <a:cs typeface="Calibri" panose="020F0502020204030204"/>
              </a:rPr>
              <a:t>NA's</a:t>
            </a:r>
            <a:r>
              <a:rPr lang="pt-BR" b="0" dirty="0"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</a:p>
          <a:p>
            <a:r>
              <a:rPr lang="pt-BR" b="0" dirty="0">
                <a:latin typeface="Calibri" panose="020F0502020204030204"/>
                <a:ea typeface="Calibri" panose="020F0502020204030204"/>
                <a:cs typeface="Calibri" panose="020F0502020204030204"/>
              </a:rPr>
              <a:t>1.00   4.00     4.00          4.30     5.00          5.00</a:t>
            </a:r>
            <a:r>
              <a:rPr lang="pt-BR" b="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     1 </a:t>
            </a:r>
          </a:p>
        </p:txBody>
      </p:sp>
      <p:sp>
        <p:nvSpPr>
          <p:cNvPr id="15" name="Caixa de texto 14"/>
          <p:cNvSpPr txBox="1"/>
          <p:nvPr/>
        </p:nvSpPr>
        <p:spPr>
          <a:xfrm>
            <a:off x="0" y="5379259"/>
            <a:ext cx="5133628" cy="1464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Localização e deslocamento</a:t>
            </a:r>
          </a:p>
          <a:p>
            <a:endParaRPr lang="pt-BR" b="1" dirty="0"/>
          </a:p>
          <a:p>
            <a:r>
              <a:rPr lang="pt-BR" b="0" dirty="0"/>
              <a:t>Sumário</a:t>
            </a:r>
          </a:p>
          <a:p>
            <a:r>
              <a:rPr lang="pt-BR" b="0" dirty="0"/>
              <a:t>Min. 1st </a:t>
            </a:r>
            <a:r>
              <a:rPr lang="pt-BR" b="0" dirty="0" err="1"/>
              <a:t>Qu</a:t>
            </a:r>
            <a:r>
              <a:rPr lang="pt-BR" b="0" dirty="0"/>
              <a:t>.  </a:t>
            </a:r>
            <a:r>
              <a:rPr lang="pt-BR" b="0" dirty="0" err="1"/>
              <a:t>Median</a:t>
            </a:r>
            <a:r>
              <a:rPr lang="pt-BR" b="0" dirty="0"/>
              <a:t>    </a:t>
            </a:r>
            <a:r>
              <a:rPr lang="pt-BR" b="0" dirty="0" err="1"/>
              <a:t>Mean</a:t>
            </a:r>
            <a:r>
              <a:rPr lang="pt-BR" b="0" dirty="0"/>
              <a:t>  3rd </a:t>
            </a:r>
            <a:r>
              <a:rPr lang="pt-BR" b="0" dirty="0" err="1"/>
              <a:t>Qu</a:t>
            </a:r>
            <a:r>
              <a:rPr lang="pt-BR" b="0" dirty="0"/>
              <a:t>.    Max.    </a:t>
            </a:r>
            <a:r>
              <a:rPr lang="pt-BR" b="0" dirty="0" err="1"/>
              <a:t>NA's</a:t>
            </a:r>
            <a:r>
              <a:rPr lang="pt-BR" b="0" dirty="0"/>
              <a:t> </a:t>
            </a:r>
          </a:p>
          <a:p>
            <a:r>
              <a:rPr lang="pt-BR" b="0" dirty="0"/>
              <a:t>1.00   4.00     4.00          4.25     5.00          5.00       8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pt-BR" sz="40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Aeroporto Internacional de Florianópolis</a:t>
            </a:r>
            <a:endParaRPr sz="40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966778" y="1448671"/>
            <a:ext cx="6004073" cy="5409329"/>
          </a:xfrm>
          <a:prstGeom prst="rect">
            <a:avLst/>
          </a:prstGeom>
        </p:spPr>
      </p:pic>
      <p:sp>
        <p:nvSpPr>
          <p:cNvPr id="12" name="Caixa de texto 11"/>
          <p:cNvSpPr txBox="1"/>
          <p:nvPr/>
        </p:nvSpPr>
        <p:spPr>
          <a:xfrm>
            <a:off x="0" y="987016"/>
            <a:ext cx="4982810" cy="1464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>
                <a:latin typeface="Calibri" panose="020F0502020204030204"/>
                <a:ea typeface="Calibri" panose="020F0502020204030204"/>
                <a:cs typeface="Calibri" panose="020F0502020204030204"/>
              </a:rPr>
              <a:t>Conforto da sala de embarque</a:t>
            </a:r>
          </a:p>
          <a:p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pt-BR">
                <a:latin typeface="Calibri" panose="020F0502020204030204"/>
                <a:ea typeface="Calibri" panose="020F0502020204030204"/>
                <a:cs typeface="Calibri" panose="020F0502020204030204"/>
              </a:rPr>
              <a:t>Sumário</a:t>
            </a:r>
          </a:p>
          <a:p>
            <a:r>
              <a:rPr lang="pt-BR"/>
              <a:t>Min. 1st Qu.  Median    Mean 3rd Qu.    Max.    NA's </a:t>
            </a:r>
          </a:p>
          <a:p>
            <a:r>
              <a:rPr lang="pt-BR"/>
              <a:t>2.00   5.00      5.00         4.77     5.00         5.00     345 </a:t>
            </a:r>
          </a:p>
        </p:txBody>
      </p:sp>
      <p:sp>
        <p:nvSpPr>
          <p:cNvPr id="13" name="Caixa de texto 12"/>
          <p:cNvSpPr txBox="1"/>
          <p:nvPr/>
        </p:nvSpPr>
        <p:spPr>
          <a:xfrm>
            <a:off x="0" y="2451097"/>
            <a:ext cx="5133628" cy="1464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latin typeface="Calibri" panose="020F0502020204030204"/>
                <a:ea typeface="Calibri" panose="020F0502020204030204"/>
                <a:cs typeface="Calibri" panose="020F0502020204030204"/>
              </a:rPr>
              <a:t>Limpeza geral do aeroporto</a:t>
            </a:r>
          </a:p>
          <a:p>
            <a:endParaRPr lang="pt-BR" b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pt-BR" b="0">
                <a:latin typeface="Calibri" panose="020F0502020204030204"/>
                <a:ea typeface="Calibri" panose="020F0502020204030204"/>
                <a:cs typeface="Calibri" panose="020F0502020204030204"/>
              </a:rPr>
              <a:t>Sumário</a:t>
            </a:r>
          </a:p>
          <a:p>
            <a:r>
              <a:rPr lang="pt-BR" b="0">
                <a:latin typeface="Calibri" panose="020F0502020204030204"/>
                <a:ea typeface="Calibri" panose="020F0502020204030204"/>
                <a:cs typeface="Calibri" panose="020F0502020204030204"/>
              </a:rPr>
              <a:t>Min. 1st Qu.  Median    Mean  3rd Qu.    Max.    NA's </a:t>
            </a:r>
          </a:p>
          <a:p>
            <a:r>
              <a:rPr lang="pt-BR" b="0">
                <a:latin typeface="Calibri" panose="020F0502020204030204"/>
                <a:ea typeface="Calibri" panose="020F0502020204030204"/>
                <a:cs typeface="Calibri" panose="020F0502020204030204"/>
              </a:rPr>
              <a:t>3.00   5.00     5.00          4.90     5.00          5.00     345 </a:t>
            </a:r>
          </a:p>
        </p:txBody>
      </p:sp>
      <p:sp>
        <p:nvSpPr>
          <p:cNvPr id="14" name="Caixa de texto 13"/>
          <p:cNvSpPr txBox="1"/>
          <p:nvPr/>
        </p:nvSpPr>
        <p:spPr>
          <a:xfrm>
            <a:off x="0" y="3915178"/>
            <a:ext cx="5258484" cy="1459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latin typeface="Calibri" panose="020F0502020204030204"/>
                <a:ea typeface="Calibri" panose="020F0502020204030204"/>
                <a:cs typeface="Calibri" panose="020F0502020204030204"/>
              </a:rPr>
              <a:t>Satisfação geral</a:t>
            </a:r>
          </a:p>
          <a:p>
            <a:endParaRPr lang="pt-BR" b="1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pt-BR" b="0">
                <a:latin typeface="Calibri" panose="020F0502020204030204"/>
                <a:ea typeface="Calibri" panose="020F0502020204030204"/>
                <a:cs typeface="Calibri" panose="020F0502020204030204"/>
              </a:rPr>
              <a:t>Sumário</a:t>
            </a:r>
          </a:p>
          <a:p>
            <a:r>
              <a:rPr lang="pt-BR" b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Min. 1st Qu.  Median    Mean   3rd Qu.    Max. </a:t>
            </a:r>
          </a:p>
          <a:p>
            <a:r>
              <a:rPr lang="pt-BR" b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1.00   5.00     5.00         4.79     5.00        5.00</a:t>
            </a:r>
          </a:p>
        </p:txBody>
      </p:sp>
      <p:sp>
        <p:nvSpPr>
          <p:cNvPr id="15" name="Caixa de texto 14"/>
          <p:cNvSpPr txBox="1"/>
          <p:nvPr/>
        </p:nvSpPr>
        <p:spPr>
          <a:xfrm>
            <a:off x="0" y="5379259"/>
            <a:ext cx="5133628" cy="1738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/>
              <a:t>Localização e deslocamento</a:t>
            </a:r>
          </a:p>
          <a:p>
            <a:endParaRPr lang="pt-BR" b="1"/>
          </a:p>
          <a:p>
            <a:r>
              <a:rPr lang="pt-BR" b="0"/>
              <a:t>Sumário</a:t>
            </a:r>
          </a:p>
          <a:p>
            <a:r>
              <a:rPr lang="pt-BR" b="0"/>
              <a:t>Min. 1st Qu.  Median    Mean  3rd Qu.   Max.    NA's </a:t>
            </a:r>
          </a:p>
          <a:p>
            <a:r>
              <a:rPr lang="pt-BR" b="0"/>
              <a:t>2.00   5.00      5.00          4.85    5.00         5.00       3 </a:t>
            </a:r>
          </a:p>
          <a:p>
            <a:endParaRPr lang="pt-BR" b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pt-BR" sz="40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Aeroporto Internacional de Porto Alegre</a:t>
            </a:r>
            <a:endParaRPr sz="40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869415" y="1448671"/>
            <a:ext cx="6198799" cy="5409329"/>
          </a:xfrm>
          <a:prstGeom prst="rect">
            <a:avLst/>
          </a:prstGeom>
        </p:spPr>
      </p:pic>
      <p:sp>
        <p:nvSpPr>
          <p:cNvPr id="12" name="Caixa de texto 11"/>
          <p:cNvSpPr txBox="1"/>
          <p:nvPr/>
        </p:nvSpPr>
        <p:spPr>
          <a:xfrm>
            <a:off x="0" y="987016"/>
            <a:ext cx="5034491" cy="1464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>
                <a:latin typeface="Calibri" panose="020F0502020204030204"/>
                <a:ea typeface="Calibri" panose="020F0502020204030204"/>
                <a:cs typeface="Calibri" panose="020F0502020204030204"/>
              </a:rPr>
              <a:t>Conforto da sala de embarque</a:t>
            </a:r>
          </a:p>
          <a:p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pt-BR">
                <a:latin typeface="Calibri" panose="020F0502020204030204"/>
                <a:ea typeface="Calibri" panose="020F0502020204030204"/>
                <a:cs typeface="Calibri" panose="020F0502020204030204"/>
              </a:rPr>
              <a:t>Sumário</a:t>
            </a:r>
          </a:p>
          <a:p>
            <a:r>
              <a:rPr lang="pt-BR"/>
              <a:t>Min. 1st Qu.  Median    Mean  3rd Qu.    Max.    NA's </a:t>
            </a:r>
          </a:p>
          <a:p>
            <a:r>
              <a:rPr lang="pt-BR"/>
              <a:t>1.00   4.00      5.00          4.40     5.00         5.00     367  </a:t>
            </a:r>
          </a:p>
        </p:txBody>
      </p:sp>
      <p:sp>
        <p:nvSpPr>
          <p:cNvPr id="13" name="Caixa de texto 12"/>
          <p:cNvSpPr txBox="1"/>
          <p:nvPr/>
        </p:nvSpPr>
        <p:spPr>
          <a:xfrm>
            <a:off x="0" y="2451097"/>
            <a:ext cx="5133628" cy="1464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latin typeface="Calibri" panose="020F0502020204030204"/>
                <a:ea typeface="Calibri" panose="020F0502020204030204"/>
                <a:cs typeface="Calibri" panose="020F0502020204030204"/>
              </a:rPr>
              <a:t>Limpeza geral do aeroporto</a:t>
            </a:r>
          </a:p>
          <a:p>
            <a:endParaRPr lang="pt-BR" b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pt-BR" b="0">
                <a:latin typeface="Calibri" panose="020F0502020204030204"/>
                <a:ea typeface="Calibri" panose="020F0502020204030204"/>
                <a:cs typeface="Calibri" panose="020F0502020204030204"/>
              </a:rPr>
              <a:t>Sumário</a:t>
            </a:r>
          </a:p>
          <a:p>
            <a:r>
              <a:rPr lang="pt-BR" b="0">
                <a:latin typeface="Calibri" panose="020F0502020204030204"/>
                <a:ea typeface="Calibri" panose="020F0502020204030204"/>
                <a:cs typeface="Calibri" panose="020F0502020204030204"/>
              </a:rPr>
              <a:t>Min. 1st Qu.  Median    Mean  3rd Qu.    Max.    NA's</a:t>
            </a:r>
          </a:p>
          <a:p>
            <a:r>
              <a:rPr lang="pt-BR" b="0">
                <a:latin typeface="Calibri" panose="020F0502020204030204"/>
                <a:ea typeface="Calibri" panose="020F0502020204030204"/>
                <a:cs typeface="Calibri" panose="020F0502020204030204"/>
              </a:rPr>
              <a:t>2.00   4.00      5.00          4.71     5.00         5.00     367  </a:t>
            </a:r>
          </a:p>
        </p:txBody>
      </p:sp>
      <p:sp>
        <p:nvSpPr>
          <p:cNvPr id="14" name="Caixa de texto 13"/>
          <p:cNvSpPr txBox="1"/>
          <p:nvPr/>
        </p:nvSpPr>
        <p:spPr>
          <a:xfrm>
            <a:off x="0" y="3915178"/>
            <a:ext cx="5258484" cy="1464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latin typeface="Calibri" panose="020F0502020204030204"/>
                <a:ea typeface="Calibri" panose="020F0502020204030204"/>
                <a:cs typeface="Calibri" panose="020F0502020204030204"/>
              </a:rPr>
              <a:t>Satisfação geral</a:t>
            </a:r>
          </a:p>
          <a:p>
            <a:endParaRPr lang="pt-BR" b="1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pt-BR" sz="1800" b="0">
                <a:latin typeface="Calibri" panose="020F0502020204030204"/>
                <a:ea typeface="Calibri" panose="020F0502020204030204"/>
                <a:cs typeface="Calibri" panose="020F0502020204030204"/>
              </a:rPr>
              <a:t>Sumário</a:t>
            </a:r>
          </a:p>
          <a:p>
            <a:r>
              <a:rPr lang="pt-BR" sz="1800" b="0">
                <a:latin typeface="Calibri" panose="020F0502020204030204"/>
                <a:ea typeface="Calibri" panose="020F0502020204030204"/>
                <a:cs typeface="Calibri" panose="020F0502020204030204"/>
              </a:rPr>
              <a:t>Min. 1st Qu.  Median    Mean  3rd Qu.    Max.    NA's </a:t>
            </a:r>
          </a:p>
          <a:p>
            <a:r>
              <a:rPr lang="pt-BR" sz="1800" b="0">
                <a:latin typeface="Calibri" panose="020F0502020204030204"/>
                <a:ea typeface="Calibri" panose="020F0502020204030204"/>
                <a:cs typeface="Calibri" panose="020F0502020204030204"/>
              </a:rPr>
              <a:t>1.00   4.00      5.00          4.58    5.00          5.00</a:t>
            </a:r>
            <a:r>
              <a:rPr lang="pt-BR" sz="1800" b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     1  </a:t>
            </a:r>
          </a:p>
        </p:txBody>
      </p:sp>
      <p:sp>
        <p:nvSpPr>
          <p:cNvPr id="15" name="Caixa de texto 14"/>
          <p:cNvSpPr txBox="1"/>
          <p:nvPr/>
        </p:nvSpPr>
        <p:spPr>
          <a:xfrm>
            <a:off x="0" y="5379259"/>
            <a:ext cx="5133628" cy="1738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/>
              <a:t>Localização e deslocamento</a:t>
            </a:r>
          </a:p>
          <a:p>
            <a:endParaRPr lang="pt-BR" b="1"/>
          </a:p>
          <a:p>
            <a:r>
              <a:rPr lang="pt-BR" b="0"/>
              <a:t>Sumário</a:t>
            </a:r>
          </a:p>
          <a:p>
            <a:r>
              <a:rPr lang="pt-BR" b="0"/>
              <a:t>Min. 1st Qu.  Median    Mean  3rd Qu.    Max. </a:t>
            </a:r>
          </a:p>
          <a:p>
            <a:r>
              <a:rPr lang="pt-BR" b="0"/>
              <a:t>1.00   4.00     5.00          4.51     5.00          5.00 </a:t>
            </a:r>
          </a:p>
          <a:p>
            <a:endParaRPr lang="pt-BR" b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pt-BR" sz="40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Aeroporto Internacional de Vitória</a:t>
            </a:r>
            <a:endParaRPr sz="40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970696" y="1448671"/>
            <a:ext cx="5996237" cy="5409329"/>
          </a:xfrm>
          <a:prstGeom prst="rect">
            <a:avLst/>
          </a:prstGeom>
        </p:spPr>
      </p:pic>
      <p:sp>
        <p:nvSpPr>
          <p:cNvPr id="12" name="Caixa de texto 11"/>
          <p:cNvSpPr txBox="1"/>
          <p:nvPr/>
        </p:nvSpPr>
        <p:spPr>
          <a:xfrm>
            <a:off x="0" y="987016"/>
            <a:ext cx="5034491" cy="1464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>
                <a:latin typeface="Calibri" panose="020F0502020204030204"/>
                <a:ea typeface="Calibri" panose="020F0502020204030204"/>
                <a:cs typeface="Calibri" panose="020F0502020204030204"/>
              </a:rPr>
              <a:t>Conforto da sala de embarque</a:t>
            </a:r>
          </a:p>
          <a:p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pt-BR">
                <a:latin typeface="Calibri" panose="020F0502020204030204"/>
                <a:ea typeface="Calibri" panose="020F0502020204030204"/>
                <a:cs typeface="Calibri" panose="020F0502020204030204"/>
              </a:rPr>
              <a:t>Sumário</a:t>
            </a:r>
          </a:p>
          <a:p>
            <a:r>
              <a:rPr lang="pt-BR"/>
              <a:t>Min. 1st Qu.  Median    Mean  3rd Qu.    Max.    NA's </a:t>
            </a:r>
          </a:p>
          <a:p>
            <a:r>
              <a:rPr lang="pt-BR"/>
              <a:t>1.00   4.00     5.00          4.50      5.00         5.00     334 </a:t>
            </a:r>
          </a:p>
        </p:txBody>
      </p:sp>
      <p:sp>
        <p:nvSpPr>
          <p:cNvPr id="13" name="Caixa de texto 12"/>
          <p:cNvSpPr txBox="1"/>
          <p:nvPr/>
        </p:nvSpPr>
        <p:spPr>
          <a:xfrm>
            <a:off x="0" y="2451097"/>
            <a:ext cx="5133628" cy="1464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latin typeface="Calibri" panose="020F0502020204030204"/>
                <a:ea typeface="Calibri" panose="020F0502020204030204"/>
                <a:cs typeface="Calibri" panose="020F0502020204030204"/>
              </a:rPr>
              <a:t>Limpeza geral do aeroporto</a:t>
            </a:r>
          </a:p>
          <a:p>
            <a:endParaRPr lang="pt-BR" b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pt-BR" b="0">
                <a:latin typeface="Calibri" panose="020F0502020204030204"/>
                <a:ea typeface="Calibri" panose="020F0502020204030204"/>
                <a:cs typeface="Calibri" panose="020F0502020204030204"/>
              </a:rPr>
              <a:t>Sumário</a:t>
            </a:r>
          </a:p>
          <a:p>
            <a:r>
              <a:rPr lang="pt-BR" b="0">
                <a:latin typeface="Calibri" panose="020F0502020204030204"/>
                <a:ea typeface="Calibri" panose="020F0502020204030204"/>
                <a:cs typeface="Calibri" panose="020F0502020204030204"/>
              </a:rPr>
              <a:t>Min. 1st Qu.  Median    Mean  3rd Qu.    Max.    NA's</a:t>
            </a:r>
          </a:p>
          <a:p>
            <a:r>
              <a:rPr lang="pt-BR" b="0">
                <a:latin typeface="Calibri" panose="020F0502020204030204"/>
                <a:ea typeface="Calibri" panose="020F0502020204030204"/>
                <a:cs typeface="Calibri" panose="020F0502020204030204"/>
              </a:rPr>
              <a:t>3.00   5.00     5.00           4.77    5.00          5.00     338 </a:t>
            </a:r>
          </a:p>
        </p:txBody>
      </p:sp>
      <p:sp>
        <p:nvSpPr>
          <p:cNvPr id="14" name="Caixa de texto 13"/>
          <p:cNvSpPr txBox="1"/>
          <p:nvPr/>
        </p:nvSpPr>
        <p:spPr>
          <a:xfrm>
            <a:off x="0" y="3915178"/>
            <a:ext cx="5258484" cy="1464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latin typeface="Calibri" panose="020F0502020204030204"/>
                <a:ea typeface="Calibri" panose="020F0502020204030204"/>
                <a:cs typeface="Calibri" panose="020F0502020204030204"/>
              </a:rPr>
              <a:t>Satisfação geral</a:t>
            </a:r>
          </a:p>
          <a:p>
            <a:endParaRPr lang="pt-BR" b="1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pt-BR" b="0">
                <a:latin typeface="Calibri" panose="020F0502020204030204"/>
                <a:ea typeface="Calibri" panose="020F0502020204030204"/>
                <a:cs typeface="Calibri" panose="020F0502020204030204"/>
              </a:rPr>
              <a:t>Sumário</a:t>
            </a:r>
          </a:p>
          <a:p>
            <a:r>
              <a:rPr lang="pt-BR" b="0">
                <a:latin typeface="Calibri" panose="020F0502020204030204"/>
                <a:ea typeface="Calibri" panose="020F0502020204030204"/>
                <a:cs typeface="Calibri" panose="020F0502020204030204"/>
              </a:rPr>
              <a:t>Min. 1st Qu.  Median    Mean  3rd Qu.    Max.    NA's </a:t>
            </a:r>
          </a:p>
          <a:p>
            <a:r>
              <a:rPr lang="pt-BR" b="0">
                <a:latin typeface="Calibri" panose="020F0502020204030204"/>
                <a:ea typeface="Calibri" panose="020F0502020204030204"/>
                <a:cs typeface="Calibri" panose="020F0502020204030204"/>
              </a:rPr>
              <a:t>1.00   4.00      5.00         4.67     5.00          5.00       2 </a:t>
            </a:r>
          </a:p>
        </p:txBody>
      </p:sp>
      <p:sp>
        <p:nvSpPr>
          <p:cNvPr id="15" name="Caixa de texto 14"/>
          <p:cNvSpPr txBox="1"/>
          <p:nvPr/>
        </p:nvSpPr>
        <p:spPr>
          <a:xfrm>
            <a:off x="0" y="5379259"/>
            <a:ext cx="5133628" cy="1464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/>
              <a:t>Localização e deslocamento</a:t>
            </a:r>
          </a:p>
          <a:p>
            <a:endParaRPr lang="pt-BR" b="1"/>
          </a:p>
          <a:p>
            <a:r>
              <a:rPr lang="pt-BR" b="0"/>
              <a:t>Sumário</a:t>
            </a:r>
          </a:p>
          <a:p>
            <a:r>
              <a:rPr lang="pt-BR" b="0"/>
              <a:t>Min. 1st Qu.  Median    Mean 3rd Qu.    Max.    NA's 2.00   5.00     5.00          4.76     5.00         5.00       1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089764" y="739035"/>
            <a:ext cx="41613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b="1"/>
              <a:t>Integrantes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089764" y="1847031"/>
            <a:ext cx="4281172" cy="3671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ADIMILDO JOSÉ MARTINHO</a:t>
            </a:r>
          </a:p>
          <a:p>
            <a:pPr>
              <a:lnSpc>
                <a:spcPct val="200000"/>
              </a:lnSpc>
            </a:pP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PEDRO COSTA DIAS</a:t>
            </a:r>
          </a:p>
          <a:p>
            <a:pPr>
              <a:lnSpc>
                <a:spcPct val="200000"/>
              </a:lnSpc>
            </a:pP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CARLOS ANTONIO BATISTA</a:t>
            </a:r>
          </a:p>
          <a:p>
            <a:pPr>
              <a:lnSpc>
                <a:spcPct val="200000"/>
              </a:lnSpc>
            </a:pPr>
            <a:endParaRPr lang="pt-BR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pt-BR" sz="24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Turma 02 / 2º sem/2022</a:t>
            </a:r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Conector reto 2"/>
          <p:cNvCxnSpPr/>
          <p:nvPr/>
        </p:nvCxnSpPr>
        <p:spPr>
          <a:xfrm>
            <a:off x="1089764" y="1847031"/>
            <a:ext cx="98340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pt-BR" sz="40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Aeroporto Internacional de Brasília</a:t>
            </a:r>
            <a:endParaRPr sz="40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991837" y="1448671"/>
            <a:ext cx="5953955" cy="5409329"/>
          </a:xfrm>
          <a:prstGeom prst="rect">
            <a:avLst/>
          </a:prstGeom>
        </p:spPr>
      </p:pic>
      <p:sp>
        <p:nvSpPr>
          <p:cNvPr id="12" name="Caixa de texto 11"/>
          <p:cNvSpPr txBox="1"/>
          <p:nvPr/>
        </p:nvSpPr>
        <p:spPr>
          <a:xfrm>
            <a:off x="0" y="987016"/>
            <a:ext cx="5034491" cy="1464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>
                <a:latin typeface="Calibri" panose="020F0502020204030204"/>
                <a:ea typeface="Calibri" panose="020F0502020204030204"/>
                <a:cs typeface="Calibri" panose="020F0502020204030204"/>
              </a:rPr>
              <a:t>Conforto da sala de embarque</a:t>
            </a:r>
          </a:p>
          <a:p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pt-BR">
                <a:latin typeface="Calibri" panose="020F0502020204030204"/>
                <a:ea typeface="Calibri" panose="020F0502020204030204"/>
                <a:cs typeface="Calibri" panose="020F0502020204030204"/>
              </a:rPr>
              <a:t>Sumário</a:t>
            </a:r>
          </a:p>
          <a:p>
            <a:r>
              <a:rPr lang="pt-BR"/>
              <a:t>Min. 1st Qu.  Median    Mean  3rd Qu.    Max.    NA's </a:t>
            </a:r>
          </a:p>
          <a:p>
            <a:r>
              <a:rPr lang="pt-BR"/>
              <a:t>1.00   4.00      4.00          4.15     5.00         5.00     365 </a:t>
            </a:r>
          </a:p>
        </p:txBody>
      </p:sp>
      <p:sp>
        <p:nvSpPr>
          <p:cNvPr id="13" name="Caixa de texto 12"/>
          <p:cNvSpPr txBox="1"/>
          <p:nvPr/>
        </p:nvSpPr>
        <p:spPr>
          <a:xfrm>
            <a:off x="0" y="2451097"/>
            <a:ext cx="5133628" cy="1464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latin typeface="Calibri" panose="020F0502020204030204"/>
                <a:ea typeface="Calibri" panose="020F0502020204030204"/>
                <a:cs typeface="Calibri" panose="020F0502020204030204"/>
              </a:rPr>
              <a:t>Limpeza geral do aeroporto</a:t>
            </a:r>
          </a:p>
          <a:p>
            <a:endParaRPr lang="pt-BR" b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pt-BR" b="0">
                <a:latin typeface="Calibri" panose="020F0502020204030204"/>
                <a:ea typeface="Calibri" panose="020F0502020204030204"/>
                <a:cs typeface="Calibri" panose="020F0502020204030204"/>
              </a:rPr>
              <a:t>Sumário</a:t>
            </a:r>
          </a:p>
          <a:p>
            <a:r>
              <a:rPr lang="pt-BR" b="0">
                <a:latin typeface="Calibri" panose="020F0502020204030204"/>
                <a:ea typeface="Calibri" panose="020F0502020204030204"/>
                <a:cs typeface="Calibri" panose="020F0502020204030204"/>
              </a:rPr>
              <a:t>Min. 1st Qu.  Median    Mean  3rd Qu.    Max.    NA's 2.00   4.00      5.00          4.61    5.00          5.00     362 </a:t>
            </a:r>
          </a:p>
        </p:txBody>
      </p:sp>
      <p:sp>
        <p:nvSpPr>
          <p:cNvPr id="14" name="Caixa de texto 13"/>
          <p:cNvSpPr txBox="1"/>
          <p:nvPr/>
        </p:nvSpPr>
        <p:spPr>
          <a:xfrm>
            <a:off x="0" y="3915178"/>
            <a:ext cx="5258484" cy="1464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latin typeface="Calibri" panose="020F0502020204030204"/>
                <a:ea typeface="Calibri" panose="020F0502020204030204"/>
                <a:cs typeface="Calibri" panose="020F0502020204030204"/>
              </a:rPr>
              <a:t>Satisfação geral</a:t>
            </a:r>
          </a:p>
          <a:p>
            <a:endParaRPr lang="pt-BR" b="1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pt-BR" b="0">
                <a:latin typeface="Calibri" panose="020F0502020204030204"/>
                <a:ea typeface="Calibri" panose="020F0502020204030204"/>
                <a:cs typeface="Calibri" panose="020F0502020204030204"/>
              </a:rPr>
              <a:t>Sumário</a:t>
            </a:r>
          </a:p>
          <a:p>
            <a:r>
              <a:rPr lang="pt-BR" b="0">
                <a:latin typeface="Calibri" panose="020F0502020204030204"/>
                <a:ea typeface="Calibri" panose="020F0502020204030204"/>
                <a:cs typeface="Calibri" panose="020F0502020204030204"/>
              </a:rPr>
              <a:t>Min. 1st Qu.  Median    Mean  3rd Qu.    Max.    NA's 1.00   4.00      4.00         4.41      5.00         5.00    </a:t>
            </a:r>
            <a:r>
              <a:rPr lang="pt-BR" b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 3 </a:t>
            </a:r>
          </a:p>
        </p:txBody>
      </p:sp>
      <p:sp>
        <p:nvSpPr>
          <p:cNvPr id="15" name="Caixa de texto 14"/>
          <p:cNvSpPr txBox="1"/>
          <p:nvPr/>
        </p:nvSpPr>
        <p:spPr>
          <a:xfrm>
            <a:off x="0" y="5379259"/>
            <a:ext cx="5133628" cy="1464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/>
              <a:t>Localização e deslocamento</a:t>
            </a:r>
          </a:p>
          <a:p>
            <a:endParaRPr lang="pt-BR" b="1"/>
          </a:p>
          <a:p>
            <a:r>
              <a:rPr lang="pt-BR" b="0"/>
              <a:t>Sumário</a:t>
            </a:r>
          </a:p>
          <a:p>
            <a:r>
              <a:rPr lang="pt-BR" b="0"/>
              <a:t>Min. 1st Qu.  Median    Mean  3rd Qu.    Max.    NA's 1.00    4.00    5.00           4.44     5.00         5.00       6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pt-BR" sz="40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Aeroporto Internacional de Curitiba</a:t>
            </a:r>
            <a:endParaRPr sz="40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938633" y="1448671"/>
            <a:ext cx="6060363" cy="5409329"/>
          </a:xfrm>
          <a:prstGeom prst="rect">
            <a:avLst/>
          </a:prstGeom>
        </p:spPr>
      </p:pic>
      <p:sp>
        <p:nvSpPr>
          <p:cNvPr id="12" name="Caixa de texto 11"/>
          <p:cNvSpPr txBox="1"/>
          <p:nvPr/>
        </p:nvSpPr>
        <p:spPr>
          <a:xfrm>
            <a:off x="0" y="987016"/>
            <a:ext cx="5034491" cy="1464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>
                <a:latin typeface="Calibri" panose="020F0502020204030204"/>
                <a:ea typeface="Calibri" panose="020F0502020204030204"/>
                <a:cs typeface="Calibri" panose="020F0502020204030204"/>
              </a:rPr>
              <a:t>Conforto da sala de embarque</a:t>
            </a:r>
          </a:p>
          <a:p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pt-BR">
                <a:latin typeface="Calibri" panose="020F0502020204030204"/>
                <a:ea typeface="Calibri" panose="020F0502020204030204"/>
                <a:cs typeface="Calibri" panose="020F0502020204030204"/>
              </a:rPr>
              <a:t>Sumário</a:t>
            </a:r>
          </a:p>
          <a:p>
            <a:r>
              <a:rPr lang="pt-BR"/>
              <a:t>Min. 1st Qu.  Median    Mean  3rd Qu.    Max.    NA's </a:t>
            </a:r>
          </a:p>
          <a:p>
            <a:r>
              <a:rPr lang="pt-BR"/>
              <a:t>1.00   4.00     4.00          4.18     5.00          5.00     356 </a:t>
            </a:r>
          </a:p>
        </p:txBody>
      </p:sp>
      <p:sp>
        <p:nvSpPr>
          <p:cNvPr id="13" name="Caixa de texto 12"/>
          <p:cNvSpPr txBox="1"/>
          <p:nvPr/>
        </p:nvSpPr>
        <p:spPr>
          <a:xfrm>
            <a:off x="0" y="2451097"/>
            <a:ext cx="5133628" cy="1464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latin typeface="Calibri" panose="020F0502020204030204"/>
                <a:ea typeface="Calibri" panose="020F0502020204030204"/>
                <a:cs typeface="Calibri" panose="020F0502020204030204"/>
              </a:rPr>
              <a:t>Limpeza geral do aeroporto</a:t>
            </a:r>
          </a:p>
          <a:p>
            <a:endParaRPr lang="pt-BR" b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pt-BR" b="0">
                <a:latin typeface="Calibri" panose="020F0502020204030204"/>
                <a:ea typeface="Calibri" panose="020F0502020204030204"/>
                <a:cs typeface="Calibri" panose="020F0502020204030204"/>
              </a:rPr>
              <a:t>Sumário</a:t>
            </a:r>
          </a:p>
          <a:p>
            <a:r>
              <a:rPr lang="pt-BR" b="0">
                <a:latin typeface="Calibri" panose="020F0502020204030204"/>
                <a:ea typeface="Calibri" panose="020F0502020204030204"/>
                <a:cs typeface="Calibri" panose="020F0502020204030204"/>
              </a:rPr>
              <a:t>Min. 1st Qu.  Median    Mean  3rd Qu.    Max.    NA's 1.00   4.00     5.00          4.62     5.00          5.00     352</a:t>
            </a:r>
            <a:r>
              <a:rPr lang="pt-BR" b="1"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</a:p>
        </p:txBody>
      </p:sp>
      <p:sp>
        <p:nvSpPr>
          <p:cNvPr id="14" name="Caixa de texto 13"/>
          <p:cNvSpPr txBox="1"/>
          <p:nvPr/>
        </p:nvSpPr>
        <p:spPr>
          <a:xfrm>
            <a:off x="0" y="3915178"/>
            <a:ext cx="5258484" cy="1464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latin typeface="Calibri" panose="020F0502020204030204"/>
                <a:ea typeface="Calibri" panose="020F0502020204030204"/>
                <a:cs typeface="Calibri" panose="020F0502020204030204"/>
              </a:rPr>
              <a:t>Satisfação geral</a:t>
            </a:r>
          </a:p>
          <a:p>
            <a:endParaRPr lang="pt-BR" b="1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pt-BR" b="0">
                <a:latin typeface="Calibri" panose="020F0502020204030204"/>
                <a:ea typeface="Calibri" panose="020F0502020204030204"/>
                <a:cs typeface="Calibri" panose="020F0502020204030204"/>
              </a:rPr>
              <a:t>Sumário</a:t>
            </a:r>
          </a:p>
          <a:p>
            <a:r>
              <a:rPr lang="pt-BR" b="0">
                <a:latin typeface="Calibri" panose="020F0502020204030204"/>
                <a:ea typeface="Calibri" panose="020F0502020204030204"/>
                <a:cs typeface="Calibri" panose="020F0502020204030204"/>
              </a:rPr>
              <a:t>Min. 1st Qu.  Median    Mean  3rd Qu.    Max. </a:t>
            </a:r>
          </a:p>
          <a:p>
            <a:r>
              <a:rPr lang="pt-BR" b="0">
                <a:latin typeface="Calibri" panose="020F0502020204030204"/>
                <a:ea typeface="Calibri" panose="020F0502020204030204"/>
                <a:cs typeface="Calibri" panose="020F0502020204030204"/>
              </a:rPr>
              <a:t>1.00   4.00     5.00           4.50    5.00          5.00 </a:t>
            </a:r>
          </a:p>
        </p:txBody>
      </p:sp>
      <p:sp>
        <p:nvSpPr>
          <p:cNvPr id="15" name="Caixa de texto 14"/>
          <p:cNvSpPr txBox="1"/>
          <p:nvPr/>
        </p:nvSpPr>
        <p:spPr>
          <a:xfrm>
            <a:off x="0" y="5379259"/>
            <a:ext cx="5133628" cy="1464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/>
              <a:t>Localização e deslocamento</a:t>
            </a:r>
          </a:p>
          <a:p>
            <a:endParaRPr lang="pt-BR" b="1"/>
          </a:p>
          <a:p>
            <a:r>
              <a:rPr lang="pt-BR" b="0"/>
              <a:t>Sumário</a:t>
            </a:r>
          </a:p>
          <a:p>
            <a:r>
              <a:rPr lang="pt-BR" b="0"/>
              <a:t>Min. 1st Qu.  Median    Mean  3rd Qu.    Max.    NA's 1.00    4.00    5.00          4.54     5.00          5.00       1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pt-BR" sz="40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Aeroporto Santos Dumont/RJ</a:t>
            </a:r>
            <a:endParaRPr sz="40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964160" y="1448671"/>
            <a:ext cx="6009308" cy="5409329"/>
          </a:xfrm>
          <a:prstGeom prst="rect">
            <a:avLst/>
          </a:prstGeom>
        </p:spPr>
      </p:pic>
      <p:sp>
        <p:nvSpPr>
          <p:cNvPr id="12" name="Caixa de texto 11"/>
          <p:cNvSpPr txBox="1"/>
          <p:nvPr/>
        </p:nvSpPr>
        <p:spPr>
          <a:xfrm>
            <a:off x="0" y="987016"/>
            <a:ext cx="5034491" cy="1464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>
                <a:latin typeface="Calibri" panose="020F0502020204030204"/>
                <a:ea typeface="Calibri" panose="020F0502020204030204"/>
                <a:cs typeface="Calibri" panose="020F0502020204030204"/>
              </a:rPr>
              <a:t>Conforto da sala de embarque</a:t>
            </a:r>
          </a:p>
          <a:p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pt-BR">
                <a:latin typeface="Calibri" panose="020F0502020204030204"/>
                <a:ea typeface="Calibri" panose="020F0502020204030204"/>
                <a:cs typeface="Calibri" panose="020F0502020204030204"/>
              </a:rPr>
              <a:t>Sumário</a:t>
            </a:r>
          </a:p>
          <a:p>
            <a:r>
              <a:rPr lang="pt-BR"/>
              <a:t>Min. 1st Qu.  Median    Mean  3rd Qu.    Max.    NA's </a:t>
            </a:r>
          </a:p>
          <a:p>
            <a:r>
              <a:rPr lang="pt-BR"/>
              <a:t>1.00   4.00     4.00          4.03     5.00          5.00     335 </a:t>
            </a:r>
          </a:p>
        </p:txBody>
      </p:sp>
      <p:sp>
        <p:nvSpPr>
          <p:cNvPr id="13" name="Caixa de texto 12"/>
          <p:cNvSpPr txBox="1"/>
          <p:nvPr/>
        </p:nvSpPr>
        <p:spPr>
          <a:xfrm>
            <a:off x="0" y="2451097"/>
            <a:ext cx="5133628" cy="1464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latin typeface="Calibri" panose="020F0502020204030204"/>
                <a:ea typeface="Calibri" panose="020F0502020204030204"/>
                <a:cs typeface="Calibri" panose="020F0502020204030204"/>
              </a:rPr>
              <a:t>Limpeza geral do aeroporto</a:t>
            </a:r>
          </a:p>
          <a:p>
            <a:endParaRPr lang="pt-BR" b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pt-BR" b="0">
                <a:latin typeface="Calibri" panose="020F0502020204030204"/>
                <a:ea typeface="Calibri" panose="020F0502020204030204"/>
                <a:cs typeface="Calibri" panose="020F0502020204030204"/>
              </a:rPr>
              <a:t>Sumário</a:t>
            </a:r>
          </a:p>
          <a:p>
            <a:r>
              <a:rPr lang="pt-BR" b="0">
                <a:latin typeface="Calibri" panose="020F0502020204030204"/>
                <a:ea typeface="Calibri" panose="020F0502020204030204"/>
                <a:cs typeface="Calibri" panose="020F0502020204030204"/>
              </a:rPr>
              <a:t>Min. 1st Qu.  Median    Mean  3rd Qu.    Max.    NA's 1.00   4.00     5.00          4.49     5.00          5.00     334 </a:t>
            </a:r>
          </a:p>
        </p:txBody>
      </p:sp>
      <p:sp>
        <p:nvSpPr>
          <p:cNvPr id="14" name="Caixa de texto 13"/>
          <p:cNvSpPr txBox="1"/>
          <p:nvPr/>
        </p:nvSpPr>
        <p:spPr>
          <a:xfrm>
            <a:off x="0" y="3915178"/>
            <a:ext cx="5258484" cy="1464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latin typeface="Calibri" panose="020F0502020204030204"/>
                <a:ea typeface="Calibri" panose="020F0502020204030204"/>
                <a:cs typeface="Calibri" panose="020F0502020204030204"/>
              </a:rPr>
              <a:t>Satisfação geral</a:t>
            </a:r>
          </a:p>
          <a:p>
            <a:endParaRPr lang="pt-BR" b="1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pt-BR" b="0">
                <a:latin typeface="Calibri" panose="020F0502020204030204"/>
                <a:ea typeface="Calibri" panose="020F0502020204030204"/>
                <a:cs typeface="Calibri" panose="020F0502020204030204"/>
              </a:rPr>
              <a:t>Sumário</a:t>
            </a:r>
          </a:p>
          <a:p>
            <a:r>
              <a:rPr lang="pt-BR" b="0">
                <a:latin typeface="Calibri" panose="020F0502020204030204"/>
                <a:ea typeface="Calibri" panose="020F0502020204030204"/>
                <a:cs typeface="Calibri" panose="020F0502020204030204"/>
              </a:rPr>
              <a:t>Min. 1st Qu.  Median    Mean  3rd Qu.    Max. </a:t>
            </a:r>
          </a:p>
          <a:p>
            <a:r>
              <a:rPr lang="pt-BR" b="0">
                <a:latin typeface="Calibri" panose="020F0502020204030204"/>
                <a:ea typeface="Calibri" panose="020F0502020204030204"/>
                <a:cs typeface="Calibri" panose="020F0502020204030204"/>
              </a:rPr>
              <a:t>1.00   4.00     4.00          4.31     5.00          5.00 </a:t>
            </a:r>
          </a:p>
        </p:txBody>
      </p:sp>
      <p:sp>
        <p:nvSpPr>
          <p:cNvPr id="15" name="Caixa de texto 14"/>
          <p:cNvSpPr txBox="1"/>
          <p:nvPr/>
        </p:nvSpPr>
        <p:spPr>
          <a:xfrm>
            <a:off x="0" y="5379259"/>
            <a:ext cx="5133628" cy="1464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/>
              <a:t>Localização e deslocamento</a:t>
            </a:r>
          </a:p>
          <a:p>
            <a:endParaRPr lang="pt-BR" b="1"/>
          </a:p>
          <a:p>
            <a:r>
              <a:rPr lang="pt-BR" b="0"/>
              <a:t>Sumário</a:t>
            </a:r>
          </a:p>
          <a:p>
            <a:r>
              <a:rPr lang="pt-BR" b="0"/>
              <a:t>Min. 1st Qu.  Median    Mean  3rd Qu.    Max.    NA's 1.0     4.0        5.0            4.4       5.0            5.0       3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pt-BR" sz="40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Aeroporto Internacional do Rio de Janeiro</a:t>
            </a:r>
            <a:endParaRPr sz="40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933846" y="1448671"/>
            <a:ext cx="6069937" cy="5409329"/>
          </a:xfrm>
          <a:prstGeom prst="rect">
            <a:avLst/>
          </a:prstGeom>
        </p:spPr>
      </p:pic>
      <p:sp>
        <p:nvSpPr>
          <p:cNvPr id="12" name="Caixa de texto 11"/>
          <p:cNvSpPr txBox="1"/>
          <p:nvPr/>
        </p:nvSpPr>
        <p:spPr>
          <a:xfrm>
            <a:off x="0" y="987016"/>
            <a:ext cx="5034491" cy="1464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>
                <a:latin typeface="Calibri" panose="020F0502020204030204"/>
                <a:ea typeface="Calibri" panose="020F0502020204030204"/>
                <a:cs typeface="Calibri" panose="020F0502020204030204"/>
              </a:rPr>
              <a:t>Conforto da sala de embarque</a:t>
            </a:r>
          </a:p>
          <a:p>
            <a:endParaRPr lang="pt-BR" b="1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pt-BR">
                <a:latin typeface="Calibri" panose="020F0502020204030204"/>
                <a:ea typeface="Calibri" panose="020F0502020204030204"/>
                <a:cs typeface="Calibri" panose="020F0502020204030204"/>
              </a:rPr>
              <a:t>Sumário</a:t>
            </a:r>
          </a:p>
          <a:p>
            <a:r>
              <a:rPr lang="pt-BR"/>
              <a:t>Min. 1st Qu.  Median    Mean  3rd Qu.    Max.    NA's </a:t>
            </a:r>
          </a:p>
          <a:p>
            <a:r>
              <a:rPr lang="pt-BR"/>
              <a:t>1.00   4.00     4.00          4.23     5.00          5.00     412 </a:t>
            </a:r>
          </a:p>
        </p:txBody>
      </p:sp>
      <p:sp>
        <p:nvSpPr>
          <p:cNvPr id="13" name="Caixa de texto 12"/>
          <p:cNvSpPr txBox="1"/>
          <p:nvPr/>
        </p:nvSpPr>
        <p:spPr>
          <a:xfrm>
            <a:off x="0" y="2451097"/>
            <a:ext cx="5133628" cy="1464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latin typeface="Calibri" panose="020F0502020204030204"/>
                <a:ea typeface="Calibri" panose="020F0502020204030204"/>
                <a:cs typeface="Calibri" panose="020F0502020204030204"/>
              </a:rPr>
              <a:t>Limpeza geral do aeroporto</a:t>
            </a:r>
          </a:p>
          <a:p>
            <a:endParaRPr lang="pt-BR" b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pt-BR" b="0">
                <a:latin typeface="Calibri" panose="020F0502020204030204"/>
                <a:ea typeface="Calibri" panose="020F0502020204030204"/>
                <a:cs typeface="Calibri" panose="020F0502020204030204"/>
              </a:rPr>
              <a:t>Sumário</a:t>
            </a:r>
          </a:p>
          <a:p>
            <a:r>
              <a:rPr lang="pt-BR" b="0">
                <a:latin typeface="Calibri" panose="020F0502020204030204"/>
                <a:ea typeface="Calibri" panose="020F0502020204030204"/>
                <a:cs typeface="Calibri" panose="020F0502020204030204"/>
              </a:rPr>
              <a:t>Min. 1st Qu.  Median    Mean  3rd Qu.    Max.    NA's 1.00   4.00     5.00          4.58     5.00          5.00     412</a:t>
            </a:r>
            <a:r>
              <a:rPr lang="pt-BR" b="1"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</a:p>
        </p:txBody>
      </p:sp>
      <p:sp>
        <p:nvSpPr>
          <p:cNvPr id="14" name="Caixa de texto 13"/>
          <p:cNvSpPr txBox="1"/>
          <p:nvPr/>
        </p:nvSpPr>
        <p:spPr>
          <a:xfrm>
            <a:off x="0" y="3915178"/>
            <a:ext cx="5258484" cy="1464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latin typeface="Calibri" panose="020F0502020204030204"/>
                <a:ea typeface="Calibri" panose="020F0502020204030204"/>
                <a:cs typeface="Calibri" panose="020F0502020204030204"/>
              </a:rPr>
              <a:t>Satisfação geral</a:t>
            </a:r>
          </a:p>
          <a:p>
            <a:endParaRPr lang="pt-BR" b="1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pt-BR" b="0">
                <a:latin typeface="Calibri" panose="020F0502020204030204"/>
                <a:ea typeface="Calibri" panose="020F0502020204030204"/>
                <a:cs typeface="Calibri" panose="020F0502020204030204"/>
              </a:rPr>
              <a:t>Sumário</a:t>
            </a:r>
          </a:p>
          <a:p>
            <a:r>
              <a:rPr lang="pt-BR" b="0">
                <a:latin typeface="Calibri" panose="020F0502020204030204"/>
                <a:ea typeface="Calibri" panose="020F0502020204030204"/>
                <a:cs typeface="Calibri" panose="020F0502020204030204"/>
              </a:rPr>
              <a:t>Min. 1st Qu.  Median    Mean  3rd Qu.    Max. </a:t>
            </a:r>
          </a:p>
          <a:p>
            <a:r>
              <a:rPr lang="pt-BR" b="0">
                <a:latin typeface="Calibri" panose="020F0502020204030204"/>
                <a:ea typeface="Calibri" panose="020F0502020204030204"/>
                <a:cs typeface="Calibri" panose="020F0502020204030204"/>
              </a:rPr>
              <a:t>1.00   4.00     4.00          4.39     5.00          5.00 </a:t>
            </a:r>
          </a:p>
        </p:txBody>
      </p:sp>
      <p:sp>
        <p:nvSpPr>
          <p:cNvPr id="15" name="Caixa de texto 14"/>
          <p:cNvSpPr txBox="1"/>
          <p:nvPr/>
        </p:nvSpPr>
        <p:spPr>
          <a:xfrm>
            <a:off x="0" y="5379259"/>
            <a:ext cx="5133628" cy="1464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/>
              <a:t>Localização e deslocamento</a:t>
            </a:r>
          </a:p>
          <a:p>
            <a:endParaRPr lang="pt-BR" b="1"/>
          </a:p>
          <a:p>
            <a:r>
              <a:rPr lang="pt-BR" b="0"/>
              <a:t>Sumário</a:t>
            </a:r>
          </a:p>
          <a:p>
            <a:r>
              <a:rPr lang="pt-BR" b="0"/>
              <a:t>Min. 1st Qu.  Median    Mean  3rd Qu.    Max. </a:t>
            </a:r>
          </a:p>
          <a:p>
            <a:r>
              <a:rPr lang="pt-BR" b="0"/>
              <a:t>1.00   4.00     4.00          4.31     5.00          5.00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pt-BR" sz="40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Aeroporto Internacional Governador Aluízio Alves</a:t>
            </a:r>
            <a:endParaRPr sz="40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958861" y="1448671"/>
            <a:ext cx="6019906" cy="5409329"/>
          </a:xfrm>
          <a:prstGeom prst="rect">
            <a:avLst/>
          </a:prstGeom>
        </p:spPr>
      </p:pic>
      <p:sp>
        <p:nvSpPr>
          <p:cNvPr id="12" name="Caixa de texto 11"/>
          <p:cNvSpPr txBox="1"/>
          <p:nvPr/>
        </p:nvSpPr>
        <p:spPr>
          <a:xfrm>
            <a:off x="0" y="987016"/>
            <a:ext cx="5034491" cy="1738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>
                <a:latin typeface="Calibri" panose="020F0502020204030204"/>
                <a:ea typeface="Calibri" panose="020F0502020204030204"/>
                <a:cs typeface="Calibri" panose="020F0502020204030204"/>
              </a:rPr>
              <a:t>Conforto da sala de embarque</a:t>
            </a:r>
          </a:p>
          <a:p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pt-BR">
                <a:latin typeface="Calibri" panose="020F0502020204030204"/>
                <a:ea typeface="Calibri" panose="020F0502020204030204"/>
                <a:cs typeface="Calibri" panose="020F0502020204030204"/>
              </a:rPr>
              <a:t>Sumário</a:t>
            </a:r>
          </a:p>
          <a:p>
            <a:r>
              <a:rPr lang="pt-BR"/>
              <a:t>Min. 1st Qu.  Median    Mean  3rd Qu.    Max.    NA's </a:t>
            </a:r>
          </a:p>
          <a:p>
            <a:r>
              <a:rPr lang="pt-BR"/>
              <a:t>1.00   4.00     5.00          4.47     5.00          5.00     360 </a:t>
            </a:r>
          </a:p>
          <a:p>
            <a:endParaRPr lang="pt-BR"/>
          </a:p>
        </p:txBody>
      </p:sp>
      <p:sp>
        <p:nvSpPr>
          <p:cNvPr id="13" name="Caixa de texto 12"/>
          <p:cNvSpPr txBox="1"/>
          <p:nvPr/>
        </p:nvSpPr>
        <p:spPr>
          <a:xfrm>
            <a:off x="0" y="2451097"/>
            <a:ext cx="5133628" cy="1464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latin typeface="Calibri" panose="020F0502020204030204"/>
                <a:ea typeface="Calibri" panose="020F0502020204030204"/>
                <a:cs typeface="Calibri" panose="020F0502020204030204"/>
              </a:rPr>
              <a:t>Limpeza geral do aeroporto</a:t>
            </a:r>
          </a:p>
          <a:p>
            <a:endParaRPr lang="pt-BR" b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pt-BR" b="0">
                <a:latin typeface="Calibri" panose="020F0502020204030204"/>
                <a:ea typeface="Calibri" panose="020F0502020204030204"/>
                <a:cs typeface="Calibri" panose="020F0502020204030204"/>
              </a:rPr>
              <a:t>Sumário</a:t>
            </a:r>
          </a:p>
          <a:p>
            <a:r>
              <a:rPr lang="pt-BR" b="0">
                <a:latin typeface="Calibri" panose="020F0502020204030204"/>
                <a:ea typeface="Calibri" panose="020F0502020204030204"/>
                <a:cs typeface="Calibri" panose="020F0502020204030204"/>
              </a:rPr>
              <a:t>Min. 1st Qu.  Median    Mean  3rd Qu.    Max.    NA's 1.00   4.00      5.00         4.64     5.00          5.00     364 </a:t>
            </a:r>
            <a:r>
              <a:rPr lang="pt-BR" b="1"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</a:p>
        </p:txBody>
      </p:sp>
      <p:sp>
        <p:nvSpPr>
          <p:cNvPr id="14" name="Caixa de texto 13"/>
          <p:cNvSpPr txBox="1"/>
          <p:nvPr/>
        </p:nvSpPr>
        <p:spPr>
          <a:xfrm>
            <a:off x="0" y="3915178"/>
            <a:ext cx="5258484" cy="1459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latin typeface="Calibri" panose="020F0502020204030204"/>
                <a:ea typeface="Calibri" panose="020F0502020204030204"/>
                <a:cs typeface="Calibri" panose="020F0502020204030204"/>
              </a:rPr>
              <a:t>Satisfação geral</a:t>
            </a:r>
          </a:p>
          <a:p>
            <a:endParaRPr lang="pt-BR" b="1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pt-BR" b="0">
                <a:latin typeface="Calibri" panose="020F0502020204030204"/>
                <a:ea typeface="Calibri" panose="020F0502020204030204"/>
                <a:cs typeface="Calibri" panose="020F0502020204030204"/>
              </a:rPr>
              <a:t>Sumário</a:t>
            </a:r>
          </a:p>
          <a:p>
            <a:r>
              <a:rPr lang="pt-BR" b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Min. 1st Qu.  Median    Mean  3rd Qu.    Max. </a:t>
            </a:r>
          </a:p>
          <a:p>
            <a:r>
              <a:rPr lang="pt-BR" b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1.00   4.00    5.00         4.47    5.00         5.00 </a:t>
            </a:r>
          </a:p>
        </p:txBody>
      </p:sp>
      <p:sp>
        <p:nvSpPr>
          <p:cNvPr id="15" name="Caixa de texto 14"/>
          <p:cNvSpPr txBox="1"/>
          <p:nvPr/>
        </p:nvSpPr>
        <p:spPr>
          <a:xfrm>
            <a:off x="0" y="5379259"/>
            <a:ext cx="5133628" cy="1464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/>
              <a:t>Localização e deslocamento</a:t>
            </a:r>
          </a:p>
          <a:p>
            <a:endParaRPr lang="pt-BR" b="1"/>
          </a:p>
          <a:p>
            <a:r>
              <a:rPr lang="pt-BR" b="0"/>
              <a:t>Sumário</a:t>
            </a:r>
          </a:p>
          <a:p>
            <a:r>
              <a:rPr lang="pt-BR" b="0"/>
              <a:t>Min. 1st Qu.  Median    Mean  3rd Qu.    Max.    NA's 1.00   4.00     5.00          4.64     5.00          5.00       2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pt-BR" sz="40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Aeroporto Internacional de Viracopos</a:t>
            </a:r>
            <a:endParaRPr sz="40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967296" y="1448671"/>
            <a:ext cx="6003037" cy="5409329"/>
          </a:xfrm>
          <a:prstGeom prst="rect">
            <a:avLst/>
          </a:prstGeom>
        </p:spPr>
      </p:pic>
      <p:sp>
        <p:nvSpPr>
          <p:cNvPr id="12" name="Caixa de texto 11"/>
          <p:cNvSpPr txBox="1"/>
          <p:nvPr/>
        </p:nvSpPr>
        <p:spPr>
          <a:xfrm>
            <a:off x="0" y="987016"/>
            <a:ext cx="5034491" cy="1464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>
                <a:latin typeface="Calibri" panose="020F0502020204030204"/>
                <a:ea typeface="Calibri" panose="020F0502020204030204"/>
                <a:cs typeface="Calibri" panose="020F0502020204030204"/>
              </a:rPr>
              <a:t>Conforto da sala de embarque</a:t>
            </a:r>
          </a:p>
          <a:p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pt-BR">
                <a:latin typeface="Calibri" panose="020F0502020204030204"/>
                <a:ea typeface="Calibri" panose="020F0502020204030204"/>
                <a:cs typeface="Calibri" panose="020F0502020204030204"/>
              </a:rPr>
              <a:t>Sumário</a:t>
            </a:r>
          </a:p>
          <a:p>
            <a:r>
              <a:rPr lang="pt-BR"/>
              <a:t>Min. 1st Qu.  Median    Mean  3rd Qu.    Max.    NA's </a:t>
            </a:r>
          </a:p>
          <a:p>
            <a:r>
              <a:rPr lang="pt-BR"/>
              <a:t>1.00   4.00      5.00         4.47     5.00          5.00     361  </a:t>
            </a:r>
          </a:p>
        </p:txBody>
      </p:sp>
      <p:sp>
        <p:nvSpPr>
          <p:cNvPr id="13" name="Caixa de texto 12"/>
          <p:cNvSpPr txBox="1"/>
          <p:nvPr/>
        </p:nvSpPr>
        <p:spPr>
          <a:xfrm>
            <a:off x="0" y="2451097"/>
            <a:ext cx="5133628" cy="1464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latin typeface="Calibri" panose="020F0502020204030204"/>
                <a:ea typeface="Calibri" panose="020F0502020204030204"/>
                <a:cs typeface="Calibri" panose="020F0502020204030204"/>
              </a:rPr>
              <a:t>Limpeza geral do aeroporto</a:t>
            </a:r>
          </a:p>
          <a:p>
            <a:endParaRPr lang="pt-BR" b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pt-BR" b="0">
                <a:latin typeface="Calibri" panose="020F0502020204030204"/>
                <a:ea typeface="Calibri" panose="020F0502020204030204"/>
                <a:cs typeface="Calibri" panose="020F0502020204030204"/>
              </a:rPr>
              <a:t>Sumário</a:t>
            </a:r>
          </a:p>
          <a:p>
            <a:r>
              <a:rPr lang="pt-BR" b="0">
                <a:latin typeface="Calibri" panose="020F0502020204030204"/>
                <a:ea typeface="Calibri" panose="020F0502020204030204"/>
                <a:cs typeface="Calibri" panose="020F0502020204030204"/>
              </a:rPr>
              <a:t>Min. 1st Qu.  Median    Mean  3rd Qu.    Max.    NA's</a:t>
            </a:r>
          </a:p>
          <a:p>
            <a:r>
              <a:rPr lang="pt-BR" b="0">
                <a:latin typeface="Calibri" panose="020F0502020204030204"/>
                <a:ea typeface="Calibri" panose="020F0502020204030204"/>
                <a:cs typeface="Calibri" panose="020F0502020204030204"/>
              </a:rPr>
              <a:t>3.00    4.00     5.00         4.63     5.00          5.00     360  </a:t>
            </a:r>
          </a:p>
        </p:txBody>
      </p:sp>
      <p:sp>
        <p:nvSpPr>
          <p:cNvPr id="14" name="Caixa de texto 13"/>
          <p:cNvSpPr txBox="1"/>
          <p:nvPr/>
        </p:nvSpPr>
        <p:spPr>
          <a:xfrm>
            <a:off x="0" y="3915178"/>
            <a:ext cx="5258484" cy="1464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latin typeface="Calibri" panose="020F0502020204030204"/>
                <a:ea typeface="Calibri" panose="020F0502020204030204"/>
                <a:cs typeface="Calibri" panose="020F0502020204030204"/>
              </a:rPr>
              <a:t>Satisfação geral</a:t>
            </a:r>
          </a:p>
          <a:p>
            <a:endParaRPr lang="pt-BR" b="1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pt-BR" b="0">
                <a:latin typeface="Calibri" panose="020F0502020204030204"/>
                <a:ea typeface="Calibri" panose="020F0502020204030204"/>
                <a:cs typeface="Calibri" panose="020F0502020204030204"/>
              </a:rPr>
              <a:t>Sumário</a:t>
            </a:r>
          </a:p>
          <a:p>
            <a:r>
              <a:rPr lang="pt-BR" b="0">
                <a:latin typeface="Calibri" panose="020F0502020204030204"/>
                <a:ea typeface="Calibri" panose="020F0502020204030204"/>
                <a:cs typeface="Calibri" panose="020F0502020204030204"/>
              </a:rPr>
              <a:t>Min. 1st Qu.  Median    Mean  3rd Qu.    Max. </a:t>
            </a:r>
          </a:p>
          <a:p>
            <a:r>
              <a:rPr lang="pt-BR" b="0">
                <a:latin typeface="Calibri" panose="020F0502020204030204"/>
                <a:ea typeface="Calibri" panose="020F0502020204030204"/>
                <a:cs typeface="Calibri" panose="020F0502020204030204"/>
              </a:rPr>
              <a:t>3.00    4.00    5.00          4.61     5.00          5.00  </a:t>
            </a:r>
          </a:p>
        </p:txBody>
      </p:sp>
      <p:sp>
        <p:nvSpPr>
          <p:cNvPr id="15" name="Caixa de texto 14"/>
          <p:cNvSpPr txBox="1"/>
          <p:nvPr/>
        </p:nvSpPr>
        <p:spPr>
          <a:xfrm>
            <a:off x="0" y="5379259"/>
            <a:ext cx="5133628" cy="1464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/>
              <a:t>Localização e deslocamento</a:t>
            </a:r>
          </a:p>
          <a:p>
            <a:endParaRPr lang="pt-BR" b="1"/>
          </a:p>
          <a:p>
            <a:r>
              <a:rPr lang="pt-BR" b="0"/>
              <a:t>Sumário</a:t>
            </a:r>
          </a:p>
          <a:p>
            <a:r>
              <a:rPr lang="pt-BR" b="0"/>
              <a:t>Min. 1st Qu.  Median    Mean  3rd Qu.    Max.    NA's 1.00   4.00     4.00          4.25     5.00          5.00       5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pt-BR" sz="40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Aeroporto Internacional de Cuiabá</a:t>
            </a:r>
            <a:endParaRPr sz="40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862563" y="1448671"/>
            <a:ext cx="6212503" cy="5409329"/>
          </a:xfrm>
          <a:prstGeom prst="rect">
            <a:avLst/>
          </a:prstGeom>
        </p:spPr>
      </p:pic>
      <p:sp>
        <p:nvSpPr>
          <p:cNvPr id="12" name="Caixa de texto 11"/>
          <p:cNvSpPr txBox="1"/>
          <p:nvPr/>
        </p:nvSpPr>
        <p:spPr>
          <a:xfrm>
            <a:off x="0" y="987016"/>
            <a:ext cx="5034491" cy="1464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>
                <a:latin typeface="Calibri" panose="020F0502020204030204"/>
                <a:ea typeface="Calibri" panose="020F0502020204030204"/>
                <a:cs typeface="Calibri" panose="020F0502020204030204"/>
              </a:rPr>
              <a:t>Conforto da sala de embarque</a:t>
            </a:r>
          </a:p>
          <a:p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pt-BR">
                <a:latin typeface="Calibri" panose="020F0502020204030204"/>
                <a:ea typeface="Calibri" panose="020F0502020204030204"/>
                <a:cs typeface="Calibri" panose="020F0502020204030204"/>
              </a:rPr>
              <a:t>Sumário</a:t>
            </a:r>
          </a:p>
          <a:p>
            <a:r>
              <a:rPr lang="pt-BR"/>
              <a:t>Min. 1st Qu.  Median    Mean  3rd Qu.    Max.    NA's </a:t>
            </a:r>
          </a:p>
          <a:p>
            <a:r>
              <a:rPr lang="pt-BR"/>
              <a:t>1.00   3.00     4.00          3.90     4.00          5.00     340 </a:t>
            </a:r>
          </a:p>
        </p:txBody>
      </p:sp>
      <p:sp>
        <p:nvSpPr>
          <p:cNvPr id="13" name="Caixa de texto 12"/>
          <p:cNvSpPr txBox="1"/>
          <p:nvPr/>
        </p:nvSpPr>
        <p:spPr>
          <a:xfrm>
            <a:off x="0" y="2451097"/>
            <a:ext cx="5133628" cy="1464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latin typeface="Calibri" panose="020F0502020204030204"/>
                <a:ea typeface="Calibri" panose="020F0502020204030204"/>
                <a:cs typeface="Calibri" panose="020F0502020204030204"/>
              </a:rPr>
              <a:t>Limpeza geral do aeroporto</a:t>
            </a:r>
          </a:p>
          <a:p>
            <a:endParaRPr lang="pt-BR" b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pt-BR" b="0">
                <a:latin typeface="Calibri" panose="020F0502020204030204"/>
                <a:ea typeface="Calibri" panose="020F0502020204030204"/>
                <a:cs typeface="Calibri" panose="020F0502020204030204"/>
              </a:rPr>
              <a:t>Sumário</a:t>
            </a:r>
          </a:p>
          <a:p>
            <a:r>
              <a:rPr lang="pt-BR" b="0">
                <a:latin typeface="Calibri" panose="020F0502020204030204"/>
                <a:ea typeface="Calibri" panose="020F0502020204030204"/>
                <a:cs typeface="Calibri" panose="020F0502020204030204"/>
              </a:rPr>
              <a:t>Min. 1st Qu.  Median    Mean  3rd Qu.    Max.    NA's </a:t>
            </a:r>
          </a:p>
          <a:p>
            <a:r>
              <a:rPr lang="pt-BR" b="0">
                <a:latin typeface="Calibri" panose="020F0502020204030204"/>
                <a:ea typeface="Calibri" panose="020F0502020204030204"/>
                <a:cs typeface="Calibri" panose="020F0502020204030204"/>
              </a:rPr>
              <a:t>2.00   4.00     4.00          4.43     5.00          5.00     344 </a:t>
            </a:r>
            <a:r>
              <a:rPr lang="pt-BR" b="1"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</a:p>
        </p:txBody>
      </p:sp>
      <p:sp>
        <p:nvSpPr>
          <p:cNvPr id="14" name="Caixa de texto 13"/>
          <p:cNvSpPr txBox="1"/>
          <p:nvPr/>
        </p:nvSpPr>
        <p:spPr>
          <a:xfrm>
            <a:off x="0" y="3915178"/>
            <a:ext cx="5258484" cy="1464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latin typeface="Calibri" panose="020F0502020204030204"/>
                <a:ea typeface="Calibri" panose="020F0502020204030204"/>
                <a:cs typeface="Calibri" panose="020F0502020204030204"/>
              </a:rPr>
              <a:t>Satisfação geral</a:t>
            </a:r>
          </a:p>
          <a:p>
            <a:endParaRPr lang="pt-BR" b="1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pt-BR" b="0">
                <a:latin typeface="Calibri" panose="020F0502020204030204"/>
                <a:ea typeface="Calibri" panose="020F0502020204030204"/>
                <a:cs typeface="Calibri" panose="020F0502020204030204"/>
              </a:rPr>
              <a:t>Sumário</a:t>
            </a:r>
          </a:p>
          <a:p>
            <a:r>
              <a:rPr lang="pt-BR" b="0">
                <a:latin typeface="Calibri" panose="020F0502020204030204"/>
                <a:ea typeface="Calibri" panose="020F0502020204030204"/>
                <a:cs typeface="Calibri" panose="020F0502020204030204"/>
              </a:rPr>
              <a:t>Min. 1st Qu.  Median    Mean  3rd Qu.    Max.    NA's 1.00   4.00     4.00          4.27     5.00          5.00       2  </a:t>
            </a:r>
          </a:p>
        </p:txBody>
      </p:sp>
      <p:sp>
        <p:nvSpPr>
          <p:cNvPr id="15" name="Caixa de texto 14"/>
          <p:cNvSpPr txBox="1"/>
          <p:nvPr/>
        </p:nvSpPr>
        <p:spPr>
          <a:xfrm>
            <a:off x="0" y="5379259"/>
            <a:ext cx="5133628" cy="1464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/>
              <a:t>Localização e deslocamento</a:t>
            </a:r>
          </a:p>
          <a:p>
            <a:endParaRPr lang="pt-BR" b="1"/>
          </a:p>
          <a:p>
            <a:r>
              <a:rPr lang="pt-BR" b="0"/>
              <a:t>Sumário</a:t>
            </a:r>
          </a:p>
          <a:p>
            <a:r>
              <a:rPr lang="pt-BR" b="0"/>
              <a:t>Min. 1st Qu.  Median    Mean  3rd Qu.    Max.    NA's 1.00   4.00     4.00          4.34     5.00          5.00      11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pt-BR" sz="40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Aeroporto Internacional de São Paulo/Guarulhos</a:t>
            </a:r>
            <a:endParaRPr sz="40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830068" y="1483427"/>
            <a:ext cx="6277493" cy="5339817"/>
          </a:xfrm>
          <a:prstGeom prst="rect">
            <a:avLst/>
          </a:prstGeom>
        </p:spPr>
      </p:pic>
      <p:sp>
        <p:nvSpPr>
          <p:cNvPr id="12" name="Caixa de texto 11"/>
          <p:cNvSpPr txBox="1"/>
          <p:nvPr/>
        </p:nvSpPr>
        <p:spPr>
          <a:xfrm>
            <a:off x="0" y="987016"/>
            <a:ext cx="5034491" cy="1464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>
                <a:latin typeface="Calibri" panose="020F0502020204030204"/>
                <a:ea typeface="Calibri" panose="020F0502020204030204"/>
                <a:cs typeface="Calibri" panose="020F0502020204030204"/>
              </a:rPr>
              <a:t>Conforto da sala de embarque</a:t>
            </a:r>
          </a:p>
          <a:p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pt-BR">
                <a:latin typeface="Calibri" panose="020F0502020204030204"/>
                <a:ea typeface="Calibri" panose="020F0502020204030204"/>
                <a:cs typeface="Calibri" panose="020F0502020204030204"/>
              </a:rPr>
              <a:t>Sumário</a:t>
            </a:r>
          </a:p>
          <a:p>
            <a:r>
              <a:rPr lang="pt-BR"/>
              <a:t>Min. 1st Qu.  Median    Mean  3rd Qu.    Max.    NA's </a:t>
            </a:r>
          </a:p>
          <a:p>
            <a:r>
              <a:rPr lang="pt-BR"/>
              <a:t>1.00   4.00     4.00          3.99     5.00          5.00     544 </a:t>
            </a:r>
          </a:p>
        </p:txBody>
      </p:sp>
      <p:sp>
        <p:nvSpPr>
          <p:cNvPr id="13" name="Caixa de texto 12"/>
          <p:cNvSpPr txBox="1"/>
          <p:nvPr/>
        </p:nvSpPr>
        <p:spPr>
          <a:xfrm>
            <a:off x="0" y="2451097"/>
            <a:ext cx="5133628" cy="1464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latin typeface="Calibri" panose="020F0502020204030204"/>
                <a:ea typeface="Calibri" panose="020F0502020204030204"/>
                <a:cs typeface="Calibri" panose="020F0502020204030204"/>
              </a:rPr>
              <a:t>Limpeza geral do aeroporto</a:t>
            </a:r>
          </a:p>
          <a:p>
            <a:endParaRPr lang="pt-BR" b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pt-BR" b="0">
                <a:latin typeface="Calibri" panose="020F0502020204030204"/>
                <a:ea typeface="Calibri" panose="020F0502020204030204"/>
                <a:cs typeface="Calibri" panose="020F0502020204030204"/>
              </a:rPr>
              <a:t>Sumário</a:t>
            </a:r>
          </a:p>
          <a:p>
            <a:r>
              <a:rPr lang="pt-BR" b="0">
                <a:latin typeface="Calibri" panose="020F0502020204030204"/>
                <a:ea typeface="Calibri" panose="020F0502020204030204"/>
                <a:cs typeface="Calibri" panose="020F0502020204030204"/>
              </a:rPr>
              <a:t>Min. 1st Qu.  Median    Mean  3rd Qu.    Max.    NA's 2.00   4.00     5.00          4.44     5.00          5.00     542 </a:t>
            </a:r>
          </a:p>
        </p:txBody>
      </p:sp>
      <p:sp>
        <p:nvSpPr>
          <p:cNvPr id="14" name="Caixa de texto 13"/>
          <p:cNvSpPr txBox="1"/>
          <p:nvPr/>
        </p:nvSpPr>
        <p:spPr>
          <a:xfrm>
            <a:off x="0" y="3915178"/>
            <a:ext cx="5258484" cy="1464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latin typeface="Calibri" panose="020F0502020204030204"/>
                <a:ea typeface="Calibri" panose="020F0502020204030204"/>
                <a:cs typeface="Calibri" panose="020F0502020204030204"/>
              </a:rPr>
              <a:t>Satisfação geral</a:t>
            </a:r>
          </a:p>
          <a:p>
            <a:endParaRPr lang="pt-BR" b="1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pt-BR" b="0">
                <a:latin typeface="Calibri" panose="020F0502020204030204"/>
                <a:ea typeface="Calibri" panose="020F0502020204030204"/>
                <a:cs typeface="Calibri" panose="020F0502020204030204"/>
              </a:rPr>
              <a:t>Sumário</a:t>
            </a:r>
          </a:p>
          <a:p>
            <a:r>
              <a:rPr lang="pt-BR" b="0">
                <a:latin typeface="Calibri" panose="020F0502020204030204"/>
                <a:ea typeface="Calibri" panose="020F0502020204030204"/>
                <a:cs typeface="Calibri" panose="020F0502020204030204"/>
              </a:rPr>
              <a:t>Min. 1st Qu.  Median    Mean  3rd Qu.    Max.    NA's </a:t>
            </a:r>
          </a:p>
          <a:p>
            <a:r>
              <a:rPr lang="pt-BR" b="0">
                <a:latin typeface="Calibri" panose="020F0502020204030204"/>
                <a:ea typeface="Calibri" panose="020F0502020204030204"/>
                <a:cs typeface="Calibri" panose="020F0502020204030204"/>
              </a:rPr>
              <a:t>1.00   4.00     4.00          4.23     5.00          5.00       2 </a:t>
            </a:r>
          </a:p>
        </p:txBody>
      </p:sp>
      <p:sp>
        <p:nvSpPr>
          <p:cNvPr id="15" name="Caixa de texto 14"/>
          <p:cNvSpPr txBox="1"/>
          <p:nvPr/>
        </p:nvSpPr>
        <p:spPr>
          <a:xfrm>
            <a:off x="0" y="5379259"/>
            <a:ext cx="5133628" cy="1464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/>
              <a:t>Localização e deslocamento</a:t>
            </a:r>
          </a:p>
          <a:p>
            <a:endParaRPr lang="pt-BR" b="1"/>
          </a:p>
          <a:p>
            <a:r>
              <a:rPr lang="pt-BR" b="0"/>
              <a:t>Sumário</a:t>
            </a:r>
          </a:p>
          <a:p>
            <a:r>
              <a:rPr lang="pt-BR" b="0"/>
              <a:t>Min. 1st Qu.  Median    Mean  3rd Qu.    Max.    NA's 1.00   4.00     4.00          4.08     5.00          5.00       6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pt-BR" sz="40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Aeroporto Internacional de Manaus</a:t>
            </a:r>
            <a:endParaRPr sz="40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830068" y="1508694"/>
            <a:ext cx="6277493" cy="5289282"/>
          </a:xfrm>
          <a:prstGeom prst="rect">
            <a:avLst/>
          </a:prstGeom>
        </p:spPr>
      </p:pic>
      <p:sp>
        <p:nvSpPr>
          <p:cNvPr id="12" name="Caixa de texto 11"/>
          <p:cNvSpPr txBox="1"/>
          <p:nvPr/>
        </p:nvSpPr>
        <p:spPr>
          <a:xfrm>
            <a:off x="0" y="987016"/>
            <a:ext cx="5086171" cy="1464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>
                <a:latin typeface="Calibri" panose="020F0502020204030204"/>
                <a:ea typeface="Calibri" panose="020F0502020204030204"/>
                <a:cs typeface="Calibri" panose="020F0502020204030204"/>
              </a:rPr>
              <a:t>Conforto da sala de embarque</a:t>
            </a:r>
          </a:p>
          <a:p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pt-BR">
                <a:latin typeface="Calibri" panose="020F0502020204030204"/>
                <a:ea typeface="Calibri" panose="020F0502020204030204"/>
                <a:cs typeface="Calibri" panose="020F0502020204030204"/>
              </a:rPr>
              <a:t>Sumário</a:t>
            </a:r>
          </a:p>
          <a:p>
            <a:r>
              <a:rPr lang="pt-BR"/>
              <a:t>Min. 1st Qu.  Median    Mean   3rd Qu.    Max.    NA's </a:t>
            </a:r>
          </a:p>
          <a:p>
            <a:r>
              <a:rPr lang="pt-BR"/>
              <a:t>1.00   4.00     4.00          4.15      5.00          5.00     343 </a:t>
            </a:r>
          </a:p>
        </p:txBody>
      </p:sp>
      <p:sp>
        <p:nvSpPr>
          <p:cNvPr id="13" name="Caixa de texto 12"/>
          <p:cNvSpPr txBox="1"/>
          <p:nvPr/>
        </p:nvSpPr>
        <p:spPr>
          <a:xfrm>
            <a:off x="0" y="2451097"/>
            <a:ext cx="5133628" cy="1464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latin typeface="Calibri" panose="020F0502020204030204"/>
                <a:ea typeface="Calibri" panose="020F0502020204030204"/>
                <a:cs typeface="Calibri" panose="020F0502020204030204"/>
              </a:rPr>
              <a:t>Limpeza geral do aeroporto</a:t>
            </a:r>
          </a:p>
          <a:p>
            <a:endParaRPr lang="pt-BR" b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pt-BR" b="0">
                <a:latin typeface="Calibri" panose="020F0502020204030204"/>
                <a:ea typeface="Calibri" panose="020F0502020204030204"/>
                <a:cs typeface="Calibri" panose="020F0502020204030204"/>
              </a:rPr>
              <a:t>Sumário</a:t>
            </a:r>
          </a:p>
          <a:p>
            <a:r>
              <a:rPr lang="pt-BR" b="0">
                <a:latin typeface="Calibri" panose="020F0502020204030204"/>
                <a:ea typeface="Calibri" panose="020F0502020204030204"/>
                <a:cs typeface="Calibri" panose="020F0502020204030204"/>
              </a:rPr>
              <a:t>Min. 1st Qu.  Median    Mean  3rd Qu.    Max.    NA's 1.00   4.00     5.00          4.59     5.00          5.00     343 </a:t>
            </a:r>
          </a:p>
        </p:txBody>
      </p:sp>
      <p:sp>
        <p:nvSpPr>
          <p:cNvPr id="14" name="Caixa de texto 13"/>
          <p:cNvSpPr txBox="1"/>
          <p:nvPr/>
        </p:nvSpPr>
        <p:spPr>
          <a:xfrm>
            <a:off x="0" y="3915178"/>
            <a:ext cx="5258484" cy="2008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latin typeface="Calibri" panose="020F0502020204030204"/>
                <a:ea typeface="Calibri" panose="020F0502020204030204"/>
                <a:cs typeface="Calibri" panose="020F0502020204030204"/>
              </a:rPr>
              <a:t>Satisfação geral</a:t>
            </a:r>
          </a:p>
          <a:p>
            <a:endParaRPr lang="pt-BR" b="1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pt-BR" b="0">
                <a:latin typeface="Calibri" panose="020F0502020204030204"/>
                <a:ea typeface="Calibri" panose="020F0502020204030204"/>
                <a:cs typeface="Calibri" panose="020F0502020204030204"/>
              </a:rPr>
              <a:t>Sumário</a:t>
            </a:r>
          </a:p>
          <a:p>
            <a:r>
              <a:rPr lang="pt-BR" b="0">
                <a:latin typeface="Calibri" panose="020F0502020204030204"/>
                <a:ea typeface="Calibri" panose="020F0502020204030204"/>
                <a:cs typeface="Calibri" panose="020F0502020204030204"/>
              </a:rPr>
              <a:t>Min. 1st Qu.  Median    Mean  3rd Qu.    Max. </a:t>
            </a:r>
          </a:p>
          <a:p>
            <a:r>
              <a:rPr lang="pt-BR" b="0">
                <a:latin typeface="Calibri" panose="020F0502020204030204"/>
                <a:ea typeface="Calibri" panose="020F0502020204030204"/>
                <a:cs typeface="Calibri" panose="020F0502020204030204"/>
              </a:rPr>
              <a:t>1.00   4.00     4.00          4.41     5.00          5.00 </a:t>
            </a:r>
          </a:p>
          <a:p>
            <a:endParaRPr lang="pt-BR" b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b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aixa de texto 14"/>
          <p:cNvSpPr txBox="1"/>
          <p:nvPr/>
        </p:nvSpPr>
        <p:spPr>
          <a:xfrm>
            <a:off x="0" y="5379259"/>
            <a:ext cx="5133628" cy="1464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/>
              <a:t>Localização e deslocamento</a:t>
            </a:r>
          </a:p>
          <a:p>
            <a:endParaRPr lang="pt-BR" b="1"/>
          </a:p>
          <a:p>
            <a:r>
              <a:rPr lang="pt-BR" b="0"/>
              <a:t>Sumário</a:t>
            </a:r>
          </a:p>
          <a:p>
            <a:r>
              <a:rPr lang="pt-BR" b="0"/>
              <a:t>Min. 1st Qu.  Median    Mean  3rd Qu.    Max.    NA's 1.00   4.00     5.00          4.45     5.00          5.00      18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pt-BR" sz="40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Aeroporto Internacional de Minas Gerais</a:t>
            </a:r>
            <a:endParaRPr sz="40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019978" y="1448671"/>
            <a:ext cx="5897672" cy="5409329"/>
          </a:xfrm>
          <a:prstGeom prst="rect">
            <a:avLst/>
          </a:prstGeom>
        </p:spPr>
      </p:pic>
      <p:sp>
        <p:nvSpPr>
          <p:cNvPr id="12" name="Caixa de texto 11"/>
          <p:cNvSpPr txBox="1"/>
          <p:nvPr/>
        </p:nvSpPr>
        <p:spPr>
          <a:xfrm>
            <a:off x="0" y="987016"/>
            <a:ext cx="5034491" cy="1464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>
                <a:latin typeface="Calibri" panose="020F0502020204030204"/>
                <a:ea typeface="Calibri" panose="020F0502020204030204"/>
                <a:cs typeface="Calibri" panose="020F0502020204030204"/>
              </a:rPr>
              <a:t>Conforto da sala de embarque</a:t>
            </a:r>
          </a:p>
          <a:p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pt-BR">
                <a:latin typeface="Calibri" panose="020F0502020204030204"/>
                <a:ea typeface="Calibri" panose="020F0502020204030204"/>
                <a:cs typeface="Calibri" panose="020F0502020204030204"/>
              </a:rPr>
              <a:t>Sumário</a:t>
            </a:r>
          </a:p>
          <a:p>
            <a:r>
              <a:rPr lang="pt-BR"/>
              <a:t>Min. 1st Qu.  Median    Mean  3rd Qu.    Max.    NA's </a:t>
            </a:r>
          </a:p>
          <a:p>
            <a:r>
              <a:rPr lang="pt-BR"/>
              <a:t>1.00    4.00    4.00          4.34     5.00          5.00     360  </a:t>
            </a:r>
          </a:p>
        </p:txBody>
      </p:sp>
      <p:sp>
        <p:nvSpPr>
          <p:cNvPr id="13" name="Caixa de texto 12"/>
          <p:cNvSpPr txBox="1"/>
          <p:nvPr/>
        </p:nvSpPr>
        <p:spPr>
          <a:xfrm>
            <a:off x="0" y="2451097"/>
            <a:ext cx="5133628" cy="1464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latin typeface="Calibri" panose="020F0502020204030204"/>
                <a:ea typeface="Calibri" panose="020F0502020204030204"/>
                <a:cs typeface="Calibri" panose="020F0502020204030204"/>
              </a:rPr>
              <a:t>Limpeza geral do aeroporto</a:t>
            </a:r>
          </a:p>
          <a:p>
            <a:endParaRPr lang="pt-BR" b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pt-BR" b="0">
                <a:latin typeface="Calibri" panose="020F0502020204030204"/>
                <a:ea typeface="Calibri" panose="020F0502020204030204"/>
                <a:cs typeface="Calibri" panose="020F0502020204030204"/>
              </a:rPr>
              <a:t>Sumário</a:t>
            </a:r>
          </a:p>
          <a:p>
            <a:r>
              <a:rPr lang="pt-BR" b="0">
                <a:latin typeface="Calibri" panose="020F0502020204030204"/>
                <a:ea typeface="Calibri" panose="020F0502020204030204"/>
                <a:cs typeface="Calibri" panose="020F0502020204030204"/>
              </a:rPr>
              <a:t>Min. 1st Qu.  Median    Mean  3rd Qu.    Max.    NA's </a:t>
            </a:r>
          </a:p>
          <a:p>
            <a:r>
              <a:rPr lang="pt-BR" b="0">
                <a:latin typeface="Calibri" panose="020F0502020204030204"/>
                <a:ea typeface="Calibri" panose="020F0502020204030204"/>
                <a:cs typeface="Calibri" panose="020F0502020204030204"/>
              </a:rPr>
              <a:t>3.00   4.00     5.00          4.65     5.00          5.00     360</a:t>
            </a:r>
            <a:r>
              <a:rPr lang="pt-BR" b="1"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</a:p>
        </p:txBody>
      </p:sp>
      <p:sp>
        <p:nvSpPr>
          <p:cNvPr id="14" name="Caixa de texto 13"/>
          <p:cNvSpPr txBox="1"/>
          <p:nvPr/>
        </p:nvSpPr>
        <p:spPr>
          <a:xfrm>
            <a:off x="0" y="3915178"/>
            <a:ext cx="5258484" cy="1464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latin typeface="Calibri" panose="020F0502020204030204"/>
                <a:ea typeface="Calibri" panose="020F0502020204030204"/>
                <a:cs typeface="Calibri" panose="020F0502020204030204"/>
              </a:rPr>
              <a:t>Satisfação geral</a:t>
            </a:r>
          </a:p>
          <a:p>
            <a:endParaRPr lang="pt-BR" b="1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pt-BR" b="0">
                <a:latin typeface="Calibri" panose="020F0502020204030204"/>
                <a:ea typeface="Calibri" panose="020F0502020204030204"/>
                <a:cs typeface="Calibri" panose="020F0502020204030204"/>
              </a:rPr>
              <a:t>Sumário</a:t>
            </a:r>
          </a:p>
          <a:p>
            <a:r>
              <a:rPr lang="pt-BR" b="0">
                <a:latin typeface="Calibri" panose="020F0502020204030204"/>
                <a:ea typeface="Calibri" panose="020F0502020204030204"/>
                <a:cs typeface="Calibri" panose="020F0502020204030204"/>
              </a:rPr>
              <a:t>Min. 1st Qu.  Median    Mean  3rd Qu.    Max.    NA's 1.00   4.00     5.00          4.45     5.00          5.00  </a:t>
            </a:r>
            <a:r>
              <a:rPr lang="pt-BR" b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   2 </a:t>
            </a:r>
          </a:p>
        </p:txBody>
      </p:sp>
      <p:sp>
        <p:nvSpPr>
          <p:cNvPr id="15" name="Caixa de texto 14"/>
          <p:cNvSpPr txBox="1"/>
          <p:nvPr/>
        </p:nvSpPr>
        <p:spPr>
          <a:xfrm>
            <a:off x="0" y="5379259"/>
            <a:ext cx="5133628" cy="1464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/>
              <a:t>Localização e deslocamento</a:t>
            </a:r>
          </a:p>
          <a:p>
            <a:endParaRPr lang="pt-BR" b="1"/>
          </a:p>
          <a:p>
            <a:r>
              <a:rPr lang="pt-BR" b="0"/>
              <a:t>Sumário</a:t>
            </a:r>
          </a:p>
          <a:p>
            <a:r>
              <a:rPr lang="pt-BR" b="0"/>
              <a:t>Min. 1st Qu.  Median    Mean  3rd Qu.    Max.    NA's 1.00   4.00     4.00          4.25     5.00          5.00       4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089764" y="739035"/>
            <a:ext cx="6521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b="1"/>
              <a:t>Fonte do DATASET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089765" y="1847031"/>
            <a:ext cx="10012472" cy="2828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Conjunto de dados provenientes da Pesquisa de Satisfação do Passageiro realizada pela Secretaria Nacional de Aviação Civil (SAC), Domínio   Público</a:t>
            </a:r>
          </a:p>
          <a:p>
            <a:pPr>
              <a:lnSpc>
                <a:spcPct val="200000"/>
              </a:lnSpc>
            </a:pPr>
            <a:r>
              <a:rPr lang="pt-BR" sz="2000" b="0" i="0" u="sng" strike="noStrike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https://dados.gov.br/dataset/pesquisa-de-satisfacao-do-passageiro-em-aeroportos</a:t>
            </a:r>
            <a:endParaRPr lang="pt-BR" sz="2800" b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" name="Conector reto 1"/>
          <p:cNvCxnSpPr/>
          <p:nvPr/>
        </p:nvCxnSpPr>
        <p:spPr>
          <a:xfrm>
            <a:off x="1089764" y="1847031"/>
            <a:ext cx="98340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98" name="Picture 2" descr="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89764" y="5004641"/>
            <a:ext cx="3017255" cy="10849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pt-BR" sz="40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Aeroporto Internacional de Belém</a:t>
            </a:r>
            <a:endParaRPr sz="40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976929" y="1448671"/>
            <a:ext cx="5983771" cy="5409329"/>
          </a:xfrm>
          <a:prstGeom prst="rect">
            <a:avLst/>
          </a:prstGeom>
        </p:spPr>
      </p:pic>
      <p:sp>
        <p:nvSpPr>
          <p:cNvPr id="12" name="Caixa de texto 11"/>
          <p:cNvSpPr txBox="1"/>
          <p:nvPr/>
        </p:nvSpPr>
        <p:spPr>
          <a:xfrm>
            <a:off x="0" y="987016"/>
            <a:ext cx="5093650" cy="1464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>
                <a:latin typeface="Calibri" panose="020F0502020204030204"/>
                <a:ea typeface="Calibri" panose="020F0502020204030204"/>
                <a:cs typeface="Calibri" panose="020F0502020204030204"/>
              </a:rPr>
              <a:t>Conforto da sala de embarque</a:t>
            </a:r>
          </a:p>
          <a:p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pt-BR">
                <a:latin typeface="Calibri" panose="020F0502020204030204"/>
                <a:ea typeface="Calibri" panose="020F0502020204030204"/>
                <a:cs typeface="Calibri" panose="020F0502020204030204"/>
              </a:rPr>
              <a:t>Sumário</a:t>
            </a:r>
          </a:p>
          <a:p>
            <a:r>
              <a:rPr lang="pt-BR">
                <a:latin typeface="Calibri" panose="020F0502020204030204"/>
                <a:ea typeface="Calibri" panose="020F0502020204030204"/>
                <a:cs typeface="Calibri" panose="020F0502020204030204"/>
              </a:rPr>
              <a:t>Min. 1st Qu.  Median    Mean  3rd Qu.    Max.    NA's </a:t>
            </a:r>
          </a:p>
          <a:p>
            <a:r>
              <a:rPr lang="pt-BR">
                <a:latin typeface="Calibri" panose="020F0502020204030204"/>
                <a:ea typeface="Calibri" panose="020F0502020204030204"/>
                <a:cs typeface="Calibri" panose="020F0502020204030204"/>
              </a:rPr>
              <a:t>1.00   3.00     4.00          3.92     5.00          5.00     3471</a:t>
            </a:r>
            <a:r>
              <a:rPr lang="pt-BR"/>
              <a:t> </a:t>
            </a:r>
          </a:p>
        </p:txBody>
      </p:sp>
      <p:sp>
        <p:nvSpPr>
          <p:cNvPr id="13" name="Caixa de texto 12"/>
          <p:cNvSpPr txBox="1"/>
          <p:nvPr/>
        </p:nvSpPr>
        <p:spPr>
          <a:xfrm>
            <a:off x="0" y="2451097"/>
            <a:ext cx="5133628" cy="1464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latin typeface="Calibri" panose="020F0502020204030204"/>
                <a:ea typeface="Calibri" panose="020F0502020204030204"/>
                <a:cs typeface="Calibri" panose="020F0502020204030204"/>
              </a:rPr>
              <a:t>Limpeza geral do aeroporto</a:t>
            </a:r>
          </a:p>
          <a:p>
            <a:endParaRPr lang="pt-BR" b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pt-BR" b="0">
                <a:latin typeface="Calibri" panose="020F0502020204030204"/>
                <a:ea typeface="Calibri" panose="020F0502020204030204"/>
                <a:cs typeface="Calibri" panose="020F0502020204030204"/>
              </a:rPr>
              <a:t>Sumário</a:t>
            </a:r>
          </a:p>
          <a:p>
            <a:r>
              <a:rPr lang="pt-BR" b="0">
                <a:latin typeface="Calibri" panose="020F0502020204030204"/>
                <a:ea typeface="Calibri" panose="020F0502020204030204"/>
                <a:cs typeface="Calibri" panose="020F0502020204030204"/>
              </a:rPr>
              <a:t>Min. 1st Qu.  Median    Mean  3rd Qu.    Max.    NA's </a:t>
            </a:r>
          </a:p>
          <a:p>
            <a:r>
              <a:rPr lang="pt-BR" b="0">
                <a:latin typeface="Calibri" panose="020F0502020204030204"/>
                <a:ea typeface="Calibri" panose="020F0502020204030204"/>
                <a:cs typeface="Calibri" panose="020F0502020204030204"/>
              </a:rPr>
              <a:t>1.00   4.00     5.00          4.37     5.00          5.00     350</a:t>
            </a:r>
            <a:r>
              <a:rPr lang="pt-BR" b="1"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</a:p>
        </p:txBody>
      </p:sp>
      <p:sp>
        <p:nvSpPr>
          <p:cNvPr id="14" name="Caixa de texto 13"/>
          <p:cNvSpPr txBox="1"/>
          <p:nvPr/>
        </p:nvSpPr>
        <p:spPr>
          <a:xfrm>
            <a:off x="0" y="3915178"/>
            <a:ext cx="5258484" cy="1464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latin typeface="Calibri" panose="020F0502020204030204"/>
                <a:ea typeface="Calibri" panose="020F0502020204030204"/>
                <a:cs typeface="Calibri" panose="020F0502020204030204"/>
              </a:rPr>
              <a:t>Satisfação geral</a:t>
            </a:r>
          </a:p>
          <a:p>
            <a:endParaRPr lang="pt-BR" b="1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pt-BR" b="0">
                <a:latin typeface="Calibri" panose="020F0502020204030204"/>
                <a:ea typeface="Calibri" panose="020F0502020204030204"/>
                <a:cs typeface="Calibri" panose="020F0502020204030204"/>
              </a:rPr>
              <a:t>Sumário</a:t>
            </a:r>
          </a:p>
          <a:p>
            <a:r>
              <a:rPr lang="pt-BR" b="0">
                <a:latin typeface="Calibri" panose="020F0502020204030204"/>
                <a:ea typeface="Calibri" panose="020F0502020204030204"/>
                <a:cs typeface="Calibri" panose="020F0502020204030204"/>
              </a:rPr>
              <a:t>Min. 1st Qu.  Median    Mean  3rd Qu.    Max.    NA's </a:t>
            </a:r>
          </a:p>
          <a:p>
            <a:r>
              <a:rPr lang="pt-BR" b="0">
                <a:latin typeface="Calibri" panose="020F0502020204030204"/>
                <a:ea typeface="Calibri" panose="020F0502020204030204"/>
                <a:cs typeface="Calibri" panose="020F0502020204030204"/>
              </a:rPr>
              <a:t>1.00   4.00     4.00          4.23     5.00          5.00       2 </a:t>
            </a:r>
          </a:p>
        </p:txBody>
      </p:sp>
      <p:sp>
        <p:nvSpPr>
          <p:cNvPr id="15" name="Caixa de texto 14"/>
          <p:cNvSpPr txBox="1"/>
          <p:nvPr/>
        </p:nvSpPr>
        <p:spPr>
          <a:xfrm>
            <a:off x="0" y="5379259"/>
            <a:ext cx="5133628" cy="1464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/>
              <a:t>Localização e deslocamento</a:t>
            </a:r>
          </a:p>
          <a:p>
            <a:endParaRPr lang="pt-BR" b="1"/>
          </a:p>
          <a:p>
            <a:r>
              <a:rPr lang="pt-BR" b="0"/>
              <a:t>Sumário</a:t>
            </a:r>
          </a:p>
          <a:p>
            <a:r>
              <a:rPr lang="pt-BR" b="0"/>
              <a:t>Min. 1st Qu.  Median    Mean  3rd Qu.    Max.    NA's </a:t>
            </a:r>
          </a:p>
          <a:p>
            <a:r>
              <a:rPr lang="pt-BR" b="0"/>
              <a:t>1.00   4.00     5.00          4.36     5.00          5.00      21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pt-BR" sz="40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Aeroporto Internacional de Maceió</a:t>
            </a:r>
            <a:endParaRPr sz="40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830068" y="1464292"/>
            <a:ext cx="6277493" cy="5378086"/>
          </a:xfrm>
          <a:prstGeom prst="rect">
            <a:avLst/>
          </a:prstGeom>
        </p:spPr>
      </p:pic>
      <p:sp>
        <p:nvSpPr>
          <p:cNvPr id="12" name="Caixa de texto 11"/>
          <p:cNvSpPr txBox="1"/>
          <p:nvPr/>
        </p:nvSpPr>
        <p:spPr>
          <a:xfrm>
            <a:off x="0" y="987016"/>
            <a:ext cx="5034491" cy="1464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>
                <a:latin typeface="Calibri" panose="020F0502020204030204"/>
                <a:ea typeface="Calibri" panose="020F0502020204030204"/>
                <a:cs typeface="Calibri" panose="020F0502020204030204"/>
              </a:rPr>
              <a:t>Conforto da sala de embarque</a:t>
            </a:r>
          </a:p>
          <a:p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pt-BR">
                <a:latin typeface="Calibri" panose="020F0502020204030204"/>
                <a:ea typeface="Calibri" panose="020F0502020204030204"/>
                <a:cs typeface="Calibri" panose="020F0502020204030204"/>
              </a:rPr>
              <a:t>Sumário</a:t>
            </a:r>
          </a:p>
          <a:p>
            <a:r>
              <a:rPr lang="pt-BR"/>
              <a:t>Min. 1st Qu.  Median    Mean  3rd Qu.    Max.    NA's </a:t>
            </a:r>
          </a:p>
          <a:p>
            <a:r>
              <a:rPr lang="pt-BR"/>
              <a:t>1.00   4.00     5.00          4.33     5.00          5.00     340  </a:t>
            </a:r>
          </a:p>
        </p:txBody>
      </p:sp>
      <p:sp>
        <p:nvSpPr>
          <p:cNvPr id="13" name="Caixa de texto 12"/>
          <p:cNvSpPr txBox="1"/>
          <p:nvPr/>
        </p:nvSpPr>
        <p:spPr>
          <a:xfrm>
            <a:off x="0" y="2451097"/>
            <a:ext cx="5133628" cy="1464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latin typeface="Calibri" panose="020F0502020204030204"/>
                <a:ea typeface="Calibri" panose="020F0502020204030204"/>
                <a:cs typeface="Calibri" panose="020F0502020204030204"/>
              </a:rPr>
              <a:t>Limpeza geral do aeroporto</a:t>
            </a:r>
          </a:p>
          <a:p>
            <a:endParaRPr lang="pt-BR" b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pt-BR" b="0">
                <a:latin typeface="Calibri" panose="020F0502020204030204"/>
                <a:ea typeface="Calibri" panose="020F0502020204030204"/>
                <a:cs typeface="Calibri" panose="020F0502020204030204"/>
              </a:rPr>
              <a:t>Sumário</a:t>
            </a:r>
          </a:p>
          <a:p>
            <a:r>
              <a:rPr lang="pt-BR" b="0">
                <a:latin typeface="Calibri" panose="020F0502020204030204"/>
                <a:ea typeface="Calibri" panose="020F0502020204030204"/>
                <a:cs typeface="Calibri" panose="020F0502020204030204"/>
              </a:rPr>
              <a:t>Min. 1st Qu.  Median    Mean  3rd Qu.    Max.    NA's 3.00   5.00     5.00          4.77     5.00          5.00     341</a:t>
            </a:r>
            <a:r>
              <a:rPr lang="pt-BR" b="1"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</a:p>
        </p:txBody>
      </p:sp>
      <p:sp>
        <p:nvSpPr>
          <p:cNvPr id="14" name="Caixa de texto 13"/>
          <p:cNvSpPr txBox="1"/>
          <p:nvPr/>
        </p:nvSpPr>
        <p:spPr>
          <a:xfrm>
            <a:off x="0" y="3915178"/>
            <a:ext cx="5258484" cy="1464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latin typeface="Calibri" panose="020F0502020204030204"/>
                <a:ea typeface="Calibri" panose="020F0502020204030204"/>
                <a:cs typeface="Calibri" panose="020F0502020204030204"/>
              </a:rPr>
              <a:t>Satisfação geral</a:t>
            </a:r>
          </a:p>
          <a:p>
            <a:endParaRPr lang="pt-BR" b="1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pt-BR" b="0">
                <a:latin typeface="Calibri" panose="020F0502020204030204"/>
                <a:ea typeface="Calibri" panose="020F0502020204030204"/>
                <a:cs typeface="Calibri" panose="020F0502020204030204"/>
              </a:rPr>
              <a:t>Sumário</a:t>
            </a:r>
          </a:p>
          <a:p>
            <a:r>
              <a:rPr lang="pt-BR" b="0">
                <a:latin typeface="Calibri" panose="020F0502020204030204"/>
                <a:ea typeface="Calibri" panose="020F0502020204030204"/>
                <a:cs typeface="Calibri" panose="020F0502020204030204"/>
              </a:rPr>
              <a:t>Min. 1st Qu.  Median    Mean  3rd Qu.    Max.    NA's </a:t>
            </a:r>
          </a:p>
          <a:p>
            <a:r>
              <a:rPr lang="pt-BR" b="0">
                <a:latin typeface="Calibri" panose="020F0502020204030204"/>
                <a:ea typeface="Calibri" panose="020F0502020204030204"/>
                <a:cs typeface="Calibri" panose="020F0502020204030204"/>
              </a:rPr>
              <a:t>1.00   4.00     5.00          4.61     5.00          5.00       3  </a:t>
            </a:r>
          </a:p>
        </p:txBody>
      </p:sp>
      <p:sp>
        <p:nvSpPr>
          <p:cNvPr id="15" name="Caixa de texto 14"/>
          <p:cNvSpPr txBox="1"/>
          <p:nvPr/>
        </p:nvSpPr>
        <p:spPr>
          <a:xfrm>
            <a:off x="0" y="5379259"/>
            <a:ext cx="5133628" cy="1464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/>
              <a:t>Localização e deslocamento</a:t>
            </a:r>
          </a:p>
          <a:p>
            <a:endParaRPr lang="pt-BR" b="1"/>
          </a:p>
          <a:p>
            <a:r>
              <a:rPr lang="pt-BR" b="0"/>
              <a:t>Sumário</a:t>
            </a:r>
          </a:p>
          <a:p>
            <a:r>
              <a:rPr lang="pt-BR" b="0"/>
              <a:t>Min. 1st Qu.  Median    Mean  3rd Qu.    Max.    NA's 1.00   5.00     5.00          4.72     5.00          5.00      20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pt-BR" sz="40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Aeroporto Internacional de Recife</a:t>
            </a:r>
            <a:endParaRPr sz="40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902187" y="1448671"/>
            <a:ext cx="6133255" cy="5409329"/>
          </a:xfrm>
          <a:prstGeom prst="rect">
            <a:avLst/>
          </a:prstGeom>
        </p:spPr>
      </p:pic>
      <p:sp>
        <p:nvSpPr>
          <p:cNvPr id="12" name="Caixa de texto 11"/>
          <p:cNvSpPr txBox="1"/>
          <p:nvPr/>
        </p:nvSpPr>
        <p:spPr>
          <a:xfrm>
            <a:off x="0" y="987016"/>
            <a:ext cx="5034491" cy="1464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>
                <a:latin typeface="Calibri" panose="020F0502020204030204"/>
                <a:ea typeface="Calibri" panose="020F0502020204030204"/>
                <a:cs typeface="Calibri" panose="020F0502020204030204"/>
              </a:rPr>
              <a:t>Conforto da sala de embarque</a:t>
            </a:r>
          </a:p>
          <a:p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pt-BR">
                <a:latin typeface="Calibri" panose="020F0502020204030204"/>
                <a:ea typeface="Calibri" panose="020F0502020204030204"/>
                <a:cs typeface="Calibri" panose="020F0502020204030204"/>
              </a:rPr>
              <a:t>Sumário</a:t>
            </a:r>
          </a:p>
          <a:p>
            <a:r>
              <a:rPr lang="pt-BR"/>
              <a:t>Min. 1st Qu.  Median    Mean  3rd Qu.    Max.    NA's </a:t>
            </a:r>
          </a:p>
          <a:p>
            <a:r>
              <a:rPr lang="pt-BR"/>
              <a:t>1.00   3.00     4.00          3.82     4.00          5.00     355 </a:t>
            </a:r>
          </a:p>
        </p:txBody>
      </p:sp>
      <p:sp>
        <p:nvSpPr>
          <p:cNvPr id="13" name="Caixa de texto 12"/>
          <p:cNvSpPr txBox="1"/>
          <p:nvPr/>
        </p:nvSpPr>
        <p:spPr>
          <a:xfrm>
            <a:off x="0" y="2451097"/>
            <a:ext cx="5133628" cy="1464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latin typeface="Calibri" panose="020F0502020204030204"/>
                <a:ea typeface="Calibri" panose="020F0502020204030204"/>
                <a:cs typeface="Calibri" panose="020F0502020204030204"/>
              </a:rPr>
              <a:t>Limpeza geral do aeroporto</a:t>
            </a:r>
          </a:p>
          <a:p>
            <a:endParaRPr lang="pt-BR" b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pt-BR" b="0">
                <a:latin typeface="Calibri" panose="020F0502020204030204"/>
                <a:ea typeface="Calibri" panose="020F0502020204030204"/>
                <a:cs typeface="Calibri" panose="020F0502020204030204"/>
              </a:rPr>
              <a:t>Sumário</a:t>
            </a:r>
          </a:p>
          <a:p>
            <a:r>
              <a:rPr lang="pt-BR" b="0">
                <a:latin typeface="Calibri" panose="020F0502020204030204"/>
                <a:ea typeface="Calibri" panose="020F0502020204030204"/>
                <a:cs typeface="Calibri" panose="020F0502020204030204"/>
              </a:rPr>
              <a:t>Min. 1st Qu.  Median    Mean  3rd Qu.    Max.    NA's </a:t>
            </a:r>
          </a:p>
          <a:p>
            <a:r>
              <a:rPr lang="pt-BR" b="0">
                <a:latin typeface="Calibri" panose="020F0502020204030204"/>
                <a:ea typeface="Calibri" panose="020F0502020204030204"/>
                <a:cs typeface="Calibri" panose="020F0502020204030204"/>
              </a:rPr>
              <a:t>1.00   4.00     4.00          4.32     5.00          5.00     356 </a:t>
            </a:r>
          </a:p>
        </p:txBody>
      </p:sp>
      <p:sp>
        <p:nvSpPr>
          <p:cNvPr id="14" name="Caixa de texto 13"/>
          <p:cNvSpPr txBox="1"/>
          <p:nvPr/>
        </p:nvSpPr>
        <p:spPr>
          <a:xfrm>
            <a:off x="0" y="3915178"/>
            <a:ext cx="5258484" cy="1464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latin typeface="Calibri" panose="020F0502020204030204"/>
                <a:ea typeface="Calibri" panose="020F0502020204030204"/>
                <a:cs typeface="Calibri" panose="020F0502020204030204"/>
              </a:rPr>
              <a:t>Satisfação geral</a:t>
            </a:r>
          </a:p>
          <a:p>
            <a:endParaRPr lang="pt-BR" b="1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pt-BR" b="0">
                <a:latin typeface="Calibri" panose="020F0502020204030204"/>
                <a:ea typeface="Calibri" panose="020F0502020204030204"/>
                <a:cs typeface="Calibri" panose="020F0502020204030204"/>
              </a:rPr>
              <a:t>Sumário</a:t>
            </a:r>
          </a:p>
          <a:p>
            <a:r>
              <a:rPr lang="pt-BR" b="0">
                <a:latin typeface="Calibri" panose="020F0502020204030204"/>
                <a:ea typeface="Calibri" panose="020F0502020204030204"/>
                <a:cs typeface="Calibri" panose="020F0502020204030204"/>
              </a:rPr>
              <a:t>Min. 1st Qu.  Median    Mean  3rd Qu.    Max. </a:t>
            </a:r>
          </a:p>
          <a:p>
            <a:r>
              <a:rPr lang="pt-BR" b="0">
                <a:latin typeface="Calibri" panose="020F0502020204030204"/>
                <a:ea typeface="Calibri" panose="020F0502020204030204"/>
                <a:cs typeface="Calibri" panose="020F0502020204030204"/>
              </a:rPr>
              <a:t>1.00   4.00     4.00          4.16     5.00          5.00 </a:t>
            </a:r>
          </a:p>
        </p:txBody>
      </p:sp>
      <p:sp>
        <p:nvSpPr>
          <p:cNvPr id="15" name="Caixa de texto 14"/>
          <p:cNvSpPr txBox="1"/>
          <p:nvPr/>
        </p:nvSpPr>
        <p:spPr>
          <a:xfrm>
            <a:off x="0" y="5379259"/>
            <a:ext cx="5133628" cy="1464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/>
              <a:t>Localização e deslocamento</a:t>
            </a:r>
          </a:p>
          <a:p>
            <a:endParaRPr lang="pt-BR" b="1"/>
          </a:p>
          <a:p>
            <a:r>
              <a:rPr lang="pt-BR" b="0"/>
              <a:t>Sumário</a:t>
            </a:r>
          </a:p>
          <a:p>
            <a:r>
              <a:rPr lang="pt-BR" b="0"/>
              <a:t>Min. 1st Qu.  Median    Mean  3rd Qu.    Max.    NA's 1.00   4.00     4.00          4.23     5.00          5.00       9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pt-BR" sz="40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Aeroporto Internacional de Fortaleza</a:t>
            </a:r>
            <a:endParaRPr sz="40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874989" y="1448671"/>
            <a:ext cx="6187651" cy="5409329"/>
          </a:xfrm>
          <a:prstGeom prst="rect">
            <a:avLst/>
          </a:prstGeom>
        </p:spPr>
      </p:pic>
      <p:sp>
        <p:nvSpPr>
          <p:cNvPr id="12" name="Caixa de texto 11"/>
          <p:cNvSpPr txBox="1"/>
          <p:nvPr/>
        </p:nvSpPr>
        <p:spPr>
          <a:xfrm>
            <a:off x="0" y="987016"/>
            <a:ext cx="5034491" cy="1464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>
                <a:latin typeface="Calibri" panose="020F0502020204030204"/>
                <a:ea typeface="Calibri" panose="020F0502020204030204"/>
                <a:cs typeface="Calibri" panose="020F0502020204030204"/>
              </a:rPr>
              <a:t>Conforto da sala de embarque</a:t>
            </a:r>
          </a:p>
          <a:p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pt-BR">
                <a:latin typeface="Calibri" panose="020F0502020204030204"/>
                <a:ea typeface="Calibri" panose="020F0502020204030204"/>
                <a:cs typeface="Calibri" panose="020F0502020204030204"/>
              </a:rPr>
              <a:t>Sumário</a:t>
            </a:r>
          </a:p>
          <a:p>
            <a:r>
              <a:rPr lang="pt-BR"/>
              <a:t>Min. 1st Qu.  Median    Mean  3rd Qu.    Max.    NA's </a:t>
            </a:r>
          </a:p>
          <a:p>
            <a:r>
              <a:rPr lang="pt-BR"/>
              <a:t>1.00   4.00     4.00          4.25      5.00         5.00     371 </a:t>
            </a:r>
          </a:p>
        </p:txBody>
      </p:sp>
      <p:sp>
        <p:nvSpPr>
          <p:cNvPr id="13" name="Caixa de texto 12"/>
          <p:cNvSpPr txBox="1"/>
          <p:nvPr/>
        </p:nvSpPr>
        <p:spPr>
          <a:xfrm>
            <a:off x="0" y="2451097"/>
            <a:ext cx="5133628" cy="1464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latin typeface="Calibri" panose="020F0502020204030204"/>
                <a:ea typeface="Calibri" panose="020F0502020204030204"/>
                <a:cs typeface="Calibri" panose="020F0502020204030204"/>
              </a:rPr>
              <a:t>Limpeza geral do aeroporto</a:t>
            </a:r>
          </a:p>
          <a:p>
            <a:endParaRPr lang="pt-BR" b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pt-BR" b="0">
                <a:latin typeface="Calibri" panose="020F0502020204030204"/>
                <a:ea typeface="Calibri" panose="020F0502020204030204"/>
                <a:cs typeface="Calibri" panose="020F0502020204030204"/>
              </a:rPr>
              <a:t>Sumário</a:t>
            </a:r>
          </a:p>
          <a:p>
            <a:r>
              <a:rPr lang="pt-BR" b="0">
                <a:latin typeface="Calibri" panose="020F0502020204030204"/>
                <a:ea typeface="Calibri" panose="020F0502020204030204"/>
                <a:cs typeface="Calibri" panose="020F0502020204030204"/>
              </a:rPr>
              <a:t>Min. 1st Qu.  Median    Mean  3rd Qu.    Max.    NA's </a:t>
            </a:r>
          </a:p>
          <a:p>
            <a:r>
              <a:rPr lang="pt-BR" b="0">
                <a:latin typeface="Calibri" panose="020F0502020204030204"/>
                <a:ea typeface="Calibri" panose="020F0502020204030204"/>
                <a:cs typeface="Calibri" panose="020F0502020204030204"/>
              </a:rPr>
              <a:t>2.00    4.00    5.00          4.59     5.00          5.00     373</a:t>
            </a:r>
            <a:r>
              <a:rPr lang="pt-BR" b="1">
                <a:latin typeface="Calibri" panose="020F0502020204030204"/>
                <a:ea typeface="Calibri" panose="020F0502020204030204"/>
                <a:cs typeface="Calibri" panose="020F0502020204030204"/>
              </a:rPr>
              <a:t>  </a:t>
            </a:r>
          </a:p>
        </p:txBody>
      </p:sp>
      <p:sp>
        <p:nvSpPr>
          <p:cNvPr id="14" name="Caixa de texto 13"/>
          <p:cNvSpPr txBox="1"/>
          <p:nvPr/>
        </p:nvSpPr>
        <p:spPr>
          <a:xfrm>
            <a:off x="0" y="3915178"/>
            <a:ext cx="5258484" cy="1738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latin typeface="Calibri" panose="020F0502020204030204"/>
                <a:ea typeface="Calibri" panose="020F0502020204030204"/>
                <a:cs typeface="Calibri" panose="020F0502020204030204"/>
              </a:rPr>
              <a:t>Satisfação geral</a:t>
            </a:r>
          </a:p>
          <a:p>
            <a:endParaRPr lang="pt-BR" b="1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pt-BR" b="0">
                <a:latin typeface="Calibri" panose="020F0502020204030204"/>
                <a:ea typeface="Calibri" panose="020F0502020204030204"/>
                <a:cs typeface="Calibri" panose="020F0502020204030204"/>
              </a:rPr>
              <a:t>Sumário</a:t>
            </a:r>
          </a:p>
          <a:p>
            <a:r>
              <a:rPr lang="pt-BR" b="0">
                <a:latin typeface="Calibri" panose="020F0502020204030204"/>
                <a:ea typeface="Calibri" panose="020F0502020204030204"/>
                <a:cs typeface="Calibri" panose="020F0502020204030204"/>
              </a:rPr>
              <a:t>Min. 1st Qu.  Median    Mean  3rd Qu.    Max.    NA's 1.00   4.00     4.00          4.46     5.00          5.00       3 </a:t>
            </a:r>
          </a:p>
          <a:p>
            <a:endParaRPr lang="pt-BR" b="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15" name="Caixa de texto 14"/>
          <p:cNvSpPr txBox="1"/>
          <p:nvPr/>
        </p:nvSpPr>
        <p:spPr>
          <a:xfrm>
            <a:off x="0" y="5379259"/>
            <a:ext cx="5133628" cy="1464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/>
              <a:t>Localização e deslocamento</a:t>
            </a:r>
          </a:p>
          <a:p>
            <a:endParaRPr lang="pt-BR" b="1"/>
          </a:p>
          <a:p>
            <a:r>
              <a:rPr lang="pt-BR" b="0"/>
              <a:t>Sumário</a:t>
            </a:r>
          </a:p>
          <a:p>
            <a:r>
              <a:rPr lang="pt-BR" b="0"/>
              <a:t>Min. 1st Qu.  Median    Mean  3rd Qu.    Max.    NA's 1.00   4.00     4.00          4.38     5.00          5.00       8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pt-BR" sz="40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Aeroporto Internacional de Salvador</a:t>
            </a:r>
            <a:endParaRPr sz="40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977991" y="1448671"/>
            <a:ext cx="5981647" cy="5409329"/>
          </a:xfrm>
          <a:prstGeom prst="rect">
            <a:avLst/>
          </a:prstGeom>
        </p:spPr>
      </p:pic>
      <p:sp>
        <p:nvSpPr>
          <p:cNvPr id="12" name="Caixa de texto 11"/>
          <p:cNvSpPr txBox="1"/>
          <p:nvPr/>
        </p:nvSpPr>
        <p:spPr>
          <a:xfrm>
            <a:off x="0" y="987016"/>
            <a:ext cx="5034491" cy="1464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>
                <a:latin typeface="Calibri" panose="020F0502020204030204"/>
                <a:ea typeface="Calibri" panose="020F0502020204030204"/>
                <a:cs typeface="Calibri" panose="020F0502020204030204"/>
              </a:rPr>
              <a:t>Conforto da sala de embarque</a:t>
            </a:r>
          </a:p>
          <a:p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pt-BR">
                <a:latin typeface="Calibri" panose="020F0502020204030204"/>
                <a:ea typeface="Calibri" panose="020F0502020204030204"/>
                <a:cs typeface="Calibri" panose="020F0502020204030204"/>
              </a:rPr>
              <a:t>Sumário</a:t>
            </a:r>
          </a:p>
          <a:p>
            <a:r>
              <a:rPr lang="pt-BR"/>
              <a:t>Min. 1st Qu.  Median    Mean  3rd Qu.    Max.    NA's </a:t>
            </a:r>
          </a:p>
          <a:p>
            <a:r>
              <a:rPr lang="pt-BR"/>
              <a:t>1.00   4.00     5.00          4.34     5.00          5.00     340 </a:t>
            </a:r>
          </a:p>
        </p:txBody>
      </p:sp>
      <p:sp>
        <p:nvSpPr>
          <p:cNvPr id="13" name="Caixa de texto 12"/>
          <p:cNvSpPr txBox="1"/>
          <p:nvPr/>
        </p:nvSpPr>
        <p:spPr>
          <a:xfrm>
            <a:off x="0" y="2451097"/>
            <a:ext cx="5133628" cy="1464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latin typeface="Calibri" panose="020F0502020204030204"/>
                <a:ea typeface="Calibri" panose="020F0502020204030204"/>
                <a:cs typeface="Calibri" panose="020F0502020204030204"/>
              </a:rPr>
              <a:t>Limpeza geral do aeroporto</a:t>
            </a:r>
          </a:p>
          <a:p>
            <a:endParaRPr lang="pt-BR" b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pt-BR" b="0">
                <a:latin typeface="Calibri" panose="020F0502020204030204"/>
                <a:ea typeface="Calibri" panose="020F0502020204030204"/>
                <a:cs typeface="Calibri" panose="020F0502020204030204"/>
              </a:rPr>
              <a:t>Sumário</a:t>
            </a:r>
          </a:p>
          <a:p>
            <a:r>
              <a:rPr lang="pt-BR" b="0">
                <a:latin typeface="Calibri" panose="020F0502020204030204"/>
                <a:ea typeface="Calibri" panose="020F0502020204030204"/>
                <a:cs typeface="Calibri" panose="020F0502020204030204"/>
              </a:rPr>
              <a:t>Min. 1st Qu.  Median    Mean  3rd Qu.    Max.    NA's 1.00   4.00     5.00          4.67     5.00          5.00     345</a:t>
            </a:r>
            <a:r>
              <a:rPr lang="pt-BR" b="1"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</a:p>
        </p:txBody>
      </p:sp>
      <p:sp>
        <p:nvSpPr>
          <p:cNvPr id="14" name="Caixa de texto 13"/>
          <p:cNvSpPr txBox="1"/>
          <p:nvPr/>
        </p:nvSpPr>
        <p:spPr>
          <a:xfrm>
            <a:off x="0" y="3915178"/>
            <a:ext cx="5258484" cy="1464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latin typeface="Calibri" panose="020F0502020204030204"/>
                <a:ea typeface="Calibri" panose="020F0502020204030204"/>
                <a:cs typeface="Calibri" panose="020F0502020204030204"/>
              </a:rPr>
              <a:t>Satisfação geral</a:t>
            </a:r>
          </a:p>
          <a:p>
            <a:endParaRPr lang="pt-BR" b="1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pt-BR" b="0">
                <a:latin typeface="Calibri" panose="020F0502020204030204"/>
                <a:ea typeface="Calibri" panose="020F0502020204030204"/>
                <a:cs typeface="Calibri" panose="020F0502020204030204"/>
              </a:rPr>
              <a:t>Sumário</a:t>
            </a:r>
          </a:p>
          <a:p>
            <a:r>
              <a:rPr lang="pt-BR" b="0">
                <a:latin typeface="Calibri" panose="020F0502020204030204"/>
                <a:ea typeface="Calibri" panose="020F0502020204030204"/>
                <a:cs typeface="Calibri" panose="020F0502020204030204"/>
              </a:rPr>
              <a:t>Min. 1st Qu.  Median    Mean  3rd Qu.    Max.    NA's 1.00   4.00     4.00           4.39    5.00          5.00       3 </a:t>
            </a:r>
          </a:p>
        </p:txBody>
      </p:sp>
      <p:sp>
        <p:nvSpPr>
          <p:cNvPr id="15" name="Caixa de texto 14"/>
          <p:cNvSpPr txBox="1"/>
          <p:nvPr/>
        </p:nvSpPr>
        <p:spPr>
          <a:xfrm>
            <a:off x="0" y="5379259"/>
            <a:ext cx="5133628" cy="1464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/>
              <a:t>Localização e deslocamento</a:t>
            </a:r>
          </a:p>
          <a:p>
            <a:endParaRPr lang="pt-BR" b="1"/>
          </a:p>
          <a:p>
            <a:r>
              <a:rPr lang="pt-BR" b="0"/>
              <a:t>Sumário</a:t>
            </a:r>
          </a:p>
          <a:p>
            <a:r>
              <a:rPr lang="pt-BR" b="0"/>
              <a:t>Min. 1st Qu.  Median    Mean  3rd Qu.    Max.    NA's 1.00   4.00     5.00          4.41     5.00          5.00       4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pt-BR" sz="40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Aeroporto Internacional de Goiânia</a:t>
            </a:r>
            <a:endParaRPr sz="40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830068" y="1468560"/>
            <a:ext cx="6277493" cy="5369551"/>
          </a:xfrm>
          <a:prstGeom prst="rect">
            <a:avLst/>
          </a:prstGeom>
        </p:spPr>
      </p:pic>
      <p:sp>
        <p:nvSpPr>
          <p:cNvPr id="12" name="Caixa de texto 11"/>
          <p:cNvSpPr txBox="1"/>
          <p:nvPr/>
        </p:nvSpPr>
        <p:spPr>
          <a:xfrm>
            <a:off x="0" y="987016"/>
            <a:ext cx="5034491" cy="1464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>
                <a:latin typeface="Calibri" panose="020F0502020204030204"/>
                <a:ea typeface="Calibri" panose="020F0502020204030204"/>
                <a:cs typeface="Calibri" panose="020F0502020204030204"/>
              </a:rPr>
              <a:t>Conforto da sala de embarque</a:t>
            </a:r>
          </a:p>
          <a:p>
            <a:endParaRPr lang="pt-BR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pt-BR">
                <a:latin typeface="Calibri" panose="020F0502020204030204"/>
                <a:ea typeface="Calibri" panose="020F0502020204030204"/>
                <a:cs typeface="Calibri" panose="020F0502020204030204"/>
              </a:rPr>
              <a:t>Sumário</a:t>
            </a:r>
          </a:p>
          <a:p>
            <a:r>
              <a:rPr lang="pt-BR"/>
              <a:t>Min. 1st Qu.  Median    Mean  3rd Qu.    Max.    NA's </a:t>
            </a:r>
          </a:p>
          <a:p>
            <a:r>
              <a:rPr lang="pt-BR"/>
              <a:t>1.00   4.00     5.00          4.46     5.00          5.00     358 </a:t>
            </a:r>
          </a:p>
        </p:txBody>
      </p:sp>
      <p:sp>
        <p:nvSpPr>
          <p:cNvPr id="13" name="Caixa de texto 12"/>
          <p:cNvSpPr txBox="1"/>
          <p:nvPr/>
        </p:nvSpPr>
        <p:spPr>
          <a:xfrm>
            <a:off x="0" y="2451097"/>
            <a:ext cx="5133628" cy="1738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latin typeface="Calibri" panose="020F0502020204030204"/>
                <a:ea typeface="Calibri" panose="020F0502020204030204"/>
                <a:cs typeface="Calibri" panose="020F0502020204030204"/>
              </a:rPr>
              <a:t>Limpeza geral do aeroporto</a:t>
            </a:r>
          </a:p>
          <a:p>
            <a:endParaRPr lang="pt-BR" b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pt-BR" b="0">
                <a:latin typeface="Calibri" panose="020F0502020204030204"/>
                <a:ea typeface="Calibri" panose="020F0502020204030204"/>
                <a:cs typeface="Calibri" panose="020F0502020204030204"/>
              </a:rPr>
              <a:t>Sumário</a:t>
            </a:r>
          </a:p>
          <a:p>
            <a:r>
              <a:rPr lang="pt-BR" b="0">
                <a:latin typeface="Calibri" panose="020F0502020204030204"/>
                <a:ea typeface="Calibri" panose="020F0502020204030204"/>
                <a:cs typeface="Calibri" panose="020F0502020204030204"/>
              </a:rPr>
              <a:t>Min. 1st Qu.  Median    Mean  3rd Qu.    Max.    NA's 2.00   5.00     5.00          4.75     5.00          5.00     358 </a:t>
            </a:r>
          </a:p>
          <a:p>
            <a:endParaRPr lang="pt-BR" b="1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14" name="Caixa de texto 13"/>
          <p:cNvSpPr txBox="1"/>
          <p:nvPr/>
        </p:nvSpPr>
        <p:spPr>
          <a:xfrm>
            <a:off x="0" y="3915178"/>
            <a:ext cx="5258484" cy="1464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latin typeface="Calibri" panose="020F0502020204030204"/>
                <a:ea typeface="Calibri" panose="020F0502020204030204"/>
                <a:cs typeface="Calibri" panose="020F0502020204030204"/>
              </a:rPr>
              <a:t>Satisfação geral</a:t>
            </a:r>
          </a:p>
          <a:p>
            <a:endParaRPr lang="pt-BR" b="1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pt-BR" b="0">
                <a:latin typeface="Calibri" panose="020F0502020204030204"/>
                <a:ea typeface="Calibri" panose="020F0502020204030204"/>
                <a:cs typeface="Calibri" panose="020F0502020204030204"/>
              </a:rPr>
              <a:t>Sumário</a:t>
            </a:r>
          </a:p>
          <a:p>
            <a:r>
              <a:rPr lang="pt-BR" b="0">
                <a:latin typeface="Calibri" panose="020F0502020204030204"/>
                <a:ea typeface="Calibri" panose="020F0502020204030204"/>
                <a:cs typeface="Calibri" panose="020F0502020204030204"/>
              </a:rPr>
              <a:t>Min. 1st Qu.  Median    Mean  3rd Qu.    Max. </a:t>
            </a:r>
          </a:p>
          <a:p>
            <a:r>
              <a:rPr lang="pt-BR" b="0">
                <a:latin typeface="Calibri" panose="020F0502020204030204"/>
                <a:ea typeface="Calibri" panose="020F0502020204030204"/>
                <a:cs typeface="Calibri" panose="020F0502020204030204"/>
              </a:rPr>
              <a:t>1.00   4.00     5.00          4.48     5.00          5.00</a:t>
            </a:r>
          </a:p>
        </p:txBody>
      </p:sp>
      <p:sp>
        <p:nvSpPr>
          <p:cNvPr id="15" name="Caixa de texto 14"/>
          <p:cNvSpPr txBox="1"/>
          <p:nvPr/>
        </p:nvSpPr>
        <p:spPr>
          <a:xfrm>
            <a:off x="0" y="5379259"/>
            <a:ext cx="5133628" cy="1464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/>
              <a:t>Localização e deslocamento</a:t>
            </a:r>
          </a:p>
          <a:p>
            <a:endParaRPr lang="pt-BR" b="1"/>
          </a:p>
          <a:p>
            <a:r>
              <a:rPr lang="pt-BR" b="0"/>
              <a:t>Sumário</a:t>
            </a:r>
          </a:p>
          <a:p>
            <a:r>
              <a:rPr lang="pt-BR" b="0"/>
              <a:t>Min. 1st Qu.  Median    Mean  3rd Qu.    Max.    NA's 1.00   5.00     5.00          4.67     5.00          5.00       1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409909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Classificação por categoria</a:t>
            </a:r>
            <a:endParaRPr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25716" y="1111964"/>
            <a:ext cx="3240000" cy="478644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086286" y="1111964"/>
            <a:ext cx="3240000" cy="4786448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1159BFD-5B67-89D5-C714-B05E822388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08933" y="1035000"/>
            <a:ext cx="3599934" cy="478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37AC8A7-A21D-F0AA-99AF-91A5D9188BC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099205" y="1035000"/>
            <a:ext cx="3599935" cy="478800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CFAFDE78-5209-B950-9F96-BEC8F5F3D97F}"/>
              </a:ext>
            </a:extLst>
          </p:cNvPr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409909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Classificação por categoria</a:t>
            </a:r>
            <a:endParaRPr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876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572970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0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Classificação total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30760" y="938096"/>
            <a:ext cx="6233261" cy="5554780"/>
          </a:xfrm>
          <a:prstGeom prst="rect">
            <a:avLst/>
          </a:prstGeom>
        </p:spPr>
      </p:pic>
      <p:sp>
        <p:nvSpPr>
          <p:cNvPr id="5" name="Caixa de texto 4"/>
          <p:cNvSpPr txBox="1"/>
          <p:nvPr/>
        </p:nvSpPr>
        <p:spPr>
          <a:xfrm>
            <a:off x="7325235" y="1016000"/>
            <a:ext cx="1812325" cy="5030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1º) SBFL</a:t>
            </a:r>
          </a:p>
          <a:p>
            <a:r>
              <a:rPr lang="pt-BR"/>
              <a:t>2º) SBVT</a:t>
            </a:r>
          </a:p>
          <a:p>
            <a:r>
              <a:rPr lang="pt-BR"/>
              <a:t>3º) SBMO</a:t>
            </a:r>
          </a:p>
          <a:p>
            <a:r>
              <a:rPr lang="pt-BR"/>
              <a:t>4º) SBGO</a:t>
            </a:r>
          </a:p>
          <a:p>
            <a:r>
              <a:rPr lang="pt-BR"/>
              <a:t>5º) SBPA</a:t>
            </a:r>
          </a:p>
          <a:p>
            <a:r>
              <a:rPr lang="pt-BR"/>
              <a:t>6º) SBSG</a:t>
            </a:r>
          </a:p>
          <a:p>
            <a:r>
              <a:rPr lang="pt-BR"/>
              <a:t>7º) SBCT</a:t>
            </a:r>
          </a:p>
          <a:p>
            <a:r>
              <a:rPr lang="pt-BR"/>
              <a:t>8º) SBKP</a:t>
            </a:r>
          </a:p>
          <a:p>
            <a:r>
              <a:rPr lang="pt-BR"/>
              <a:t>9º) SBSV</a:t>
            </a:r>
          </a:p>
          <a:p>
            <a:r>
              <a:rPr lang="pt-BR"/>
              <a:t>10º) SBCF</a:t>
            </a:r>
          </a:p>
          <a:p>
            <a:r>
              <a:rPr lang="pt-BR"/>
              <a:t>11º) SBFZ</a:t>
            </a:r>
          </a:p>
          <a:p>
            <a:r>
              <a:rPr lang="pt-BR"/>
              <a:t>12º) SBEG e SBBR</a:t>
            </a:r>
          </a:p>
          <a:p>
            <a:r>
              <a:rPr lang="pt-BR"/>
              <a:t>13º) SBGL</a:t>
            </a:r>
          </a:p>
          <a:p>
            <a:r>
              <a:rPr lang="pt-BR"/>
              <a:t>14º) SBRJ</a:t>
            </a:r>
          </a:p>
          <a:p>
            <a:r>
              <a:rPr lang="pt-BR"/>
              <a:t>15º) SBCY</a:t>
            </a:r>
          </a:p>
          <a:p>
            <a:r>
              <a:rPr lang="pt-BR"/>
              <a:t>16º) SBSP e SBBE</a:t>
            </a:r>
          </a:p>
          <a:p>
            <a:r>
              <a:rPr lang="pt-BR"/>
              <a:t>17º) SBGR</a:t>
            </a:r>
          </a:p>
          <a:p>
            <a:r>
              <a:rPr lang="pt-BR"/>
              <a:t>18º) SBRF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F90A544E-DC87-3367-5C70-5D8086EA40A1}"/>
              </a:ext>
            </a:extLst>
          </p:cNvPr>
          <p:cNvSpPr txBox="1"/>
          <p:nvPr/>
        </p:nvSpPr>
        <p:spPr>
          <a:xfrm>
            <a:off x="4692445" y="595890"/>
            <a:ext cx="4451555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 err="1">
                <a:solidFill>
                  <a:srgbClr val="FC2828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Obrigado</a:t>
            </a:r>
            <a:endParaRPr lang="en-US" sz="4400" kern="1200" dirty="0">
              <a:solidFill>
                <a:srgbClr val="FC2828"/>
              </a:soli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ED80DC5-EDD8-F521-12D2-87CC19F8B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19979"/>
            <a:ext cx="10515599" cy="312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09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Incrível História do Avião: A Máquina que Revolucionou Gerações"/>
          <p:cNvPicPr>
            <a:picLocks noChangeAspect="1" noChangeArrowheads="1"/>
          </p:cNvPicPr>
          <p:nvPr/>
        </p:nvPicPr>
        <p:blipFill>
          <a:blip r:embed="rId3"/>
          <a:srcRect l="3746" r="31044" b="9092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</p:spPr>
      </p:pic>
      <p:sp>
        <p:nvSpPr>
          <p:cNvPr id="1040" name="Rectangle 103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9000">
                <a:schemeClr val="bg1">
                  <a:alpha val="38000"/>
                </a:schemeClr>
              </a:gs>
              <a:gs pos="35000">
                <a:schemeClr val="bg1">
                  <a:alpha val="79000"/>
                </a:schemeClr>
              </a:gs>
              <a:gs pos="58000">
                <a:schemeClr val="bg1"/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/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 </a:t>
            </a:r>
            <a:r>
              <a:rPr lang="en-US" sz="48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máquina</a:t>
            </a:r>
            <a:r>
              <a:rPr lang="en-US" sz="4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que </a:t>
            </a:r>
            <a:r>
              <a:rPr lang="en-US" sz="48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revolucionou</a:t>
            </a:r>
            <a:r>
              <a:rPr lang="en-US" sz="4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48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gerações</a:t>
            </a:r>
            <a:endParaRPr lang="en-US" sz="48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042" name="Rectangle 104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44" name="Rectangle 104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sz="1800" b="0" i="0" u="none" strike="noStrike" kern="1200" cap="none" spc="0" baseline="0" noProof="0">
              <a:ln>
                <a:noFill/>
              </a:ln>
              <a:solidFill>
                <a:prstClr val="white"/>
              </a:solidFill>
              <a:effectLst/>
              <a:uLn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77981" y="4676872"/>
            <a:ext cx="38184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Alberto Santos Dumont foi o precursor de uma das invenções mais extraordinárias da história da humanidade: </a:t>
            </a:r>
            <a:r>
              <a:rPr lang="pt-BR" sz="1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 avião</a:t>
            </a:r>
            <a:r>
              <a:rPr lang="pt-B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3" name="Rectangle 205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/>
          <p:cNvSpPr txBox="1"/>
          <p:nvPr/>
        </p:nvSpPr>
        <p:spPr>
          <a:xfrm>
            <a:off x="640080" y="325369"/>
            <a:ext cx="4368602" cy="19568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>
                <a:latin typeface="+mj-lt"/>
                <a:ea typeface="+mj-ea"/>
                <a:cs typeface="+mj-cs"/>
              </a:rPr>
              <a:t>Europa vivia uma grande evolução nas áreas culturais e científicas.</a:t>
            </a:r>
          </a:p>
        </p:txBody>
      </p:sp>
      <p:sp>
        <p:nvSpPr>
          <p:cNvPr id="2074" name="sketchy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0080" y="2586994"/>
            <a:ext cx="3474720" cy="18288"/>
          </a:xfrm>
          <a:custGeom>
            <a:avLst/>
            <a:gdLst/>
            <a:ahLst/>
            <a:cxnLst/>
            <a:rect l="l" t="t" r="r" b="b"/>
            <a:pathLst>
              <a:path w="3474720" h="18288" fill="none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/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</a:rPr>
              <a:t>Santos </a:t>
            </a:r>
            <a:r>
              <a:rPr lang="en-US" sz="2200" b="0" i="0" u="none" strike="noStrike" dirty="0" err="1">
                <a:effectLst/>
              </a:rPr>
              <a:t>Dumount</a:t>
            </a:r>
            <a:r>
              <a:rPr lang="en-US" sz="2200" b="0" i="0" u="none" strike="noStrike" dirty="0">
                <a:effectLst/>
              </a:rPr>
              <a:t> </a:t>
            </a:r>
            <a:r>
              <a:rPr lang="en-US" sz="2200" b="0" i="0" u="none" strike="noStrike" dirty="0" err="1">
                <a:effectLst/>
              </a:rPr>
              <a:t>nasceu</a:t>
            </a:r>
            <a:r>
              <a:rPr lang="en-US" sz="2200" b="0" i="0" u="none" strike="noStrike" dirty="0">
                <a:effectLst/>
              </a:rPr>
              <a:t> </a:t>
            </a:r>
            <a:r>
              <a:rPr lang="en-US" sz="2200" b="0" i="0" u="none" strike="noStrike" dirty="0" err="1">
                <a:effectLst/>
              </a:rPr>
              <a:t>em</a:t>
            </a:r>
            <a:r>
              <a:rPr lang="en-US" sz="2200" b="0" i="0" u="none" strike="noStrike" dirty="0">
                <a:effectLst/>
              </a:rPr>
              <a:t> MG.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0" i="0" u="none" strike="noStrike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 err="1">
                <a:effectLst/>
              </a:rPr>
              <a:t>Ele</a:t>
            </a:r>
            <a:r>
              <a:rPr lang="en-US" sz="2200" b="0" i="0" u="none" strike="noStrike" dirty="0">
                <a:effectLst/>
              </a:rPr>
              <a:t> </a:t>
            </a:r>
            <a:r>
              <a:rPr lang="en-US" sz="2200" b="0" i="0" u="none" strike="noStrike" dirty="0" err="1">
                <a:effectLst/>
              </a:rPr>
              <a:t>morou</a:t>
            </a:r>
            <a:r>
              <a:rPr lang="en-US" sz="2200" b="0" i="0" u="none" strike="noStrike" dirty="0">
                <a:effectLst/>
              </a:rPr>
              <a:t> </a:t>
            </a:r>
            <a:r>
              <a:rPr lang="en-US" sz="2200" b="0" i="0" u="none" strike="noStrike" dirty="0" err="1">
                <a:effectLst/>
              </a:rPr>
              <a:t>em</a:t>
            </a:r>
            <a:r>
              <a:rPr lang="en-US" sz="2200" b="0" i="0" u="none" strike="noStrike" dirty="0">
                <a:effectLst/>
              </a:rPr>
              <a:t> Paris entre 1898 e 1910, </a:t>
            </a:r>
            <a:r>
              <a:rPr lang="en-US" sz="2200" b="0" i="0" u="none" strike="noStrike" dirty="0" err="1">
                <a:effectLst/>
              </a:rPr>
              <a:t>onde</a:t>
            </a:r>
            <a:r>
              <a:rPr lang="en-US" sz="2200" b="0" i="0" u="none" strike="noStrike" dirty="0">
                <a:effectLst/>
              </a:rPr>
              <a:t> </a:t>
            </a:r>
            <a:r>
              <a:rPr lang="en-US" sz="2200" dirty="0" err="1"/>
              <a:t>foi</a:t>
            </a:r>
            <a:r>
              <a:rPr lang="en-US" sz="2200" dirty="0"/>
              <a:t> </a:t>
            </a:r>
            <a:r>
              <a:rPr lang="en-US" sz="2200" b="0" i="0" u="none" strike="noStrike" dirty="0">
                <a:effectLst/>
              </a:rPr>
              <a:t>um dos </a:t>
            </a:r>
            <a:r>
              <a:rPr lang="en-US" sz="2200" b="0" i="0" u="none" strike="noStrike" dirty="0" err="1">
                <a:effectLst/>
              </a:rPr>
              <a:t>primeiros</a:t>
            </a:r>
            <a:r>
              <a:rPr lang="en-US" sz="2200" b="0" i="0" u="none" strike="noStrike" dirty="0">
                <a:effectLst/>
              </a:rPr>
              <a:t> a </a:t>
            </a:r>
            <a:r>
              <a:rPr lang="en-US" sz="2200" b="0" i="0" u="none" strike="noStrike" dirty="0" err="1">
                <a:effectLst/>
              </a:rPr>
              <a:t>possuir</a:t>
            </a:r>
            <a:r>
              <a:rPr lang="en-US" sz="2200" b="0" i="0" u="none" strike="noStrike" dirty="0">
                <a:effectLst/>
              </a:rPr>
              <a:t> um </a:t>
            </a:r>
            <a:r>
              <a:rPr lang="en-US" sz="2200" b="0" i="0" u="none" strike="noStrike" dirty="0" err="1">
                <a:effectLst/>
              </a:rPr>
              <a:t>veículo</a:t>
            </a:r>
            <a:r>
              <a:rPr lang="en-US" sz="2200" b="0" i="0" u="none" strike="noStrike" dirty="0">
                <a:effectLst/>
              </a:rPr>
              <a:t> </a:t>
            </a:r>
            <a:r>
              <a:rPr lang="en-US" sz="2200" b="0" i="0" u="none" strike="noStrike" dirty="0" err="1">
                <a:effectLst/>
              </a:rPr>
              <a:t>movido</a:t>
            </a:r>
            <a:r>
              <a:rPr lang="en-US" sz="2200" b="0" i="0" u="none" strike="noStrike" dirty="0">
                <a:effectLst/>
              </a:rPr>
              <a:t> a </a:t>
            </a:r>
            <a:r>
              <a:rPr lang="en-US" sz="2200" b="0" i="0" u="none" strike="noStrike" dirty="0" err="1">
                <a:effectLst/>
              </a:rPr>
              <a:t>gasolina</a:t>
            </a:r>
            <a:r>
              <a:rPr lang="en-US" sz="2200" b="0" i="0" u="none" strike="noStrike" dirty="0">
                <a:effectLst/>
              </a:rPr>
              <a:t>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E</a:t>
            </a:r>
            <a:r>
              <a:rPr lang="en-US" sz="2200" b="0" i="0" u="none" strike="noStrike" dirty="0">
                <a:effectLst/>
              </a:rPr>
              <a:t> </a:t>
            </a:r>
            <a:r>
              <a:rPr lang="en-US" sz="2200" b="0" i="0" u="none" strike="noStrike" dirty="0" err="1">
                <a:effectLst/>
              </a:rPr>
              <a:t>foi</a:t>
            </a:r>
            <a:r>
              <a:rPr lang="en-US" sz="2200" b="0" i="0" u="none" strike="noStrike" dirty="0">
                <a:effectLst/>
              </a:rPr>
              <a:t> </a:t>
            </a:r>
            <a:r>
              <a:rPr lang="en-US" sz="2200" b="0" i="0" u="none" strike="noStrike" dirty="0" err="1">
                <a:effectLst/>
              </a:rPr>
              <a:t>onde</a:t>
            </a:r>
            <a:r>
              <a:rPr lang="en-US" sz="2200" b="0" i="0" u="none" strike="noStrike" dirty="0">
                <a:effectLst/>
              </a:rPr>
              <a:t> </a:t>
            </a:r>
            <a:r>
              <a:rPr lang="en-US" sz="2200" b="0" i="0" u="none" strike="noStrike" dirty="0" err="1">
                <a:effectLst/>
              </a:rPr>
              <a:t>teve</a:t>
            </a:r>
            <a:r>
              <a:rPr lang="en-US" sz="2200" b="0" i="0" u="none" strike="noStrike" dirty="0">
                <a:effectLst/>
              </a:rPr>
              <a:t> a </a:t>
            </a:r>
            <a:r>
              <a:rPr lang="en-US" sz="2200" b="0" i="0" u="none" strike="noStrike" dirty="0" err="1">
                <a:effectLst/>
              </a:rPr>
              <a:t>oportunidade</a:t>
            </a:r>
            <a:r>
              <a:rPr lang="en-US" sz="2200" b="0" i="0" u="none" strike="noStrike" dirty="0">
                <a:effectLst/>
              </a:rPr>
              <a:t> de </a:t>
            </a:r>
            <a:r>
              <a:rPr lang="en-US" sz="2200" b="0" i="0" u="none" strike="noStrike" dirty="0" err="1">
                <a:effectLst/>
              </a:rPr>
              <a:t>construir</a:t>
            </a:r>
            <a:r>
              <a:rPr lang="en-US" sz="2200" b="0" i="0" u="none" strike="noStrike" dirty="0">
                <a:effectLst/>
              </a:rPr>
              <a:t> as </a:t>
            </a:r>
            <a:r>
              <a:rPr lang="en-US" sz="2200" b="0" i="0" u="none" strike="noStrike" dirty="0" err="1">
                <a:effectLst/>
              </a:rPr>
              <a:t>primeiras</a:t>
            </a:r>
            <a:r>
              <a:rPr lang="en-US" sz="2200" b="0" i="0" u="none" strike="noStrike" dirty="0">
                <a:effectLst/>
              </a:rPr>
              <a:t> </a:t>
            </a:r>
            <a:r>
              <a:rPr lang="en-US" sz="2200" b="0" i="0" u="none" strike="noStrike" dirty="0" err="1">
                <a:effectLst/>
              </a:rPr>
              <a:t>aeronaves</a:t>
            </a:r>
            <a:r>
              <a:rPr lang="en-US" sz="2200" b="0" i="0" u="none" strike="noStrike" dirty="0">
                <a:effectLst/>
              </a:rPr>
              <a:t>.</a:t>
            </a:r>
            <a:endParaRPr lang="en-US" sz="2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 l="33048" r="-1" b="-1"/>
          <a:stretch/>
        </p:blipFill>
        <p:spPr bwMode="auto">
          <a:xfrm>
            <a:off x="5311702" y="10"/>
            <a:ext cx="6878775" cy="68579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 l="5683" r="199" b="-1"/>
          <a:stretch/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</p:spPr>
      </p:pic>
      <p:sp>
        <p:nvSpPr>
          <p:cNvPr id="3081" name="Rectangle 308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9000">
                <a:schemeClr val="bg1">
                  <a:alpha val="38000"/>
                </a:schemeClr>
              </a:gs>
              <a:gs pos="35000">
                <a:schemeClr val="bg1">
                  <a:alpha val="77000"/>
                </a:schemeClr>
              </a:gs>
              <a:gs pos="48000">
                <a:schemeClr val="bg1"/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/>
          <p:cNvSpPr txBox="1"/>
          <p:nvPr/>
        </p:nvSpPr>
        <p:spPr>
          <a:xfrm>
            <a:off x="7531610" y="365125"/>
            <a:ext cx="3822189" cy="189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>
                <a:latin typeface="+mj-lt"/>
                <a:ea typeface="+mj-ea"/>
                <a:cs typeface="+mj-cs"/>
              </a:rPr>
              <a:t>Pioneiro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7531610" y="2434201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Construiu os primeiros balões “dirigíveis” da história.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14-bis foi o primeiro a realizar um voo autônomo.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1">
                <a:effectLst/>
              </a:rPr>
              <a:t>Demoiselle</a:t>
            </a:r>
            <a:r>
              <a:rPr lang="en-US" sz="2000" b="0" i="0">
                <a:effectLst/>
              </a:rPr>
              <a:t>, seu segundo avião, foi o mais eficiente.</a:t>
            </a:r>
            <a:endParaRPr lang="en-US" sz="200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Trouxe o Primeiro Carro Para o Brasil em 1891. </a:t>
            </a:r>
            <a:endParaRPr lang="en-US" sz="2000" b="0">
              <a:effectLst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2" name="Rectangle 51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34" name="Rectangle 51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sz="1800" b="0" i="0" u="none" strike="noStrike" kern="1200" cap="none" spc="0" baseline="0" noProof="0">
              <a:ln>
                <a:noFill/>
              </a:ln>
              <a:solidFill>
                <a:prstClr val="white"/>
              </a:solidFill>
              <a:effectLst/>
              <a:uLn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046746" y="641850"/>
            <a:ext cx="3611880" cy="1535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i="0" u="none" strike="noStrike" cap="small">
                <a:effectLst/>
                <a:latin typeface="+mj-lt"/>
                <a:ea typeface="+mj-ea"/>
                <a:cs typeface="+mj-cs"/>
              </a:rPr>
              <a:t>Onde começa a aviação Comercial no mundo?</a:t>
            </a:r>
            <a:endParaRPr lang="en-US" sz="3200" b="1">
              <a:latin typeface="+mj-lt"/>
              <a:ea typeface="+mj-ea"/>
              <a:cs typeface="+mj-cs"/>
            </a:endParaRPr>
          </a:p>
        </p:txBody>
      </p:sp>
      <p:sp>
        <p:nvSpPr>
          <p:cNvPr id="5131" name="Rectangle 513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33" name="Rectangle 513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sz="1800" b="0" i="0" u="none" strike="noStrike" kern="1200" cap="none" spc="0" baseline="0" noProof="0">
              <a:ln>
                <a:noFill/>
              </a:ln>
              <a:solidFill>
                <a:prstClr val="white"/>
              </a:solidFill>
              <a:effectLst/>
              <a:uLn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300640" y="641850"/>
            <a:ext cx="6053160" cy="1535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err="1">
                <a:effectLst/>
              </a:rPr>
              <a:t>Os</a:t>
            </a:r>
            <a:r>
              <a:rPr lang="en-US" b="0" i="0" u="none" strike="noStrike">
                <a:effectLst/>
              </a:rPr>
              <a:t> </a:t>
            </a:r>
            <a:r>
              <a:rPr lang="en-US" b="0" i="0" u="none" strike="noStrike" err="1">
                <a:effectLst/>
              </a:rPr>
              <a:t>primeiros</a:t>
            </a:r>
            <a:r>
              <a:rPr lang="en-US" b="0" i="0" u="none" strike="noStrike">
                <a:effectLst/>
              </a:rPr>
              <a:t> </a:t>
            </a:r>
            <a:r>
              <a:rPr lang="en-US" b="0" i="0" u="none" strike="noStrike" err="1">
                <a:effectLst/>
              </a:rPr>
              <a:t>voos</a:t>
            </a:r>
            <a:r>
              <a:rPr lang="en-US" b="0" i="0" u="none" strike="noStrike">
                <a:effectLst/>
              </a:rPr>
              <a:t> </a:t>
            </a:r>
            <a:r>
              <a:rPr lang="en-US" b="0" i="0" u="none" strike="noStrike" err="1">
                <a:effectLst/>
              </a:rPr>
              <a:t>comerciais</a:t>
            </a:r>
            <a:r>
              <a:rPr lang="en-US" b="0" i="0" u="none" strike="noStrike">
                <a:effectLst/>
              </a:rPr>
              <a:t> </a:t>
            </a:r>
            <a:r>
              <a:rPr lang="en-US" b="0" i="0" u="none" strike="noStrike" err="1">
                <a:effectLst/>
              </a:rPr>
              <a:t>foram</a:t>
            </a:r>
            <a:r>
              <a:rPr lang="en-US" b="0" i="0" u="none" strike="noStrike">
                <a:effectLst/>
              </a:rPr>
              <a:t> </a:t>
            </a:r>
            <a:r>
              <a:rPr lang="en-US" b="0" i="0" u="none" strike="noStrike" err="1">
                <a:effectLst/>
              </a:rPr>
              <a:t>feitos</a:t>
            </a:r>
            <a:r>
              <a:rPr lang="en-US" b="0" i="0" u="none" strike="noStrike">
                <a:effectLst/>
              </a:rPr>
              <a:t> no </a:t>
            </a:r>
            <a:r>
              <a:rPr lang="en-US" b="0" i="0" u="none" strike="noStrike" err="1">
                <a:effectLst/>
              </a:rPr>
              <a:t>começo</a:t>
            </a:r>
            <a:r>
              <a:rPr lang="en-US" b="0" i="0" u="none" strike="noStrike">
                <a:effectLst/>
              </a:rPr>
              <a:t> da 1ª </a:t>
            </a:r>
            <a:r>
              <a:rPr lang="en-US" b="0" i="0" u="none" strike="noStrike" err="1">
                <a:effectLst/>
              </a:rPr>
              <a:t>guerra</a:t>
            </a:r>
            <a:r>
              <a:rPr lang="en-US" b="0" i="0" u="none" strike="noStrike">
                <a:effectLst/>
              </a:rPr>
              <a:t> </a:t>
            </a:r>
            <a:r>
              <a:rPr lang="en-US" b="0" i="0" u="none" strike="noStrike" err="1">
                <a:effectLst/>
              </a:rPr>
              <a:t>mundial</a:t>
            </a:r>
            <a:r>
              <a:rPr lang="en-US" b="0" i="0" u="none" strike="noStrike">
                <a:effectLst/>
              </a:rPr>
              <a:t>, </a:t>
            </a:r>
            <a:r>
              <a:rPr lang="en-US" b="0" i="0" u="none" strike="noStrike" err="1">
                <a:effectLst/>
              </a:rPr>
              <a:t>nos</a:t>
            </a:r>
            <a:r>
              <a:rPr lang="en-US" b="0" i="0" u="none" strike="noStrike">
                <a:effectLst/>
              </a:rPr>
              <a:t> EUA.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 t="4622" r="1" b="11037"/>
          <a:stretch/>
        </p:blipFill>
        <p:spPr bwMode="auto">
          <a:xfrm>
            <a:off x="554416" y="2731167"/>
            <a:ext cx="11167447" cy="34849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85" name="Rectangle 615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Foto preta e branca de homem de terno e gravata&#10;&#10;Descrição gerada automaticamente"/>
          <p:cNvPicPr>
            <a:picLocks noChangeAspect="1" noChangeArrowheads="1"/>
          </p:cNvPicPr>
          <p:nvPr/>
        </p:nvPicPr>
        <p:blipFill>
          <a:blip r:embed="rId3"/>
          <a:srcRect b="4047"/>
          <a:stretch/>
        </p:blipFill>
        <p:spPr bwMode="auto">
          <a:xfrm>
            <a:off x="621675" y="623275"/>
            <a:ext cx="4032621" cy="5607882"/>
          </a:xfrm>
          <a:prstGeom prst="rect">
            <a:avLst/>
          </a:prstGeom>
          <a:noFill/>
        </p:spPr>
      </p:pic>
      <p:sp>
        <p:nvSpPr>
          <p:cNvPr id="6186" name="Right Triangle 615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5" name="Rectangle 615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976029" y="623275"/>
            <a:ext cx="6570797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/>
          <p:cNvSpPr txBox="1"/>
          <p:nvPr/>
        </p:nvSpPr>
        <p:spPr>
          <a:xfrm>
            <a:off x="5465659" y="1188637"/>
            <a:ext cx="5642312" cy="1597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0" i="0" u="none" strike="noStrike">
                <a:effectLst/>
              </a:rPr>
              <a:t>Tony Jannus</a:t>
            </a:r>
            <a:endParaRPr lang="en-US" sz="4600" b="1">
              <a:latin typeface="+mj-lt"/>
              <a:ea typeface="+mj-ea"/>
              <a:cs typeface="+mj-cs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465659" y="2998278"/>
            <a:ext cx="4784329" cy="19743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>
                <a:effectLst/>
              </a:rPr>
              <a:t>No </a:t>
            </a:r>
            <a:r>
              <a:rPr lang="en-US" sz="2400" b="0" i="0" u="none" strike="noStrike" err="1">
                <a:effectLst/>
              </a:rPr>
              <a:t>dia</a:t>
            </a:r>
            <a:r>
              <a:rPr lang="en-US" sz="2400" b="0" i="0" u="none" strike="noStrike">
                <a:effectLst/>
              </a:rPr>
              <a:t> 1º de </a:t>
            </a:r>
            <a:r>
              <a:rPr lang="en-US" sz="2400" b="0" i="0" u="none" strike="noStrike" err="1">
                <a:effectLst/>
              </a:rPr>
              <a:t>janeiro</a:t>
            </a:r>
            <a:r>
              <a:rPr lang="en-US" sz="2400" b="0" i="0" u="none" strike="noStrike">
                <a:effectLst/>
              </a:rPr>
              <a:t> de 1914, o americano Tony Jannus </a:t>
            </a:r>
            <a:r>
              <a:rPr lang="en-US" sz="2400" b="0" i="0" u="none" strike="noStrike" err="1">
                <a:effectLst/>
              </a:rPr>
              <a:t>foi</a:t>
            </a:r>
            <a:r>
              <a:rPr lang="en-US" sz="2400" b="0" i="0" u="none" strike="noStrike">
                <a:effectLst/>
              </a:rPr>
              <a:t> </a:t>
            </a:r>
            <a:r>
              <a:rPr lang="en-US" sz="2400" b="0" i="0" u="none" strike="noStrike" err="1">
                <a:effectLst/>
              </a:rPr>
              <a:t>escalado</a:t>
            </a:r>
            <a:r>
              <a:rPr lang="en-US" sz="2400" b="0" i="0" u="none" strike="noStrike">
                <a:effectLst/>
              </a:rPr>
              <a:t> para ser o </a:t>
            </a:r>
            <a:r>
              <a:rPr lang="en-US" sz="2400" b="0" i="0" u="none" strike="noStrike" err="1">
                <a:effectLst/>
              </a:rPr>
              <a:t>piloto</a:t>
            </a:r>
            <a:r>
              <a:rPr lang="en-US" sz="2400" b="0" i="0" u="none" strike="noStrike">
                <a:effectLst/>
              </a:rPr>
              <a:t> </a:t>
            </a:r>
            <a:r>
              <a:rPr lang="en-US" sz="2400" b="0" i="0" u="none" strike="noStrike" err="1">
                <a:effectLst/>
              </a:rPr>
              <a:t>em</a:t>
            </a:r>
            <a:r>
              <a:rPr lang="en-US" sz="2400" b="0" i="0" u="none" strike="noStrike">
                <a:effectLst/>
              </a:rPr>
              <a:t> </a:t>
            </a:r>
            <a:r>
              <a:rPr lang="en-US" sz="2400" b="0" i="0" u="none" strike="noStrike" err="1">
                <a:effectLst/>
              </a:rPr>
              <a:t>uma</a:t>
            </a:r>
            <a:r>
              <a:rPr lang="en-US" sz="2400" b="0" i="0" u="none" strike="noStrike">
                <a:effectLst/>
              </a:rPr>
              <a:t> </a:t>
            </a:r>
            <a:r>
              <a:rPr lang="en-US" sz="2400" b="0" i="0" u="none" strike="noStrike" err="1">
                <a:effectLst/>
              </a:rPr>
              <a:t>viagem</a:t>
            </a:r>
            <a:r>
              <a:rPr lang="en-US" sz="2400" b="0" i="0" u="none" strike="noStrike">
                <a:effectLst/>
              </a:rPr>
              <a:t> </a:t>
            </a:r>
            <a:r>
              <a:rPr lang="en-US" sz="2400" b="0" i="0" u="none" strike="noStrike" err="1">
                <a:effectLst/>
              </a:rPr>
              <a:t>comercial</a:t>
            </a:r>
            <a:r>
              <a:rPr lang="en-US" sz="2400" b="0" i="0" u="none" strike="noStrike">
                <a:effectLst/>
              </a:rPr>
              <a:t> entre as </a:t>
            </a:r>
            <a:r>
              <a:rPr lang="en-US" sz="2400" b="0" i="0" u="none" strike="noStrike" err="1">
                <a:effectLst/>
              </a:rPr>
              <a:t>cidades</a:t>
            </a:r>
            <a:r>
              <a:rPr lang="en-US" sz="2400" b="0" i="0" u="none" strike="noStrike">
                <a:effectLst/>
              </a:rPr>
              <a:t> de </a:t>
            </a:r>
            <a:r>
              <a:rPr lang="en-US" sz="2400" b="0" i="0" u="none" strike="noStrike" err="1">
                <a:effectLst/>
              </a:rPr>
              <a:t>Tampas</a:t>
            </a:r>
            <a:r>
              <a:rPr lang="en-US" sz="2400" b="0" i="0" u="none" strike="noStrike">
                <a:effectLst/>
              </a:rPr>
              <a:t> e São </a:t>
            </a:r>
            <a:r>
              <a:rPr lang="en-US" sz="2400" b="0" i="0" u="none" strike="noStrike" err="1">
                <a:effectLst/>
              </a:rPr>
              <a:t>Petersburgo</a:t>
            </a:r>
            <a:r>
              <a:rPr lang="en-US" sz="2400"/>
              <a:t>.</a:t>
            </a:r>
            <a:endParaRPr lang="en-US" sz="2400" b="0">
              <a:effectLst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90" name="Rectangle 718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 l="13642" r="1815" b="1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</p:spPr>
      </p:pic>
      <p:sp>
        <p:nvSpPr>
          <p:cNvPr id="7191" name="Rectangle 718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9000">
                <a:schemeClr val="bg1">
                  <a:alpha val="38000"/>
                </a:schemeClr>
              </a:gs>
              <a:gs pos="35000">
                <a:schemeClr val="bg1">
                  <a:alpha val="77000"/>
                </a:schemeClr>
              </a:gs>
              <a:gs pos="48000">
                <a:schemeClr val="bg1"/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/>
          <p:cNvSpPr txBox="1"/>
          <p:nvPr/>
        </p:nvSpPr>
        <p:spPr>
          <a:xfrm>
            <a:off x="838200" y="365125"/>
            <a:ext cx="3822189" cy="189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i="0" u="none" strike="noStrike" cap="small">
                <a:effectLst/>
                <a:latin typeface="+mj-lt"/>
                <a:ea typeface="+mj-ea"/>
                <a:cs typeface="+mj-cs"/>
              </a:rPr>
              <a:t>E no Brasil quando começa?</a:t>
            </a:r>
            <a:endParaRPr lang="en-US" sz="4000" b="1">
              <a:latin typeface="+mj-lt"/>
              <a:ea typeface="+mj-ea"/>
              <a:cs typeface="+mj-cs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38200" y="2434201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effectLst/>
              </a:rPr>
              <a:t>Um </a:t>
            </a:r>
            <a:r>
              <a:rPr lang="en-US" sz="2000" b="0" i="0" u="none" strike="noStrike" err="1">
                <a:effectLst/>
              </a:rPr>
              <a:t>hidroavião</a:t>
            </a:r>
            <a:r>
              <a:rPr lang="en-US" sz="2000" b="0" i="0" u="none" strike="noStrike">
                <a:effectLst/>
              </a:rPr>
              <a:t> </a:t>
            </a:r>
            <a:r>
              <a:rPr lang="en-US" sz="2000" b="0" i="0" u="none" strike="noStrike" err="1">
                <a:effectLst/>
              </a:rPr>
              <a:t>foi</a:t>
            </a:r>
            <a:r>
              <a:rPr lang="en-US" sz="2000" b="0" i="0" u="none" strike="noStrike">
                <a:effectLst/>
              </a:rPr>
              <a:t> </a:t>
            </a:r>
            <a:r>
              <a:rPr lang="en-US" sz="2000" b="0" i="0" u="none" strike="noStrike" err="1">
                <a:effectLst/>
              </a:rPr>
              <a:t>responsável</a:t>
            </a:r>
            <a:r>
              <a:rPr lang="en-US" sz="2000" b="0" i="0" u="none" strike="noStrike">
                <a:effectLst/>
              </a:rPr>
              <a:t> </a:t>
            </a:r>
            <a:r>
              <a:rPr lang="en-US" sz="2000" b="0" i="0" u="none" strike="noStrike" err="1">
                <a:effectLst/>
              </a:rPr>
              <a:t>pelo</a:t>
            </a:r>
            <a:r>
              <a:rPr lang="en-US" sz="2000" b="0" i="0" u="none" strike="noStrike">
                <a:effectLst/>
              </a:rPr>
              <a:t> </a:t>
            </a:r>
            <a:r>
              <a:rPr lang="en-US" sz="2000" b="0" i="0" u="none" strike="noStrike" err="1">
                <a:effectLst/>
              </a:rPr>
              <a:t>primeiro</a:t>
            </a:r>
            <a:r>
              <a:rPr lang="en-US" sz="2000" b="0" i="0" u="none" strike="noStrike">
                <a:effectLst/>
              </a:rPr>
              <a:t> </a:t>
            </a:r>
            <a:r>
              <a:rPr lang="en-US" sz="2000" b="0" i="0" u="none" strike="noStrike" err="1">
                <a:effectLst/>
              </a:rPr>
              <a:t>voo</a:t>
            </a:r>
            <a:r>
              <a:rPr lang="en-US" sz="2000" b="0" i="0" u="none" strike="noStrike">
                <a:effectLst/>
              </a:rPr>
              <a:t> da </a:t>
            </a:r>
            <a:r>
              <a:rPr lang="en-US" sz="2000" b="0" i="0" u="none" strike="noStrike" err="1">
                <a:effectLst/>
              </a:rPr>
              <a:t>aviação</a:t>
            </a:r>
            <a:r>
              <a:rPr lang="en-US" sz="2000" b="0" i="0" u="none" strike="noStrike">
                <a:effectLst/>
              </a:rPr>
              <a:t> </a:t>
            </a:r>
            <a:r>
              <a:rPr lang="en-US" sz="2000" b="0" i="0" u="none" strike="noStrike" err="1">
                <a:effectLst/>
              </a:rPr>
              <a:t>comercial</a:t>
            </a:r>
            <a:r>
              <a:rPr lang="en-US" sz="2000" b="0" i="0" u="none" strike="noStrike">
                <a:effectLst/>
              </a:rPr>
              <a:t> no </a:t>
            </a:r>
            <a:r>
              <a:rPr lang="en-US" sz="2000" b="0" i="0" u="none" strike="noStrike" err="1">
                <a:effectLst/>
              </a:rPr>
              <a:t>país</a:t>
            </a:r>
            <a:r>
              <a:rPr lang="en-US" sz="2000" b="0" i="0" u="none" strike="noStrike">
                <a:effectLst/>
              </a:rPr>
              <a:t>.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effectLst/>
              </a:rPr>
              <a:t>A </a:t>
            </a:r>
            <a:r>
              <a:rPr lang="en-US" sz="2000" b="0" i="0" u="none" strike="noStrike" err="1">
                <a:effectLst/>
              </a:rPr>
              <a:t>companhia</a:t>
            </a:r>
            <a:r>
              <a:rPr lang="en-US" sz="2000" b="0" i="0" u="none" strike="noStrike">
                <a:effectLst/>
              </a:rPr>
              <a:t> </a:t>
            </a:r>
            <a:r>
              <a:rPr lang="en-US" sz="2000" b="0" i="0" u="none" strike="noStrike" err="1">
                <a:effectLst/>
              </a:rPr>
              <a:t>aérea</a:t>
            </a:r>
            <a:r>
              <a:rPr lang="en-US" sz="2000" b="0" i="0" u="none" strike="noStrike">
                <a:effectLst/>
              </a:rPr>
              <a:t> Condor </a:t>
            </a:r>
            <a:r>
              <a:rPr lang="en-US" sz="2000" b="0" i="0" u="none" strike="noStrike" err="1">
                <a:effectLst/>
              </a:rPr>
              <a:t>Syndikat</a:t>
            </a:r>
            <a:r>
              <a:rPr lang="en-US" sz="2000" b="0" i="0" u="none" strike="noStrike">
                <a:effectLst/>
              </a:rPr>
              <a:t> </a:t>
            </a:r>
            <a:r>
              <a:rPr lang="en-US" sz="2000" b="0" i="0" u="none" strike="noStrike" err="1">
                <a:effectLst/>
              </a:rPr>
              <a:t>inaugurou</a:t>
            </a:r>
            <a:r>
              <a:rPr lang="en-US" sz="2000" b="0" i="0" u="none" strike="noStrike">
                <a:effectLst/>
              </a:rPr>
              <a:t> a </a:t>
            </a:r>
            <a:r>
              <a:rPr lang="en-US" sz="2000" b="0" i="0" u="none" strike="noStrike" err="1">
                <a:effectLst/>
              </a:rPr>
              <a:t>primeira</a:t>
            </a:r>
            <a:r>
              <a:rPr lang="en-US" sz="2000" b="0" i="0" u="none" strike="noStrike">
                <a:effectLst/>
              </a:rPr>
              <a:t> </a:t>
            </a:r>
            <a:r>
              <a:rPr lang="en-US" sz="2000" b="0" i="0" u="none" strike="noStrike" err="1">
                <a:effectLst/>
              </a:rPr>
              <a:t>rota</a:t>
            </a:r>
            <a:r>
              <a:rPr lang="en-US" sz="2000" b="0" i="0" u="none" strike="noStrike">
                <a:effectLst/>
              </a:rPr>
              <a:t> com </a:t>
            </a:r>
            <a:r>
              <a:rPr lang="en-US" sz="2000" b="0" i="0" u="none" strike="noStrike" err="1">
                <a:effectLst/>
              </a:rPr>
              <a:t>passageiros</a:t>
            </a:r>
            <a:r>
              <a:rPr lang="en-US" sz="2000" b="0" i="0" u="none" strike="noStrike">
                <a:effectLst/>
              </a:rPr>
              <a:t> do Brasil no </a:t>
            </a:r>
            <a:r>
              <a:rPr lang="en-US" sz="2000" b="0" i="0" u="none" strike="noStrike" err="1">
                <a:effectLst/>
              </a:rPr>
              <a:t>dia</a:t>
            </a:r>
            <a:r>
              <a:rPr lang="en-US" sz="2000" b="0" i="0" u="none" strike="noStrike">
                <a:effectLst/>
              </a:rPr>
              <a:t> 3 de </a:t>
            </a:r>
            <a:r>
              <a:rPr lang="en-US" sz="2000" b="0" i="0" u="none" strike="noStrike" err="1">
                <a:effectLst/>
              </a:rPr>
              <a:t>fevereiro</a:t>
            </a:r>
            <a:r>
              <a:rPr lang="en-US" sz="2000" b="0" i="0" u="none" strike="noStrike">
                <a:effectLst/>
              </a:rPr>
              <a:t> de 1927 com o Dornier Wal D-112, </a:t>
            </a:r>
            <a:r>
              <a:rPr lang="en-US" sz="2000" b="0" i="0" u="none" strike="noStrike" err="1">
                <a:effectLst/>
              </a:rPr>
              <a:t>conhecido</a:t>
            </a:r>
            <a:r>
              <a:rPr lang="en-US" sz="2000" b="0" i="0" u="none" strike="noStrike">
                <a:effectLst/>
              </a:rPr>
              <a:t> </a:t>
            </a:r>
            <a:r>
              <a:rPr lang="en-US" sz="2000" b="0" i="0" u="none" strike="noStrike" err="1">
                <a:effectLst/>
              </a:rPr>
              <a:t>como</a:t>
            </a:r>
            <a:r>
              <a:rPr lang="en-US" sz="2000" b="0" i="0" u="none" strike="noStrike">
                <a:effectLst/>
              </a:rPr>
              <a:t> </a:t>
            </a:r>
            <a:r>
              <a:rPr lang="en-US" sz="2000" b="1" i="0" u="none" strike="noStrike" err="1">
                <a:effectLst/>
              </a:rPr>
              <a:t>Atlântico</a:t>
            </a:r>
            <a:r>
              <a:rPr lang="en-US" sz="2000" b="0" i="0" u="none" strike="noStrike">
                <a:effectLst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3201</Words>
  <Application>Microsoft Office PowerPoint</Application>
  <PresentationFormat>Widescreen</PresentationFormat>
  <Paragraphs>518</Paragraphs>
  <Slides>39</Slides>
  <Notes>37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5" baseType="lpstr">
      <vt:lpstr>Arial</vt:lpstr>
      <vt:lpstr>Arial Black</vt:lpstr>
      <vt:lpstr>Calibri</vt:lpstr>
      <vt:lpstr>Calibri Light</vt:lpstr>
      <vt:lpstr>Segoe UI</vt:lpstr>
      <vt:lpstr>Tema do Office</vt:lpstr>
      <vt:lpstr>Pesquisa de satisfação do passageiro segundo trimestre de 2022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  Aeroporto internacional de São Paulo/Congonhas </vt:lpstr>
      <vt:lpstr>Aeroporto Internacional de Florianópolis</vt:lpstr>
      <vt:lpstr>Aeroporto Internacional de Porto Alegre</vt:lpstr>
      <vt:lpstr>Aeroporto Internacional de Vitória</vt:lpstr>
      <vt:lpstr>Aeroporto Internacional de Brasília</vt:lpstr>
      <vt:lpstr>Aeroporto Internacional de Curitiba</vt:lpstr>
      <vt:lpstr>Aeroporto Santos Dumont/RJ</vt:lpstr>
      <vt:lpstr>Aeroporto Internacional do Rio de Janeiro</vt:lpstr>
      <vt:lpstr>Aeroporto Internacional Governador Aluízio Alves</vt:lpstr>
      <vt:lpstr>Aeroporto Internacional de Viracopos</vt:lpstr>
      <vt:lpstr>Aeroporto Internacional de Cuiabá</vt:lpstr>
      <vt:lpstr>Aeroporto Internacional de São Paulo/Guarulhos</vt:lpstr>
      <vt:lpstr>Aeroporto Internacional de Manaus</vt:lpstr>
      <vt:lpstr>Aeroporto Internacional de Minas Gerais</vt:lpstr>
      <vt:lpstr>Aeroporto Internacional de Belém</vt:lpstr>
      <vt:lpstr>Aeroporto Internacional de Maceió</vt:lpstr>
      <vt:lpstr>Aeroporto Internacional de Recife</vt:lpstr>
      <vt:lpstr>Aeroporto Internacional de Fortaleza</vt:lpstr>
      <vt:lpstr>Aeroporto Internacional de Salvador</vt:lpstr>
      <vt:lpstr>Aeroporto Internacional de Goiânia</vt:lpstr>
      <vt:lpstr>Classificação por categoria</vt:lpstr>
      <vt:lpstr>Classificação por categoria</vt:lpstr>
      <vt:lpstr>Classificação total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ADIMILDO JOSE MARTINHO</dc:creator>
  <cp:lastModifiedBy>Carlos Batista</cp:lastModifiedBy>
  <cp:revision>5</cp:revision>
  <dcterms:created xsi:type="dcterms:W3CDTF">2022-11-26T19:24:29Z</dcterms:created>
  <dcterms:modified xsi:type="dcterms:W3CDTF">2022-11-29T22:44:37Z</dcterms:modified>
</cp:coreProperties>
</file>