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huG6/IRZMIVoX91XBLChH8s51s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45F4036-EA9B-4BDE-8A24-9D6DB035352D}">
  <a:tblStyle styleId="{645F4036-EA9B-4BDE-8A24-9D6DB035352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bd812b1ec_1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6bd812b1ec_1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bd812b1ec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bd812b1ec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d812b1ec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d812b1ec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15e37f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15e37f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facebook.github.io/proph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hyperlink" Target="https://www.emathzone.com/tutorials/basic-statistics/components-of-time-series.html" TargetMode="External"/><Relationship Id="rId10" Type="http://schemas.openxmlformats.org/officeDocument/2006/relationships/hyperlink" Target="https://en.wikipedia.org/wiki/Time_series#Conditions" TargetMode="External"/><Relationship Id="rId13" Type="http://schemas.openxmlformats.org/officeDocument/2006/relationships/hyperlink" Target="https://www.machinelearningplus.com/time-series/arima-model-time-series-forecasting-python/" TargetMode="External"/><Relationship Id="rId12" Type="http://schemas.openxmlformats.org/officeDocument/2006/relationships/hyperlink" Target="https://www.youtube.com/watch?v=oY-j2Wof51c"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drawingtutorials101.com/how-to-draw-a-mosquito" TargetMode="External"/><Relationship Id="rId4" Type="http://schemas.openxmlformats.org/officeDocument/2006/relationships/hyperlink" Target="https://en.wikipedia.org/wiki/Dengue_fever" TargetMode="External"/><Relationship Id="rId9" Type="http://schemas.openxmlformats.org/officeDocument/2006/relationships/hyperlink" Target="https://obamawhitehouse.archives.gov/blog/2015/06/05/back-future-using-historical-dengue-data-predict-next-epidemic" TargetMode="External"/><Relationship Id="rId15" Type="http://schemas.openxmlformats.org/officeDocument/2006/relationships/hyperlink" Target="https://heartbeat.fritz.ai/a-beginners-guide-to-implementing-long-short-term-memory-networks-lstm-eb7a2ff09a27" TargetMode="External"/><Relationship Id="rId14" Type="http://schemas.openxmlformats.org/officeDocument/2006/relationships/hyperlink" Target="https://facebook.github.io/prophet/" TargetMode="External"/><Relationship Id="rId17" Type="http://schemas.openxmlformats.org/officeDocument/2006/relationships/hyperlink" Target="https://heartbeat.fritz.ai/a-beginners-guide-to-implementing-long-short-term-memory-networks-lstm-eb7a2ff09a27" TargetMode="External"/><Relationship Id="rId16" Type="http://schemas.openxmlformats.org/officeDocument/2006/relationships/hyperlink" Target="https://heartbeat.fritz.ai/a-beginners-guide-to-implementing-long-short-term-memory-networks-lstm-eb7a2ff09a27" TargetMode="External"/><Relationship Id="rId5" Type="http://schemas.openxmlformats.org/officeDocument/2006/relationships/hyperlink" Target="https://en.wikipedia.org/wiki/Mosquito-borne_disease" TargetMode="External"/><Relationship Id="rId6" Type="http://schemas.openxmlformats.org/officeDocument/2006/relationships/hyperlink" Target="https://royalsocietypublishing.org/doi/full/10.1098/rstb.2014.0135" TargetMode="External"/><Relationship Id="rId18" Type="http://schemas.openxmlformats.org/officeDocument/2006/relationships/hyperlink" Target="https://machinelearningmastery.com/reshape-input-data-long-short-term-memory-networks-keras/" TargetMode="External"/><Relationship Id="rId7" Type="http://schemas.openxmlformats.org/officeDocument/2006/relationships/hyperlink" Target="https://www.drivendata.org/competitions/44/dengai-predicting-disease-spread/page/80/" TargetMode="External"/><Relationship Id="rId8" Type="http://schemas.openxmlformats.org/officeDocument/2006/relationships/hyperlink" Target="https://dengueforecasting.noaa.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drivendata.org/competitions/44/dengai-predicting-disease-spread/page/8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bamawhitehouse.archives.gov/blog/2015/06/05/back-future-using-historical-dengue-data-predict-next-epidemi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472550"/>
            <a:ext cx="8520600" cy="1099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600"/>
              <a:t>Predicting Dengue Fever Outbreaks</a:t>
            </a:r>
            <a:endParaRPr sz="3600"/>
          </a:p>
        </p:txBody>
      </p:sp>
      <p:sp>
        <p:nvSpPr>
          <p:cNvPr id="55" name="Google Shape;55;p1"/>
          <p:cNvSpPr txBox="1"/>
          <p:nvPr>
            <p:ph idx="1" type="subTitle"/>
          </p:nvPr>
        </p:nvSpPr>
        <p:spPr>
          <a:xfrm>
            <a:off x="311700" y="2453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1400">
                <a:solidFill>
                  <a:schemeClr val="dk1"/>
                </a:solidFill>
              </a:rPr>
              <a:t>Anuj Anand, Smit Kiri, Nitin Kumar Mittal, Nicole Reitz, Fenil Shah</a:t>
            </a:r>
            <a:endParaRPr sz="1400">
              <a:solidFill>
                <a:schemeClr val="dk1"/>
              </a:solidFill>
            </a:endParaRPr>
          </a:p>
          <a:p>
            <a:pPr indent="0" lvl="0" marL="0" rtl="0" algn="ctr">
              <a:lnSpc>
                <a:spcPct val="115000"/>
              </a:lnSpc>
              <a:spcBef>
                <a:spcPts val="0"/>
              </a:spcBef>
              <a:spcAft>
                <a:spcPts val="0"/>
              </a:spcAft>
              <a:buSzPts val="2800"/>
              <a:buNone/>
            </a:pPr>
            <a:r>
              <a:rPr lang="en" sz="1200">
                <a:solidFill>
                  <a:schemeClr val="dk1"/>
                </a:solidFill>
              </a:rPr>
              <a:t>DS 5110, Northeastern University</a:t>
            </a:r>
            <a:endParaRPr sz="12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rPr>
              <a:t>December 02, 2019</a:t>
            </a:r>
            <a:endParaRPr sz="1200">
              <a:solidFill>
                <a:schemeClr val="dk1"/>
              </a:solidFill>
            </a:endParaRPr>
          </a:p>
        </p:txBody>
      </p:sp>
      <p:pic>
        <p:nvPicPr>
          <p:cNvPr id="56" name="Google Shape;56;p1"/>
          <p:cNvPicPr preferRelativeResize="0"/>
          <p:nvPr/>
        </p:nvPicPr>
        <p:blipFill rotWithShape="1">
          <a:blip r:embed="rId3">
            <a:alphaModFix/>
          </a:blip>
          <a:srcRect b="11239" l="0" r="0" t="11723"/>
          <a:stretch/>
        </p:blipFill>
        <p:spPr>
          <a:xfrm>
            <a:off x="5624300" y="3147700"/>
            <a:ext cx="3381974" cy="1833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9"/>
          <p:cNvSpPr txBox="1"/>
          <p:nvPr>
            <p:ph idx="1" type="body"/>
          </p:nvPr>
        </p:nvSpPr>
        <p:spPr>
          <a:xfrm>
            <a:off x="128375" y="776700"/>
            <a:ext cx="9015600" cy="4153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b="1" lang="en" sz="1600">
                <a:solidFill>
                  <a:srgbClr val="000000"/>
                </a:solidFill>
              </a:rPr>
              <a:t>Split data to model by city</a:t>
            </a:r>
            <a:endParaRPr b="1" sz="1600">
              <a:solidFill>
                <a:srgbClr val="000000"/>
              </a:solidFill>
            </a:endParaRPr>
          </a:p>
          <a:p>
            <a:pPr indent="0" lvl="0" marL="457200" rtl="0" algn="l">
              <a:lnSpc>
                <a:spcPct val="100000"/>
              </a:lnSpc>
              <a:spcBef>
                <a:spcPts val="0"/>
              </a:spcBef>
              <a:spcAft>
                <a:spcPts val="0"/>
              </a:spcAft>
              <a:buNone/>
            </a:pPr>
            <a:r>
              <a:t/>
            </a:r>
            <a:endParaRPr b="1" sz="1600">
              <a:solidFill>
                <a:srgbClr val="000000"/>
              </a:solidFill>
            </a:endParaRPr>
          </a:p>
          <a:p>
            <a:pPr indent="-330200" lvl="0" marL="457200" rtl="0" algn="l">
              <a:lnSpc>
                <a:spcPct val="100000"/>
              </a:lnSpc>
              <a:spcBef>
                <a:spcPts val="0"/>
              </a:spcBef>
              <a:spcAft>
                <a:spcPts val="0"/>
              </a:spcAft>
              <a:buClr>
                <a:srgbClr val="000000"/>
              </a:buClr>
              <a:buSzPts val="1600"/>
              <a:buChar char="●"/>
            </a:pPr>
            <a:r>
              <a:rPr b="1" lang="en" sz="1600">
                <a:solidFill>
                  <a:srgbClr val="000000"/>
                </a:solidFill>
              </a:rPr>
              <a:t>Split each city into train/test sets</a:t>
            </a:r>
            <a:endParaRPr b="1" sz="1600">
              <a:solidFill>
                <a:srgbClr val="000000"/>
              </a:solidFill>
            </a:endParaRPr>
          </a:p>
          <a:p>
            <a:pPr indent="-228600" lvl="0" marL="914400" rtl="0" algn="l">
              <a:lnSpc>
                <a:spcPct val="100000"/>
              </a:lnSpc>
              <a:spcBef>
                <a:spcPts val="0"/>
              </a:spcBef>
              <a:spcAft>
                <a:spcPts val="0"/>
              </a:spcAft>
              <a:buSzPts val="1800"/>
              <a:buNone/>
            </a:pPr>
            <a:r>
              <a:rPr b="1" lang="en" sz="1600">
                <a:solidFill>
                  <a:srgbClr val="000000"/>
                </a:solidFill>
              </a:rPr>
              <a:t>    </a:t>
            </a:r>
            <a:r>
              <a:rPr lang="en" sz="1600">
                <a:solidFill>
                  <a:srgbClr val="000000"/>
                </a:solidFill>
              </a:rPr>
              <a:t>San Juan: 800 weeks for training and 136 weeks for testing</a:t>
            </a:r>
            <a:endParaRPr sz="1600">
              <a:solidFill>
                <a:srgbClr val="000000"/>
              </a:solidFill>
            </a:endParaRPr>
          </a:p>
          <a:p>
            <a:pPr indent="-228600" lvl="0" marL="914400" rtl="0" algn="l">
              <a:lnSpc>
                <a:spcPct val="100000"/>
              </a:lnSpc>
              <a:spcBef>
                <a:spcPts val="0"/>
              </a:spcBef>
              <a:spcAft>
                <a:spcPts val="0"/>
              </a:spcAft>
              <a:buSzPts val="1800"/>
              <a:buNone/>
            </a:pPr>
            <a:r>
              <a:rPr lang="en" sz="1600">
                <a:solidFill>
                  <a:srgbClr val="000000"/>
                </a:solidFill>
              </a:rPr>
              <a:t>    Iquitos: 400 weeks for training and 120 weeks for testing</a:t>
            </a:r>
            <a:endParaRPr sz="1600">
              <a:solidFill>
                <a:srgbClr val="000000"/>
              </a:solidFill>
            </a:endParaRPr>
          </a:p>
          <a:p>
            <a:pPr indent="-228600" lvl="0" marL="457200" rtl="0" algn="l">
              <a:lnSpc>
                <a:spcPct val="100000"/>
              </a:lnSpc>
              <a:spcBef>
                <a:spcPts val="0"/>
              </a:spcBef>
              <a:spcAft>
                <a:spcPts val="0"/>
              </a:spcAft>
              <a:buSzPts val="1800"/>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b="1" lang="en" sz="1600">
                <a:solidFill>
                  <a:srgbClr val="000000"/>
                </a:solidFill>
                <a:extLst>
                  <a:ext uri="http://customooxmlschemas.google.com/">
                    <go:slidesCustomData xmlns:go="http://customooxmlschemas.google.com/" textRoundtripDataId="1"/>
                  </a:ext>
                </a:extLst>
              </a:rPr>
              <a:t>Impute missing values as needed</a:t>
            </a:r>
            <a:endParaRPr b="1" sz="1600">
              <a:solidFill>
                <a:srgbClr val="000000"/>
              </a:solidFill>
            </a:endParaRPr>
          </a:p>
          <a:p>
            <a:pPr indent="-228600" lvl="0" marL="457200" rtl="0" algn="l">
              <a:lnSpc>
                <a:spcPct val="100000"/>
              </a:lnSpc>
              <a:spcBef>
                <a:spcPts val="0"/>
              </a:spcBef>
              <a:spcAft>
                <a:spcPts val="0"/>
              </a:spcAft>
              <a:buSzPts val="1800"/>
              <a:buNone/>
            </a:pPr>
            <a:r>
              <a:rPr lang="en" sz="1600">
                <a:solidFill>
                  <a:srgbClr val="000000"/>
                </a:solidFill>
              </a:rPr>
              <a:t>		</a:t>
            </a:r>
            <a:r>
              <a:rPr lang="en" sz="1600">
                <a:solidFill>
                  <a:srgbClr val="000000"/>
                </a:solidFill>
              </a:rPr>
              <a:t>Replaced NA values with column mean</a:t>
            </a:r>
            <a:endParaRPr sz="1600">
              <a:solidFill>
                <a:srgbClr val="000000"/>
              </a:solidFill>
            </a:endParaRPr>
          </a:p>
          <a:p>
            <a:pPr indent="-228600" lvl="0" marL="457200" rtl="0" algn="l">
              <a:lnSpc>
                <a:spcPct val="100000"/>
              </a:lnSpc>
              <a:spcBef>
                <a:spcPts val="0"/>
              </a:spcBef>
              <a:spcAft>
                <a:spcPts val="0"/>
              </a:spcAft>
              <a:buSzPts val="1800"/>
              <a:buNone/>
            </a:pPr>
            <a:r>
              <a:rPr lang="en" sz="1600">
                <a:solidFill>
                  <a:srgbClr val="000000"/>
                </a:solidFill>
              </a:rPr>
              <a:t>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b="1" lang="en" sz="1600">
                <a:solidFill>
                  <a:srgbClr val="000000"/>
                </a:solidFill>
              </a:rPr>
              <a:t>Feature selection</a:t>
            </a:r>
            <a:endParaRPr b="1" sz="1600">
              <a:solidFill>
                <a:srgbClr val="000000"/>
              </a:solidFill>
            </a:endParaRPr>
          </a:p>
          <a:p>
            <a:pPr indent="-228600" lvl="0" marL="457200" rtl="0" algn="l">
              <a:lnSpc>
                <a:spcPct val="100000"/>
              </a:lnSpc>
              <a:spcBef>
                <a:spcPts val="0"/>
              </a:spcBef>
              <a:spcAft>
                <a:spcPts val="0"/>
              </a:spcAft>
              <a:buSzPts val="1800"/>
              <a:buNone/>
            </a:pPr>
            <a:r>
              <a:rPr b="1" lang="en" sz="1600">
                <a:solidFill>
                  <a:srgbClr val="000000"/>
                </a:solidFill>
              </a:rPr>
              <a:t>		</a:t>
            </a:r>
            <a:r>
              <a:rPr lang="en" sz="1600">
                <a:solidFill>
                  <a:srgbClr val="000000"/>
                </a:solidFill>
              </a:rPr>
              <a:t>Selected 11 independent, non-redundant features</a:t>
            </a:r>
            <a:endParaRPr sz="1600">
              <a:solidFill>
                <a:srgbClr val="000000"/>
              </a:solidFill>
            </a:endParaRPr>
          </a:p>
          <a:p>
            <a:pPr indent="-228600" lvl="0" marL="457200" rtl="0" algn="l">
              <a:lnSpc>
                <a:spcPct val="100000"/>
              </a:lnSpc>
              <a:spcBef>
                <a:spcPts val="0"/>
              </a:spcBef>
              <a:spcAft>
                <a:spcPts val="0"/>
              </a:spcAft>
              <a:buSzPts val="1800"/>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b="1" lang="en" sz="1600">
                <a:solidFill>
                  <a:srgbClr val="000000"/>
                </a:solidFill>
              </a:rPr>
              <a:t>Feature scaling	</a:t>
            </a:r>
            <a:endParaRPr b="1" sz="1600">
              <a:solidFill>
                <a:srgbClr val="000000"/>
              </a:solidFill>
            </a:endParaRPr>
          </a:p>
          <a:p>
            <a:pPr indent="-228600" lvl="0" marL="457200" rtl="0" algn="l">
              <a:lnSpc>
                <a:spcPct val="100000"/>
              </a:lnSpc>
              <a:spcBef>
                <a:spcPts val="0"/>
              </a:spcBef>
              <a:spcAft>
                <a:spcPts val="0"/>
              </a:spcAft>
              <a:buSzPts val="1800"/>
              <a:buNone/>
            </a:pPr>
            <a:r>
              <a:rPr lang="en" sz="1600">
                <a:solidFill>
                  <a:srgbClr val="000000"/>
                </a:solidFill>
              </a:rPr>
              <a:t>		Scaled values to comparable value ranges for multivariate methods</a:t>
            </a:r>
            <a:endParaRPr sz="1600">
              <a:solidFill>
                <a:srgbClr val="000000"/>
              </a:solidFill>
            </a:endParaRPr>
          </a:p>
          <a:p>
            <a:pPr indent="-228600" lvl="0" marL="457200" rtl="0" algn="l">
              <a:lnSpc>
                <a:spcPct val="100000"/>
              </a:lnSpc>
              <a:spcBef>
                <a:spcPts val="0"/>
              </a:spcBef>
              <a:spcAft>
                <a:spcPts val="0"/>
              </a:spcAft>
              <a:buSzPts val="1800"/>
              <a:buNone/>
            </a:pPr>
            <a:r>
              <a:rPr lang="en" sz="1600">
                <a:solidFill>
                  <a:srgbClr val="000000"/>
                </a:solidFill>
              </a:rPr>
              <a:t>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b="1" lang="en" sz="1600">
                <a:solidFill>
                  <a:srgbClr val="000000"/>
                </a:solidFill>
              </a:rPr>
              <a:t>Feature extraction using Principal Component Analysis (PCA)</a:t>
            </a:r>
            <a:endParaRPr b="1" sz="1600">
              <a:solidFill>
                <a:srgbClr val="000000"/>
              </a:solidFill>
            </a:endParaRPr>
          </a:p>
          <a:p>
            <a:pPr indent="0" lvl="0" marL="0" rtl="0" algn="l">
              <a:lnSpc>
                <a:spcPct val="100000"/>
              </a:lnSpc>
              <a:spcBef>
                <a:spcPts val="0"/>
              </a:spcBef>
              <a:spcAft>
                <a:spcPts val="0"/>
              </a:spcAft>
              <a:buSzPts val="1800"/>
              <a:buNone/>
            </a:pPr>
            <a:r>
              <a:t/>
            </a:r>
            <a:endParaRPr sz="12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400"/>
          </a:p>
        </p:txBody>
      </p:sp>
      <p:sp>
        <p:nvSpPr>
          <p:cNvPr id="131" name="Google Shape;131;p9"/>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Approach: Preprocessing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g6bd812b1ec_10_7"/>
          <p:cNvSpPr txBox="1"/>
          <p:nvPr>
            <p:ph idx="1" type="body"/>
          </p:nvPr>
        </p:nvSpPr>
        <p:spPr>
          <a:xfrm>
            <a:off x="136925" y="776700"/>
            <a:ext cx="9007200" cy="41538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Char char="●"/>
            </a:pPr>
            <a:r>
              <a:rPr b="1" lang="en" sz="1600">
                <a:solidFill>
                  <a:srgbClr val="000000"/>
                </a:solidFill>
              </a:rPr>
              <a:t>Autoregressive Integrated Moving Average (ARIMA)</a:t>
            </a:r>
            <a:endParaRPr b="1" sz="1600">
              <a:solidFill>
                <a:srgbClr val="000000"/>
              </a:solidFill>
            </a:endParaRPr>
          </a:p>
          <a:p>
            <a:pPr indent="-914400" lvl="0" marL="1828800" rtl="0" algn="l">
              <a:lnSpc>
                <a:spcPct val="100000"/>
              </a:lnSpc>
              <a:spcBef>
                <a:spcPts val="0"/>
              </a:spcBef>
              <a:spcAft>
                <a:spcPts val="0"/>
              </a:spcAft>
              <a:buSzPts val="1800"/>
              <a:buNone/>
            </a:pPr>
            <a:r>
              <a:rPr lang="en" sz="1600">
                <a:solidFill>
                  <a:srgbClr val="000000"/>
                </a:solidFill>
              </a:rPr>
              <a:t>Univariate method</a:t>
            </a:r>
            <a:endParaRPr sz="1600">
              <a:solidFill>
                <a:srgbClr val="000000"/>
              </a:solidFill>
            </a:endParaRPr>
          </a:p>
          <a:p>
            <a:pPr indent="-914400" lvl="0" marL="1828800" rtl="0" algn="l">
              <a:lnSpc>
                <a:spcPct val="100000"/>
              </a:lnSpc>
              <a:spcBef>
                <a:spcPts val="0"/>
              </a:spcBef>
              <a:spcAft>
                <a:spcPts val="0"/>
              </a:spcAft>
              <a:buSzPts val="1800"/>
              <a:buNone/>
            </a:pPr>
            <a:r>
              <a:rPr lang="en" sz="1600">
                <a:solidFill>
                  <a:srgbClr val="000000"/>
                </a:solidFill>
              </a:rPr>
              <a:t>Time series model that uses target value “lags” and “lagged forecast errors” </a:t>
            </a:r>
            <a:endParaRPr sz="1600">
              <a:solidFill>
                <a:srgbClr val="000000"/>
              </a:solidFill>
            </a:endParaRPr>
          </a:p>
          <a:p>
            <a:pPr indent="-914400" lvl="0" marL="2286000" rtl="0" algn="l">
              <a:lnSpc>
                <a:spcPct val="100000"/>
              </a:lnSpc>
              <a:spcBef>
                <a:spcPts val="0"/>
              </a:spcBef>
              <a:spcAft>
                <a:spcPts val="0"/>
              </a:spcAft>
              <a:buSzPts val="1800"/>
              <a:buNone/>
            </a:pPr>
            <a:r>
              <a:rPr lang="en" sz="1600">
                <a:solidFill>
                  <a:srgbClr val="000000"/>
                </a:solidFill>
              </a:rPr>
              <a:t>as predictors for linear regression.</a:t>
            </a:r>
            <a:r>
              <a:rPr baseline="30000" lang="en" sz="1600">
                <a:solidFill>
                  <a:srgbClr val="000000"/>
                </a:solidFill>
              </a:rPr>
              <a:t>10</a:t>
            </a:r>
            <a:endParaRPr sz="1600">
              <a:solidFill>
                <a:srgbClr val="000000"/>
              </a:solidFill>
            </a:endParaRPr>
          </a:p>
          <a:p>
            <a:pPr indent="-457200" lvl="0" marL="457200" rtl="0" algn="l">
              <a:lnSpc>
                <a:spcPct val="100000"/>
              </a:lnSpc>
              <a:spcBef>
                <a:spcPts val="0"/>
              </a:spcBef>
              <a:spcAft>
                <a:spcPts val="0"/>
              </a:spcAft>
              <a:buSzPts val="1800"/>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b="1" lang="en" sz="1600">
                <a:solidFill>
                  <a:srgbClr val="000000"/>
                </a:solidFill>
                <a:uFill>
                  <a:noFill/>
                </a:uFill>
                <a:hlinkClick r:id="rId3"/>
              </a:rPr>
              <a:t>Prophet</a:t>
            </a:r>
            <a:r>
              <a:rPr b="1" lang="en" sz="1600">
                <a:solidFill>
                  <a:srgbClr val="000000"/>
                </a:solidFill>
              </a:rPr>
              <a:t> Forecasting Model</a:t>
            </a:r>
            <a:endParaRPr b="1" sz="1600">
              <a:solidFill>
                <a:srgbClr val="000000"/>
              </a:solidFill>
            </a:endParaRPr>
          </a:p>
          <a:p>
            <a:pPr indent="-457200" lvl="0" marL="457200" rtl="0" algn="l">
              <a:lnSpc>
                <a:spcPct val="100000"/>
              </a:lnSpc>
              <a:spcBef>
                <a:spcPts val="0"/>
              </a:spcBef>
              <a:spcAft>
                <a:spcPts val="0"/>
              </a:spcAft>
              <a:buSzPts val="1800"/>
              <a:buNone/>
            </a:pPr>
            <a:r>
              <a:rPr lang="en" sz="1600">
                <a:solidFill>
                  <a:srgbClr val="000000"/>
                </a:solidFill>
              </a:rPr>
              <a:t>		Univariate method</a:t>
            </a:r>
            <a:endParaRPr sz="1600">
              <a:solidFill>
                <a:srgbClr val="000000"/>
              </a:solidFill>
            </a:endParaRPr>
          </a:p>
          <a:p>
            <a:pPr indent="-914400" lvl="0" marL="1828800" rtl="0" algn="l">
              <a:lnSpc>
                <a:spcPct val="100000"/>
              </a:lnSpc>
              <a:spcBef>
                <a:spcPts val="0"/>
              </a:spcBef>
              <a:spcAft>
                <a:spcPts val="0"/>
              </a:spcAft>
              <a:buSzPts val="1800"/>
              <a:buNone/>
            </a:pPr>
            <a:r>
              <a:rPr lang="en" sz="1600">
                <a:solidFill>
                  <a:srgbClr val="000000"/>
                </a:solidFill>
              </a:rPr>
              <a:t>Facebook-released “additive model where non-linear trends are fit with yearly, </a:t>
            </a:r>
            <a:endParaRPr sz="1600">
              <a:solidFill>
                <a:srgbClr val="000000"/>
              </a:solidFill>
            </a:endParaRPr>
          </a:p>
          <a:p>
            <a:pPr indent="-914400" lvl="0" marL="2286000" rtl="0" algn="l">
              <a:lnSpc>
                <a:spcPct val="100000"/>
              </a:lnSpc>
              <a:spcBef>
                <a:spcPts val="0"/>
              </a:spcBef>
              <a:spcAft>
                <a:spcPts val="0"/>
              </a:spcAft>
              <a:buSzPts val="1800"/>
              <a:buNone/>
            </a:pPr>
            <a:r>
              <a:rPr lang="en" sz="1600">
                <a:solidFill>
                  <a:srgbClr val="000000"/>
                </a:solidFill>
              </a:rPr>
              <a:t>weekly, and daily seasonality, plus holiday effects.”</a:t>
            </a:r>
            <a:r>
              <a:rPr baseline="30000" lang="en" sz="1600">
                <a:solidFill>
                  <a:srgbClr val="000000"/>
                </a:solidFill>
              </a:rPr>
              <a:t>11</a:t>
            </a:r>
            <a:endParaRPr baseline="30000" sz="1600">
              <a:solidFill>
                <a:srgbClr val="000000"/>
              </a:solidFill>
            </a:endParaRPr>
          </a:p>
          <a:p>
            <a:pPr indent="-914400" lvl="0" marL="914400" rtl="0" algn="l">
              <a:lnSpc>
                <a:spcPct val="100000"/>
              </a:lnSpc>
              <a:spcBef>
                <a:spcPts val="0"/>
              </a:spcBef>
              <a:spcAft>
                <a:spcPts val="0"/>
              </a:spcAft>
              <a:buSzPts val="1800"/>
              <a:buNone/>
            </a:pPr>
            <a:r>
              <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b="1" lang="en" sz="1600">
                <a:solidFill>
                  <a:srgbClr val="000000"/>
                </a:solidFill>
              </a:rPr>
              <a:t>Long Short-term Memory (LSTM) </a:t>
            </a:r>
            <a:endParaRPr b="1" sz="1600">
              <a:solidFill>
                <a:srgbClr val="000000"/>
              </a:solidFill>
            </a:endParaRPr>
          </a:p>
          <a:p>
            <a:pPr indent="-914400" lvl="0" marL="1828800" rtl="0" algn="l">
              <a:lnSpc>
                <a:spcPct val="100000"/>
              </a:lnSpc>
              <a:spcBef>
                <a:spcPts val="0"/>
              </a:spcBef>
              <a:spcAft>
                <a:spcPts val="0"/>
              </a:spcAft>
              <a:buSzPts val="1800"/>
              <a:buNone/>
            </a:pPr>
            <a:r>
              <a:rPr lang="en" sz="1600">
                <a:solidFill>
                  <a:srgbClr val="000000"/>
                </a:solidFill>
              </a:rPr>
              <a:t>Multivariate method</a:t>
            </a:r>
            <a:endParaRPr sz="1600">
              <a:solidFill>
                <a:srgbClr val="000000"/>
              </a:solidFill>
            </a:endParaRPr>
          </a:p>
          <a:p>
            <a:pPr indent="-914400" lvl="0" marL="1828800" rtl="0" algn="l">
              <a:lnSpc>
                <a:spcPct val="100000"/>
              </a:lnSpc>
              <a:spcBef>
                <a:spcPts val="0"/>
              </a:spcBef>
              <a:spcAft>
                <a:spcPts val="0"/>
              </a:spcAft>
              <a:buSzPts val="1800"/>
              <a:buNone/>
            </a:pPr>
            <a:r>
              <a:rPr lang="en" sz="1600">
                <a:solidFill>
                  <a:srgbClr val="000000"/>
                </a:solidFill>
              </a:rPr>
              <a:t>Recurrent Neural Network that learns from “long term” relationships between </a:t>
            </a:r>
            <a:endParaRPr sz="1600">
              <a:solidFill>
                <a:srgbClr val="000000"/>
              </a:solidFill>
            </a:endParaRPr>
          </a:p>
          <a:p>
            <a:pPr indent="-914400" lvl="0" marL="2286000" rtl="0" algn="l">
              <a:lnSpc>
                <a:spcPct val="100000"/>
              </a:lnSpc>
              <a:spcBef>
                <a:spcPts val="0"/>
              </a:spcBef>
              <a:spcAft>
                <a:spcPts val="0"/>
              </a:spcAft>
              <a:buSzPts val="1800"/>
              <a:buNone/>
            </a:pPr>
            <a:r>
              <a:rPr lang="en" sz="1600">
                <a:solidFill>
                  <a:srgbClr val="000000"/>
                </a:solidFill>
              </a:rPr>
              <a:t>factors as well as “short term” trends.</a:t>
            </a:r>
            <a:r>
              <a:rPr baseline="30000" lang="en" sz="1600">
                <a:solidFill>
                  <a:srgbClr val="000000"/>
                </a:solidFill>
              </a:rPr>
              <a:t>12,13</a:t>
            </a:r>
            <a:r>
              <a:rPr lang="en" sz="1600">
                <a:solidFill>
                  <a:srgbClr val="000000"/>
                </a:solidFill>
              </a:rPr>
              <a:t> </a:t>
            </a:r>
            <a:endParaRPr sz="1600">
              <a:solidFill>
                <a:srgbClr val="000000"/>
              </a:solidFill>
            </a:endParaRPr>
          </a:p>
          <a:p>
            <a:pPr indent="-914400" lvl="0" marL="1828800" rtl="0" algn="l">
              <a:lnSpc>
                <a:spcPct val="100000"/>
              </a:lnSpc>
              <a:spcBef>
                <a:spcPts val="0"/>
              </a:spcBef>
              <a:spcAft>
                <a:spcPts val="0"/>
              </a:spcAft>
              <a:buSzPts val="1800"/>
              <a:buNone/>
            </a:pPr>
            <a:r>
              <a:rPr lang="en" sz="1600">
                <a:solidFill>
                  <a:srgbClr val="000000"/>
                </a:solidFill>
              </a:rPr>
              <a:t>Tested with and without PCA</a:t>
            </a:r>
            <a:endParaRPr sz="1400">
              <a:solidFill>
                <a:srgbClr val="000000"/>
              </a:solidFill>
            </a:endParaRPr>
          </a:p>
        </p:txBody>
      </p:sp>
      <p:sp>
        <p:nvSpPr>
          <p:cNvPr id="137" name="Google Shape;137;g6bd812b1ec_10_7"/>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Approach: Modeling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0"/>
          <p:cNvSpPr txBox="1"/>
          <p:nvPr>
            <p:ph idx="1" type="body"/>
          </p:nvPr>
        </p:nvSpPr>
        <p:spPr>
          <a:xfrm>
            <a:off x="7069100" y="1034275"/>
            <a:ext cx="2075100" cy="34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solidFill>
                  <a:srgbClr val="000000"/>
                </a:solidFill>
              </a:rPr>
              <a:t>ARIMA model succeeds by retraining on new data as it becomes available to predict subsequent values.</a:t>
            </a:r>
            <a:endParaRPr sz="1400">
              <a:solidFill>
                <a:srgbClr val="000000"/>
              </a:solidFill>
            </a:endParaRPr>
          </a:p>
          <a:p>
            <a:pPr indent="0" lvl="0" marL="0" rtl="0" algn="l">
              <a:lnSpc>
                <a:spcPct val="115000"/>
              </a:lnSpc>
              <a:spcBef>
                <a:spcPts val="1600"/>
              </a:spcBef>
              <a:spcAft>
                <a:spcPts val="0"/>
              </a:spcAft>
              <a:buSzPts val="1800"/>
              <a:buNone/>
            </a:pPr>
            <a:r>
              <a:rPr lang="en" sz="1400">
                <a:solidFill>
                  <a:srgbClr val="000000"/>
                </a:solidFill>
              </a:rPr>
              <a:t>Predictions become more accurate as information is added to the model.</a:t>
            </a:r>
            <a:endParaRPr sz="1400">
              <a:solidFill>
                <a:srgbClr val="000000"/>
              </a:solidFill>
            </a:endParaRPr>
          </a:p>
          <a:p>
            <a:pPr indent="0" lvl="0" marL="0" rtl="0" algn="l">
              <a:lnSpc>
                <a:spcPct val="115000"/>
              </a:lnSpc>
              <a:spcBef>
                <a:spcPts val="1600"/>
              </a:spcBef>
              <a:spcAft>
                <a:spcPts val="1600"/>
              </a:spcAft>
              <a:buSzPts val="1800"/>
              <a:buNone/>
            </a:pPr>
            <a:r>
              <a:rPr lang="en" sz="1400">
                <a:solidFill>
                  <a:srgbClr val="000000"/>
                </a:solidFill>
              </a:rPr>
              <a:t>Good for short-term forecasting, but less effective for long-term predictions.</a:t>
            </a:r>
            <a:endParaRPr sz="1400">
              <a:solidFill>
                <a:srgbClr val="000000"/>
              </a:solidFill>
            </a:endParaRPr>
          </a:p>
        </p:txBody>
      </p:sp>
      <p:sp>
        <p:nvSpPr>
          <p:cNvPr id="143" name="Google Shape;143;p10"/>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Results: Univariate ARIMA Model </a:t>
            </a:r>
            <a:endParaRPr/>
          </a:p>
        </p:txBody>
      </p:sp>
      <p:pic>
        <p:nvPicPr>
          <p:cNvPr id="144" name="Google Shape;144;p10"/>
          <p:cNvPicPr preferRelativeResize="0"/>
          <p:nvPr/>
        </p:nvPicPr>
        <p:blipFill rotWithShape="1">
          <a:blip r:embed="rId3">
            <a:alphaModFix/>
          </a:blip>
          <a:srcRect b="4064" l="8739" r="9353" t="7385"/>
          <a:stretch/>
        </p:blipFill>
        <p:spPr>
          <a:xfrm>
            <a:off x="0" y="1114775"/>
            <a:ext cx="3488901" cy="1655600"/>
          </a:xfrm>
          <a:prstGeom prst="rect">
            <a:avLst/>
          </a:prstGeom>
          <a:noFill/>
          <a:ln>
            <a:noFill/>
          </a:ln>
        </p:spPr>
      </p:pic>
      <p:pic>
        <p:nvPicPr>
          <p:cNvPr id="145" name="Google Shape;145;p10"/>
          <p:cNvPicPr preferRelativeResize="0"/>
          <p:nvPr/>
        </p:nvPicPr>
        <p:blipFill rotWithShape="1">
          <a:blip r:embed="rId4">
            <a:alphaModFix/>
          </a:blip>
          <a:srcRect b="5724" l="8643" r="9275" t="8068"/>
          <a:stretch/>
        </p:blipFill>
        <p:spPr>
          <a:xfrm>
            <a:off x="3534550" y="1129125"/>
            <a:ext cx="3488901" cy="1641250"/>
          </a:xfrm>
          <a:prstGeom prst="rect">
            <a:avLst/>
          </a:prstGeom>
          <a:noFill/>
          <a:ln>
            <a:noFill/>
          </a:ln>
        </p:spPr>
      </p:pic>
      <p:pic>
        <p:nvPicPr>
          <p:cNvPr id="146" name="Google Shape;146;p10"/>
          <p:cNvPicPr preferRelativeResize="0"/>
          <p:nvPr/>
        </p:nvPicPr>
        <p:blipFill rotWithShape="1">
          <a:blip r:embed="rId5">
            <a:alphaModFix/>
          </a:blip>
          <a:srcRect b="4883" l="8429" r="9333" t="7127"/>
          <a:stretch/>
        </p:blipFill>
        <p:spPr>
          <a:xfrm>
            <a:off x="0" y="3217600"/>
            <a:ext cx="3534549" cy="1925900"/>
          </a:xfrm>
          <a:prstGeom prst="rect">
            <a:avLst/>
          </a:prstGeom>
          <a:noFill/>
          <a:ln>
            <a:noFill/>
          </a:ln>
        </p:spPr>
      </p:pic>
      <p:pic>
        <p:nvPicPr>
          <p:cNvPr id="147" name="Google Shape;147;p10"/>
          <p:cNvPicPr preferRelativeResize="0"/>
          <p:nvPr/>
        </p:nvPicPr>
        <p:blipFill rotWithShape="1">
          <a:blip r:embed="rId6">
            <a:alphaModFix/>
          </a:blip>
          <a:srcRect b="5931" l="8551" r="9461" t="7854"/>
          <a:stretch/>
        </p:blipFill>
        <p:spPr>
          <a:xfrm>
            <a:off x="3534550" y="3217600"/>
            <a:ext cx="3488901" cy="1925900"/>
          </a:xfrm>
          <a:prstGeom prst="rect">
            <a:avLst/>
          </a:prstGeom>
          <a:noFill/>
          <a:ln>
            <a:noFill/>
          </a:ln>
        </p:spPr>
      </p:pic>
      <p:sp>
        <p:nvSpPr>
          <p:cNvPr id="148" name="Google Shape;148;p10"/>
          <p:cNvSpPr txBox="1"/>
          <p:nvPr/>
        </p:nvSpPr>
        <p:spPr>
          <a:xfrm>
            <a:off x="2695500" y="2858200"/>
            <a:ext cx="1876500" cy="35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000"/>
              <a:buFont typeface="Arial"/>
              <a:buNone/>
            </a:pPr>
            <a:r>
              <a:rPr b="1" lang="en" sz="1000">
                <a:solidFill>
                  <a:schemeClr val="dk1"/>
                </a:solidFill>
              </a:rPr>
              <a:t>ARIMA Re-trained “Weekly”</a:t>
            </a:r>
            <a:endParaRPr/>
          </a:p>
        </p:txBody>
      </p:sp>
      <p:sp>
        <p:nvSpPr>
          <p:cNvPr id="149" name="Google Shape;149;p10"/>
          <p:cNvSpPr txBox="1"/>
          <p:nvPr/>
        </p:nvSpPr>
        <p:spPr>
          <a:xfrm>
            <a:off x="2465100" y="804513"/>
            <a:ext cx="2337300" cy="3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000"/>
              <a:buFont typeface="Arial"/>
              <a:buNone/>
            </a:pPr>
            <a:r>
              <a:rPr b="1" lang="en" sz="1000">
                <a:solidFill>
                  <a:schemeClr val="dk1"/>
                </a:solidFill>
              </a:rPr>
              <a:t>One-time Prediction with ARIMA</a:t>
            </a:r>
            <a:endParaRPr b="1" sz="1000">
              <a:solidFill>
                <a:schemeClr val="dk1"/>
              </a:solidFill>
            </a:endParaRPr>
          </a:p>
          <a:p>
            <a:pPr indent="0" lvl="0" marL="0" rtl="0" algn="l">
              <a:spcBef>
                <a:spcPts val="16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1"/>
          <p:cNvSpPr txBox="1"/>
          <p:nvPr>
            <p:ph idx="1" type="body"/>
          </p:nvPr>
        </p:nvSpPr>
        <p:spPr>
          <a:xfrm>
            <a:off x="5036350" y="1016300"/>
            <a:ext cx="3795900" cy="346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Takes seasonality into account, especially over several years of data.</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Handles missing data and shifting trends.</a:t>
            </a:r>
            <a:endParaRPr>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lang="en">
                <a:solidFill>
                  <a:srgbClr val="000000"/>
                </a:solidFill>
              </a:rPr>
              <a:t>OK for long term prediction and identifying </a:t>
            </a:r>
            <a:r>
              <a:rPr b="1" i="1" lang="en">
                <a:solidFill>
                  <a:srgbClr val="000000"/>
                </a:solidFill>
              </a:rPr>
              <a:t>when</a:t>
            </a:r>
            <a:r>
              <a:rPr lang="en">
                <a:solidFill>
                  <a:srgbClr val="000000"/>
                </a:solidFill>
              </a:rPr>
              <a:t> peaks will occur; less successful at predicting nuances of outbreak scale.</a:t>
            </a:r>
            <a:endParaRPr>
              <a:solidFill>
                <a:srgbClr val="000000"/>
              </a:solidFill>
            </a:endParaRPr>
          </a:p>
          <a:p>
            <a:pPr indent="0" lvl="0" marL="0" rtl="0" algn="l">
              <a:lnSpc>
                <a:spcPct val="115000"/>
              </a:lnSpc>
              <a:spcBef>
                <a:spcPts val="1600"/>
              </a:spcBef>
              <a:spcAft>
                <a:spcPts val="1600"/>
              </a:spcAft>
              <a:buSzPts val="1800"/>
              <a:buNone/>
            </a:pPr>
            <a:r>
              <a:t/>
            </a:r>
            <a:endParaRPr/>
          </a:p>
        </p:txBody>
      </p:sp>
      <p:pic>
        <p:nvPicPr>
          <p:cNvPr id="155" name="Google Shape;155;p11"/>
          <p:cNvPicPr preferRelativeResize="0"/>
          <p:nvPr/>
        </p:nvPicPr>
        <p:blipFill rotWithShape="1">
          <a:blip r:embed="rId3">
            <a:alphaModFix/>
          </a:blip>
          <a:srcRect b="6120" l="8369" r="9087" t="8152"/>
          <a:stretch/>
        </p:blipFill>
        <p:spPr>
          <a:xfrm>
            <a:off x="0" y="3097044"/>
            <a:ext cx="4500576" cy="2046455"/>
          </a:xfrm>
          <a:prstGeom prst="rect">
            <a:avLst/>
          </a:prstGeom>
          <a:noFill/>
          <a:ln>
            <a:noFill/>
          </a:ln>
        </p:spPr>
      </p:pic>
      <p:pic>
        <p:nvPicPr>
          <p:cNvPr id="156" name="Google Shape;156;p11"/>
          <p:cNvPicPr preferRelativeResize="0"/>
          <p:nvPr/>
        </p:nvPicPr>
        <p:blipFill rotWithShape="1">
          <a:blip r:embed="rId4">
            <a:alphaModFix/>
          </a:blip>
          <a:srcRect b="4927" l="9219" r="9121" t="6443"/>
          <a:stretch/>
        </p:blipFill>
        <p:spPr>
          <a:xfrm>
            <a:off x="0" y="792525"/>
            <a:ext cx="4500576" cy="2062325"/>
          </a:xfrm>
          <a:prstGeom prst="rect">
            <a:avLst/>
          </a:prstGeom>
          <a:noFill/>
          <a:ln>
            <a:noFill/>
          </a:ln>
        </p:spPr>
      </p:pic>
      <p:sp>
        <p:nvSpPr>
          <p:cNvPr id="157" name="Google Shape;157;p11"/>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Results: Univariate Prophet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2"/>
          <p:cNvSpPr txBox="1"/>
          <p:nvPr>
            <p:ph idx="1" type="body"/>
          </p:nvPr>
        </p:nvSpPr>
        <p:spPr>
          <a:xfrm>
            <a:off x="5044575" y="998500"/>
            <a:ext cx="3750600" cy="398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rPr>
              <a:t>Recurrent neural network learns from trend, seasonality, and other features, balancing “old memory” with new input.</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Better predictor of peak values than other methods; still came up short on magnitude.</a:t>
            </a:r>
            <a:endParaRPr>
              <a:solidFill>
                <a:srgbClr val="000000"/>
              </a:solidFill>
            </a:endParaRPr>
          </a:p>
          <a:p>
            <a:pPr indent="0" lvl="0" marL="0" rtl="0" algn="l">
              <a:lnSpc>
                <a:spcPct val="115000"/>
              </a:lnSpc>
              <a:spcBef>
                <a:spcPts val="1600"/>
              </a:spcBef>
              <a:spcAft>
                <a:spcPts val="0"/>
              </a:spcAft>
              <a:buSzPts val="1800"/>
              <a:buNone/>
            </a:pPr>
            <a:r>
              <a:rPr lang="en">
                <a:solidFill>
                  <a:srgbClr val="000000"/>
                </a:solidFill>
              </a:rPr>
              <a:t>More flexible short term predictions that can adapt to changing climate conditions in the future.</a:t>
            </a:r>
            <a:endParaRPr>
              <a:solidFill>
                <a:srgbClr val="000000"/>
              </a:solidFill>
            </a:endParaRPr>
          </a:p>
        </p:txBody>
      </p:sp>
      <p:sp>
        <p:nvSpPr>
          <p:cNvPr id="163" name="Google Shape;163;p12"/>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Results: Multivariate LSTM Model</a:t>
            </a:r>
            <a:endParaRPr/>
          </a:p>
        </p:txBody>
      </p:sp>
      <p:pic>
        <p:nvPicPr>
          <p:cNvPr id="164" name="Google Shape;164;p12"/>
          <p:cNvPicPr preferRelativeResize="0"/>
          <p:nvPr/>
        </p:nvPicPr>
        <p:blipFill rotWithShape="1">
          <a:blip r:embed="rId3">
            <a:alphaModFix/>
          </a:blip>
          <a:srcRect b="6629" l="8506" r="9458" t="8155"/>
          <a:stretch/>
        </p:blipFill>
        <p:spPr>
          <a:xfrm>
            <a:off x="0" y="3100925"/>
            <a:ext cx="4494626" cy="2042575"/>
          </a:xfrm>
          <a:prstGeom prst="rect">
            <a:avLst/>
          </a:prstGeom>
          <a:noFill/>
          <a:ln>
            <a:noFill/>
          </a:ln>
        </p:spPr>
      </p:pic>
      <p:pic>
        <p:nvPicPr>
          <p:cNvPr id="165" name="Google Shape;165;p12"/>
          <p:cNvPicPr preferRelativeResize="0"/>
          <p:nvPr/>
        </p:nvPicPr>
        <p:blipFill rotWithShape="1">
          <a:blip r:embed="rId4">
            <a:alphaModFix/>
          </a:blip>
          <a:srcRect b="6001" l="9182" r="9628" t="7887"/>
          <a:stretch/>
        </p:blipFill>
        <p:spPr>
          <a:xfrm>
            <a:off x="0" y="799700"/>
            <a:ext cx="4494626" cy="204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6bd812b1ec_2_25"/>
          <p:cNvSpPr txBox="1"/>
          <p:nvPr>
            <p:ph idx="1" type="body"/>
          </p:nvPr>
        </p:nvSpPr>
        <p:spPr>
          <a:xfrm>
            <a:off x="7069100" y="943275"/>
            <a:ext cx="2075100" cy="41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The LSTM model performs better with feature selection (top charts) over feature extraction (PCA) (bottom charts).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best feature selection model required only 11 features for each city, while the best PCA model required 20 features for SJ and 12 features for Iquitos.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Both models are able to predict the occurrence of outbreaks, but the PCA version is less accurate in predicting the number of cases per week.</a:t>
            </a:r>
            <a:endParaRPr sz="1200">
              <a:solidFill>
                <a:srgbClr val="000000"/>
              </a:solidFill>
            </a:endParaRPr>
          </a:p>
        </p:txBody>
      </p:sp>
      <p:sp>
        <p:nvSpPr>
          <p:cNvPr id="171" name="Google Shape;171;g6bd812b1ec_2_25"/>
          <p:cNvSpPr txBox="1"/>
          <p:nvPr/>
        </p:nvSpPr>
        <p:spPr>
          <a:xfrm>
            <a:off x="2695500" y="2956575"/>
            <a:ext cx="1876500" cy="35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solidFill>
                  <a:schemeClr val="dk1"/>
                </a:solidFill>
              </a:rPr>
              <a:t>LSTM with PCA</a:t>
            </a:r>
            <a:endParaRPr/>
          </a:p>
        </p:txBody>
      </p:sp>
      <p:sp>
        <p:nvSpPr>
          <p:cNvPr id="172" name="Google Shape;172;g6bd812b1ec_2_25"/>
          <p:cNvSpPr txBox="1"/>
          <p:nvPr/>
        </p:nvSpPr>
        <p:spPr>
          <a:xfrm>
            <a:off x="2465100" y="681888"/>
            <a:ext cx="2337300" cy="3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chemeClr val="dk1"/>
                </a:solidFill>
              </a:rPr>
              <a:t>LSTM without PCA</a:t>
            </a:r>
            <a:endParaRPr b="1" sz="1000">
              <a:solidFill>
                <a:schemeClr val="dk1"/>
              </a:solidFill>
            </a:endParaRPr>
          </a:p>
          <a:p>
            <a:pPr indent="0" lvl="0" marL="0" rtl="0" algn="l">
              <a:spcBef>
                <a:spcPts val="1600"/>
              </a:spcBef>
              <a:spcAft>
                <a:spcPts val="0"/>
              </a:spcAft>
              <a:buNone/>
            </a:pPr>
            <a:r>
              <a:t/>
            </a:r>
            <a:endParaRPr/>
          </a:p>
        </p:txBody>
      </p:sp>
      <p:sp>
        <p:nvSpPr>
          <p:cNvPr id="173" name="Google Shape;173;g6bd812b1ec_2_25"/>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PCA Impact on Multivariate LSTM</a:t>
            </a:r>
            <a:endParaRPr/>
          </a:p>
        </p:txBody>
      </p:sp>
      <p:pic>
        <p:nvPicPr>
          <p:cNvPr id="174" name="Google Shape;174;g6bd812b1ec_2_25"/>
          <p:cNvPicPr preferRelativeResize="0"/>
          <p:nvPr/>
        </p:nvPicPr>
        <p:blipFill rotWithShape="1">
          <a:blip r:embed="rId3">
            <a:alphaModFix/>
          </a:blip>
          <a:srcRect b="6001" l="9182" r="9628" t="7887"/>
          <a:stretch/>
        </p:blipFill>
        <p:spPr>
          <a:xfrm>
            <a:off x="0" y="1006500"/>
            <a:ext cx="3534549" cy="1925900"/>
          </a:xfrm>
          <a:prstGeom prst="rect">
            <a:avLst/>
          </a:prstGeom>
          <a:noFill/>
          <a:ln>
            <a:noFill/>
          </a:ln>
        </p:spPr>
      </p:pic>
      <p:pic>
        <p:nvPicPr>
          <p:cNvPr id="175" name="Google Shape;175;g6bd812b1ec_2_25"/>
          <p:cNvPicPr preferRelativeResize="0"/>
          <p:nvPr/>
        </p:nvPicPr>
        <p:blipFill rotWithShape="1">
          <a:blip r:embed="rId4">
            <a:alphaModFix/>
          </a:blip>
          <a:srcRect b="4861" l="8717" r="9348" t="8174"/>
          <a:stretch/>
        </p:blipFill>
        <p:spPr>
          <a:xfrm>
            <a:off x="0" y="3217600"/>
            <a:ext cx="3534549" cy="1925900"/>
          </a:xfrm>
          <a:prstGeom prst="rect">
            <a:avLst/>
          </a:prstGeom>
          <a:noFill/>
          <a:ln>
            <a:noFill/>
          </a:ln>
        </p:spPr>
      </p:pic>
      <p:pic>
        <p:nvPicPr>
          <p:cNvPr id="176" name="Google Shape;176;g6bd812b1ec_2_25"/>
          <p:cNvPicPr preferRelativeResize="0"/>
          <p:nvPr/>
        </p:nvPicPr>
        <p:blipFill rotWithShape="1">
          <a:blip r:embed="rId5">
            <a:alphaModFix/>
          </a:blip>
          <a:srcRect b="6578" l="8746" r="9205" t="7870"/>
          <a:stretch/>
        </p:blipFill>
        <p:spPr>
          <a:xfrm>
            <a:off x="3534550" y="1006500"/>
            <a:ext cx="3534549" cy="1925900"/>
          </a:xfrm>
          <a:prstGeom prst="rect">
            <a:avLst/>
          </a:prstGeom>
          <a:noFill/>
          <a:ln>
            <a:noFill/>
          </a:ln>
        </p:spPr>
      </p:pic>
      <p:pic>
        <p:nvPicPr>
          <p:cNvPr id="177" name="Google Shape;177;g6bd812b1ec_2_25"/>
          <p:cNvPicPr preferRelativeResize="0"/>
          <p:nvPr/>
        </p:nvPicPr>
        <p:blipFill rotWithShape="1">
          <a:blip r:embed="rId6">
            <a:alphaModFix/>
          </a:blip>
          <a:srcRect b="5934" l="8700" r="9445" t="7425"/>
          <a:stretch/>
        </p:blipFill>
        <p:spPr>
          <a:xfrm>
            <a:off x="3534550" y="3217600"/>
            <a:ext cx="3534549" cy="192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graphicFrame>
        <p:nvGraphicFramePr>
          <p:cNvPr id="182" name="Google Shape;182;p14"/>
          <p:cNvGraphicFramePr/>
          <p:nvPr/>
        </p:nvGraphicFramePr>
        <p:xfrm>
          <a:off x="-12" y="669308"/>
          <a:ext cx="3000000" cy="3000000"/>
        </p:xfrm>
        <a:graphic>
          <a:graphicData uri="http://schemas.openxmlformats.org/drawingml/2006/table">
            <a:tbl>
              <a:tblPr>
                <a:noFill/>
                <a:tableStyleId>{645F4036-EA9B-4BDE-8A24-9D6DB035352D}</a:tableStyleId>
              </a:tblPr>
              <a:tblGrid>
                <a:gridCol w="1301025"/>
                <a:gridCol w="1563000"/>
                <a:gridCol w="2679300"/>
                <a:gridCol w="2578725"/>
                <a:gridCol w="1021950"/>
              </a:tblGrid>
              <a:tr h="383550">
                <a:tc>
                  <a:txBody>
                    <a:bodyPr/>
                    <a:lstStyle/>
                    <a:p>
                      <a:pPr indent="0" lvl="0" marL="0" marR="0" rtl="0" algn="ctr">
                        <a:lnSpc>
                          <a:spcPct val="100000"/>
                        </a:lnSpc>
                        <a:spcBef>
                          <a:spcPts val="0"/>
                        </a:spcBef>
                        <a:spcAft>
                          <a:spcPts val="0"/>
                        </a:spcAft>
                        <a:buClr>
                          <a:srgbClr val="000000"/>
                        </a:buClr>
                        <a:buSzPts val="1400"/>
                        <a:buFont typeface="Arial"/>
                        <a:buNone/>
                      </a:pPr>
                      <a:r>
                        <a:rPr b="1" lang="en" u="none" cap="none" strike="noStrike"/>
                        <a:t>Method</a:t>
                      </a:r>
                      <a:endParaRPr b="1" u="none" cap="none" strike="noStrike"/>
                    </a:p>
                  </a:txBody>
                  <a:tcPr marT="91425" marB="91425"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u="none" cap="none" strike="noStrike"/>
                        <a:t>Requirements</a:t>
                      </a:r>
                      <a:endParaRPr b="1" u="none" cap="none" strike="noStrike"/>
                    </a:p>
                  </a:txBody>
                  <a:tcPr marT="91425" marB="91425"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u="none" cap="none" strike="noStrike"/>
                        <a:t>Pros (+)</a:t>
                      </a:r>
                      <a:endParaRPr b="1" u="none" cap="none" strike="noStrike"/>
                    </a:p>
                  </a:txBody>
                  <a:tcPr marT="91425" marB="91425" marR="91425" marL="91425">
                    <a:solidFill>
                      <a:srgbClr val="EFEFEF"/>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u="none" cap="none" strike="noStrike"/>
                        <a:t>Cons (-)</a:t>
                      </a:r>
                      <a:endParaRPr b="1" u="none" cap="none" strike="noStrike"/>
                    </a:p>
                  </a:txBody>
                  <a:tcPr marT="91425" marB="91425" marR="91425" marL="91425">
                    <a:solidFill>
                      <a:srgbClr val="EFEFEF"/>
                    </a:solidFill>
                  </a:tcPr>
                </a:tc>
                <a:tc>
                  <a:txBody>
                    <a:bodyPr/>
                    <a:lstStyle/>
                    <a:p>
                      <a:pPr indent="0" lvl="0" marL="0" marR="0" rtl="0" algn="ctr">
                        <a:lnSpc>
                          <a:spcPct val="100000"/>
                        </a:lnSpc>
                        <a:spcBef>
                          <a:spcPts val="0"/>
                        </a:spcBef>
                        <a:spcAft>
                          <a:spcPts val="0"/>
                        </a:spcAft>
                        <a:buNone/>
                      </a:pPr>
                      <a:r>
                        <a:rPr b="1" lang="en"/>
                        <a:t>MAE</a:t>
                      </a:r>
                      <a:endParaRPr b="1" u="none" cap="none" strike="noStrike"/>
                    </a:p>
                  </a:txBody>
                  <a:tcPr marT="91425" marB="91425" marR="91425" marL="91425">
                    <a:solidFill>
                      <a:srgbClr val="EFEFEF"/>
                    </a:solidFill>
                  </a:tcPr>
                </a:tc>
              </a:tr>
              <a:tr h="625600">
                <a:tc rowSpan="2">
                  <a:txBody>
                    <a:bodyPr/>
                    <a:lstStyle/>
                    <a:p>
                      <a:pPr indent="0" lvl="0" marL="0" rtl="0" algn="ctr">
                        <a:spcBef>
                          <a:spcPts val="0"/>
                        </a:spcBef>
                        <a:spcAft>
                          <a:spcPts val="0"/>
                        </a:spcAft>
                        <a:buNone/>
                      </a:pPr>
                      <a:r>
                        <a:rPr b="1" lang="en"/>
                        <a:t>ARIMA</a:t>
                      </a:r>
                      <a:endParaRPr b="1"/>
                    </a:p>
                  </a:txBody>
                  <a:tcPr marT="91425" marB="91425" marR="91425" marL="91425" anchor="ctr"/>
                </a:tc>
                <a:tc rowSpan="2">
                  <a:txBody>
                    <a:bodyPr/>
                    <a:lstStyle/>
                    <a:p>
                      <a:pPr indent="0" lvl="0" marL="0" rtl="0" algn="ctr">
                        <a:spcBef>
                          <a:spcPts val="0"/>
                        </a:spcBef>
                        <a:spcAft>
                          <a:spcPts val="0"/>
                        </a:spcAft>
                        <a:buNone/>
                      </a:pPr>
                      <a:r>
                        <a:rPr lang="en" sz="1000"/>
                        <a:t>Uniform intervals of measurement</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Stationarity (or related transformation)</a:t>
                      </a:r>
                      <a:endParaRPr sz="1000"/>
                    </a:p>
                  </a:txBody>
                  <a:tcPr marT="91425" marB="91425" marR="91425" marL="91425" anchor="ctr"/>
                </a:tc>
                <a:tc rowSpan="2">
                  <a:txBody>
                    <a:bodyPr/>
                    <a:lstStyle/>
                    <a:p>
                      <a:pPr indent="0" lvl="0" marL="0" rtl="0" algn="ctr">
                        <a:spcBef>
                          <a:spcPts val="0"/>
                        </a:spcBef>
                        <a:spcAft>
                          <a:spcPts val="0"/>
                        </a:spcAft>
                        <a:buNone/>
                      </a:pPr>
                      <a:r>
                        <a:rPr lang="en" sz="1000"/>
                        <a:t>Accounts for trends and seasonality</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Simple, univariate approach</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Good for short-term forecasts</a:t>
                      </a:r>
                      <a:endParaRPr sz="1000"/>
                    </a:p>
                  </a:txBody>
                  <a:tcPr marT="91425" marB="91425" marR="91425" marL="91425" anchor="ctr"/>
                </a:tc>
                <a:tc rowSpan="2">
                  <a:txBody>
                    <a:bodyPr/>
                    <a:lstStyle/>
                    <a:p>
                      <a:pPr indent="0" lvl="0" marL="0" rtl="0" algn="ctr">
                        <a:spcBef>
                          <a:spcPts val="0"/>
                        </a:spcBef>
                        <a:spcAft>
                          <a:spcPts val="0"/>
                        </a:spcAft>
                        <a:buNone/>
                      </a:pPr>
                      <a:r>
                        <a:rPr lang="en" sz="1000"/>
                        <a:t>Requires re-training with new inputs</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Does not account for factors other than time steps and target variable</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solidFill>
                            <a:schemeClr val="dk1"/>
                          </a:solidFill>
                        </a:rPr>
                        <a:t>Only predicts one week out</a:t>
                      </a:r>
                      <a:r>
                        <a:rPr lang="en" sz="1000"/>
                        <a:t>  </a:t>
                      </a:r>
                      <a:endParaRPr sz="1000"/>
                    </a:p>
                  </a:txBody>
                  <a:tcPr marT="91425" marB="91425" marR="91425" marL="91425" anchor="ctr"/>
                </a:tc>
                <a:tc>
                  <a:txBody>
                    <a:bodyPr/>
                    <a:lstStyle/>
                    <a:p>
                      <a:pPr indent="0" lvl="0" marL="0" marR="0" rtl="0" algn="ctr">
                        <a:lnSpc>
                          <a:spcPct val="100000"/>
                        </a:lnSpc>
                        <a:spcBef>
                          <a:spcPts val="0"/>
                        </a:spcBef>
                        <a:spcAft>
                          <a:spcPts val="0"/>
                        </a:spcAft>
                        <a:buNone/>
                      </a:pPr>
                      <a:r>
                        <a:rPr lang="en" sz="1000"/>
                        <a:t>San Juan: </a:t>
                      </a:r>
                      <a:endParaRPr sz="1000"/>
                    </a:p>
                    <a:p>
                      <a:pPr indent="0" lvl="0" marL="0" marR="0" rtl="0" algn="ctr">
                        <a:lnSpc>
                          <a:spcPct val="100000"/>
                        </a:lnSpc>
                        <a:spcBef>
                          <a:spcPts val="0"/>
                        </a:spcBef>
                        <a:spcAft>
                          <a:spcPts val="0"/>
                        </a:spcAft>
                        <a:buNone/>
                      </a:pPr>
                      <a:r>
                        <a:rPr lang="en" sz="1000"/>
                        <a:t>29.69 (1)</a:t>
                      </a:r>
                      <a:endParaRPr sz="1000"/>
                    </a:p>
                    <a:p>
                      <a:pPr indent="0" lvl="0" marL="0" marR="0" rtl="0" algn="ctr">
                        <a:lnSpc>
                          <a:spcPct val="100000"/>
                        </a:lnSpc>
                        <a:spcBef>
                          <a:spcPts val="0"/>
                        </a:spcBef>
                        <a:spcAft>
                          <a:spcPts val="0"/>
                        </a:spcAft>
                        <a:buNone/>
                      </a:pPr>
                      <a:r>
                        <a:rPr lang="en" sz="1000"/>
                        <a:t>7.19 (2)</a:t>
                      </a:r>
                      <a:endParaRPr sz="1000"/>
                    </a:p>
                  </a:txBody>
                  <a:tcPr marT="91425" marB="91425" marR="91425" marL="91425" anchor="ctr"/>
                </a:tc>
              </a:tr>
              <a:tr h="625600">
                <a:tc vMerge="1"/>
                <a:tc vMerge="1"/>
                <a:tc vMerge="1"/>
                <a:tc vMerge="1"/>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Iquitos: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8.14 (1)</a:t>
                      </a:r>
                      <a:endParaRPr sz="1000">
                        <a:solidFill>
                          <a:schemeClr val="dk1"/>
                        </a:solidFill>
                      </a:endParaRPr>
                    </a:p>
                    <a:p>
                      <a:pPr indent="0" lvl="0" marL="0" rtl="0" algn="ctr">
                        <a:spcBef>
                          <a:spcPts val="0"/>
                        </a:spcBef>
                        <a:spcAft>
                          <a:spcPts val="0"/>
                        </a:spcAft>
                        <a:buNone/>
                      </a:pPr>
                      <a:r>
                        <a:rPr lang="en" sz="1000">
                          <a:solidFill>
                            <a:schemeClr val="dk1"/>
                          </a:solidFill>
                        </a:rPr>
                        <a:t>3.80 (2)</a:t>
                      </a:r>
                      <a:endParaRPr sz="1000"/>
                    </a:p>
                  </a:txBody>
                  <a:tcPr marT="91425" marB="91425" marR="91425" marL="91425" anchor="ctr"/>
                </a:tc>
              </a:tr>
              <a:tr h="574150">
                <a:tc rowSpan="2">
                  <a:txBody>
                    <a:bodyPr/>
                    <a:lstStyle/>
                    <a:p>
                      <a:pPr indent="0" lvl="0" marL="0" rtl="0" algn="ctr">
                        <a:spcBef>
                          <a:spcPts val="0"/>
                        </a:spcBef>
                        <a:spcAft>
                          <a:spcPts val="0"/>
                        </a:spcAft>
                        <a:buNone/>
                      </a:pPr>
                      <a:r>
                        <a:rPr b="1" lang="en"/>
                        <a:t>Prophet Forecasting Model</a:t>
                      </a:r>
                      <a:endParaRPr b="1"/>
                    </a:p>
                  </a:txBody>
                  <a:tcPr marT="91425" marB="91425" marR="91425" marL="91425" anchor="ctr"/>
                </a:tc>
                <a:tc rowSpan="2">
                  <a:txBody>
                    <a:bodyPr/>
                    <a:lstStyle/>
                    <a:p>
                      <a:pPr indent="0" lvl="0" marL="0" rtl="0" algn="ctr">
                        <a:spcBef>
                          <a:spcPts val="0"/>
                        </a:spcBef>
                        <a:spcAft>
                          <a:spcPts val="0"/>
                        </a:spcAft>
                        <a:buNone/>
                      </a:pPr>
                      <a:r>
                        <a:rPr lang="en" sz="1000">
                          <a:solidFill>
                            <a:schemeClr val="dk1"/>
                          </a:solidFill>
                        </a:rPr>
                        <a:t>Only requires time and target variables</a:t>
                      </a:r>
                      <a:endParaRPr sz="1000"/>
                    </a:p>
                  </a:txBody>
                  <a:tcPr marT="91425" marB="91425" marR="91425" marL="91425" anchor="ctr"/>
                </a:tc>
                <a:tc rowSpan="2">
                  <a:txBody>
                    <a:bodyPr/>
                    <a:lstStyle/>
                    <a:p>
                      <a:pPr indent="0" lvl="0" marL="0" rtl="0" algn="ctr">
                        <a:spcBef>
                          <a:spcPts val="0"/>
                        </a:spcBef>
                        <a:spcAft>
                          <a:spcPts val="0"/>
                        </a:spcAft>
                        <a:buNone/>
                      </a:pPr>
                      <a:r>
                        <a:rPr lang="en" sz="1000"/>
                        <a:t>More flexible than traditional time series models</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Gives a general idea of when outbreaks may occur</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Generates long-term predictions</a:t>
                      </a:r>
                      <a:endParaRPr sz="1000"/>
                    </a:p>
                  </a:txBody>
                  <a:tcPr marT="91425" marB="91425" marR="91425" marL="91425" anchor="ctr"/>
                </a:tc>
                <a:tc rowSpan="2">
                  <a:txBody>
                    <a:bodyPr/>
                    <a:lstStyle/>
                    <a:p>
                      <a:pPr indent="0" lvl="0" marL="0" rtl="0" algn="ctr">
                        <a:spcBef>
                          <a:spcPts val="0"/>
                        </a:spcBef>
                        <a:spcAft>
                          <a:spcPts val="0"/>
                        </a:spcAft>
                        <a:buNone/>
                      </a:pPr>
                      <a:r>
                        <a:rPr lang="en" sz="1000">
                          <a:solidFill>
                            <a:schemeClr val="dk1"/>
                          </a:solidFill>
                        </a:rPr>
                        <a:t>Applies seasonality and trends to all intervals, whether relevant or not</a:t>
                      </a:r>
                      <a:endParaRPr sz="1000">
                        <a:solidFill>
                          <a:schemeClr val="dk1"/>
                        </a:solidFill>
                      </a:endParaRPr>
                    </a:p>
                    <a:p>
                      <a:pPr indent="0" lvl="0" marL="0" rtl="0" algn="ctr">
                        <a:spcBef>
                          <a:spcPts val="0"/>
                        </a:spcBef>
                        <a:spcAft>
                          <a:spcPts val="0"/>
                        </a:spcAft>
                        <a:buNone/>
                      </a:pPr>
                      <a:r>
                        <a:t/>
                      </a:r>
                      <a:endParaRPr sz="1000">
                        <a:solidFill>
                          <a:schemeClr val="dk1"/>
                        </a:solidFill>
                      </a:endParaRPr>
                    </a:p>
                    <a:p>
                      <a:pPr indent="0" lvl="0" marL="0" rtl="0" algn="ctr">
                        <a:spcBef>
                          <a:spcPts val="0"/>
                        </a:spcBef>
                        <a:spcAft>
                          <a:spcPts val="0"/>
                        </a:spcAft>
                        <a:buNone/>
                      </a:pPr>
                      <a:r>
                        <a:rPr lang="en" sz="1000">
                          <a:solidFill>
                            <a:schemeClr val="dk1"/>
                          </a:solidFill>
                        </a:rPr>
                        <a:t>Does not predict outbreak magnitude well</a:t>
                      </a:r>
                      <a:endParaRPr sz="1000">
                        <a:solidFill>
                          <a:schemeClr val="dk1"/>
                        </a:solidFill>
                      </a:endParaRPr>
                    </a:p>
                    <a:p>
                      <a:pPr indent="0" lvl="0" marL="0" rtl="0" algn="ctr">
                        <a:spcBef>
                          <a:spcPts val="0"/>
                        </a:spcBef>
                        <a:spcAft>
                          <a:spcPts val="0"/>
                        </a:spcAft>
                        <a:buNone/>
                      </a:pPr>
                      <a:r>
                        <a:t/>
                      </a:r>
                      <a:endParaRPr sz="1000">
                        <a:solidFill>
                          <a:schemeClr val="dk1"/>
                        </a:solidFill>
                      </a:endParaRPr>
                    </a:p>
                    <a:p>
                      <a:pPr indent="0" lvl="0" marL="0" rtl="0" algn="ctr">
                        <a:spcBef>
                          <a:spcPts val="0"/>
                        </a:spcBef>
                        <a:spcAft>
                          <a:spcPts val="0"/>
                        </a:spcAft>
                        <a:buNone/>
                      </a:pPr>
                      <a:r>
                        <a:rPr lang="en" sz="1000">
                          <a:solidFill>
                            <a:schemeClr val="dk1"/>
                          </a:solidFill>
                        </a:rPr>
                        <a:t>Cannot accommodate multivariate inputs</a:t>
                      </a:r>
                      <a:endParaRPr sz="1000">
                        <a:solidFill>
                          <a:schemeClr val="dk1"/>
                        </a:solidFill>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solidFill>
                            <a:schemeClr val="dk1"/>
                          </a:solidFill>
                        </a:rPr>
                        <a:t>San Juan: 19.43</a:t>
                      </a:r>
                      <a:endParaRPr sz="1000">
                        <a:solidFill>
                          <a:schemeClr val="dk1"/>
                        </a:solidFill>
                      </a:endParaRPr>
                    </a:p>
                  </a:txBody>
                  <a:tcPr marT="91425" marB="91425" marR="91425" marL="91425" anchor="ctr"/>
                </a:tc>
              </a:tr>
              <a:tr h="647275">
                <a:tc vMerge="1"/>
                <a:tc vMerge="1"/>
                <a:tc vMerge="1"/>
                <a:tc vMerge="1"/>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Iquitos: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7.92</a:t>
                      </a:r>
                      <a:endParaRPr sz="1000">
                        <a:solidFill>
                          <a:schemeClr val="dk1"/>
                        </a:solidFill>
                      </a:endParaRPr>
                    </a:p>
                  </a:txBody>
                  <a:tcPr marT="91425" marB="91425" marR="91425" marL="91425" anchor="ctr"/>
                </a:tc>
              </a:tr>
              <a:tr h="631300">
                <a:tc rowSpan="2">
                  <a:txBody>
                    <a:bodyPr/>
                    <a:lstStyle/>
                    <a:p>
                      <a:pPr indent="0" lvl="0" marL="0" rtl="0" algn="ctr">
                        <a:spcBef>
                          <a:spcPts val="0"/>
                        </a:spcBef>
                        <a:spcAft>
                          <a:spcPts val="0"/>
                        </a:spcAft>
                        <a:buNone/>
                      </a:pPr>
                      <a:r>
                        <a:rPr b="1" lang="en"/>
                        <a:t>LSTM Neural Network</a:t>
                      </a:r>
                      <a:endParaRPr b="1"/>
                    </a:p>
                  </a:txBody>
                  <a:tcPr marT="91425" marB="91425" marR="91425" marL="91425" anchor="ctr"/>
                </a:tc>
                <a:tc rowSpan="2">
                  <a:txBody>
                    <a:bodyPr/>
                    <a:lstStyle/>
                    <a:p>
                      <a:pPr indent="0" lvl="0" marL="0" rtl="0" algn="ctr">
                        <a:spcBef>
                          <a:spcPts val="0"/>
                        </a:spcBef>
                        <a:spcAft>
                          <a:spcPts val="0"/>
                        </a:spcAft>
                        <a:buNone/>
                      </a:pPr>
                      <a:r>
                        <a:rPr lang="en" sz="1000"/>
                        <a:t>Data must be reshaped into a 3D array</a:t>
                      </a:r>
                      <a:endParaRPr sz="1000"/>
                    </a:p>
                  </a:txBody>
                  <a:tcPr marT="91425" marB="91425" marR="91425" marL="91425" anchor="ctr"/>
                </a:tc>
                <a:tc rowSpan="2">
                  <a:txBody>
                    <a:bodyPr/>
                    <a:lstStyle/>
                    <a:p>
                      <a:pPr indent="0" lvl="0" marL="0" rtl="0" algn="ctr">
                        <a:spcBef>
                          <a:spcPts val="0"/>
                        </a:spcBef>
                        <a:spcAft>
                          <a:spcPts val="0"/>
                        </a:spcAft>
                        <a:buNone/>
                      </a:pPr>
                      <a:r>
                        <a:rPr lang="en" sz="1000"/>
                        <a:t>Handles long-term changes in relationship between features while also responding to short-term variation</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solidFill>
                            <a:schemeClr val="dk1"/>
                          </a:solidFill>
                        </a:rPr>
                        <a:t>Identifies timing and relative scale of outbreak</a:t>
                      </a:r>
                      <a:endParaRPr sz="1000"/>
                    </a:p>
                  </a:txBody>
                  <a:tcPr marT="91425" marB="91425" marR="91425" marL="91425" anchor="ctr"/>
                </a:tc>
                <a:tc rowSpan="2">
                  <a:txBody>
                    <a:bodyPr/>
                    <a:lstStyle/>
                    <a:p>
                      <a:pPr indent="0" lvl="0" marL="0" rtl="0" algn="ctr">
                        <a:spcBef>
                          <a:spcPts val="0"/>
                        </a:spcBef>
                        <a:spcAft>
                          <a:spcPts val="0"/>
                        </a:spcAft>
                        <a:buNone/>
                      </a:pPr>
                      <a:r>
                        <a:rPr lang="en" sz="1000"/>
                        <a:t>Does</a:t>
                      </a:r>
                      <a:r>
                        <a:rPr lang="en" sz="1000"/>
                        <a:t> not fully predict extreme outbreak levels</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Only predicts one week out</a:t>
                      </a:r>
                      <a:endParaRPr sz="1000"/>
                    </a:p>
                  </a:txBody>
                  <a:tcPr marT="91425" marB="91425" marR="91425" marL="91425" anchor="ctr"/>
                </a:tc>
                <a:tc>
                  <a:txBody>
                    <a:bodyPr/>
                    <a:lstStyle/>
                    <a:p>
                      <a:pPr indent="0" lvl="0" marL="0" marR="0" rtl="0" algn="ctr">
                        <a:lnSpc>
                          <a:spcPct val="100000"/>
                        </a:lnSpc>
                        <a:spcBef>
                          <a:spcPts val="0"/>
                        </a:spcBef>
                        <a:spcAft>
                          <a:spcPts val="0"/>
                        </a:spcAft>
                        <a:buNone/>
                      </a:pPr>
                      <a:r>
                        <a:rPr lang="en" sz="1000"/>
                        <a:t>San Juan: 14.39</a:t>
                      </a:r>
                      <a:endParaRPr sz="1000"/>
                    </a:p>
                  </a:txBody>
                  <a:tcPr marT="91425" marB="91425" marR="91425" marL="91425" anchor="ctr"/>
                </a:tc>
              </a:tr>
              <a:tr h="694700">
                <a:tc vMerge="1"/>
                <a:tc vMerge="1"/>
                <a:tc vMerge="1"/>
                <a:tc vMerge="1"/>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Iquitos: </a:t>
                      </a:r>
                      <a:endParaRPr sz="1000">
                        <a:solidFill>
                          <a:schemeClr val="dk1"/>
                        </a:solidFill>
                      </a:endParaRPr>
                    </a:p>
                    <a:p>
                      <a:pPr indent="0" lvl="0" marL="0" rtl="0" algn="ctr">
                        <a:spcBef>
                          <a:spcPts val="0"/>
                        </a:spcBef>
                        <a:spcAft>
                          <a:spcPts val="0"/>
                        </a:spcAft>
                        <a:buClr>
                          <a:schemeClr val="dk1"/>
                        </a:buClr>
                        <a:buSzPts val="1100"/>
                        <a:buFont typeface="Arial"/>
                        <a:buNone/>
                      </a:pPr>
                      <a:r>
                        <a:rPr lang="en" sz="1000">
                          <a:solidFill>
                            <a:schemeClr val="dk1"/>
                          </a:solidFill>
                        </a:rPr>
                        <a:t>5.01</a:t>
                      </a:r>
                      <a:endParaRPr sz="1000"/>
                    </a:p>
                  </a:txBody>
                  <a:tcPr marT="91425" marB="91425" marR="91425" marL="91425" anchor="ctr"/>
                </a:tc>
              </a:tr>
            </a:tbl>
          </a:graphicData>
        </a:graphic>
      </p:graphicFrame>
      <p:sp>
        <p:nvSpPr>
          <p:cNvPr id="183" name="Google Shape;183;p14"/>
          <p:cNvSpPr txBox="1"/>
          <p:nvPr>
            <p:ph type="title"/>
          </p:nvPr>
        </p:nvSpPr>
        <p:spPr>
          <a:xfrm>
            <a:off x="311700" y="96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Discussion</a:t>
            </a:r>
            <a:endParaRPr/>
          </a:p>
        </p:txBody>
      </p:sp>
      <p:sp>
        <p:nvSpPr>
          <p:cNvPr id="184" name="Google Shape;184;p14"/>
          <p:cNvSpPr txBox="1"/>
          <p:nvPr/>
        </p:nvSpPr>
        <p:spPr>
          <a:xfrm>
            <a:off x="5117700" y="4851450"/>
            <a:ext cx="4026300" cy="3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(1) </a:t>
            </a:r>
            <a:r>
              <a:rPr lang="en" sz="1000"/>
              <a:t>without weekly model update; (2) with weekly model update</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g6bd812b1ec_2_43"/>
          <p:cNvSpPr txBox="1"/>
          <p:nvPr>
            <p:ph type="ctrTitle"/>
          </p:nvPr>
        </p:nvSpPr>
        <p:spPr>
          <a:xfrm>
            <a:off x="311700" y="1469500"/>
            <a:ext cx="8520600" cy="1099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600"/>
              <a:t>Questions?</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5"/>
          <p:cNvSpPr txBox="1"/>
          <p:nvPr>
            <p:ph type="ctrTitle"/>
          </p:nvPr>
        </p:nvSpPr>
        <p:spPr>
          <a:xfrm>
            <a:off x="311700" y="1469500"/>
            <a:ext cx="8520600" cy="10992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600"/>
              <a:t>Thank You!</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6"/>
          <p:cNvSpPr txBox="1"/>
          <p:nvPr>
            <p:ph idx="1" type="body"/>
          </p:nvPr>
        </p:nvSpPr>
        <p:spPr>
          <a:xfrm>
            <a:off x="311700" y="600950"/>
            <a:ext cx="8520600" cy="44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000">
                <a:solidFill>
                  <a:schemeClr val="dk1"/>
                </a:solidFill>
              </a:rPr>
              <a:t>Title page image:</a:t>
            </a:r>
            <a:r>
              <a:rPr lang="en" sz="1000"/>
              <a:t> </a:t>
            </a:r>
            <a:r>
              <a:rPr lang="en" sz="1000" u="sng">
                <a:solidFill>
                  <a:srgbClr val="1155CC"/>
                </a:solidFill>
                <a:hlinkClick r:id="rId3"/>
              </a:rPr>
              <a:t>https://www.drawingtutorials101.com/how-to-draw-a-mosquito</a:t>
            </a:r>
            <a:endParaRPr sz="1000">
              <a:solidFill>
                <a:srgbClr val="1155CC"/>
              </a:solidFill>
            </a:endParaRPr>
          </a:p>
          <a:p>
            <a:pPr indent="0" lvl="0" marL="0" rtl="0" algn="l">
              <a:lnSpc>
                <a:spcPct val="100000"/>
              </a:lnSpc>
              <a:spcBef>
                <a:spcPts val="1600"/>
              </a:spcBef>
              <a:spcAft>
                <a:spcPts val="0"/>
              </a:spcAft>
              <a:buSzPts val="1800"/>
              <a:buNone/>
            </a:pPr>
            <a:r>
              <a:rPr lang="en" sz="900">
                <a:solidFill>
                  <a:schemeClr val="dk1"/>
                </a:solidFill>
              </a:rPr>
              <a:t>[</a:t>
            </a:r>
            <a:r>
              <a:rPr lang="en" sz="1000">
                <a:solidFill>
                  <a:schemeClr val="dk1"/>
                </a:solidFill>
              </a:rPr>
              <a:t>1] “Dengue Fever.” Wikipedia, Accessed 22 October 2019, </a:t>
            </a:r>
            <a:r>
              <a:rPr lang="en" sz="1000" u="sng">
                <a:solidFill>
                  <a:srgbClr val="1155CC"/>
                </a:solidFill>
                <a:hlinkClick r:id="rId4"/>
              </a:rPr>
              <a:t>https://en.wikipedia.org/wiki/Dengue_fever</a:t>
            </a:r>
            <a:endParaRPr sz="1000">
              <a:solidFill>
                <a:srgbClr val="1155CC"/>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[2] </a:t>
            </a:r>
            <a:r>
              <a:rPr lang="en" sz="1000">
                <a:solidFill>
                  <a:schemeClr val="dk1"/>
                </a:solidFill>
              </a:rPr>
              <a:t>“Mosquito-borne Disease.” Wikipedia, Accessed 22 October 2019, </a:t>
            </a:r>
            <a:r>
              <a:rPr lang="en" sz="1000" u="sng">
                <a:solidFill>
                  <a:srgbClr val="1155CC"/>
                </a:solidFill>
                <a:hlinkClick r:id="rId5"/>
              </a:rPr>
              <a:t>https://en.wikipedia.org/wiki/Mosquito-borne_disease</a:t>
            </a:r>
            <a:r>
              <a:rPr lang="en" sz="1000">
                <a:solidFill>
                  <a:schemeClr val="dk1"/>
                </a:solidFill>
              </a:rPr>
              <a: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[3] Climate change impacts on Dengue virus vectors: </a:t>
            </a:r>
            <a:r>
              <a:rPr lang="en" sz="1000" u="sng">
                <a:solidFill>
                  <a:srgbClr val="1155CC"/>
                </a:solidFill>
                <a:hlinkClick r:id="rId6"/>
              </a:rPr>
              <a:t>https://royalsocietypublishing.org/doi/full/10.1098/rstb.2014.0135</a:t>
            </a:r>
            <a:endParaRPr sz="1000">
              <a:solidFill>
                <a:schemeClr val="dk1"/>
              </a:solidFill>
            </a:endParaRPr>
          </a:p>
          <a:p>
            <a:pPr indent="0" lvl="0" marL="0" rtl="0" algn="l">
              <a:lnSpc>
                <a:spcPct val="100000"/>
              </a:lnSpc>
              <a:spcBef>
                <a:spcPts val="0"/>
              </a:spcBef>
              <a:spcAft>
                <a:spcPts val="0"/>
              </a:spcAft>
              <a:buSzPts val="1800"/>
              <a:buNone/>
            </a:pPr>
            <a:r>
              <a:rPr lang="en" sz="1000">
                <a:solidFill>
                  <a:schemeClr val="dk1"/>
                </a:solidFill>
              </a:rPr>
              <a:t>[4] “DengAI: Predicting Disease Spread.” DrivenData, Accessed 22 October 2019, </a:t>
            </a:r>
            <a:r>
              <a:rPr lang="en" sz="1000" u="sng">
                <a:solidFill>
                  <a:srgbClr val="1155CC"/>
                </a:solidFill>
                <a:hlinkClick r:id="rId7"/>
              </a:rPr>
              <a:t>https://www.drivendata.org/competitions/44/dengai-predicting-disease-spread/page/80/</a:t>
            </a:r>
            <a:endParaRPr sz="1000">
              <a:solidFill>
                <a:schemeClr val="dk1"/>
              </a:solidFill>
            </a:endParaRPr>
          </a:p>
          <a:p>
            <a:pPr indent="0" lvl="0" marL="0" rtl="0" algn="l">
              <a:lnSpc>
                <a:spcPct val="100000"/>
              </a:lnSpc>
              <a:spcBef>
                <a:spcPts val="0"/>
              </a:spcBef>
              <a:spcAft>
                <a:spcPts val="0"/>
              </a:spcAft>
              <a:buSzPts val="1800"/>
              <a:buNone/>
            </a:pPr>
            <a:r>
              <a:rPr lang="en" sz="1000">
                <a:solidFill>
                  <a:schemeClr val="dk1"/>
                </a:solidFill>
              </a:rPr>
              <a:t>[5] “Dengue Forecasting.” National Oceanic and Atmospheric Administration (NOAA), Accessed 22 October 2019, </a:t>
            </a:r>
            <a:r>
              <a:rPr lang="en" sz="1000" u="sng">
                <a:solidFill>
                  <a:srgbClr val="1155CC"/>
                </a:solidFill>
                <a:hlinkClick r:id="rId8"/>
              </a:rPr>
              <a:t>https://dengueforecasting.noaa.gov/</a:t>
            </a:r>
            <a:endParaRPr sz="1000">
              <a:solidFill>
                <a:schemeClr val="dk1"/>
              </a:solidFill>
            </a:endParaRPr>
          </a:p>
          <a:p>
            <a:pPr indent="0" lvl="0" marL="0" rtl="0" algn="l">
              <a:lnSpc>
                <a:spcPct val="100000"/>
              </a:lnSpc>
              <a:spcBef>
                <a:spcPts val="0"/>
              </a:spcBef>
              <a:spcAft>
                <a:spcPts val="0"/>
              </a:spcAft>
              <a:buSzPts val="1800"/>
              <a:buNone/>
            </a:pPr>
            <a:r>
              <a:rPr lang="en" sz="1000">
                <a:solidFill>
                  <a:schemeClr val="dk1"/>
                </a:solidFill>
              </a:rPr>
              <a:t>[6] “Back to the Future: Using Historical Dengue Data to Predict the Next Epidemic.” Obama White House Archives, Accessed 1 December 2019, </a:t>
            </a:r>
            <a:r>
              <a:rPr lang="en" sz="1000" u="sng">
                <a:solidFill>
                  <a:srgbClr val="1155CC"/>
                </a:solidFill>
                <a:hlinkClick r:id="rId9"/>
              </a:rPr>
              <a:t>https://obamawhitehouse.archives.gov/blog/2015/06/05/back-future-using-historical-dengue-data-predict-next-epidemic</a:t>
            </a:r>
            <a:endParaRPr sz="1000">
              <a:solidFill>
                <a:schemeClr val="dk1"/>
              </a:solidFill>
            </a:endParaRPr>
          </a:p>
          <a:p>
            <a:pPr indent="0" lvl="0" marL="0" rtl="0" algn="l">
              <a:lnSpc>
                <a:spcPct val="100000"/>
              </a:lnSpc>
              <a:spcBef>
                <a:spcPts val="0"/>
              </a:spcBef>
              <a:spcAft>
                <a:spcPts val="0"/>
              </a:spcAft>
              <a:buSzPts val="1800"/>
              <a:buNone/>
            </a:pPr>
            <a:r>
              <a:rPr lang="en" sz="1000">
                <a:solidFill>
                  <a:schemeClr val="dk1"/>
                </a:solidFill>
              </a:rPr>
              <a:t>[7] “Time Series.” Wikipedia, Accessed 1 December 2019, </a:t>
            </a:r>
            <a:r>
              <a:rPr lang="en" sz="1000" u="sng">
                <a:solidFill>
                  <a:srgbClr val="1155CC"/>
                </a:solidFill>
                <a:hlinkClick r:id="rId10"/>
              </a:rPr>
              <a:t>https://en.wikipedia.org/wiki/Time_series</a:t>
            </a:r>
            <a:endParaRPr sz="1000">
              <a:solidFill>
                <a:srgbClr val="1155CC"/>
              </a:solidFill>
            </a:endParaRPr>
          </a:p>
          <a:p>
            <a:pPr indent="0" lvl="0" marL="0" rtl="0" algn="l">
              <a:lnSpc>
                <a:spcPct val="100000"/>
              </a:lnSpc>
              <a:spcBef>
                <a:spcPts val="0"/>
              </a:spcBef>
              <a:spcAft>
                <a:spcPts val="0"/>
              </a:spcAft>
              <a:buClr>
                <a:schemeClr val="dk1"/>
              </a:buClr>
              <a:buSzPts val="1800"/>
              <a:buFont typeface="Arial"/>
              <a:buNone/>
            </a:pPr>
            <a:r>
              <a:rPr lang="en" sz="1000">
                <a:solidFill>
                  <a:schemeClr val="dk1"/>
                </a:solidFill>
              </a:rPr>
              <a:t>[8] “Components of Time Series”, Accessed 1 December 2019, </a:t>
            </a:r>
            <a:r>
              <a:rPr lang="en" sz="1000" u="sng">
                <a:solidFill>
                  <a:srgbClr val="1155CC"/>
                </a:solidFill>
                <a:hlinkClick r:id="rId11"/>
              </a:rPr>
              <a:t>https://www.emathzone.com/tutorials/basic-statistics/components-of-time-series.html</a:t>
            </a:r>
            <a:endParaRPr sz="1000">
              <a:solidFill>
                <a:srgbClr val="1155CC"/>
              </a:solidFill>
            </a:endParaRPr>
          </a:p>
          <a:p>
            <a:pPr indent="0" lvl="0" marL="0" rtl="0" algn="l">
              <a:lnSpc>
                <a:spcPct val="100000"/>
              </a:lnSpc>
              <a:spcBef>
                <a:spcPts val="0"/>
              </a:spcBef>
              <a:spcAft>
                <a:spcPts val="0"/>
              </a:spcAft>
              <a:buSzPts val="1800"/>
              <a:buNone/>
            </a:pPr>
            <a:r>
              <a:rPr lang="en" sz="1000">
                <a:solidFill>
                  <a:schemeClr val="dk1"/>
                </a:solidFill>
              </a:rPr>
              <a:t>[9] “Time Series Talk: Stationarity.” YouTube, Accessed 1 December 2019, </a:t>
            </a:r>
            <a:r>
              <a:rPr lang="en" sz="1000" u="sng">
                <a:solidFill>
                  <a:srgbClr val="1155CC"/>
                </a:solidFill>
                <a:hlinkClick r:id="rId12"/>
              </a:rPr>
              <a:t>https://www.youtube.com/watch?v=oY-j2Wof51c</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[10] “ARIMA Model – Complete Guide to Time Series Forecasting in Python”, Machine Learning Plus, Accessed 1 December 2019, </a:t>
            </a:r>
            <a:r>
              <a:rPr lang="en" sz="1000" u="sng">
                <a:solidFill>
                  <a:srgbClr val="1155CC"/>
                </a:solidFill>
                <a:hlinkClick r:id="rId13"/>
              </a:rPr>
              <a:t>https://www.machinelearningplus.com/time-series/arima-model-time-series-forecasting-python/</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[11] ”Prophet.”Facebook Open Source, Accessed 1 December, 2019.  </a:t>
            </a:r>
            <a:r>
              <a:rPr lang="en" sz="1000" u="sng">
                <a:solidFill>
                  <a:srgbClr val="1155CC"/>
                </a:solidFill>
                <a:hlinkClick r:id="rId14"/>
              </a:rPr>
              <a:t>https://facebook.github.io/prophet/</a:t>
            </a:r>
            <a:endParaRPr sz="1000"/>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rPr>
              <a:t>[12 ]”An Intro Tutorial for Implementing Long Short-Term Memory Networks (LSTM).” Heartbeat, Accessed 1 December 2019,</a:t>
            </a:r>
            <a:r>
              <a:rPr lang="en" sz="1000"/>
              <a:t> </a:t>
            </a:r>
            <a:r>
              <a:rPr lang="en" sz="1000" u="sng">
                <a:solidFill>
                  <a:srgbClr val="1155CC"/>
                </a:solidFill>
                <a:hlinkClick r:id="rId15"/>
              </a:rPr>
              <a:t>https://heartbeat.fritz.ai/a-beginners-guide-to-implementing-long-short-term-memory-networks-lstm-eb7</a:t>
            </a:r>
            <a:r>
              <a:rPr lang="en" sz="1000" u="sng">
                <a:solidFill>
                  <a:srgbClr val="1155CC"/>
                </a:solidFill>
                <a:hlinkClick r:id="rId16"/>
              </a:rPr>
              <a:t>a</a:t>
            </a:r>
            <a:r>
              <a:rPr lang="en" sz="1000" u="sng">
                <a:solidFill>
                  <a:srgbClr val="1155CC"/>
                </a:solidFill>
                <a:hlinkClick r:id="rId17"/>
              </a:rPr>
              <a:t>2ff09a27</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rPr>
              <a:t>[13] “How to Reshape Input Data for Long Short-Term Memory Networks in Keras.” Machine Learning Mastery, Accessed 1 December 2019, </a:t>
            </a:r>
            <a:r>
              <a:rPr lang="en" sz="1000" u="sng">
                <a:solidFill>
                  <a:srgbClr val="1155CC"/>
                </a:solidFill>
                <a:hlinkClick r:id="rId18"/>
              </a:rPr>
              <a:t>https://machinelearningmastery.com/reshape-input-data-long-short-term-memory-networks-keras/</a:t>
            </a:r>
            <a:endParaRPr sz="1000">
              <a:solidFill>
                <a:srgbClr val="1155CC"/>
              </a:solidFill>
            </a:endParaRPr>
          </a:p>
        </p:txBody>
      </p:sp>
      <p:sp>
        <p:nvSpPr>
          <p:cNvPr id="200" name="Google Shape;200;p16"/>
          <p:cNvSpPr txBox="1"/>
          <p:nvPr>
            <p:ph type="title"/>
          </p:nvPr>
        </p:nvSpPr>
        <p:spPr>
          <a:xfrm>
            <a:off x="311700" y="966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Statement </a:t>
            </a:r>
            <a:endParaRPr/>
          </a:p>
        </p:txBody>
      </p:sp>
      <p:sp>
        <p:nvSpPr>
          <p:cNvPr id="62" name="Google Shape;62;p2"/>
          <p:cNvSpPr txBox="1"/>
          <p:nvPr>
            <p:ph idx="1" type="body"/>
          </p:nvPr>
        </p:nvSpPr>
        <p:spPr>
          <a:xfrm>
            <a:off x="157450" y="681900"/>
            <a:ext cx="8674800" cy="405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b="1" i="1" lang="en" sz="2000">
                <a:solidFill>
                  <a:srgbClr val="980000"/>
                </a:solidFill>
                <a:extLst>
                  <a:ext uri="http://customooxmlschemas.google.com/">
                    <go:slidesCustomData xmlns:go="http://customooxmlschemas.google.com/" textRoundtripDataId="0"/>
                  </a:ext>
                </a:extLst>
              </a:rPr>
              <a:t>Use climate data to predict dengue fever outbreaks (number of cases) by week in San Juan, Puerto Rico and Iquitos, Peru.</a:t>
            </a:r>
            <a:r>
              <a:rPr b="1" i="1" lang="en" sz="2000">
                <a:solidFill>
                  <a:srgbClr val="980000"/>
                </a:solidFill>
              </a:rPr>
              <a:t> </a:t>
            </a:r>
            <a:endParaRPr b="1" i="1" sz="2000">
              <a:solidFill>
                <a:srgbClr val="980000"/>
              </a:solidFill>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just">
              <a:lnSpc>
                <a:spcPct val="115000"/>
              </a:lnSpc>
              <a:spcBef>
                <a:spcPts val="0"/>
              </a:spcBef>
              <a:spcAft>
                <a:spcPts val="0"/>
              </a:spcAft>
              <a:buSzPts val="1800"/>
              <a:buNone/>
            </a:pPr>
            <a:r>
              <a:rPr b="1" lang="en" sz="1400">
                <a:solidFill>
                  <a:srgbClr val="000000"/>
                </a:solidFill>
              </a:rPr>
              <a:t>What is </a:t>
            </a:r>
            <a:r>
              <a:rPr b="1" lang="en" sz="1400">
                <a:solidFill>
                  <a:srgbClr val="000000"/>
                </a:solidFill>
              </a:rPr>
              <a:t>D</a:t>
            </a:r>
            <a:r>
              <a:rPr b="1" lang="en" sz="1400">
                <a:solidFill>
                  <a:srgbClr val="000000"/>
                </a:solidFill>
              </a:rPr>
              <a:t>engue Fever?</a:t>
            </a:r>
            <a:endParaRPr b="1"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Mosquito-borne illness common in 110+ countries worldwide; 60 </a:t>
            </a:r>
            <a:r>
              <a:rPr lang="en" sz="1400">
                <a:solidFill>
                  <a:srgbClr val="000000"/>
                </a:solidFill>
              </a:rPr>
              <a:t>million+</a:t>
            </a:r>
            <a:r>
              <a:rPr lang="en" sz="1400">
                <a:solidFill>
                  <a:srgbClr val="000000"/>
                </a:solidFill>
              </a:rPr>
              <a:t> cases annually.</a:t>
            </a:r>
            <a:r>
              <a:rPr baseline="30000" lang="en" sz="1400">
                <a:solidFill>
                  <a:srgbClr val="000000"/>
                </a:solidFill>
              </a:rPr>
              <a:t>1</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Causes a painful rash, flu-like symptoms, severe muscle and joint pain, sometimes death.</a:t>
            </a:r>
            <a:r>
              <a:rPr baseline="30000" lang="en" sz="1400">
                <a:solidFill>
                  <a:srgbClr val="000000"/>
                </a:solidFill>
              </a:rPr>
              <a:t>1</a:t>
            </a:r>
            <a:r>
              <a:rPr lang="en" sz="1400">
                <a:solidFill>
                  <a:srgbClr val="000000"/>
                </a:solidFill>
              </a:rPr>
              <a:t> </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Carried by the Aedes genus of mosquito. Related species responsible for spread of Zika Virus, Yellow Fever, and other diseases.</a:t>
            </a:r>
            <a:r>
              <a:rPr baseline="30000" lang="en" sz="1400">
                <a:solidFill>
                  <a:srgbClr val="000000"/>
                </a:solidFill>
              </a:rPr>
              <a:t>2</a:t>
            </a:r>
            <a:r>
              <a:rPr lang="en" sz="1400">
                <a:solidFill>
                  <a:srgbClr val="000000"/>
                </a:solidFill>
              </a:rPr>
              <a:t> </a:t>
            </a:r>
            <a:endParaRPr sz="1400">
              <a:solidFill>
                <a:srgbClr val="000000"/>
              </a:solidFill>
            </a:endParaRPr>
          </a:p>
          <a:p>
            <a:pPr indent="0" lvl="0" marL="0" rtl="0" algn="just">
              <a:lnSpc>
                <a:spcPct val="115000"/>
              </a:lnSpc>
              <a:spcBef>
                <a:spcPts val="0"/>
              </a:spcBef>
              <a:spcAft>
                <a:spcPts val="0"/>
              </a:spcAft>
              <a:buSzPts val="1800"/>
              <a:buNone/>
            </a:pPr>
            <a:r>
              <a:t/>
            </a:r>
            <a:endParaRPr sz="1400">
              <a:solidFill>
                <a:srgbClr val="000000"/>
              </a:solidFill>
            </a:endParaRPr>
          </a:p>
          <a:p>
            <a:pPr indent="0" lvl="0" marL="0" rtl="0" algn="just">
              <a:lnSpc>
                <a:spcPct val="115000"/>
              </a:lnSpc>
              <a:spcBef>
                <a:spcPts val="0"/>
              </a:spcBef>
              <a:spcAft>
                <a:spcPts val="0"/>
              </a:spcAft>
              <a:buSzPts val="1800"/>
              <a:buNone/>
            </a:pPr>
            <a:r>
              <a:rPr b="1" lang="en" sz="1400">
                <a:solidFill>
                  <a:srgbClr val="000000"/>
                </a:solidFill>
              </a:rPr>
              <a:t>Why Climate Data?</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Mosquito populations are closely tied to climate conditions.</a:t>
            </a:r>
            <a:endParaRPr sz="1400">
              <a:solidFill>
                <a:srgbClr val="000000"/>
              </a:solidFill>
            </a:endParaRPr>
          </a:p>
          <a:p>
            <a:pPr indent="-317500" lvl="0" marL="457200" rtl="0" algn="just">
              <a:lnSpc>
                <a:spcPct val="115000"/>
              </a:lnSpc>
              <a:spcBef>
                <a:spcPts val="0"/>
              </a:spcBef>
              <a:spcAft>
                <a:spcPts val="0"/>
              </a:spcAft>
              <a:buClr>
                <a:srgbClr val="000000"/>
              </a:buClr>
              <a:buSzPts val="1400"/>
              <a:buChar char="●"/>
            </a:pPr>
            <a:r>
              <a:rPr lang="en" sz="1400">
                <a:solidFill>
                  <a:srgbClr val="000000"/>
                </a:solidFill>
              </a:rPr>
              <a:t>Understanding the relationship between climate and mosquito-borne illness will allow researchers</a:t>
            </a:r>
            <a:endParaRPr sz="1400">
              <a:solidFill>
                <a:srgbClr val="000000"/>
              </a:solidFill>
            </a:endParaRPr>
          </a:p>
          <a:p>
            <a:pPr indent="0" lvl="0" marL="457200" rtl="0" algn="just">
              <a:lnSpc>
                <a:spcPct val="115000"/>
              </a:lnSpc>
              <a:spcBef>
                <a:spcPts val="0"/>
              </a:spcBef>
              <a:spcAft>
                <a:spcPts val="0"/>
              </a:spcAft>
              <a:buSzPts val="1800"/>
              <a:buNone/>
            </a:pPr>
            <a:r>
              <a:rPr lang="en" sz="1400">
                <a:solidFill>
                  <a:srgbClr val="000000"/>
                </a:solidFill>
              </a:rPr>
              <a:t>and medical professionals to prepare for the global health effects of climate change.</a:t>
            </a:r>
            <a:r>
              <a:rPr baseline="30000" lang="en" sz="1400">
                <a:solidFill>
                  <a:srgbClr val="000000"/>
                </a:solidFill>
              </a:rPr>
              <a:t>3</a:t>
            </a:r>
            <a:endParaRPr sz="1400">
              <a:solidFill>
                <a:srgbClr val="000000"/>
              </a:solidFill>
            </a:endParaRPr>
          </a:p>
          <a:p>
            <a:pPr indent="0" lvl="0" marL="0" rtl="0" algn="just">
              <a:lnSpc>
                <a:spcPct val="115000"/>
              </a:lnSpc>
              <a:spcBef>
                <a:spcPts val="0"/>
              </a:spcBef>
              <a:spcAft>
                <a:spcPts val="0"/>
              </a:spcAft>
              <a:buSzPts val="1800"/>
              <a:buNone/>
            </a:pPr>
            <a:r>
              <a:t/>
            </a:r>
            <a:endParaRPr sz="1400">
              <a:solidFill>
                <a:srgbClr val="000000"/>
              </a:solidFill>
            </a:endParaRPr>
          </a:p>
          <a:p>
            <a:pPr indent="0" lvl="0" marL="0" rtl="0" algn="just">
              <a:lnSpc>
                <a:spcPct val="115000"/>
              </a:lnSpc>
              <a:spcBef>
                <a:spcPts val="0"/>
              </a:spcBef>
              <a:spcAft>
                <a:spcPts val="0"/>
              </a:spcAft>
              <a:buSzPts val="1800"/>
              <a:buNone/>
            </a:pPr>
            <a:r>
              <a:rPr b="1" lang="en" sz="1400">
                <a:solidFill>
                  <a:srgbClr val="000000"/>
                </a:solidFill>
              </a:rPr>
              <a:t>Read more about this challenge at</a:t>
            </a:r>
            <a:r>
              <a:rPr b="1" lang="en" sz="1400">
                <a:solidFill>
                  <a:schemeClr val="dk1"/>
                </a:solidFill>
              </a:rPr>
              <a:t> </a:t>
            </a:r>
            <a:r>
              <a:rPr b="1" lang="en" sz="1400" u="sng">
                <a:solidFill>
                  <a:srgbClr val="1155CC"/>
                </a:solidFill>
                <a:hlinkClick r:id="rId3"/>
              </a:rPr>
              <a:t>DrivenData</a:t>
            </a:r>
            <a:r>
              <a:rPr baseline="30000" lang="en" sz="1400">
                <a:solidFill>
                  <a:schemeClr val="dk1"/>
                </a:solidFill>
              </a:rPr>
              <a:t>4</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3"/>
          <p:cNvSpPr txBox="1"/>
          <p:nvPr>
            <p:ph idx="1" type="body"/>
          </p:nvPr>
        </p:nvSpPr>
        <p:spPr>
          <a:xfrm>
            <a:off x="205400" y="702375"/>
            <a:ext cx="8938500" cy="40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solidFill>
                  <a:srgbClr val="000000"/>
                </a:solidFill>
              </a:rPr>
              <a:t>About the Data</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Consolidated by NOAA* from multiple sources for the “</a:t>
            </a:r>
            <a:r>
              <a:rPr lang="en" sz="1400" u="sng">
                <a:solidFill>
                  <a:srgbClr val="000000"/>
                </a:solidFill>
                <a:hlinkClick r:id="rId3"/>
              </a:rPr>
              <a:t>Predict the next Pandemic</a:t>
            </a:r>
            <a:r>
              <a:rPr lang="en" sz="1400">
                <a:solidFill>
                  <a:srgbClr val="000000"/>
                </a:solidFill>
              </a:rPr>
              <a:t>”</a:t>
            </a:r>
            <a:r>
              <a:rPr lang="en" sz="1400">
                <a:solidFill>
                  <a:srgbClr val="000000"/>
                </a:solidFill>
              </a:rPr>
              <a:t> initiative.</a:t>
            </a:r>
            <a:r>
              <a:rPr baseline="30000" lang="en" sz="1400">
                <a:solidFill>
                  <a:srgbClr val="000000"/>
                </a:solidFill>
              </a:rPr>
              <a:t>6</a:t>
            </a:r>
            <a:endParaRPr baseline="30000"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Weekly observations include counts of reported dengue cases and climate variables.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Total of 1456 observations; 936 for San Juan and 520 for Iquitos.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18 years of data for San Juan (1990-2008); 10 years of data for Iquitos (2000-2010).</a:t>
            </a:r>
            <a:endParaRPr sz="1400">
              <a:solidFill>
                <a:srgbClr val="000000"/>
              </a:solidFill>
            </a:endParaRPr>
          </a:p>
          <a:p>
            <a:pPr indent="457200" lvl="0" marL="0" rtl="0" algn="l">
              <a:lnSpc>
                <a:spcPct val="115000"/>
              </a:lnSpc>
              <a:spcBef>
                <a:spcPts val="0"/>
              </a:spcBef>
              <a:spcAft>
                <a:spcPts val="0"/>
              </a:spcAft>
              <a:buSzPts val="1800"/>
              <a:buNone/>
            </a:pPr>
            <a:r>
              <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b="1" lang="en" sz="1400">
                <a:solidFill>
                  <a:srgbClr val="000000"/>
                </a:solidFill>
              </a:rPr>
              <a:t>Key F</a:t>
            </a:r>
            <a:r>
              <a:rPr b="1" lang="en" sz="1400">
                <a:solidFill>
                  <a:srgbClr val="000000"/>
                </a:solidFill>
              </a:rPr>
              <a:t>eatures:</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Mean dew point temperature (K)</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Mean relative humidity (percentage)</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highlight>
                  <a:srgbClr val="FFFFFF"/>
                </a:highlight>
              </a:rPr>
              <a:t>Mean specific humidity</a:t>
            </a:r>
            <a:endParaRPr b="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Average temperature (C)</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Diurnal (daily) temperature range (C)</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p:txBody>
      </p:sp>
      <p:sp>
        <p:nvSpPr>
          <p:cNvPr id="68" name="Google Shape;68;p3"/>
          <p:cNvSpPr txBox="1"/>
          <p:nvPr>
            <p:ph idx="1" type="body"/>
          </p:nvPr>
        </p:nvSpPr>
        <p:spPr>
          <a:xfrm>
            <a:off x="154550" y="4801500"/>
            <a:ext cx="3898500" cy="34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i="1" lang="en" sz="1000">
                <a:solidFill>
                  <a:srgbClr val="000000"/>
                </a:solidFill>
              </a:rPr>
              <a:t>*National Oceanic and Atmospheric Administration </a:t>
            </a:r>
            <a:r>
              <a:rPr baseline="30000" lang="en" sz="1400">
                <a:solidFill>
                  <a:schemeClr val="dk1"/>
                </a:solidFill>
              </a:rPr>
              <a:t>5</a:t>
            </a:r>
            <a:r>
              <a:rPr i="1" lang="en" sz="1000">
                <a:solidFill>
                  <a:srgbClr val="000000"/>
                </a:solidFill>
              </a:rPr>
              <a:t> </a:t>
            </a:r>
            <a:endParaRPr i="1" sz="1000">
              <a:solidFill>
                <a:srgbClr val="000000"/>
              </a:solidFill>
            </a:endParaRPr>
          </a:p>
        </p:txBody>
      </p:sp>
      <p:sp>
        <p:nvSpPr>
          <p:cNvPr id="69" name="Google Shape;69;p3"/>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a:t>
            </a:r>
            <a:endParaRPr/>
          </a:p>
        </p:txBody>
      </p:sp>
      <p:sp>
        <p:nvSpPr>
          <p:cNvPr id="70" name="Google Shape;70;p3"/>
          <p:cNvSpPr txBox="1"/>
          <p:nvPr/>
        </p:nvSpPr>
        <p:spPr>
          <a:xfrm>
            <a:off x="4669450" y="2421850"/>
            <a:ext cx="3794400" cy="2043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Maximum temperature (C)</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Minimum temperature (C)</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Total precipitation (mm)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Total dengue cases reported that week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4"/>
          <p:cNvPicPr preferRelativeResize="0"/>
          <p:nvPr/>
        </p:nvPicPr>
        <p:blipFill rotWithShape="1">
          <a:blip r:embed="rId3">
            <a:alphaModFix/>
          </a:blip>
          <a:srcRect b="0" l="0" r="0" t="0"/>
          <a:stretch/>
        </p:blipFill>
        <p:spPr>
          <a:xfrm rot="-5400000">
            <a:off x="2564726" y="1326298"/>
            <a:ext cx="1235095" cy="5167899"/>
          </a:xfrm>
          <a:prstGeom prst="rect">
            <a:avLst/>
          </a:prstGeom>
          <a:noFill/>
          <a:ln>
            <a:noFill/>
          </a:ln>
        </p:spPr>
      </p:pic>
      <p:sp>
        <p:nvSpPr>
          <p:cNvPr id="76" name="Google Shape;76;p4"/>
          <p:cNvSpPr txBox="1"/>
          <p:nvPr>
            <p:ph idx="1" type="body"/>
          </p:nvPr>
        </p:nvSpPr>
        <p:spPr>
          <a:xfrm>
            <a:off x="220425" y="686625"/>
            <a:ext cx="8611800" cy="252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b="1" lang="en" sz="1400">
                <a:solidFill>
                  <a:srgbClr val="000000"/>
                </a:solidFill>
              </a:rPr>
              <a:t>In a time series model, the dependent variable is predicted by previous values of itself (univariate) and possibly other factors (multivariate) along fixed intervals of time.</a:t>
            </a:r>
            <a:r>
              <a:rPr baseline="30000" lang="en" sz="1400">
                <a:solidFill>
                  <a:schemeClr val="dk1"/>
                </a:solidFill>
                <a:highlight>
                  <a:schemeClr val="lt1"/>
                </a:highlight>
              </a:rPr>
              <a:t>7</a:t>
            </a:r>
            <a:endParaRPr b="1" sz="1400">
              <a:solidFill>
                <a:srgbClr val="000000"/>
              </a:solidFill>
            </a:endParaRPr>
          </a:p>
          <a:p>
            <a:pPr indent="0" lvl="0" marL="0" rtl="0" algn="l">
              <a:lnSpc>
                <a:spcPct val="100000"/>
              </a:lnSpc>
              <a:spcBef>
                <a:spcPts val="0"/>
              </a:spcBef>
              <a:spcAft>
                <a:spcPts val="0"/>
              </a:spcAft>
              <a:buSzPts val="1800"/>
              <a:buNone/>
            </a:pPr>
            <a:r>
              <a:t/>
            </a:r>
            <a:endParaRPr b="1" sz="1400">
              <a:solidFill>
                <a:srgbClr val="000000"/>
              </a:solidFill>
            </a:endParaRPr>
          </a:p>
          <a:p>
            <a:pPr indent="0" lvl="0" marL="0" rtl="0" algn="l">
              <a:lnSpc>
                <a:spcPct val="100000"/>
              </a:lnSpc>
              <a:spcBef>
                <a:spcPts val="0"/>
              </a:spcBef>
              <a:spcAft>
                <a:spcPts val="0"/>
              </a:spcAft>
              <a:buClr>
                <a:schemeClr val="dk1"/>
              </a:buClr>
              <a:buSzPts val="1100"/>
              <a:buFont typeface="Arial"/>
              <a:buNone/>
            </a:pPr>
            <a:r>
              <a:rPr b="1" lang="en" sz="1400">
                <a:solidFill>
                  <a:srgbClr val="000000"/>
                </a:solidFill>
              </a:rPr>
              <a:t>Key Concepts</a:t>
            </a:r>
            <a:endParaRPr baseline="30000" sz="1400">
              <a:solidFill>
                <a:srgbClr val="000000"/>
              </a:solidFill>
            </a:endParaRPr>
          </a:p>
          <a:p>
            <a:pPr indent="-304800" lvl="0" marL="457200" rtl="0" algn="l">
              <a:lnSpc>
                <a:spcPct val="115000"/>
              </a:lnSpc>
              <a:spcBef>
                <a:spcPts val="0"/>
              </a:spcBef>
              <a:spcAft>
                <a:spcPts val="0"/>
              </a:spcAft>
              <a:buClr>
                <a:srgbClr val="000000"/>
              </a:buClr>
              <a:buSzPts val="1200"/>
              <a:buChar char="●"/>
            </a:pPr>
            <a:r>
              <a:rPr b="1" lang="en" sz="1200">
                <a:solidFill>
                  <a:srgbClr val="000000"/>
                </a:solidFill>
              </a:rPr>
              <a:t>Trend:</a:t>
            </a:r>
            <a:r>
              <a:rPr lang="en" sz="1200">
                <a:solidFill>
                  <a:srgbClr val="000000"/>
                </a:solidFill>
              </a:rPr>
              <a:t> general pattern of a value observed over a given time period (e.g., increasing, decreasing).</a:t>
            </a:r>
            <a:r>
              <a:rPr baseline="30000" lang="en" sz="1200">
                <a:solidFill>
                  <a:schemeClr val="dk1"/>
                </a:solidFill>
              </a:rPr>
              <a:t>8</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b="1" lang="en" sz="1200">
                <a:solidFill>
                  <a:srgbClr val="000000"/>
                </a:solidFill>
              </a:rPr>
              <a:t>Seasonality:</a:t>
            </a:r>
            <a:r>
              <a:rPr lang="en" sz="1200">
                <a:solidFill>
                  <a:srgbClr val="000000"/>
                </a:solidFill>
              </a:rPr>
              <a:t> short-term movements occuring in data due to seasonal factors (i.e., periodic changes over time).</a:t>
            </a:r>
            <a:r>
              <a:rPr baseline="30000" lang="en" sz="1200">
                <a:solidFill>
                  <a:schemeClr val="dk1"/>
                </a:solidFill>
              </a:rPr>
              <a:t>8</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b="1" lang="en" sz="1200">
                <a:solidFill>
                  <a:srgbClr val="000000"/>
                </a:solidFill>
              </a:rPr>
              <a:t>Cycles:</a:t>
            </a:r>
            <a:r>
              <a:rPr lang="en" sz="1200">
                <a:solidFill>
                  <a:srgbClr val="000000"/>
                </a:solidFill>
              </a:rPr>
              <a:t> long-term oscillations </a:t>
            </a:r>
            <a:r>
              <a:rPr lang="en" sz="1200">
                <a:solidFill>
                  <a:srgbClr val="000000"/>
                </a:solidFill>
              </a:rPr>
              <a:t>occurring</a:t>
            </a:r>
            <a:r>
              <a:rPr lang="en" sz="1200">
                <a:solidFill>
                  <a:srgbClr val="000000"/>
                </a:solidFill>
              </a:rPr>
              <a:t> in time series (generally extended from 5 to 12 years or more).</a:t>
            </a:r>
            <a:r>
              <a:rPr baseline="30000" lang="en" sz="1200">
                <a:solidFill>
                  <a:schemeClr val="dk1"/>
                </a:solidFill>
              </a:rPr>
              <a:t>8</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b="1" lang="en" sz="1200">
                <a:solidFill>
                  <a:srgbClr val="000000"/>
                </a:solidFill>
              </a:rPr>
              <a:t>Irregularity: </a:t>
            </a:r>
            <a:r>
              <a:rPr lang="en" sz="1200">
                <a:solidFill>
                  <a:srgbClr val="000000"/>
                </a:solidFill>
              </a:rPr>
              <a:t>sudden changes occuring in time series which are unlikely to be repeated.</a:t>
            </a:r>
            <a:r>
              <a:rPr b="1" lang="en" sz="1200">
                <a:solidFill>
                  <a:schemeClr val="dk1"/>
                </a:solidFill>
              </a:rPr>
              <a:t> </a:t>
            </a:r>
            <a:r>
              <a:rPr baseline="30000" lang="en" sz="1200">
                <a:solidFill>
                  <a:schemeClr val="dk1"/>
                </a:solidFill>
              </a:rPr>
              <a:t>8</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b="1" lang="en" sz="1200">
                <a:solidFill>
                  <a:srgbClr val="000000"/>
                </a:solidFill>
              </a:rPr>
              <a:t>Stationarity:</a:t>
            </a:r>
            <a:r>
              <a:rPr lang="en" sz="1200">
                <a:solidFill>
                  <a:srgbClr val="000000"/>
                </a:solidFill>
              </a:rPr>
              <a:t> </a:t>
            </a:r>
            <a:r>
              <a:rPr lang="en" sz="1200">
                <a:solidFill>
                  <a:srgbClr val="000000"/>
                </a:solidFill>
                <a:highlight>
                  <a:srgbClr val="FFFFFF"/>
                </a:highlight>
              </a:rPr>
              <a:t>m</a:t>
            </a:r>
            <a:r>
              <a:rPr lang="en" sz="1200">
                <a:solidFill>
                  <a:srgbClr val="000000"/>
                </a:solidFill>
                <a:highlight>
                  <a:srgbClr val="FFFFFF"/>
                </a:highlight>
              </a:rPr>
              <a:t>ean, variance, and covariance do not vary with time.</a:t>
            </a:r>
            <a:r>
              <a:rPr baseline="30000" lang="en" sz="1200">
                <a:solidFill>
                  <a:schemeClr val="dk1"/>
                </a:solidFill>
                <a:highlight>
                  <a:schemeClr val="lt1"/>
                </a:highlight>
              </a:rPr>
              <a:t>9</a:t>
            </a:r>
            <a:endParaRPr baseline="30000" sz="1200">
              <a:solidFill>
                <a:srgbClr val="000000"/>
              </a:solidFill>
            </a:endParaRPr>
          </a:p>
          <a:p>
            <a:pPr indent="0" lvl="0" marL="0" rtl="0" algn="l">
              <a:lnSpc>
                <a:spcPct val="115000"/>
              </a:lnSpc>
              <a:spcBef>
                <a:spcPts val="0"/>
              </a:spcBef>
              <a:spcAft>
                <a:spcPts val="0"/>
              </a:spcAft>
              <a:buSzPts val="1800"/>
              <a:buNone/>
            </a:pPr>
            <a:r>
              <a:t/>
            </a:r>
            <a:endParaRPr b="1" sz="1200">
              <a:solidFill>
                <a:srgbClr val="000000"/>
              </a:solidFill>
            </a:endParaRPr>
          </a:p>
          <a:p>
            <a:pPr indent="0" lvl="0" marL="0" rtl="0" algn="l">
              <a:lnSpc>
                <a:spcPct val="115000"/>
              </a:lnSpc>
              <a:spcBef>
                <a:spcPts val="0"/>
              </a:spcBef>
              <a:spcAft>
                <a:spcPts val="0"/>
              </a:spcAft>
              <a:buSzPts val="1800"/>
              <a:buNone/>
            </a:pPr>
            <a:r>
              <a:rPr b="1" lang="en" sz="1200">
                <a:solidFill>
                  <a:srgbClr val="000000"/>
                </a:solidFill>
              </a:rPr>
              <a:t>Note:</a:t>
            </a:r>
            <a:r>
              <a:rPr lang="en" sz="1200">
                <a:solidFill>
                  <a:srgbClr val="000000"/>
                </a:solidFill>
              </a:rPr>
              <a:t> Many time series models assume stationarity, a condition not met by our data! However, data transformations can create stationary conditions for modeling.</a:t>
            </a:r>
            <a:endParaRPr sz="1200">
              <a:solidFill>
                <a:srgbClr val="000000"/>
              </a:solidFill>
            </a:endParaRPr>
          </a:p>
          <a:p>
            <a:pPr indent="0" lvl="0" marL="0" rtl="0" algn="l">
              <a:lnSpc>
                <a:spcPct val="115000"/>
              </a:lnSpc>
              <a:spcBef>
                <a:spcPts val="0"/>
              </a:spcBef>
              <a:spcAft>
                <a:spcPts val="1600"/>
              </a:spcAft>
              <a:buSzPts val="1800"/>
              <a:buNone/>
            </a:pPr>
            <a:r>
              <a:t/>
            </a:r>
            <a:endParaRPr/>
          </a:p>
        </p:txBody>
      </p:sp>
      <p:sp>
        <p:nvSpPr>
          <p:cNvPr id="77" name="Google Shape;77;p4"/>
          <p:cNvSpPr txBox="1"/>
          <p:nvPr>
            <p:ph idx="1" type="body"/>
          </p:nvPr>
        </p:nvSpPr>
        <p:spPr>
          <a:xfrm>
            <a:off x="808250" y="4485800"/>
            <a:ext cx="1269900" cy="34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000">
                <a:solidFill>
                  <a:srgbClr val="000000"/>
                </a:solidFill>
              </a:rPr>
              <a:t>Mean not constant</a:t>
            </a:r>
            <a:endParaRPr sz="1000">
              <a:solidFill>
                <a:srgbClr val="000000"/>
              </a:solidFill>
            </a:endParaRPr>
          </a:p>
        </p:txBody>
      </p:sp>
      <p:sp>
        <p:nvSpPr>
          <p:cNvPr id="78" name="Google Shape;78;p4"/>
          <p:cNvSpPr txBox="1"/>
          <p:nvPr>
            <p:ph idx="1" type="body"/>
          </p:nvPr>
        </p:nvSpPr>
        <p:spPr>
          <a:xfrm>
            <a:off x="2463175" y="4485800"/>
            <a:ext cx="1438200" cy="34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000">
                <a:solidFill>
                  <a:srgbClr val="000000"/>
                </a:solidFill>
              </a:rPr>
              <a:t>Variance not constant</a:t>
            </a:r>
            <a:endParaRPr sz="1000">
              <a:solidFill>
                <a:srgbClr val="000000"/>
              </a:solidFill>
            </a:endParaRPr>
          </a:p>
        </p:txBody>
      </p:sp>
      <p:sp>
        <p:nvSpPr>
          <p:cNvPr id="79" name="Google Shape;79;p4"/>
          <p:cNvSpPr txBox="1"/>
          <p:nvPr>
            <p:ph idx="1" type="body"/>
          </p:nvPr>
        </p:nvSpPr>
        <p:spPr>
          <a:xfrm>
            <a:off x="4027325" y="4485800"/>
            <a:ext cx="1609500" cy="34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000">
                <a:solidFill>
                  <a:srgbClr val="000000"/>
                </a:solidFill>
              </a:rPr>
              <a:t> Covariance not constant</a:t>
            </a:r>
            <a:endParaRPr sz="1000">
              <a:solidFill>
                <a:srgbClr val="000000"/>
              </a:solidFill>
            </a:endParaRPr>
          </a:p>
        </p:txBody>
      </p:sp>
      <p:pic>
        <p:nvPicPr>
          <p:cNvPr id="80" name="Google Shape;80;p4"/>
          <p:cNvPicPr preferRelativeResize="0"/>
          <p:nvPr/>
        </p:nvPicPr>
        <p:blipFill rotWithShape="1">
          <a:blip r:embed="rId4">
            <a:alphaModFix/>
          </a:blip>
          <a:srcRect b="5811" l="0" r="0" t="0"/>
          <a:stretch/>
        </p:blipFill>
        <p:spPr>
          <a:xfrm>
            <a:off x="6000950" y="3356288"/>
            <a:ext cx="1987225" cy="1107925"/>
          </a:xfrm>
          <a:prstGeom prst="rect">
            <a:avLst/>
          </a:prstGeom>
          <a:noFill/>
          <a:ln>
            <a:noFill/>
          </a:ln>
        </p:spPr>
      </p:pic>
      <p:sp>
        <p:nvSpPr>
          <p:cNvPr id="81" name="Google Shape;81;p4"/>
          <p:cNvSpPr txBox="1"/>
          <p:nvPr>
            <p:ph idx="1" type="body"/>
          </p:nvPr>
        </p:nvSpPr>
        <p:spPr>
          <a:xfrm>
            <a:off x="5762768" y="4485800"/>
            <a:ext cx="2786100" cy="34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sz="1000">
                <a:solidFill>
                  <a:srgbClr val="000000"/>
                </a:solidFill>
              </a:rPr>
              <a:t> Mean, Variance and Covariance are constant</a:t>
            </a:r>
            <a:endParaRPr sz="1000">
              <a:solidFill>
                <a:srgbClr val="000000"/>
              </a:solidFill>
            </a:endParaRPr>
          </a:p>
        </p:txBody>
      </p:sp>
      <p:sp>
        <p:nvSpPr>
          <p:cNvPr id="82" name="Google Shape;82;p4"/>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Time Series Models: Concepts and Limitations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5"/>
          <p:cNvSpPr txBox="1"/>
          <p:nvPr/>
        </p:nvSpPr>
        <p:spPr>
          <a:xfrm>
            <a:off x="1574250" y="1468475"/>
            <a:ext cx="5995500" cy="413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a:solidFill>
                  <a:schemeClr val="dk1"/>
                </a:solidFill>
              </a:rPr>
              <a:t>Total </a:t>
            </a:r>
            <a:r>
              <a:rPr b="1" i="0" lang="en" sz="1400" u="none" cap="none" strike="noStrike">
                <a:solidFill>
                  <a:schemeClr val="dk1"/>
                </a:solidFill>
                <a:latin typeface="Arial"/>
                <a:ea typeface="Arial"/>
                <a:cs typeface="Arial"/>
                <a:sym typeface="Arial"/>
              </a:rPr>
              <a:t>Dengue Cases by Week of Year and City</a:t>
            </a:r>
            <a:endParaRPr b="1" i="0" sz="1400" u="none" cap="none" strike="noStrike">
              <a:solidFill>
                <a:schemeClr val="dk1"/>
              </a:solidFill>
              <a:latin typeface="Arial"/>
              <a:ea typeface="Arial"/>
              <a:cs typeface="Arial"/>
              <a:sym typeface="Arial"/>
            </a:endParaRPr>
          </a:p>
        </p:txBody>
      </p:sp>
      <p:sp>
        <p:nvSpPr>
          <p:cNvPr id="88" name="Google Shape;88;p5"/>
          <p:cNvSpPr txBox="1"/>
          <p:nvPr>
            <p:ph idx="1" type="body"/>
          </p:nvPr>
        </p:nvSpPr>
        <p:spPr>
          <a:xfrm>
            <a:off x="205800" y="681888"/>
            <a:ext cx="8732400" cy="71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solidFill>
                  <a:srgbClr val="000000"/>
                </a:solidFill>
              </a:rPr>
              <a:t>At a high level, our data appears to be seasonal. Models must account for the peaks in dengue cases observed from </a:t>
            </a:r>
            <a:r>
              <a:rPr lang="en" sz="1600">
                <a:solidFill>
                  <a:schemeClr val="dk1"/>
                </a:solidFill>
              </a:rPr>
              <a:t>October-February in Iquitos and </a:t>
            </a:r>
            <a:r>
              <a:rPr lang="en" sz="1600">
                <a:solidFill>
                  <a:srgbClr val="000000"/>
                </a:solidFill>
              </a:rPr>
              <a:t>September-December in San Juan.</a:t>
            </a:r>
            <a:endParaRPr sz="1600">
              <a:solidFill>
                <a:srgbClr val="000000"/>
              </a:solidFill>
            </a:endParaRPr>
          </a:p>
        </p:txBody>
      </p:sp>
      <p:sp>
        <p:nvSpPr>
          <p:cNvPr id="89" name="Google Shape;89;p5"/>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000000"/>
                </a:solidFill>
              </a:rPr>
              <a:t>Exploratory Data Analysis: Seasonality</a:t>
            </a:r>
            <a:endParaRPr>
              <a:solidFill>
                <a:srgbClr val="000000"/>
              </a:solidFill>
            </a:endParaRPr>
          </a:p>
        </p:txBody>
      </p:sp>
      <p:pic>
        <p:nvPicPr>
          <p:cNvPr id="90" name="Google Shape;90;p5"/>
          <p:cNvPicPr preferRelativeResize="0"/>
          <p:nvPr/>
        </p:nvPicPr>
        <p:blipFill>
          <a:blip r:embed="rId3">
            <a:alphaModFix/>
          </a:blip>
          <a:stretch>
            <a:fillRect/>
          </a:stretch>
        </p:blipFill>
        <p:spPr>
          <a:xfrm>
            <a:off x="244263" y="1881575"/>
            <a:ext cx="8655466" cy="326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6"/>
          <p:cNvSpPr txBox="1"/>
          <p:nvPr>
            <p:ph idx="1" type="body"/>
          </p:nvPr>
        </p:nvSpPr>
        <p:spPr>
          <a:xfrm>
            <a:off x="205800" y="681888"/>
            <a:ext cx="8732400" cy="6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solidFill>
                  <a:srgbClr val="000000"/>
                </a:solidFill>
              </a:rPr>
              <a:t>However, the exact timing of outbreaks varies by year and region, defying the </a:t>
            </a:r>
            <a:r>
              <a:rPr lang="en" sz="1600">
                <a:solidFill>
                  <a:srgbClr val="000000"/>
                </a:solidFill>
              </a:rPr>
              <a:t>predictability</a:t>
            </a:r>
            <a:r>
              <a:rPr lang="en" sz="1600">
                <a:solidFill>
                  <a:srgbClr val="000000"/>
                </a:solidFill>
              </a:rPr>
              <a:t> of “true” seasonality.</a:t>
            </a:r>
            <a:endParaRPr sz="1600">
              <a:solidFill>
                <a:srgbClr val="000000"/>
              </a:solidFill>
            </a:endParaRPr>
          </a:p>
        </p:txBody>
      </p:sp>
      <p:sp>
        <p:nvSpPr>
          <p:cNvPr id="96" name="Google Shape;96;p6"/>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Exploratory Data Analysis: Seasonality</a:t>
            </a:r>
            <a:endParaRPr/>
          </a:p>
        </p:txBody>
      </p:sp>
      <p:pic>
        <p:nvPicPr>
          <p:cNvPr id="97" name="Google Shape;97;p6"/>
          <p:cNvPicPr preferRelativeResize="0"/>
          <p:nvPr/>
        </p:nvPicPr>
        <p:blipFill rotWithShape="1">
          <a:blip r:embed="rId3">
            <a:alphaModFix/>
          </a:blip>
          <a:srcRect b="0" l="0" r="0" t="5204"/>
          <a:stretch/>
        </p:blipFill>
        <p:spPr>
          <a:xfrm>
            <a:off x="4572000" y="1751725"/>
            <a:ext cx="4572000" cy="3378300"/>
          </a:xfrm>
          <a:prstGeom prst="rect">
            <a:avLst/>
          </a:prstGeom>
          <a:noFill/>
          <a:ln>
            <a:noFill/>
          </a:ln>
        </p:spPr>
      </p:pic>
      <p:pic>
        <p:nvPicPr>
          <p:cNvPr id="98" name="Google Shape;98;p6"/>
          <p:cNvPicPr preferRelativeResize="0"/>
          <p:nvPr/>
        </p:nvPicPr>
        <p:blipFill rotWithShape="1">
          <a:blip r:embed="rId4">
            <a:alphaModFix/>
          </a:blip>
          <a:srcRect b="0" l="0" r="0" t="4489"/>
          <a:stretch/>
        </p:blipFill>
        <p:spPr>
          <a:xfrm>
            <a:off x="0" y="1751725"/>
            <a:ext cx="4572000" cy="2389151"/>
          </a:xfrm>
          <a:prstGeom prst="rect">
            <a:avLst/>
          </a:prstGeom>
          <a:noFill/>
          <a:ln>
            <a:noFill/>
          </a:ln>
        </p:spPr>
      </p:pic>
      <p:sp>
        <p:nvSpPr>
          <p:cNvPr id="99" name="Google Shape;99;p6"/>
          <p:cNvSpPr txBox="1"/>
          <p:nvPr/>
        </p:nvSpPr>
        <p:spPr>
          <a:xfrm>
            <a:off x="0" y="1384775"/>
            <a:ext cx="4572000" cy="3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Dengue cases in Iquitos by week</a:t>
            </a:r>
            <a:endParaRPr b="1" sz="1000"/>
          </a:p>
        </p:txBody>
      </p:sp>
      <p:sp>
        <p:nvSpPr>
          <p:cNvPr id="100" name="Google Shape;100;p6"/>
          <p:cNvSpPr txBox="1"/>
          <p:nvPr/>
        </p:nvSpPr>
        <p:spPr>
          <a:xfrm>
            <a:off x="4572000" y="1384775"/>
            <a:ext cx="4572000" cy="36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Dengue cases in San Juan by week</a:t>
            </a:r>
            <a:endParaRPr b="1"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7"/>
          <p:cNvSpPr txBox="1"/>
          <p:nvPr/>
        </p:nvSpPr>
        <p:spPr>
          <a:xfrm>
            <a:off x="1646250" y="1685775"/>
            <a:ext cx="5509200" cy="413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Dengue Cases by City and Year</a:t>
            </a:r>
            <a:endParaRPr b="1" i="0" sz="1400" u="none" cap="none" strike="noStrike">
              <a:solidFill>
                <a:schemeClr val="dk1"/>
              </a:solidFill>
              <a:latin typeface="Arial"/>
              <a:ea typeface="Arial"/>
              <a:cs typeface="Arial"/>
              <a:sym typeface="Arial"/>
            </a:endParaRPr>
          </a:p>
        </p:txBody>
      </p:sp>
      <p:sp>
        <p:nvSpPr>
          <p:cNvPr id="106" name="Google Shape;106;p7"/>
          <p:cNvSpPr txBox="1"/>
          <p:nvPr>
            <p:ph idx="1" type="body"/>
          </p:nvPr>
        </p:nvSpPr>
        <p:spPr>
          <a:xfrm>
            <a:off x="311700" y="681888"/>
            <a:ext cx="8625600" cy="71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solidFill>
                  <a:srgbClr val="000000"/>
                </a:solidFill>
              </a:rPr>
              <a:t>Irregularities</a:t>
            </a:r>
            <a:r>
              <a:rPr lang="en" sz="1600">
                <a:solidFill>
                  <a:srgbClr val="000000"/>
                </a:solidFill>
              </a:rPr>
              <a:t> in the timing and height of year-over-year peaks indicate that there are factors other than time impacting the number of dengue cases in each city.</a:t>
            </a:r>
            <a:endParaRPr sz="1600">
              <a:solidFill>
                <a:srgbClr val="000000"/>
              </a:solidFill>
            </a:endParaRPr>
          </a:p>
        </p:txBody>
      </p:sp>
      <p:pic>
        <p:nvPicPr>
          <p:cNvPr id="107" name="Google Shape;107;p7"/>
          <p:cNvPicPr preferRelativeResize="0"/>
          <p:nvPr/>
        </p:nvPicPr>
        <p:blipFill rotWithShape="1">
          <a:blip r:embed="rId3">
            <a:alphaModFix/>
          </a:blip>
          <a:srcRect b="5840" l="8806" r="9427" t="11316"/>
          <a:stretch/>
        </p:blipFill>
        <p:spPr>
          <a:xfrm>
            <a:off x="0" y="2362075"/>
            <a:ext cx="4572000" cy="2147400"/>
          </a:xfrm>
          <a:prstGeom prst="rect">
            <a:avLst/>
          </a:prstGeom>
          <a:noFill/>
          <a:ln>
            <a:noFill/>
          </a:ln>
        </p:spPr>
      </p:pic>
      <p:pic>
        <p:nvPicPr>
          <p:cNvPr id="108" name="Google Shape;108;p7"/>
          <p:cNvPicPr preferRelativeResize="0"/>
          <p:nvPr/>
        </p:nvPicPr>
        <p:blipFill rotWithShape="1">
          <a:blip r:embed="rId4">
            <a:alphaModFix/>
          </a:blip>
          <a:srcRect b="5638" l="8717" r="9429" t="11318"/>
          <a:stretch/>
        </p:blipFill>
        <p:spPr>
          <a:xfrm>
            <a:off x="4572000" y="2362075"/>
            <a:ext cx="4572000" cy="2147400"/>
          </a:xfrm>
          <a:prstGeom prst="rect">
            <a:avLst/>
          </a:prstGeom>
          <a:noFill/>
          <a:ln>
            <a:noFill/>
          </a:ln>
        </p:spPr>
      </p:pic>
      <p:sp>
        <p:nvSpPr>
          <p:cNvPr id="109" name="Google Shape;109;p7"/>
          <p:cNvSpPr txBox="1"/>
          <p:nvPr/>
        </p:nvSpPr>
        <p:spPr>
          <a:xfrm>
            <a:off x="0" y="2111275"/>
            <a:ext cx="45720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t>Iquitos</a:t>
            </a:r>
            <a:endParaRPr b="1" sz="800"/>
          </a:p>
        </p:txBody>
      </p:sp>
      <p:sp>
        <p:nvSpPr>
          <p:cNvPr id="110" name="Google Shape;110;p7"/>
          <p:cNvSpPr txBox="1"/>
          <p:nvPr/>
        </p:nvSpPr>
        <p:spPr>
          <a:xfrm>
            <a:off x="4572000" y="2111275"/>
            <a:ext cx="45720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t>San Juan</a:t>
            </a:r>
            <a:endParaRPr b="1" sz="800"/>
          </a:p>
        </p:txBody>
      </p:sp>
      <p:sp>
        <p:nvSpPr>
          <p:cNvPr id="111" name="Google Shape;111;p7"/>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Exploratory Data Analysis: A Multivariate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g6c15e37f0d_0_5"/>
          <p:cNvSpPr txBox="1"/>
          <p:nvPr>
            <p:ph type="title"/>
          </p:nvPr>
        </p:nvSpPr>
        <p:spPr>
          <a:xfrm>
            <a:off x="311700" y="10790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en"/>
              <a:t>Exploratory Data Analysis: Temperature</a:t>
            </a:r>
            <a:endParaRPr/>
          </a:p>
          <a:p>
            <a:pPr indent="0" lvl="0" marL="0" rtl="0" algn="l">
              <a:spcBef>
                <a:spcPts val="0"/>
              </a:spcBef>
              <a:spcAft>
                <a:spcPts val="0"/>
              </a:spcAft>
              <a:buNone/>
            </a:pPr>
            <a:r>
              <a:t/>
            </a:r>
            <a:endParaRPr/>
          </a:p>
        </p:txBody>
      </p:sp>
      <p:sp>
        <p:nvSpPr>
          <p:cNvPr id="117" name="Google Shape;117;g6c15e37f0d_0_5"/>
          <p:cNvSpPr txBox="1"/>
          <p:nvPr>
            <p:ph idx="1" type="body"/>
          </p:nvPr>
        </p:nvSpPr>
        <p:spPr>
          <a:xfrm>
            <a:off x="311713" y="680600"/>
            <a:ext cx="8520600" cy="8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Maximum dengue cases occur on days with temperature between 32 to 34 degrees </a:t>
            </a:r>
            <a:r>
              <a:rPr lang="en" sz="1600"/>
              <a:t>Celsius</a:t>
            </a:r>
            <a:r>
              <a:rPr lang="en" sz="1600"/>
              <a:t>.</a:t>
            </a:r>
            <a:endParaRPr sz="1600"/>
          </a:p>
        </p:txBody>
      </p:sp>
      <p:pic>
        <p:nvPicPr>
          <p:cNvPr id="118" name="Google Shape;118;g6c15e37f0d_0_5"/>
          <p:cNvPicPr preferRelativeResize="0"/>
          <p:nvPr/>
        </p:nvPicPr>
        <p:blipFill rotWithShape="1">
          <a:blip r:embed="rId3">
            <a:alphaModFix/>
          </a:blip>
          <a:srcRect b="0" l="0" r="0" t="0"/>
          <a:stretch/>
        </p:blipFill>
        <p:spPr>
          <a:xfrm>
            <a:off x="450224" y="1578600"/>
            <a:ext cx="7753923" cy="356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8"/>
          <p:cNvPicPr preferRelativeResize="0"/>
          <p:nvPr/>
        </p:nvPicPr>
        <p:blipFill rotWithShape="1">
          <a:blip r:embed="rId3">
            <a:alphaModFix/>
          </a:blip>
          <a:srcRect b="3006" l="1739" r="0" t="0"/>
          <a:stretch/>
        </p:blipFill>
        <p:spPr>
          <a:xfrm>
            <a:off x="311702" y="1307750"/>
            <a:ext cx="7438400" cy="3835750"/>
          </a:xfrm>
          <a:prstGeom prst="rect">
            <a:avLst/>
          </a:prstGeom>
          <a:noFill/>
          <a:ln>
            <a:noFill/>
          </a:ln>
        </p:spPr>
      </p:pic>
      <p:sp>
        <p:nvSpPr>
          <p:cNvPr id="124" name="Google Shape;124;p8"/>
          <p:cNvSpPr txBox="1"/>
          <p:nvPr>
            <p:ph idx="1" type="body"/>
          </p:nvPr>
        </p:nvSpPr>
        <p:spPr>
          <a:xfrm>
            <a:off x="259200" y="615600"/>
            <a:ext cx="8625600" cy="71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000000"/>
                </a:solidFill>
              </a:rPr>
              <a:t>Correlation matrix of all variables in the dataset suggests that climate variables may not be completely independent from one another. In some cases, variables are two different measures of the same value! Model fitting requires narrowing to an independent set of predictor values to avoid overfitting. </a:t>
            </a:r>
            <a:endParaRPr b="1" i="1" sz="1200">
              <a:solidFill>
                <a:srgbClr val="000000"/>
              </a:solidFill>
            </a:endParaRPr>
          </a:p>
        </p:txBody>
      </p:sp>
      <p:sp>
        <p:nvSpPr>
          <p:cNvPr id="125" name="Google Shape;125;p8"/>
          <p:cNvSpPr txBox="1"/>
          <p:nvPr>
            <p:ph type="title"/>
          </p:nvPr>
        </p:nvSpPr>
        <p:spPr>
          <a:xfrm>
            <a:off x="311700" y="10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Exploratory Data Analysis: Collinearity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88C4E4"/>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