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5"/>
    <p:restoredTop sz="94710"/>
  </p:normalViewPr>
  <p:slideViewPr>
    <p:cSldViewPr snapToGrid="0" snapToObjects="1">
      <p:cViewPr>
        <p:scale>
          <a:sx n="81" d="100"/>
          <a:sy n="81" d="100"/>
        </p:scale>
        <p:origin x="14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4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9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7/17/22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TR" dirty="0"/>
              <a:t>STM C</a:t>
            </a:r>
            <a:r>
              <a:rPr lang="en-US" dirty="0"/>
              <a:t>a</a:t>
            </a:r>
            <a:r>
              <a:rPr lang="en-TR" dirty="0"/>
              <a:t>se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0CE6-3151-9040-8F4E-402778FCB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TR"/>
              <a:t>Mesut GUVEN, Ph.D.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2NCI SORU: TREND TAHMINI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08083"/>
            <a:ext cx="10691265" cy="43211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Her batch </a:t>
            </a:r>
            <a:r>
              <a:rPr lang="en-US" dirty="0" err="1"/>
              <a:t>alindiktan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Backpropagition</a:t>
            </a:r>
            <a:r>
              <a:rPr lang="en-US" dirty="0"/>
              <a:t> </a:t>
            </a:r>
            <a:r>
              <a:rPr lang="en-US" dirty="0" err="1"/>
              <a:t>esnasinda</a:t>
            </a:r>
            <a:r>
              <a:rPr lang="en-US" dirty="0"/>
              <a:t> tum </a:t>
            </a:r>
            <a:r>
              <a:rPr lang="en-US" dirty="0" err="1"/>
              <a:t>agriliklar</a:t>
            </a:r>
            <a:r>
              <a:rPr lang="en-US" dirty="0"/>
              <a:t> fine-tune </a:t>
            </a:r>
            <a:r>
              <a:rPr lang="en-US" dirty="0" err="1"/>
              <a:t>edilmektedir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taa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SGD (gradient descent) </a:t>
            </a:r>
            <a:r>
              <a:rPr lang="en-US" dirty="0" err="1"/>
              <a:t>kullanilmistir</a:t>
            </a:r>
            <a:r>
              <a:rPr lang="en-US" dirty="0"/>
              <a:t>.</a:t>
            </a:r>
          </a:p>
          <a:p>
            <a:r>
              <a:rPr lang="en-US" dirty="0"/>
              <a:t>CNN </a:t>
            </a:r>
            <a:r>
              <a:rPr lang="en-US" dirty="0" err="1"/>
              <a:t>moddelinde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, kernel size 2 </a:t>
            </a:r>
            <a:r>
              <a:rPr lang="en-US" dirty="0" err="1"/>
              <a:t>olaan</a:t>
            </a:r>
            <a:r>
              <a:rPr lang="en-US" dirty="0"/>
              <a:t> 32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cikti</a:t>
            </a:r>
            <a:r>
              <a:rPr lang="en-US" dirty="0"/>
              <a:t> </a:t>
            </a:r>
            <a:r>
              <a:rPr lang="en-US" dirty="0" err="1"/>
              <a:t>ureten</a:t>
            </a:r>
            <a:r>
              <a:rPr lang="en-US" dirty="0"/>
              <a:t> (</a:t>
            </a:r>
            <a:r>
              <a:rPr lang="en-US" dirty="0" err="1"/>
              <a:t>filtres</a:t>
            </a:r>
            <a:r>
              <a:rPr lang="en-US" dirty="0"/>
              <a:t>=32 ), </a:t>
            </a:r>
            <a:r>
              <a:rPr lang="en-US" dirty="0" err="1"/>
              <a:t>yani</a:t>
            </a:r>
            <a:r>
              <a:rPr lang="en-US" dirty="0"/>
              <a:t> 32 </a:t>
            </a:r>
            <a:r>
              <a:rPr lang="en-US" dirty="0" err="1"/>
              <a:t>farkli</a:t>
            </a:r>
            <a:r>
              <a:rPr lang="en-US" dirty="0"/>
              <a:t> </a:t>
            </a: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konvolusyon</a:t>
            </a:r>
            <a:r>
              <a:rPr lang="en-US" dirty="0"/>
              <a:t> </a:t>
            </a:r>
            <a:r>
              <a:rPr lang="en-US" dirty="0" err="1"/>
              <a:t>yaaapilmistir</a:t>
            </a:r>
            <a:r>
              <a:rPr lang="en-US" dirty="0"/>
              <a:t>. Zaman </a:t>
            </a:r>
            <a:r>
              <a:rPr lang="en-US" dirty="0" err="1"/>
              <a:t>serisi</a:t>
            </a:r>
            <a:r>
              <a:rPr lang="en-US" dirty="0"/>
              <a:t> her </a:t>
            </a:r>
            <a:r>
              <a:rPr lang="en-US" dirty="0" err="1"/>
              <a:t>seferinde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ornek</a:t>
            </a:r>
            <a:r>
              <a:rPr lang="en-US" dirty="0"/>
              <a:t> </a:t>
            </a:r>
            <a:r>
              <a:rPr lang="en-US" dirty="0" err="1"/>
              <a:t>kaydirilaraak</a:t>
            </a:r>
            <a:r>
              <a:rPr lang="en-US" dirty="0"/>
              <a:t> </a:t>
            </a:r>
            <a:r>
              <a:rPr lang="en-US" dirty="0" err="1"/>
              <a:t>konvolusyona</a:t>
            </a:r>
            <a:r>
              <a:rPr lang="en-US" dirty="0"/>
              <a:t> tabi </a:t>
            </a:r>
            <a:r>
              <a:rPr lang="en-US" dirty="0" err="1"/>
              <a:t>tutulmaktadir</a:t>
            </a:r>
            <a:r>
              <a:rPr lang="en-US" dirty="0"/>
              <a:t> (stride=1). </a:t>
            </a:r>
            <a:r>
              <a:rPr lang="en-US" dirty="0" err="1"/>
              <a:t>Ayrica</a:t>
            </a:r>
            <a:r>
              <a:rPr lang="en-US" dirty="0"/>
              <a:t>, </a:t>
            </a:r>
            <a:r>
              <a:rPr lang="en-US" dirty="0" err="1"/>
              <a:t>serinin</a:t>
            </a:r>
            <a:r>
              <a:rPr lang="en-US" dirty="0"/>
              <a:t> on </a:t>
            </a:r>
            <a:r>
              <a:rPr lang="en-US" dirty="0" err="1"/>
              <a:t>kismina</a:t>
            </a:r>
            <a:r>
              <a:rPr lang="en-US" dirty="0"/>
              <a:t> 2 </a:t>
            </a:r>
            <a:r>
              <a:rPr lang="en-US" dirty="0" err="1"/>
              <a:t>adet</a:t>
            </a:r>
            <a:r>
              <a:rPr lang="en-US" dirty="0"/>
              <a:t> </a:t>
            </a:r>
            <a:r>
              <a:rPr lang="en-US" dirty="0" err="1"/>
              <a:t>sifir</a:t>
            </a:r>
            <a:r>
              <a:rPr lang="en-US" dirty="0"/>
              <a:t> </a:t>
            </a:r>
            <a:r>
              <a:rPr lang="en-US" dirty="0" err="1"/>
              <a:t>eklenerek</a:t>
            </a:r>
            <a:r>
              <a:rPr lang="en-US" dirty="0"/>
              <a:t> </a:t>
            </a:r>
            <a:r>
              <a:rPr lang="en-US" dirty="0" err="1"/>
              <a:t>konvolusyona</a:t>
            </a:r>
            <a:r>
              <a:rPr lang="en-US" dirty="0"/>
              <a:t> </a:t>
            </a:r>
            <a:r>
              <a:rPr lang="en-US" dirty="0" err="1"/>
              <a:t>baaslanmaktaadir</a:t>
            </a:r>
            <a:r>
              <a:rPr lang="en-US" dirty="0"/>
              <a:t> (kernel </a:t>
            </a:r>
            <a:r>
              <a:rPr lang="en-US" dirty="0" err="1"/>
              <a:t>buyuklugu</a:t>
            </a:r>
            <a:r>
              <a:rPr lang="en-US" dirty="0"/>
              <a:t> 3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ekstra</a:t>
            </a:r>
            <a:r>
              <a:rPr lang="en-US" dirty="0"/>
              <a:t> 2 </a:t>
            </a:r>
            <a:r>
              <a:rPr lang="en-US" dirty="0" err="1"/>
              <a:t>adet</a:t>
            </a:r>
            <a:r>
              <a:rPr lang="en-US" dirty="0"/>
              <a:t> padding </a:t>
            </a:r>
            <a:r>
              <a:rPr lang="en-US" dirty="0" err="1"/>
              <a:t>gereklidir</a:t>
            </a:r>
            <a:r>
              <a:rPr lang="en-US" dirty="0"/>
              <a:t>, casual padding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nedensel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kendinden</a:t>
            </a:r>
            <a:r>
              <a:rPr lang="en-US" dirty="0"/>
              <a:t> </a:t>
            </a:r>
            <a:r>
              <a:rPr lang="en-US" dirty="0" err="1"/>
              <a:t>onceki</a:t>
            </a:r>
            <a:r>
              <a:rPr lang="en-US" dirty="0"/>
              <a:t> </a:t>
            </a:r>
            <a:r>
              <a:rPr lang="en-US" dirty="0" err="1"/>
              <a:t>degerlere</a:t>
            </a:r>
            <a:r>
              <a:rPr lang="en-US" dirty="0"/>
              <a:t> </a:t>
            </a:r>
            <a:r>
              <a:rPr lang="en-US" dirty="0" err="1"/>
              <a:t>baagli</a:t>
            </a:r>
            <a:r>
              <a:rPr lang="en-US" dirty="0"/>
              <a:t> </a:t>
            </a:r>
            <a:r>
              <a:rPr lang="en-US" dirty="0" err="1"/>
              <a:t>sonuc</a:t>
            </a:r>
            <a:r>
              <a:rPr lang="en-US" dirty="0"/>
              <a:t> </a:t>
            </a:r>
            <a:r>
              <a:rPr lang="en-US" dirty="0" err="1"/>
              <a:t>uretecegi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pre-padding </a:t>
            </a:r>
            <a:r>
              <a:rPr lang="en-US" dirty="0" err="1"/>
              <a:t>olacaktir</a:t>
            </a:r>
            <a:r>
              <a:rPr lang="en-US" dirty="0"/>
              <a:t>). </a:t>
            </a:r>
            <a:r>
              <a:rPr lang="en-US" dirty="0" err="1"/>
              <a:t>Aktivasyon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”</a:t>
            </a:r>
            <a:r>
              <a:rPr lang="en-US" dirty="0" err="1"/>
              <a:t>relu</a:t>
            </a:r>
            <a:r>
              <a:rPr lang="en-US" dirty="0"/>
              <a:t>” </a:t>
            </a:r>
            <a:r>
              <a:rPr lang="en-US" dirty="0" err="1"/>
              <a:t>kullanilmistir</a:t>
            </a:r>
            <a:r>
              <a:rPr lang="en-US" dirty="0"/>
              <a:t>, </a:t>
            </a:r>
            <a:r>
              <a:rPr lang="en-US" dirty="0" err="1"/>
              <a:t>sifirdan</a:t>
            </a:r>
            <a:r>
              <a:rPr lang="en-US" dirty="0"/>
              <a:t> </a:t>
            </a:r>
            <a:r>
              <a:rPr lang="en-US" dirty="0" err="1"/>
              <a:t>kucuk</a:t>
            </a:r>
            <a:r>
              <a:rPr lang="en-US" dirty="0"/>
              <a:t> </a:t>
            </a:r>
            <a:r>
              <a:rPr lang="en-US" dirty="0" err="1"/>
              <a:t>degerler</a:t>
            </a:r>
            <a:r>
              <a:rPr lang="en-US" dirty="0"/>
              <a:t> </a:t>
            </a:r>
            <a:r>
              <a:rPr lang="en-US" dirty="0" err="1"/>
              <a:t>sifir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degerler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degerin</a:t>
            </a:r>
            <a:r>
              <a:rPr lang="en-US" dirty="0"/>
              <a:t> </a:t>
            </a:r>
            <a:r>
              <a:rPr lang="en-US" dirty="0" err="1"/>
              <a:t>kendisinin</a:t>
            </a:r>
            <a:r>
              <a:rPr lang="en-US" dirty="0"/>
              <a:t> </a:t>
            </a:r>
            <a:r>
              <a:rPr lang="en-US" dirty="0" err="1"/>
              <a:t>ureten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fonksiyondur</a:t>
            </a:r>
            <a:r>
              <a:rPr lang="en-US" dirty="0"/>
              <a:t>. Bu </a:t>
            </a:r>
            <a:r>
              <a:rPr lang="en-US" dirty="0" err="1"/>
              <a:t>fonksiyonlari</a:t>
            </a:r>
            <a:r>
              <a:rPr lang="en-US" dirty="0"/>
              <a:t> (</a:t>
            </a:r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etc.) </a:t>
            </a:r>
            <a:r>
              <a:rPr lang="en-US" dirty="0" err="1"/>
              <a:t>YSA’nin</a:t>
            </a:r>
            <a:r>
              <a:rPr lang="en-US" dirty="0"/>
              <a:t> non-linear problem </a:t>
            </a:r>
            <a:r>
              <a:rPr lang="en-US" dirty="0" err="1"/>
              <a:t>cozebilmesi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kullaniyoruz</a:t>
            </a:r>
            <a:r>
              <a:rPr lang="en-US" dirty="0"/>
              <a:t>.</a:t>
            </a:r>
          </a:p>
          <a:p>
            <a:r>
              <a:rPr lang="en-US" dirty="0"/>
              <a:t>Eger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olasilik</a:t>
            </a:r>
            <a:r>
              <a:rPr lang="en-US" dirty="0"/>
              <a:t> </a:t>
            </a:r>
            <a:r>
              <a:rPr lang="en-US" dirty="0" err="1"/>
              <a:t>dagilimi</a:t>
            </a:r>
            <a:r>
              <a:rPr lang="en-US" dirty="0"/>
              <a:t> </a:t>
            </a:r>
            <a:r>
              <a:rPr lang="en-US" dirty="0" err="1"/>
              <a:t>hesaplanacaksa</a:t>
            </a:r>
            <a:r>
              <a:rPr lang="en-US" dirty="0"/>
              <a:t>;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benzeri</a:t>
            </a:r>
            <a:r>
              <a:rPr lang="en-US" dirty="0"/>
              <a:t> </a:t>
            </a:r>
            <a:r>
              <a:rPr lang="en-US" dirty="0" err="1"/>
              <a:t>fonksiyonlara</a:t>
            </a:r>
            <a:r>
              <a:rPr lang="en-US" dirty="0"/>
              <a:t> </a:t>
            </a:r>
            <a:r>
              <a:rPr lang="en-US" dirty="0" err="1"/>
              <a:t>ihtiyac</a:t>
            </a:r>
            <a:r>
              <a:rPr lang="en-US" dirty="0"/>
              <a:t> </a:t>
            </a:r>
            <a:r>
              <a:rPr lang="en-US" dirty="0" err="1"/>
              <a:t>duyulur</a:t>
            </a:r>
            <a:r>
              <a:rPr lang="en-US" dirty="0"/>
              <a:t>. Time series prediction </a:t>
            </a:r>
            <a:r>
              <a:rPr lang="en-US" dirty="0" err="1"/>
              <a:t>bir</a:t>
            </a:r>
            <a:r>
              <a:rPr lang="en-US" dirty="0"/>
              <a:t> regression problem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siklikla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kullanilir</a:t>
            </a:r>
            <a:r>
              <a:rPr lang="en-US" dirty="0"/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203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r>
              <a:rPr lang="en-TR" dirty="0"/>
              <a:t>2NCI SORU: TREND TAHMINI</a:t>
            </a:r>
          </a:p>
        </p:txBody>
      </p:sp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17198CA-2668-B794-8EA9-5AB94BA38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904828"/>
            <a:ext cx="4976888" cy="30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r>
              <a:rPr lang="en-US" dirty="0"/>
              <a:t>CNN </a:t>
            </a:r>
            <a:r>
              <a:rPr lang="en-US" dirty="0" err="1"/>
              <a:t>icin</a:t>
            </a:r>
            <a:r>
              <a:rPr lang="en-US" dirty="0"/>
              <a:t> optimizer= Adam (</a:t>
            </a:r>
            <a:r>
              <a:rPr lang="en-US" dirty="0" err="1"/>
              <a:t>lr</a:t>
            </a:r>
            <a:r>
              <a:rPr lang="en-US" dirty="0"/>
              <a:t>=1e-4) </a:t>
            </a:r>
            <a:r>
              <a:rPr lang="en-US" dirty="0" err="1"/>
              <a:t>kullanilmistir</a:t>
            </a:r>
            <a:r>
              <a:rPr lang="en-US" dirty="0"/>
              <a:t>, </a:t>
            </a:r>
            <a:r>
              <a:rPr lang="en-US" dirty="0" err="1"/>
              <a:t>ozel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nedeni</a:t>
            </a:r>
            <a:r>
              <a:rPr lang="en-US" dirty="0"/>
              <a:t> yok,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siklikla</a:t>
            </a:r>
            <a:r>
              <a:rPr lang="en-US" dirty="0"/>
              <a:t> </a:t>
            </a:r>
            <a:r>
              <a:rPr lang="en-US" dirty="0" err="1"/>
              <a:t>kullanildigi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edilmistir</a:t>
            </a:r>
            <a:r>
              <a:rPr lang="en-US" dirty="0"/>
              <a:t>.</a:t>
            </a:r>
          </a:p>
          <a:p>
            <a:r>
              <a:rPr lang="en-US" dirty="0" err="1"/>
              <a:t>Modellerin</a:t>
            </a:r>
            <a:r>
              <a:rPr lang="en-US" dirty="0"/>
              <a:t> </a:t>
            </a:r>
            <a:r>
              <a:rPr lang="en-US" dirty="0" err="1"/>
              <a:t>basarisi</a:t>
            </a:r>
            <a:r>
              <a:rPr lang="en-US" dirty="0"/>
              <a:t> </a:t>
            </a:r>
            <a:r>
              <a:rPr lang="en-US" dirty="0" err="1"/>
              <a:t>karsilastirildiginda</a:t>
            </a:r>
            <a:r>
              <a:rPr lang="en-US" dirty="0"/>
              <a:t>;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basarili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mae</a:t>
            </a:r>
            <a:r>
              <a:rPr lang="en-US" dirty="0"/>
              <a:t> – 2.24 </a:t>
            </a:r>
            <a:r>
              <a:rPr lang="en-US" dirty="0" err="1"/>
              <a:t>ile</a:t>
            </a:r>
            <a:r>
              <a:rPr lang="en-US" dirty="0"/>
              <a:t> CNN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edilmistir</a:t>
            </a:r>
            <a:r>
              <a:rPr lang="en-US" dirty="0"/>
              <a:t>.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5016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3NCu SORU: etiket tahmini (tag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9517"/>
            <a:ext cx="10691265" cy="38796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alinirken</a:t>
            </a:r>
            <a:r>
              <a:rPr lang="en-US" dirty="0"/>
              <a:t>; </a:t>
            </a:r>
            <a:r>
              <a:rPr lang="en-US" dirty="0" err="1"/>
              <a:t>verisetindeki</a:t>
            </a:r>
            <a:r>
              <a:rPr lang="en-US" dirty="0"/>
              <a:t> text </a:t>
            </a:r>
            <a:r>
              <a:rPr lang="en-US" dirty="0" err="1"/>
              <a:t>kisimlari</a:t>
            </a:r>
            <a:r>
              <a:rPr lang="en-US" dirty="0"/>
              <a:t> ( </a:t>
            </a:r>
            <a:r>
              <a:rPr lang="en-US" dirty="0" err="1"/>
              <a:t>df</a:t>
            </a:r>
            <a:r>
              <a:rPr lang="en-US" dirty="0"/>
              <a:t> [‘body’] 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etiket</a:t>
            </a:r>
            <a:r>
              <a:rPr lang="en-US" dirty="0"/>
              <a:t> ( </a:t>
            </a:r>
            <a:r>
              <a:rPr lang="en-US" dirty="0" err="1"/>
              <a:t>df</a:t>
            </a:r>
            <a:r>
              <a:rPr lang="en-US" dirty="0"/>
              <a:t> [‘tags’] ) </a:t>
            </a:r>
            <a:r>
              <a:rPr lang="en-US" dirty="0" err="1"/>
              <a:t>kisimlari</a:t>
            </a:r>
            <a:r>
              <a:rPr lang="en-US" dirty="0"/>
              <a:t> </a:t>
            </a:r>
            <a:r>
              <a:rPr lang="en-US" dirty="0" err="1"/>
              <a:t>birlestirilmis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yeni </a:t>
            </a:r>
            <a:r>
              <a:rPr lang="en-US" dirty="0" err="1"/>
              <a:t>satir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cumlenin</a:t>
            </a:r>
            <a:r>
              <a:rPr lang="en-US" dirty="0"/>
              <a:t> </a:t>
            </a:r>
            <a:r>
              <a:rPr lang="en-US" dirty="0" err="1"/>
              <a:t>sonuna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ornege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etiketler</a:t>
            </a:r>
            <a:r>
              <a:rPr lang="en-US" dirty="0"/>
              <a:t> </a:t>
            </a:r>
            <a:r>
              <a:rPr lang="en-US" dirty="0" err="1"/>
              <a:t>kuyruk</a:t>
            </a:r>
            <a:r>
              <a:rPr lang="en-US" dirty="0"/>
              <a:t> (tail)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eklenmistir</a:t>
            </a:r>
            <a:r>
              <a:rPr lang="en-US" dirty="0"/>
              <a:t>/ </a:t>
            </a:r>
          </a:p>
          <a:p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</a:t>
            </a:r>
            <a:r>
              <a:rPr lang="en-US" dirty="0" err="1"/>
              <a:t>sembollerden</a:t>
            </a:r>
            <a:r>
              <a:rPr lang="en-US" dirty="0"/>
              <a:t> </a:t>
            </a:r>
            <a:r>
              <a:rPr lang="en-US" dirty="0" err="1"/>
              <a:t>temizlenmis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text (body)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etiketleden</a:t>
            </a:r>
            <a:r>
              <a:rPr lang="en-US" dirty="0"/>
              <a:t> (tags) </a:t>
            </a:r>
            <a:r>
              <a:rPr lang="en-US" dirty="0" err="1"/>
              <a:t>satirlardan</a:t>
            </a:r>
            <a:r>
              <a:rPr lang="en-US" dirty="0"/>
              <a:t> </a:t>
            </a:r>
            <a:r>
              <a:rPr lang="en-US" dirty="0" err="1"/>
              <a:t>olusan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satir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(</a:t>
            </a:r>
            <a:r>
              <a:rPr lang="en-US" dirty="0" err="1"/>
              <a:t>korpus</a:t>
            </a:r>
            <a:r>
              <a:rPr lang="en-US" dirty="0"/>
              <a:t>, corpus)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getirilmistir</a:t>
            </a:r>
            <a:r>
              <a:rPr lang="en-US" dirty="0"/>
              <a:t>.</a:t>
            </a:r>
          </a:p>
          <a:p>
            <a:r>
              <a:rPr lang="en-US" dirty="0" err="1"/>
              <a:t>Korpus</a:t>
            </a:r>
            <a:r>
              <a:rPr lang="en-US" dirty="0"/>
              <a:t> </a:t>
            </a:r>
            <a:r>
              <a:rPr lang="en-US" dirty="0" err="1"/>
              <a:t>icindeki</a:t>
            </a:r>
            <a:r>
              <a:rPr lang="en-US" dirty="0"/>
              <a:t> her </a:t>
            </a:r>
            <a:r>
              <a:rPr lang="en-US" dirty="0" err="1"/>
              <a:t>satir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sekans</a:t>
            </a:r>
            <a:r>
              <a:rPr lang="en-US" dirty="0"/>
              <a:t> (</a:t>
            </a:r>
            <a:r>
              <a:rPr lang="en-US" dirty="0" err="1"/>
              <a:t>squence</a:t>
            </a:r>
            <a:r>
              <a:rPr lang="en-US" dirty="0"/>
              <a:t>) </a:t>
            </a:r>
            <a:r>
              <a:rPr lang="en-US" dirty="0" err="1"/>
              <a:t>akisini</a:t>
            </a:r>
            <a:r>
              <a:rPr lang="en-US" dirty="0"/>
              <a:t> </a:t>
            </a:r>
            <a:r>
              <a:rPr lang="en-US" dirty="0" err="1"/>
              <a:t>gosteren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 </a:t>
            </a:r>
            <a:r>
              <a:rPr lang="en-US" dirty="0" err="1"/>
              <a:t>matrisler</a:t>
            </a:r>
            <a:r>
              <a:rPr lang="en-US" dirty="0"/>
              <a:t> </a:t>
            </a:r>
            <a:r>
              <a:rPr lang="en-US" dirty="0" err="1"/>
              <a:t>olusturulmus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sozcuk</a:t>
            </a:r>
            <a:r>
              <a:rPr lang="en-US" dirty="0"/>
              <a:t> ETIKET label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aatanmistir</a:t>
            </a:r>
            <a:r>
              <a:rPr lang="en-US" dirty="0"/>
              <a:t> (</a:t>
            </a:r>
            <a:r>
              <a:rPr lang="en-US" dirty="0" err="1"/>
              <a:t>etiketler</a:t>
            </a:r>
            <a:r>
              <a:rPr lang="en-US" dirty="0"/>
              <a:t> one hot encoding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maatrise</a:t>
            </a:r>
            <a:r>
              <a:rPr lang="en-US" dirty="0"/>
              <a:t> </a:t>
            </a:r>
            <a:r>
              <a:rPr lang="en-US" dirty="0" err="1"/>
              <a:t>donusturulmustur</a:t>
            </a:r>
            <a:r>
              <a:rPr lang="en-US" dirty="0"/>
              <a:t>, </a:t>
            </a:r>
            <a:r>
              <a:rPr lang="en-US" dirty="0" err="1"/>
              <a:t>hesaplama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!). </a:t>
            </a:r>
          </a:p>
          <a:p>
            <a:r>
              <a:rPr lang="en-US" dirty="0" err="1"/>
              <a:t>Fakat</a:t>
            </a:r>
            <a:r>
              <a:rPr lang="en-US" dirty="0"/>
              <a:t> ilk </a:t>
            </a:r>
            <a:r>
              <a:rPr lang="en-US" dirty="0" err="1"/>
              <a:t>denemelerde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uzunluk</a:t>
            </a:r>
            <a:r>
              <a:rPr lang="en-US" dirty="0"/>
              <a:t> 250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buyuk</a:t>
            </a:r>
            <a:r>
              <a:rPr lang="en-US" dirty="0"/>
              <a:t> </a:t>
            </a:r>
            <a:r>
              <a:rPr lang="en-US" dirty="0" err="1"/>
              <a:t>degerler</a:t>
            </a:r>
            <a:r>
              <a:rPr lang="en-US" dirty="0"/>
              <a:t> (2000)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denenmis</a:t>
            </a:r>
            <a:r>
              <a:rPr lang="en-US" dirty="0"/>
              <a:t> </a:t>
            </a:r>
            <a:r>
              <a:rPr lang="en-US" dirty="0" err="1"/>
              <a:t>olmasina</a:t>
            </a:r>
            <a:r>
              <a:rPr lang="en-US" dirty="0"/>
              <a:t> ragmen </a:t>
            </a:r>
            <a:r>
              <a:rPr lang="en-US" dirty="0" err="1"/>
              <a:t>yeterli</a:t>
            </a:r>
            <a:r>
              <a:rPr lang="en-US" dirty="0"/>
              <a:t> RAM </a:t>
            </a:r>
            <a:r>
              <a:rPr lang="en-US" dirty="0" err="1"/>
              <a:t>ve</a:t>
            </a:r>
            <a:r>
              <a:rPr lang="en-US" dirty="0"/>
              <a:t> GPU </a:t>
            </a:r>
            <a:r>
              <a:rPr lang="en-US" dirty="0" err="1"/>
              <a:t>omadigi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model </a:t>
            </a:r>
            <a:r>
              <a:rPr lang="en-US" dirty="0" err="1"/>
              <a:t>cokmus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COLAB-PRO </a:t>
            </a:r>
            <a:r>
              <a:rPr lang="en-US" dirty="0" err="1"/>
              <a:t>oturumu</a:t>
            </a:r>
            <a:r>
              <a:rPr lang="en-US" dirty="0"/>
              <a:t> </a:t>
            </a:r>
            <a:r>
              <a:rPr lang="en-US" dirty="0" err="1"/>
              <a:t>defalarca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baslatilmistir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3NCu SORU: etiket tahmini (tag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9517"/>
            <a:ext cx="10691265" cy="3879697"/>
          </a:xfrm>
        </p:spPr>
        <p:txBody>
          <a:bodyPr>
            <a:normAutofit/>
          </a:bodyPr>
          <a:lstStyle/>
          <a:p>
            <a:r>
              <a:rPr lang="en-US" dirty="0" err="1"/>
              <a:t>Sonuc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; </a:t>
            </a:r>
            <a:r>
              <a:rPr lang="en-US" dirty="0" err="1"/>
              <a:t>max_sequence_len</a:t>
            </a:r>
            <a:r>
              <a:rPr lang="en-US" dirty="0"/>
              <a:t>=100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sinirlandirilmis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setinden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ilk 1000 </a:t>
            </a:r>
            <a:r>
              <a:rPr lang="en-US" dirty="0" err="1"/>
              <a:t>ornegi</a:t>
            </a:r>
            <a:r>
              <a:rPr lang="en-US" dirty="0"/>
              <a:t> </a:t>
            </a:r>
            <a:r>
              <a:rPr lang="en-US" dirty="0" err="1"/>
              <a:t>kullanilmistir</a:t>
            </a:r>
            <a:r>
              <a:rPr lang="en-US" dirty="0"/>
              <a:t>.</a:t>
            </a:r>
          </a:p>
          <a:p>
            <a:r>
              <a:rPr lang="en-US" dirty="0"/>
              <a:t>Buna ragmen model </a:t>
            </a:r>
            <a:r>
              <a:rPr lang="en-US" dirty="0" err="1"/>
              <a:t>gercek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en-US" dirty="0" err="1"/>
              <a:t>metinlerinden</a:t>
            </a:r>
            <a:r>
              <a:rPr lang="en-US" dirty="0"/>
              <a:t> </a:t>
            </a:r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kisimlara</a:t>
            </a:r>
            <a:r>
              <a:rPr lang="en-US" dirty="0"/>
              <a:t> </a:t>
            </a:r>
            <a:r>
              <a:rPr lang="en-US" dirty="0" err="1"/>
              <a:t>gercek</a:t>
            </a:r>
            <a:r>
              <a:rPr lang="en-US" dirty="0"/>
              <a:t> </a:t>
            </a:r>
            <a:r>
              <a:rPr lang="en-US" dirty="0" err="1"/>
              <a:t>etiketler</a:t>
            </a:r>
            <a:r>
              <a:rPr lang="en-US" dirty="0"/>
              <a:t> </a:t>
            </a:r>
            <a:r>
              <a:rPr lang="en-US" dirty="0" err="1"/>
              <a:t>uretebilmektedir</a:t>
            </a:r>
            <a:r>
              <a:rPr lang="en-US" dirty="0"/>
              <a:t> </a:t>
            </a:r>
            <a:r>
              <a:rPr lang="en-US" b="1" i="1" dirty="0"/>
              <a:t>(</a:t>
            </a:r>
            <a:r>
              <a:rPr lang="en-US" b="1" i="1" dirty="0" err="1"/>
              <a:t>bu</a:t>
            </a:r>
            <a:r>
              <a:rPr lang="en-US" b="1" i="1" dirty="0"/>
              <a:t> </a:t>
            </a:r>
            <a:r>
              <a:rPr lang="en-US" b="1" i="1" dirty="0" err="1"/>
              <a:t>soru</a:t>
            </a:r>
            <a:r>
              <a:rPr lang="en-US" b="1" i="1" dirty="0"/>
              <a:t> </a:t>
            </a:r>
            <a:r>
              <a:rPr lang="en-US" b="1" i="1" dirty="0" err="1"/>
              <a:t>metinleri</a:t>
            </a:r>
            <a:r>
              <a:rPr lang="en-US" b="1" i="1" dirty="0"/>
              <a:t> </a:t>
            </a:r>
            <a:r>
              <a:rPr lang="en-US" b="1" i="1" dirty="0" err="1"/>
              <a:t>egitim</a:t>
            </a:r>
            <a:r>
              <a:rPr lang="en-US" b="1" i="1" dirty="0"/>
              <a:t> </a:t>
            </a:r>
            <a:r>
              <a:rPr lang="en-US" b="1" i="1" dirty="0" err="1"/>
              <a:t>setinin</a:t>
            </a:r>
            <a:r>
              <a:rPr lang="en-US" b="1" i="1" dirty="0"/>
              <a:t> </a:t>
            </a:r>
            <a:r>
              <a:rPr lang="en-US" b="1" i="1" dirty="0" err="1"/>
              <a:t>disindadir</a:t>
            </a:r>
            <a:r>
              <a:rPr lang="en-US" b="1" i="1" dirty="0"/>
              <a:t>).</a:t>
            </a:r>
          </a:p>
          <a:p>
            <a:r>
              <a:rPr lang="en-US" b="1" i="1" dirty="0" err="1"/>
              <a:t>Yine</a:t>
            </a:r>
            <a:r>
              <a:rPr lang="en-US" b="1" i="1" dirty="0"/>
              <a:t> </a:t>
            </a:r>
            <a:r>
              <a:rPr lang="en-US" b="1" i="1" dirty="0" err="1"/>
              <a:t>benzer</a:t>
            </a:r>
            <a:r>
              <a:rPr lang="en-US" b="1" i="1" dirty="0"/>
              <a:t> </a:t>
            </a:r>
            <a:r>
              <a:rPr lang="en-US" b="1" i="1" dirty="0" err="1"/>
              <a:t>sekilde</a:t>
            </a:r>
            <a:r>
              <a:rPr lang="en-US" b="1" i="1" dirty="0"/>
              <a:t> </a:t>
            </a:r>
            <a:r>
              <a:rPr lang="en-US" b="1" i="1" dirty="0" err="1"/>
              <a:t>sentetik</a:t>
            </a:r>
            <a:r>
              <a:rPr lang="en-US" b="1" i="1" dirty="0"/>
              <a:t> </a:t>
            </a:r>
            <a:r>
              <a:rPr lang="en-US" b="1" i="1" dirty="0" err="1"/>
              <a:t>metinler</a:t>
            </a:r>
            <a:r>
              <a:rPr lang="en-US" b="1" i="1" dirty="0"/>
              <a:t> </a:t>
            </a:r>
            <a:r>
              <a:rPr lang="en-US" b="1" i="1" dirty="0" err="1"/>
              <a:t>icin</a:t>
            </a:r>
            <a:r>
              <a:rPr lang="en-US" b="1" i="1" dirty="0"/>
              <a:t> de </a:t>
            </a:r>
            <a:r>
              <a:rPr lang="en-US" b="1" i="1" dirty="0" err="1"/>
              <a:t>matikli</a:t>
            </a:r>
            <a:r>
              <a:rPr lang="en-US" b="1" i="1" dirty="0"/>
              <a:t> </a:t>
            </a:r>
            <a:r>
              <a:rPr lang="en-US" b="1" i="1" dirty="0" err="1"/>
              <a:t>etiketler</a:t>
            </a:r>
            <a:r>
              <a:rPr lang="en-US" b="1" i="1" dirty="0"/>
              <a:t> </a:t>
            </a:r>
            <a:r>
              <a:rPr lang="en-US" b="1" i="1" dirty="0" err="1"/>
              <a:t>uretebilmektedir</a:t>
            </a:r>
            <a:r>
              <a:rPr lang="en-US" b="1" i="1" dirty="0"/>
              <a:t>.</a:t>
            </a:r>
          </a:p>
          <a:p>
            <a:r>
              <a:rPr lang="en-US" b="1" i="1" dirty="0"/>
              <a:t>LSTM </a:t>
            </a:r>
            <a:r>
              <a:rPr lang="en-US" b="1" i="1" dirty="0" err="1"/>
              <a:t>kullanilmistir</a:t>
            </a:r>
            <a:r>
              <a:rPr lang="en-US" b="1" i="1" dirty="0"/>
              <a:t>. </a:t>
            </a:r>
            <a:r>
              <a:rPr lang="en-US" b="1" i="1" dirty="0" err="1"/>
              <a:t>Burada</a:t>
            </a:r>
            <a:r>
              <a:rPr lang="en-US" b="1" i="1" dirty="0"/>
              <a:t> </a:t>
            </a:r>
            <a:r>
              <a:rPr lang="en-US" b="1" i="1" dirty="0" err="1"/>
              <a:t>softmax</a:t>
            </a:r>
            <a:r>
              <a:rPr lang="en-US" b="1" i="1" dirty="0"/>
              <a:t> </a:t>
            </a:r>
            <a:r>
              <a:rPr lang="en-US" b="1" i="1" dirty="0" err="1"/>
              <a:t>ile</a:t>
            </a:r>
            <a:r>
              <a:rPr lang="en-US" b="1" i="1" dirty="0"/>
              <a:t> corpus </a:t>
            </a:r>
            <a:r>
              <a:rPr lang="en-US" b="1" i="1" dirty="0" err="1"/>
              <a:t>icerisindeki</a:t>
            </a:r>
            <a:r>
              <a:rPr lang="en-US" b="1" i="1" dirty="0"/>
              <a:t> </a:t>
            </a:r>
            <a:r>
              <a:rPr lang="en-US" b="1" i="1" dirty="0" err="1"/>
              <a:t>sozcuklerde</a:t>
            </a:r>
            <a:r>
              <a:rPr lang="en-US" b="1" i="1" dirty="0"/>
              <a:t> </a:t>
            </a:r>
            <a:r>
              <a:rPr lang="en-US" b="1" i="1" dirty="0" err="1"/>
              <a:t>olasilik</a:t>
            </a:r>
            <a:r>
              <a:rPr lang="en-US" b="1" i="1" dirty="0"/>
              <a:t> </a:t>
            </a:r>
            <a:r>
              <a:rPr lang="en-US" b="1" i="1" dirty="0" err="1"/>
              <a:t>daagilimi</a:t>
            </a:r>
            <a:r>
              <a:rPr lang="en-US" b="1" i="1" dirty="0"/>
              <a:t> </a:t>
            </a:r>
            <a:r>
              <a:rPr lang="en-US" b="1" i="1" dirty="0" err="1"/>
              <a:t>hesaplanmaktadir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476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4NCu SORU: K</a:t>
            </a:r>
            <a:r>
              <a:rPr lang="en-US" dirty="0"/>
              <a:t>u</a:t>
            </a:r>
            <a:r>
              <a:rPr lang="en-TR" dirty="0"/>
              <a:t>llanici KUMELE ve kullanici karakteristik analizi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>
            <a:normAutofit/>
          </a:bodyPr>
          <a:lstStyle/>
          <a:p>
            <a:r>
              <a:rPr lang="en-US" dirty="0"/>
              <a:t>Bu </a:t>
            </a:r>
            <a:r>
              <a:rPr lang="en-US" dirty="0" err="1"/>
              <a:t>soru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en-US" dirty="0"/>
              <a:t> </a:t>
            </a:r>
            <a:r>
              <a:rPr lang="en-US" dirty="0" err="1"/>
              <a:t>kullanilmistir</a:t>
            </a:r>
            <a:r>
              <a:rPr lang="en-US" dirty="0"/>
              <a:t>. </a:t>
            </a:r>
            <a:r>
              <a:rPr lang="en-US" dirty="0" err="1"/>
              <a:t>Ozmitelik</a:t>
            </a:r>
            <a:r>
              <a:rPr lang="en-US" dirty="0"/>
              <a:t> </a:t>
            </a:r>
            <a:r>
              <a:rPr lang="en-US" dirty="0" err="1"/>
              <a:t>cikaartilmasi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ded</a:t>
            </a:r>
            <a:r>
              <a:rPr lang="en-US" dirty="0"/>
              <a:t> TF-IDF </a:t>
            </a:r>
            <a:r>
              <a:rPr lang="en-US" dirty="0" err="1"/>
              <a:t>hesaplanmaktadir</a:t>
            </a:r>
            <a:r>
              <a:rPr lang="en-US" dirty="0"/>
              <a:t>. </a:t>
            </a:r>
            <a:r>
              <a:rPr lang="en-US" dirty="0" err="1"/>
              <a:t>Oncelikle</a:t>
            </a:r>
            <a:r>
              <a:rPr lang="en-US" dirty="0"/>
              <a:t>, hem </a:t>
            </a:r>
            <a:r>
              <a:rPr lang="en-US" dirty="0" err="1"/>
              <a:t>etiketler</a:t>
            </a:r>
            <a:r>
              <a:rPr lang="en-US" dirty="0"/>
              <a:t> hem de </a:t>
            </a:r>
            <a:r>
              <a:rPr lang="en-US" dirty="0" err="1"/>
              <a:t>metinler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TF-IDF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kumeleme</a:t>
            </a:r>
            <a:r>
              <a:rPr lang="en-US" dirty="0"/>
              <a:t> </a:t>
            </a:r>
            <a:r>
              <a:rPr lang="en-US" dirty="0" err="1"/>
              <a:t>yapilabilir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baslik</a:t>
            </a:r>
            <a:r>
              <a:rPr lang="en-US" dirty="0"/>
              <a:t> (title) </a:t>
            </a:r>
            <a:r>
              <a:rPr lang="en-US" dirty="0" err="1"/>
              <a:t>sutunu</a:t>
            </a:r>
            <a:r>
              <a:rPr lang="en-US" dirty="0"/>
              <a:t> </a:t>
            </a:r>
            <a:r>
              <a:rPr lang="en-US" dirty="0" err="1"/>
              <a:t>secilerek</a:t>
            </a:r>
            <a:r>
              <a:rPr lang="en-US" dirty="0"/>
              <a:t> (</a:t>
            </a:r>
            <a:r>
              <a:rPr lang="en-US" dirty="0" err="1"/>
              <a:t>kisitli</a:t>
            </a:r>
            <a:r>
              <a:rPr lang="en-US" dirty="0"/>
              <a:t> zaman </a:t>
            </a:r>
            <a:r>
              <a:rPr lang="en-US" dirty="0" err="1"/>
              <a:t>oldugu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/>
              <a:t>ihtimaller</a:t>
            </a:r>
            <a:r>
              <a:rPr lang="en-US" dirty="0"/>
              <a:t> </a:t>
            </a:r>
            <a:r>
              <a:rPr lang="en-US" dirty="0" err="1"/>
              <a:t>incelenememistir</a:t>
            </a:r>
            <a:r>
              <a:rPr lang="en-US" dirty="0"/>
              <a:t>!).</a:t>
            </a:r>
          </a:p>
          <a:p>
            <a:r>
              <a:rPr lang="en-US" b="1" i="1" dirty="0" err="1"/>
              <a:t>Sadece</a:t>
            </a:r>
            <a:r>
              <a:rPr lang="en-US" b="1" i="1" dirty="0"/>
              <a:t> </a:t>
            </a:r>
            <a:r>
              <a:rPr lang="en-US" b="1" i="1" dirty="0" err="1"/>
              <a:t>iki</a:t>
            </a:r>
            <a:r>
              <a:rPr lang="en-US" b="1" i="1" dirty="0"/>
              <a:t> cluster </a:t>
            </a:r>
            <a:r>
              <a:rPr lang="en-US" b="1" i="1" dirty="0" err="1"/>
              <a:t>olusturmak</a:t>
            </a:r>
            <a:r>
              <a:rPr lang="en-US" b="1" i="1" dirty="0"/>
              <a:t> </a:t>
            </a:r>
            <a:r>
              <a:rPr lang="en-US" b="1" i="1" dirty="0" err="1"/>
              <a:t>icin</a:t>
            </a:r>
            <a:r>
              <a:rPr lang="en-US" b="1" i="1" dirty="0"/>
              <a:t> </a:t>
            </a:r>
            <a:r>
              <a:rPr lang="en-US" b="1" i="1" dirty="0" err="1"/>
              <a:t>cluster_size</a:t>
            </a:r>
            <a:r>
              <a:rPr lang="en-US" b="1" i="1" dirty="0"/>
              <a:t>=2 </a:t>
            </a:r>
            <a:r>
              <a:rPr lang="en-US" b="1" i="1" dirty="0" err="1"/>
              <a:t>verilerek</a:t>
            </a:r>
            <a:r>
              <a:rPr lang="en-US" b="1" i="1" dirty="0"/>
              <a:t> </a:t>
            </a:r>
            <a:r>
              <a:rPr lang="en-US" b="1" i="1" dirty="0" err="1"/>
              <a:t>kmeans</a:t>
            </a:r>
            <a:r>
              <a:rPr lang="en-US" b="1" i="1" dirty="0"/>
              <a:t> </a:t>
            </a:r>
            <a:r>
              <a:rPr lang="en-US" b="1" i="1" dirty="0" err="1"/>
              <a:t>yurutulmustur</a:t>
            </a:r>
            <a:r>
              <a:rPr lang="en-US" b="1" i="1" dirty="0"/>
              <a:t>. </a:t>
            </a:r>
          </a:p>
          <a:p>
            <a:r>
              <a:rPr lang="en-US" b="1" i="1" dirty="0" err="1"/>
              <a:t>Elde</a:t>
            </a:r>
            <a:r>
              <a:rPr lang="en-US" b="1" i="1" dirty="0"/>
              <a:t> </a:t>
            </a:r>
            <a:r>
              <a:rPr lang="en-US" b="1" i="1" dirty="0" err="1"/>
              <a:t>edilen</a:t>
            </a:r>
            <a:r>
              <a:rPr lang="en-US" b="1" i="1" dirty="0"/>
              <a:t> </a:t>
            </a:r>
            <a:r>
              <a:rPr lang="en-US" b="1" i="1" dirty="0" err="1"/>
              <a:t>sonuclar</a:t>
            </a:r>
            <a:r>
              <a:rPr lang="en-US" b="1" i="1" dirty="0"/>
              <a:t> </a:t>
            </a:r>
            <a:r>
              <a:rPr lang="en-US" b="1" i="1" dirty="0" err="1"/>
              <a:t>incelendiginde</a:t>
            </a:r>
            <a:r>
              <a:rPr lang="en-US" b="1" i="1" dirty="0"/>
              <a:t>, her </a:t>
            </a:r>
            <a:r>
              <a:rPr lang="en-US" b="1" i="1" dirty="0" err="1"/>
              <a:t>iki</a:t>
            </a:r>
            <a:r>
              <a:rPr lang="en-US" b="1" i="1" dirty="0"/>
              <a:t> </a:t>
            </a:r>
            <a:r>
              <a:rPr lang="en-US" b="1" i="1" dirty="0" err="1"/>
              <a:t>siniftaki</a:t>
            </a:r>
            <a:r>
              <a:rPr lang="en-US" b="1" i="1" dirty="0"/>
              <a:t> </a:t>
            </a:r>
            <a:r>
              <a:rPr lang="en-US" b="1" i="1" dirty="0" err="1"/>
              <a:t>kullanicilarin</a:t>
            </a:r>
            <a:r>
              <a:rPr lang="en-US" b="1" i="1" dirty="0"/>
              <a:t> </a:t>
            </a:r>
            <a:r>
              <a:rPr lang="en-US" b="1" i="1" dirty="0" err="1"/>
              <a:t>sorularina</a:t>
            </a:r>
            <a:r>
              <a:rPr lang="en-US" b="1" i="1" dirty="0"/>
              <a:t> </a:t>
            </a:r>
            <a:r>
              <a:rPr lang="en-US" b="1" i="1" dirty="0" err="1"/>
              <a:t>ait</a:t>
            </a:r>
            <a:r>
              <a:rPr lang="en-US" b="1" i="1" dirty="0"/>
              <a:t> ilk 15 </a:t>
            </a:r>
            <a:r>
              <a:rPr lang="en-US" b="1" i="1" dirty="0" err="1"/>
              <a:t>etiketinde</a:t>
            </a:r>
            <a:r>
              <a:rPr lang="en-US" b="1" i="1" dirty="0"/>
              <a:t>;</a:t>
            </a:r>
          </a:p>
          <a:p>
            <a:pPr marL="0" indent="0">
              <a:buNone/>
            </a:pPr>
            <a:r>
              <a:rPr lang="en-US" b="1" i="1" dirty="0" err="1"/>
              <a:t>Nerdeyse</a:t>
            </a:r>
            <a:r>
              <a:rPr lang="en-US" b="1" i="1" dirty="0"/>
              <a:t> tum </a:t>
            </a:r>
            <a:r>
              <a:rPr lang="en-US" b="1" i="1" dirty="0" err="1"/>
              <a:t>etiketler</a:t>
            </a:r>
            <a:r>
              <a:rPr lang="en-US" b="1" i="1" dirty="0"/>
              <a:t> </a:t>
            </a:r>
            <a:r>
              <a:rPr lang="en-US" b="1" i="1" dirty="0" err="1"/>
              <a:t>ayni</a:t>
            </a:r>
            <a:r>
              <a:rPr lang="en-US" b="1" i="1" dirty="0"/>
              <a:t> </a:t>
            </a:r>
            <a:r>
              <a:rPr lang="en-US" b="1" i="1" dirty="0" err="1"/>
              <a:t>iken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gruta</a:t>
            </a:r>
            <a:r>
              <a:rPr lang="en-US" b="1" i="1" dirty="0"/>
              <a:t> [machine-learning] </a:t>
            </a:r>
            <a:r>
              <a:rPr lang="en-US" b="1" i="1" dirty="0" err="1"/>
              <a:t>ve</a:t>
            </a:r>
            <a:r>
              <a:rPr lang="en-US" b="1" i="1" dirty="0"/>
              <a:t> [deep-</a:t>
            </a:r>
            <a:r>
              <a:rPr lang="en-US" b="1" i="1" dirty="0" err="1"/>
              <a:t>leaarning</a:t>
            </a:r>
            <a:r>
              <a:rPr lang="en-US" b="1" i="1" dirty="0"/>
              <a:t>] </a:t>
            </a:r>
            <a:r>
              <a:rPr lang="en-US" b="1" i="1" dirty="0" err="1"/>
              <a:t>etiketi</a:t>
            </a:r>
            <a:r>
              <a:rPr lang="en-US" b="1" i="1" dirty="0"/>
              <a:t> </a:t>
            </a:r>
            <a:r>
              <a:rPr lang="en-US" b="1" i="1" dirty="0" err="1"/>
              <a:t>varken</a:t>
            </a:r>
            <a:r>
              <a:rPr lang="en-US" b="1" i="1" dirty="0"/>
              <a:t> digger </a:t>
            </a:r>
            <a:r>
              <a:rPr lang="en-US" b="1" i="1" dirty="0" err="1"/>
              <a:t>kumede</a:t>
            </a:r>
            <a:r>
              <a:rPr lang="en-US" b="1" i="1" dirty="0"/>
              <a:t> </a:t>
            </a:r>
            <a:r>
              <a:rPr lang="en-US" b="1" i="1" dirty="0" err="1"/>
              <a:t>olmadigi</a:t>
            </a:r>
            <a:r>
              <a:rPr lang="en-US" b="1" i="1" dirty="0"/>
              <a:t> </a:t>
            </a:r>
            <a:r>
              <a:rPr lang="en-US" b="1" i="1" dirty="0" err="1"/>
              <a:t>tespit</a:t>
            </a:r>
            <a:r>
              <a:rPr lang="en-US" b="1" i="1" dirty="0"/>
              <a:t> </a:t>
            </a:r>
            <a:r>
              <a:rPr lang="en-US" b="1" i="1" dirty="0" err="1"/>
              <a:t>edilmistir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59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4NCu SORU: K</a:t>
            </a:r>
            <a:r>
              <a:rPr lang="en-US" dirty="0"/>
              <a:t>u</a:t>
            </a:r>
            <a:r>
              <a:rPr lang="en-TR" dirty="0"/>
              <a:t>llanici KUMELE ve kullanici karakteristik analizi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/>
              <a:t>Dolayisiyla</a:t>
            </a:r>
            <a:r>
              <a:rPr lang="en-US" b="1" i="1" dirty="0"/>
              <a:t>, </a:t>
            </a:r>
            <a:r>
              <a:rPr lang="en-US" b="1" i="1" dirty="0" err="1"/>
              <a:t>biir</a:t>
            </a:r>
            <a:r>
              <a:rPr lang="en-US" b="1" i="1" dirty="0"/>
              <a:t> </a:t>
            </a:r>
            <a:r>
              <a:rPr lang="en-US" b="1" i="1" dirty="0" err="1"/>
              <a:t>grubun</a:t>
            </a:r>
            <a:r>
              <a:rPr lang="en-US" b="1" i="1" dirty="0"/>
              <a:t> ML/DL </a:t>
            </a:r>
            <a:r>
              <a:rPr lang="en-US" b="1" i="1" dirty="0" err="1"/>
              <a:t>konularinda</a:t>
            </a:r>
            <a:r>
              <a:rPr lang="en-US" b="1" i="1" dirty="0"/>
              <a:t> </a:t>
            </a:r>
            <a:r>
              <a:rPr lang="en-US" b="1" i="1" dirty="0" err="1"/>
              <a:t>daha</a:t>
            </a:r>
            <a:r>
              <a:rPr lang="en-US" b="1" i="1" dirty="0"/>
              <a:t> </a:t>
            </a:r>
            <a:r>
              <a:rPr lang="en-US" b="1" i="1" dirty="0" err="1"/>
              <a:t>cok</a:t>
            </a:r>
            <a:r>
              <a:rPr lang="en-US" b="1" i="1" dirty="0"/>
              <a:t> </a:t>
            </a:r>
            <a:r>
              <a:rPr lang="en-US" b="1" i="1" dirty="0" err="1"/>
              <a:t>arastirma</a:t>
            </a:r>
            <a:r>
              <a:rPr lang="en-US" b="1" i="1" dirty="0"/>
              <a:t> </a:t>
            </a:r>
            <a:r>
              <a:rPr lang="en-US" b="1" i="1" dirty="0" err="1"/>
              <a:t>yaptigi</a:t>
            </a:r>
            <a:r>
              <a:rPr lang="en-US" b="1" i="1" dirty="0"/>
              <a:t> </a:t>
            </a:r>
            <a:r>
              <a:rPr lang="en-US" b="1" i="1" dirty="0" err="1"/>
              <a:t>cikaariminda</a:t>
            </a:r>
            <a:r>
              <a:rPr lang="en-US" b="1" i="1" dirty="0"/>
              <a:t> </a:t>
            </a:r>
            <a:r>
              <a:rPr lang="en-US" b="1" i="1" dirty="0" err="1"/>
              <a:t>bulunabiliriz</a:t>
            </a:r>
            <a:r>
              <a:rPr lang="en-US" b="1" i="1" dirty="0"/>
              <a:t>.</a:t>
            </a:r>
          </a:p>
          <a:p>
            <a:pPr marL="0" indent="0">
              <a:buNone/>
            </a:pPr>
            <a:r>
              <a:rPr lang="en-US" b="1" i="1" dirty="0" err="1"/>
              <a:t>Ayrica</a:t>
            </a:r>
            <a:r>
              <a:rPr lang="en-US" b="1" i="1" dirty="0"/>
              <a:t>, ML/DL </a:t>
            </a:r>
            <a:r>
              <a:rPr lang="en-US" b="1" i="1" dirty="0" err="1"/>
              <a:t>grubundaki</a:t>
            </a:r>
            <a:r>
              <a:rPr lang="en-US" b="1" i="1" dirty="0"/>
              <a:t> </a:t>
            </a:r>
            <a:r>
              <a:rPr lang="en-US" b="1" i="1" dirty="0" err="1"/>
              <a:t>view_count</a:t>
            </a:r>
            <a:r>
              <a:rPr lang="en-US" b="1" i="1" dirty="0"/>
              <a:t> </a:t>
            </a:r>
            <a:r>
              <a:rPr lang="en-US" b="1" i="1" dirty="0" err="1"/>
              <a:t>ortalamasinin</a:t>
            </a:r>
            <a:r>
              <a:rPr lang="en-US" b="1" i="1" dirty="0"/>
              <a:t> </a:t>
            </a:r>
            <a:r>
              <a:rPr lang="en-US" b="1" i="1" dirty="0" err="1"/>
              <a:t>dahaa</a:t>
            </a:r>
            <a:r>
              <a:rPr lang="en-US" b="1" i="1" dirty="0"/>
              <a:t> </a:t>
            </a:r>
            <a:r>
              <a:rPr lang="en-US" b="1" i="1" dirty="0" err="1"/>
              <a:t>yuksek</a:t>
            </a:r>
            <a:r>
              <a:rPr lang="en-US" b="1" i="1" dirty="0"/>
              <a:t> </a:t>
            </a:r>
            <a:r>
              <a:rPr lang="en-US" b="1" i="1" dirty="0" err="1"/>
              <a:t>oldugu</a:t>
            </a:r>
            <a:r>
              <a:rPr lang="en-US" b="1" i="1" dirty="0"/>
              <a:t> </a:t>
            </a:r>
            <a:r>
              <a:rPr lang="en-US" b="1" i="1" dirty="0" err="1"/>
              <a:t>gorulmektedir</a:t>
            </a:r>
            <a:r>
              <a:rPr lang="en-US" b="1" i="1" dirty="0"/>
              <a:t>. </a:t>
            </a:r>
          </a:p>
          <a:p>
            <a:pPr marL="0" indent="0">
              <a:buNone/>
            </a:pPr>
            <a:r>
              <a:rPr lang="en-US" b="1" i="1" dirty="0"/>
              <a:t>Bu da ML/DL </a:t>
            </a:r>
            <a:r>
              <a:rPr lang="en-US" b="1" i="1" dirty="0" err="1"/>
              <a:t>konularinin</a:t>
            </a:r>
            <a:r>
              <a:rPr lang="en-US" b="1" i="1" dirty="0"/>
              <a:t> </a:t>
            </a:r>
            <a:r>
              <a:rPr lang="en-US" b="1" i="1" dirty="0" err="1"/>
              <a:t>goruntulenme</a:t>
            </a:r>
            <a:r>
              <a:rPr lang="en-US" b="1" i="1" dirty="0"/>
              <a:t> </a:t>
            </a:r>
            <a:r>
              <a:rPr lang="en-US" b="1" i="1" dirty="0" err="1"/>
              <a:t>oranini</a:t>
            </a:r>
            <a:r>
              <a:rPr lang="en-US" b="1" i="1" dirty="0"/>
              <a:t> </a:t>
            </a:r>
            <a:r>
              <a:rPr lang="en-US" b="1" i="1" dirty="0" err="1"/>
              <a:t>artirdigi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sorulaari</a:t>
            </a:r>
            <a:r>
              <a:rPr lang="en-US" b="1" i="1" dirty="0"/>
              <a:t> </a:t>
            </a:r>
            <a:r>
              <a:rPr lang="en-US" b="1" i="1" dirty="0" err="1"/>
              <a:t>daha</a:t>
            </a:r>
            <a:r>
              <a:rPr lang="en-US" b="1" i="1" dirty="0"/>
              <a:t> popular hale </a:t>
            </a:r>
            <a:r>
              <a:rPr lang="en-US" b="1" i="1" dirty="0" err="1"/>
              <a:t>getirdigi</a:t>
            </a:r>
            <a:r>
              <a:rPr lang="en-US" b="1" i="1" dirty="0"/>
              <a:t> </a:t>
            </a:r>
            <a:r>
              <a:rPr lang="en-US" b="1" i="1" dirty="0" err="1"/>
              <a:t>cikaarimini</a:t>
            </a:r>
            <a:r>
              <a:rPr lang="en-US" b="1" i="1" dirty="0"/>
              <a:t> da </a:t>
            </a:r>
            <a:r>
              <a:rPr lang="en-US" b="1" i="1" dirty="0" err="1"/>
              <a:t>yapabiliriz</a:t>
            </a:r>
            <a:r>
              <a:rPr lang="en-US" b="1" i="1" dirty="0"/>
              <a:t>!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8038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DA63-1A42-6649-A361-288D9F96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512" y="2684793"/>
            <a:ext cx="6056588" cy="1209290"/>
          </a:xfrm>
        </p:spPr>
        <p:txBody>
          <a:bodyPr>
            <a:normAutofit fontScale="90000"/>
          </a:bodyPr>
          <a:lstStyle/>
          <a:p>
            <a:r>
              <a:rPr lang="en-TR" dirty="0"/>
              <a:t>Mesut GUVEN, Ph.D.</a:t>
            </a:r>
            <a:br>
              <a:rPr lang="en-TR" dirty="0"/>
            </a:br>
            <a:endParaRPr lang="en-TR" dirty="0"/>
          </a:p>
        </p:txBody>
      </p:sp>
      <p:pic>
        <p:nvPicPr>
          <p:cNvPr id="4" name="Picture 3" descr="Abstract cubes background">
            <a:extLst>
              <a:ext uri="{FF2B5EF4-FFF2-40B4-BE49-F238E27FC236}">
                <a16:creationId xmlns:a16="http://schemas.microsoft.com/office/drawing/2014/main" id="{85B5C23A-AB98-415F-902D-1D12E537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34349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06366"/>
            <a:ext cx="4412098" cy="16167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Birinci soru: TEMEL ISTATISTIKSEL ANALIZLER</a:t>
            </a:r>
            <a:endParaRPr lang="en-TR" sz="34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FA7F3E-7868-4A4D-9F5E-C21489710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536" y="982684"/>
            <a:ext cx="5877664" cy="14999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TR" sz="1300" dirty="0"/>
          </a:p>
          <a:p>
            <a:pPr marL="0" indent="0">
              <a:lnSpc>
                <a:spcPct val="110000"/>
              </a:lnSpc>
              <a:buNone/>
            </a:pPr>
            <a:r>
              <a:rPr lang="en-TR" sz="1300" dirty="0"/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TR" sz="1300" b="1" i="1" dirty="0">
                <a:highlight>
                  <a:srgbClr val="FFFF00"/>
                </a:highlight>
              </a:rPr>
              <a:t>1. SORULAN SORU :SAYISI .</a:t>
            </a:r>
            <a:r>
              <a:rPr lang="en-TR" sz="1300" dirty="0"/>
              <a:t>csv file icersindeki satirlar 01.04.2022 ile 31.05.2022 arasinda olusturuldugu icin toplam soru sayisi; satir sayisina esittir. </a:t>
            </a:r>
            <a:r>
              <a:rPr lang="en-TR" sz="1300" b="1" i="1" dirty="0">
                <a:solidFill>
                  <a:srgbClr val="FF0000"/>
                </a:solidFill>
              </a:rPr>
              <a:t>32.890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CDBC51-6E83-4420-9695-15AFC9C5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2" y="3210852"/>
            <a:ext cx="12000068" cy="221670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6AB626-F2F4-41D1-94FC-3258BA678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: TEMEL ISTATISTIKSEL ANALIZLER</a:t>
            </a:r>
            <a:endParaRPr lang="en-TR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endParaRPr lang="en-TR" dirty="0"/>
          </a:p>
          <a:p>
            <a:pPr marL="0" indent="0">
              <a:buNone/>
            </a:pPr>
            <a:r>
              <a:rPr lang="en-TR" dirty="0"/>
              <a:t>	</a:t>
            </a:r>
          </a:p>
          <a:p>
            <a:pPr marL="0" indent="0">
              <a:buNone/>
            </a:pPr>
            <a:r>
              <a:rPr lang="en-TR" b="1" i="1" dirty="0">
                <a:highlight>
                  <a:srgbClr val="FFFF00"/>
                </a:highlight>
              </a:rPr>
              <a:t>2. KONULARA GORE DAGILIM: </a:t>
            </a:r>
            <a:r>
              <a:rPr lang="en-TR" dirty="0"/>
              <a:t>.Populer konular cikaartilarak bir grafikte gorsellestirilmistir. </a:t>
            </a:r>
            <a:r>
              <a:rPr lang="en-US" dirty="0"/>
              <a:t>B</a:t>
            </a:r>
            <a:r>
              <a:rPr lang="en-TR" dirty="0"/>
              <a:t>u grafikte etiketler bir butun olarak degerlendirilmistir. Dolayisiyla, 2’li, 3’lu ve daha fazla sayida etiketlerin birlikte gorulme sikliklari cizilmektedir.</a:t>
            </a:r>
            <a:endParaRPr lang="en-TR" b="1" i="1" dirty="0"/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50A78ED9-4E1B-A69C-C0C1-16C33FBF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06" y="177059"/>
            <a:ext cx="4879406" cy="298863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4F5561-B74E-7EE8-7631-E4E8D074F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1" r="-1" b="-1"/>
          <a:stretch/>
        </p:blipFill>
        <p:spPr>
          <a:xfrm>
            <a:off x="6515100" y="3540254"/>
            <a:ext cx="4876800" cy="22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1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62073"/>
          </a:xfrm>
        </p:spPr>
        <p:txBody>
          <a:bodyPr>
            <a:normAutofit/>
          </a:bodyPr>
          <a:lstStyle/>
          <a:p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soru</a:t>
            </a:r>
            <a:r>
              <a:rPr lang="en-US" dirty="0"/>
              <a:t>: TEMEL ISTATISTIKSEL ANALIZLER</a:t>
            </a:r>
            <a:endParaRPr lang="en-T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5271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76474"/>
            <a:ext cx="6000258" cy="3553109"/>
          </a:xfrm>
        </p:spPr>
        <p:txBody>
          <a:bodyPr>
            <a:normAutofit/>
          </a:bodyPr>
          <a:lstStyle/>
          <a:p>
            <a:endParaRPr lang="en-TR" dirty="0"/>
          </a:p>
          <a:p>
            <a:pPr marL="0" indent="0">
              <a:buNone/>
            </a:pPr>
            <a:r>
              <a:rPr lang="en-TR" dirty="0"/>
              <a:t>	</a:t>
            </a:r>
          </a:p>
          <a:p>
            <a:pPr marL="0" indent="0">
              <a:buNone/>
            </a:pPr>
            <a:r>
              <a:rPr lang="en-TR" b="1" i="1" dirty="0"/>
              <a:t>2. KONULARA GORE DAGILIM: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graafikte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tekil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etiketlerin</a:t>
            </a:r>
            <a:r>
              <a:rPr lang="en-US" dirty="0"/>
              <a:t> </a:t>
            </a:r>
            <a:r>
              <a:rPr lang="en-US" dirty="0" err="1"/>
              <a:t>sikliklari</a:t>
            </a:r>
            <a:r>
              <a:rPr lang="en-US" dirty="0"/>
              <a:t> </a:t>
            </a:r>
            <a:r>
              <a:rPr lang="en-US" dirty="0" err="1"/>
              <a:t>gosterilmektedir</a:t>
            </a:r>
            <a:r>
              <a:rPr lang="en-US" dirty="0"/>
              <a:t>;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gorulen</a:t>
            </a:r>
            <a:r>
              <a:rPr lang="en-US" dirty="0"/>
              <a:t> </a:t>
            </a:r>
            <a:r>
              <a:rPr lang="en-US" dirty="0" err="1"/>
              <a:t>etiket</a:t>
            </a:r>
            <a:r>
              <a:rPr lang="en-US" dirty="0"/>
              <a:t> “python”,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“</a:t>
            </a:r>
            <a:r>
              <a:rPr lang="en-US" dirty="0" err="1"/>
              <a:t>pandas”olarak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 Bu </a:t>
            </a:r>
            <a:r>
              <a:rPr lang="en-US" dirty="0" err="1"/>
              <a:t>islem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tokenization </a:t>
            </a:r>
            <a:r>
              <a:rPr lang="en-US" dirty="0" err="1"/>
              <a:t>kullanlmis</a:t>
            </a:r>
            <a:r>
              <a:rPr lang="en-US" dirty="0"/>
              <a:t> </a:t>
            </a:r>
            <a:r>
              <a:rPr lang="en-US" dirty="0" err="1"/>
              <a:t>olup</a:t>
            </a:r>
            <a:r>
              <a:rPr lang="en-US" dirty="0"/>
              <a:t>, </a:t>
            </a:r>
            <a:r>
              <a:rPr lang="en-US" dirty="0" err="1"/>
              <a:t>kelimeler</a:t>
            </a:r>
            <a:r>
              <a:rPr lang="en-US" dirty="0"/>
              <a:t> </a:t>
            </a:r>
            <a:r>
              <a:rPr lang="en-US" dirty="0" err="1"/>
              <a:t>frekanslari</a:t>
            </a:r>
            <a:r>
              <a:rPr lang="en-US" dirty="0"/>
              <a:t> </a:t>
            </a:r>
            <a:r>
              <a:rPr lang="en-US" dirty="0" err="1"/>
              <a:t>cizdirilmistir</a:t>
            </a:r>
            <a:r>
              <a:rPr lang="en-US" dirty="0"/>
              <a:t>.</a:t>
            </a:r>
            <a:endParaRPr lang="en-TR" b="1" i="1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5327796-06B0-439B-1EF6-E55F353C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09" y="719455"/>
            <a:ext cx="4990300" cy="355853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DC68658-114A-B7FA-B4C3-EF63AC17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46" y="4857544"/>
            <a:ext cx="5328063" cy="171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Birinci</a:t>
            </a:r>
            <a:r>
              <a:rPr lang="en-US" sz="3400"/>
              <a:t> </a:t>
            </a:r>
            <a:r>
              <a:rPr lang="en-US" sz="3400" err="1"/>
              <a:t>soru</a:t>
            </a:r>
            <a:r>
              <a:rPr lang="en-US" sz="3400"/>
              <a:t>: TEMEL ISTATISTIKSEL ANALIZLER</a:t>
            </a:r>
            <a:endParaRPr lang="en-TR" sz="340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FF19698-1808-6582-027E-91A653BB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" y="0"/>
            <a:ext cx="5548585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TR" dirty="0"/>
          </a:p>
          <a:p>
            <a:pPr marL="0" indent="0">
              <a:lnSpc>
                <a:spcPct val="110000"/>
              </a:lnSpc>
              <a:buNone/>
            </a:pPr>
            <a:r>
              <a:rPr lang="en-TR" dirty="0"/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TR" b="1" i="1" dirty="0">
                <a:highlight>
                  <a:srgbClr val="FFFF00"/>
                </a:highlight>
              </a:rPr>
              <a:t>3. SORU SORULMA FREKANSI: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TR" i="1" dirty="0"/>
              <a:t>AYLIK, HAFTALIK, GUNLUK ve SAATLIK </a:t>
            </a:r>
            <a:r>
              <a:rPr lang="en-TR" dirty="0"/>
              <a:t>olarak soru sorulma saayilaari cikaartilmisstir.</a:t>
            </a:r>
          </a:p>
        </p:txBody>
      </p:sp>
    </p:spTree>
    <p:extLst>
      <p:ext uri="{BB962C8B-B14F-4D97-AF65-F5344CB8AC3E}">
        <p14:creationId xmlns:p14="http://schemas.microsoft.com/office/powerpoint/2010/main" val="398385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0E2-162F-3C45-B8B9-BA4A366F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Birinci</a:t>
            </a:r>
            <a:r>
              <a:rPr lang="en-US" sz="3400"/>
              <a:t> </a:t>
            </a:r>
            <a:r>
              <a:rPr lang="en-US" sz="3400" err="1"/>
              <a:t>soru</a:t>
            </a:r>
            <a:r>
              <a:rPr lang="en-US" sz="3400"/>
              <a:t>: TEMEL ISTATISTIKSEL ANALIZLER</a:t>
            </a:r>
            <a:endParaRPr lang="en-TR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FE5-087D-7648-811A-0FB3101D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014" y="2276474"/>
            <a:ext cx="5014790" cy="38850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TR" dirty="0"/>
          </a:p>
          <a:p>
            <a:pPr marL="0" indent="0">
              <a:lnSpc>
                <a:spcPct val="110000"/>
              </a:lnSpc>
              <a:buNone/>
            </a:pPr>
            <a:r>
              <a:rPr lang="en-TR" dirty="0"/>
              <a:t>	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TR" b="1" i="1" dirty="0">
                <a:highlight>
                  <a:srgbClr val="FFFF00"/>
                </a:highlight>
              </a:rPr>
              <a:t>3. SORU SORAN YAZAR SAYISI: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TR" i="1" dirty="0"/>
              <a:t>AYLIK, HAFTALIK, GUNLUK ve SAATLIK </a:t>
            </a:r>
            <a:r>
              <a:rPr lang="en-TR" dirty="0"/>
              <a:t>olarak soru sorulma saayilaari cikaartilmisstir.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064176C-89D4-9D56-134C-04087A98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414"/>
            <a:ext cx="6096000" cy="45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2NCI SORU: TREND TAHMINI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Oncelikle, belirtilen etiketler icin [python], [machine-learning], [deep-learning] hem her 3’unu bilikte iceren soru sayisi hem de tekil olarak ilgili etiketlerin bulunan soru sayisi cikartilmistir.</a:t>
            </a:r>
          </a:p>
          <a:p>
            <a:r>
              <a:rPr lang="en-TR" dirty="0"/>
              <a:t>Daha sonra, sadece [python] etiketi iceren soru verisi (time series) kullanilarak basit bir linear model/Dense Model/RNN/LSTM/CNN ile modeller olusturulmustur ve egitilen Model’in son 10 gun icin tahmin yapmasi beklenmistir.</a:t>
            </a:r>
          </a:p>
          <a:p>
            <a:r>
              <a:rPr lang="en-TR" dirty="0"/>
              <a:t>Veri seti 42 gun egitim icin, sonraki 10 gun Validasyon icin ve kalan 10 gun ise test icin kullanilmistir. </a:t>
            </a:r>
            <a:r>
              <a:rPr lang="en-TR" b="1" i="1" dirty="0"/>
              <a:t>Dolayisiyla, test esnsindaki veriler modelin ilk defa karsilastigi verilerdir!</a:t>
            </a:r>
          </a:p>
        </p:txBody>
      </p:sp>
    </p:spTree>
    <p:extLst>
      <p:ext uri="{BB962C8B-B14F-4D97-AF65-F5344CB8AC3E}">
        <p14:creationId xmlns:p14="http://schemas.microsoft.com/office/powerpoint/2010/main" val="9173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2NCI SORU: TREND TAHMINI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Test esnasinda karsilastirm metrigi olarak mean absolute error (mae) kullanilmistir (keras.metrics.mean_absolute_errror. Bu metrik mse den farkli olarak buyuk sapmalari daha az cezalandirmaktadir. MSE, tamin ve gercek deger aaarasindaaki faarkin karesinin aldigi icin basamak fonksiyonunun ani cikis ve inisleri yakalyamadigi noktalarda faazlaca haasastir!</a:t>
            </a:r>
          </a:p>
          <a:p>
            <a:r>
              <a:rPr lang="en-US" dirty="0"/>
              <a:t>T</a:t>
            </a:r>
            <a:r>
              <a:rPr lang="en-TR" dirty="0"/>
              <a:t>um modellerde, OVERFITTING engellemek icin Callback= [EarlyStoppimng, epoch=50] kullanilmistir! Zaten 10 gun kadar (17%) validasyon icin datasetten ayrilan bir kisim bulunmaktaadir (fixed partition kisminda COLAB metin kismindda aciklanmaktadir).</a:t>
            </a:r>
          </a:p>
          <a:p>
            <a:r>
              <a:rPr lang="en-TR" dirty="0"/>
              <a:t>Ayrica, optimum lr=?  (keras icin learning_rate olmus bu arada! ) bulunmasi icin oncelikle1e-5/-6/-7/-8 arliginda ogrenme egrisi her seferinde cizdirilmistir.</a:t>
            </a:r>
          </a:p>
        </p:txBody>
      </p:sp>
    </p:spTree>
    <p:extLst>
      <p:ext uri="{BB962C8B-B14F-4D97-AF65-F5344CB8AC3E}">
        <p14:creationId xmlns:p14="http://schemas.microsoft.com/office/powerpoint/2010/main" val="317248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9EA32-137D-5E6B-7056-AD4625B1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>
            <a:normAutofit/>
          </a:bodyPr>
          <a:lstStyle/>
          <a:p>
            <a:r>
              <a:rPr lang="en-TR" sz="3700"/>
              <a:t>2NCI SORU: TREND TAHMINI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6F53-EDDC-FA39-BBAE-9B305A63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2175642"/>
            <a:ext cx="4691076" cy="4564570"/>
          </a:xfrm>
        </p:spPr>
        <p:txBody>
          <a:bodyPr>
            <a:normAutofit/>
          </a:bodyPr>
          <a:lstStyle/>
          <a:p>
            <a:r>
              <a:rPr lang="en-TR" dirty="0"/>
              <a:t>Ayrica, optimum lr=?  (keras icin learning_rate olmus bu arada! ) bulunmasi icin oncelikle1e-5/-6/-7/-8 arliginda ogrenme egrisi her seferinde cizdirilmistir.</a:t>
            </a:r>
          </a:p>
          <a:p>
            <a:r>
              <a:rPr lang="en-US" dirty="0"/>
              <a:t>O</a:t>
            </a:r>
            <a:r>
              <a:rPr lang="en-TR" dirty="0"/>
              <a:t>rnegin buradaki grafikte </a:t>
            </a:r>
            <a:r>
              <a:rPr lang="en-US" b="1" i="1" dirty="0" err="1"/>
              <a:t>keras.optimizers.SGD</a:t>
            </a:r>
            <a:r>
              <a:rPr lang="en-US" b="1" i="1" dirty="0"/>
              <a:t> (</a:t>
            </a:r>
            <a:r>
              <a:rPr lang="en-US" b="1" i="1" dirty="0" err="1">
                <a:solidFill>
                  <a:srgbClr val="FF0000"/>
                </a:solidFill>
                <a:highlight>
                  <a:srgbClr val="FFFF00"/>
                </a:highlight>
              </a:rPr>
              <a:t>learning_rate</a:t>
            </a:r>
            <a:r>
              <a:rPr lang="en-US" b="1" i="1" dirty="0">
                <a:solidFill>
                  <a:srgbClr val="FF0000"/>
                </a:solidFill>
                <a:highlight>
                  <a:srgbClr val="FFFF00"/>
                </a:highlight>
              </a:rPr>
              <a:t>=5e-7, </a:t>
            </a:r>
            <a:r>
              <a:rPr lang="en-US" b="1" i="1" dirty="0"/>
              <a:t>momentum=0.9) </a:t>
            </a:r>
            <a:r>
              <a:rPr lang="en-US" b="1" i="1" dirty="0" err="1"/>
              <a:t>secilmistir</a:t>
            </a:r>
            <a:r>
              <a:rPr lang="en-US" b="1" i="1" dirty="0"/>
              <a:t>. 1e-5 den </a:t>
            </a:r>
            <a:r>
              <a:rPr lang="en-US" b="1" i="1" dirty="0" err="1"/>
              <a:t>itibaren</a:t>
            </a:r>
            <a:r>
              <a:rPr lang="en-US" b="1" i="1" dirty="0"/>
              <a:t> </a:t>
            </a:r>
            <a:r>
              <a:rPr lang="en-US" b="1" i="1" dirty="0" err="1"/>
              <a:t>stabil</a:t>
            </a:r>
            <a:r>
              <a:rPr lang="en-US" b="1" i="1" dirty="0"/>
              <a:t> </a:t>
            </a:r>
            <a:r>
              <a:rPr lang="en-US" b="1" i="1" dirty="0" err="1"/>
              <a:t>olmaayan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egri</a:t>
            </a:r>
            <a:r>
              <a:rPr lang="en-US" b="1" i="1" dirty="0"/>
              <a:t> var. tam 1e-7 </a:t>
            </a:r>
            <a:r>
              <a:rPr lang="en-US" b="1" i="1" dirty="0" err="1"/>
              <a:t>ve</a:t>
            </a:r>
            <a:r>
              <a:rPr lang="en-US" b="1" i="1" dirty="0"/>
              <a:t> 1e-6 </a:t>
            </a:r>
            <a:r>
              <a:rPr lang="en-US" b="1" i="1" dirty="0" err="1"/>
              <a:t>arasindaki</a:t>
            </a:r>
            <a:r>
              <a:rPr lang="en-US" b="1" i="1" dirty="0"/>
              <a:t> </a:t>
            </a:r>
            <a:r>
              <a:rPr lang="en-US" b="1" i="1" dirty="0" err="1"/>
              <a:t>nokta</a:t>
            </a:r>
            <a:r>
              <a:rPr lang="en-US" b="1" i="1" dirty="0"/>
              <a:t> </a:t>
            </a:r>
            <a:r>
              <a:rPr lang="en-US" b="1" i="1" dirty="0" err="1"/>
              <a:t>emniyetli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uygun</a:t>
            </a:r>
            <a:r>
              <a:rPr lang="en-US" b="1" i="1" dirty="0"/>
              <a:t> </a:t>
            </a:r>
            <a:r>
              <a:rPr lang="en-US" b="1" i="1" dirty="0" err="1"/>
              <a:t>bir</a:t>
            </a:r>
            <a:r>
              <a:rPr lang="en-US" b="1" i="1" dirty="0"/>
              <a:t> </a:t>
            </a:r>
            <a:r>
              <a:rPr lang="en-US" b="1" i="1" dirty="0" err="1"/>
              <a:t>degerdir</a:t>
            </a:r>
            <a:r>
              <a:rPr lang="en-US" b="1" i="1" dirty="0"/>
              <a:t>.</a:t>
            </a:r>
            <a:endParaRPr lang="en-TR" b="1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CF7AF2-02A7-23DD-3A79-7B251F0FB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1240200"/>
            <a:ext cx="6515100" cy="43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F67569-6F61-5BF0-6982-842CE7B6F1E6}"/>
              </a:ext>
            </a:extLst>
          </p:cNvPr>
          <p:cNvCxnSpPr/>
          <p:nvPr/>
        </p:nvCxnSpPr>
        <p:spPr>
          <a:xfrm flipV="1">
            <a:off x="7425559" y="4335517"/>
            <a:ext cx="0" cy="8280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6063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6239</TotalTime>
  <Words>1127</Words>
  <Application>Microsoft Macintosh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Calisto MT</vt:lpstr>
      <vt:lpstr>Univers Condensed</vt:lpstr>
      <vt:lpstr>ChronicleVTI</vt:lpstr>
      <vt:lpstr>STM Case presentation</vt:lpstr>
      <vt:lpstr>Birinci soru: TEMEL ISTATISTIKSEL ANALIZLER</vt:lpstr>
      <vt:lpstr>Birinci soru: TEMEL ISTATISTIKSEL ANALIZLER</vt:lpstr>
      <vt:lpstr>Birinci soru: TEMEL ISTATISTIKSEL ANALIZLER</vt:lpstr>
      <vt:lpstr>Birinci soru: TEMEL ISTATISTIKSEL ANALIZLER</vt:lpstr>
      <vt:lpstr>Birinci soru: TEMEL ISTATISTIKSEL ANALIZLER</vt:lpstr>
      <vt:lpstr>2NCI SORU: TREND TAHMINI</vt:lpstr>
      <vt:lpstr>2NCI SORU: TREND TAHMINI</vt:lpstr>
      <vt:lpstr>2NCI SORU: TREND TAHMINI</vt:lpstr>
      <vt:lpstr>2NCI SORU: TREND TAHMINI</vt:lpstr>
      <vt:lpstr>2NCI SORU: TREND TAHMINI</vt:lpstr>
      <vt:lpstr>3NCu SORU: etiket tahmini (tag prediction)</vt:lpstr>
      <vt:lpstr>3NCu SORU: etiket tahmini (tag prediction)</vt:lpstr>
      <vt:lpstr>4NCu SORU: Kullanici KUMELE ve kullanici karakteristik analizi</vt:lpstr>
      <vt:lpstr>4NCu SORU: Kullanici KUMELE ve kullanici karakteristik analizi</vt:lpstr>
      <vt:lpstr>Mesut GUVEN, Ph.D.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Cyber Security</dc:title>
  <dc:creator>mesut guven</dc:creator>
  <cp:lastModifiedBy>mesut guven</cp:lastModifiedBy>
  <cp:revision>31</cp:revision>
  <dcterms:created xsi:type="dcterms:W3CDTF">2022-01-08T15:03:41Z</dcterms:created>
  <dcterms:modified xsi:type="dcterms:W3CDTF">2022-07-16T22:37:44Z</dcterms:modified>
</cp:coreProperties>
</file>