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6" r:id="rId4"/>
    <p:sldMasterId id="2147483905" r:id="rId5"/>
  </p:sldMasterIdLst>
  <p:sldIdLst>
    <p:sldId id="256" r:id="rId6"/>
    <p:sldId id="257" r:id="rId7"/>
    <p:sldId id="258" r:id="rId8"/>
    <p:sldId id="259" r:id="rId9"/>
    <p:sldId id="261" r:id="rId10"/>
    <p:sldId id="260" r:id="rId11"/>
    <p:sldId id="262" r:id="rId12"/>
    <p:sldId id="263" r:id="rId13"/>
    <p:sldId id="264" r:id="rId14"/>
    <p:sldId id="265" r:id="rId15"/>
    <p:sldId id="266" r:id="rId16"/>
    <p:sldId id="268" r:id="rId17"/>
    <p:sldId id="267" r:id="rId18"/>
    <p:sldId id="270" r:id="rId19"/>
    <p:sldId id="269" r:id="rId20"/>
    <p:sldId id="272" r:id="rId21"/>
    <p:sldId id="271" r:id="rId22"/>
    <p:sldId id="274" r:id="rId23"/>
    <p:sldId id="273" r:id="rId24"/>
    <p:sldId id="276" r:id="rId25"/>
    <p:sldId id="275" r:id="rId26"/>
    <p:sldId id="278" r:id="rId27"/>
    <p:sldId id="277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DBEE2-DE9E-4DAF-ABE9-25BBF19012B4}" v="903" dt="2020-06-23T12:16:41.900"/>
    <p1510:client id="{83490130-2C45-4C30-871B-9B7910BF1073}" v="63" dt="2020-06-23T13:39:12.525"/>
    <p1510:client id="{A51ED478-E1C0-4B6D-B6AB-CD03CC6A2666}" v="53" dt="2020-06-25T17:30:44.820"/>
    <p1510:client id="{CCB4AA70-48AA-44C6-92CE-92075C758C38}" v="3" dt="2020-06-23T12:00:58.630"/>
    <p1510:client id="{E9ADFD0F-73A8-42B2-A1C1-32161E22E47F}" v="41" dt="2020-06-23T11:58:29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6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7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4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3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4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9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5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9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7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it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604404AC-81AF-4493-9946-C3B382E0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72" r="9085" b="155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Git  - Fundamentos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5118734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cs typeface="Calibri"/>
              </a:rPr>
              <a:t>Carlos Eduardo Campos De Souza - 18013</a:t>
            </a:r>
          </a:p>
          <a:p>
            <a:r>
              <a:rPr lang="en-US" sz="1600">
                <a:cs typeface="Calibri"/>
              </a:rPr>
              <a:t>carlos.souza257@etec.sp.govbr</a:t>
            </a:r>
          </a:p>
        </p:txBody>
      </p:sp>
    </p:spTree>
    <p:extLst>
      <p:ext uri="{BB962C8B-B14F-4D97-AF65-F5344CB8AC3E}">
        <p14:creationId xmlns:p14="http://schemas.microsoft.com/office/powerpoint/2010/main" val="2561786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2FD2170-2142-4E9C-BE56-38FC7317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Para que serve o comando Git add e como o utilizamos?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1E9F3A-7CA2-4DD0-BCF0-1674F9CD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36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38435-E641-4A5F-ABC1-E33752CB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endParaRPr lang="pt-BR" sz="360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72A53-462C-4BF8-AA30-7F599996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comando 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dirty="0"/>
              <a:t> serve para adicionar arquivos ao índice. Para utilizarmos colocamos o comando “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” e na frente o nome do </a:t>
            </a:r>
            <a:r>
              <a:rPr lang="pt-BR" dirty="0" err="1"/>
              <a:t>arquivo.exteção</a:t>
            </a:r>
            <a:r>
              <a:rPr lang="pt-BR" dirty="0"/>
              <a:t> do arquivo. Por exemplo, o seguinte comando irá adicionar um arquivo chamado temp.txt presente no diretório local para o índice:</a:t>
            </a:r>
          </a:p>
          <a:p>
            <a:pPr marL="0" indent="0" algn="just">
              <a:buNone/>
            </a:pPr>
            <a:r>
              <a:rPr lang="pt-BR" sz="1600" dirty="0"/>
              <a:t>			“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add</a:t>
            </a:r>
            <a:r>
              <a:rPr lang="pt-BR" sz="1600" dirty="0"/>
              <a:t> temp.txt”</a:t>
            </a:r>
          </a:p>
        </p:txBody>
      </p:sp>
    </p:spTree>
    <p:extLst>
      <p:ext uri="{BB962C8B-B14F-4D97-AF65-F5344CB8AC3E}">
        <p14:creationId xmlns:p14="http://schemas.microsoft.com/office/powerpoint/2010/main" val="62007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2FD2170-2142-4E9C-BE56-38FC7317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Para que serve o comando Git Commit? Como utilizá-lo?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1E9F3A-7CA2-4DD0-BCF0-1674F9CD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1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38435-E641-4A5F-ABC1-E33752CB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endParaRPr lang="pt-BR" sz="3600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72A53-462C-4BF8-AA30-7F599996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879" y="2096928"/>
            <a:ext cx="8227269" cy="354277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comando 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dirty="0"/>
              <a:t> serve para confirmar as alterações na cabeça. Deve utilizar da seguinte forma :</a:t>
            </a:r>
          </a:p>
          <a:p>
            <a:pPr marL="0" indent="0">
              <a:buNone/>
            </a:pPr>
            <a:r>
              <a:rPr lang="pt-BR" sz="1600" dirty="0"/>
              <a:t>		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commit</a:t>
            </a:r>
            <a:r>
              <a:rPr lang="pt-BR" sz="1600" dirty="0"/>
              <a:t> –m “coloque sua mensagem aqui”</a:t>
            </a:r>
          </a:p>
        </p:txBody>
      </p:sp>
    </p:spTree>
    <p:extLst>
      <p:ext uri="{BB962C8B-B14F-4D97-AF65-F5344CB8AC3E}">
        <p14:creationId xmlns:p14="http://schemas.microsoft.com/office/powerpoint/2010/main" val="3112993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2FD2170-2142-4E9C-BE56-38FC7317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800" dirty="0" err="1"/>
              <a:t>Utilizando</a:t>
            </a:r>
            <a:r>
              <a:rPr lang="en-US" sz="3800" dirty="0"/>
              <a:t> </a:t>
            </a:r>
            <a:r>
              <a:rPr lang="en-US" sz="3800" dirty="0" err="1"/>
              <a:t>repositório</a:t>
            </a:r>
            <a:r>
              <a:rPr lang="en-US" sz="3800" dirty="0"/>
              <a:t> </a:t>
            </a:r>
            <a:r>
              <a:rPr lang="en-US" sz="3800" dirty="0" err="1"/>
              <a:t>remoto</a:t>
            </a:r>
            <a:r>
              <a:rPr lang="en-US" sz="3800" dirty="0"/>
              <a:t> </a:t>
            </a:r>
            <a:r>
              <a:rPr lang="en-US" sz="3800" dirty="0" err="1"/>
              <a:t>nos</a:t>
            </a:r>
            <a:r>
              <a:rPr lang="en-US" sz="3800" dirty="0"/>
              <a:t> </a:t>
            </a:r>
            <a:r>
              <a:rPr lang="en-US" sz="3800" dirty="0" err="1"/>
              <a:t>servidores</a:t>
            </a:r>
            <a:r>
              <a:rPr lang="en-US" sz="3800" dirty="0"/>
              <a:t> </a:t>
            </a:r>
            <a:r>
              <a:rPr lang="en-US" sz="3800" dirty="0" err="1"/>
              <a:t>pedidos</a:t>
            </a:r>
            <a:r>
              <a:rPr lang="en-US" sz="3800" dirty="0"/>
              <a:t>, </a:t>
            </a:r>
            <a:r>
              <a:rPr lang="en-US" sz="3800" dirty="0" err="1"/>
              <a:t>como</a:t>
            </a:r>
            <a:r>
              <a:rPr lang="en-US" sz="3800" dirty="0"/>
              <a:t> </a:t>
            </a:r>
            <a:r>
              <a:rPr lang="en-US" sz="3800" dirty="0" err="1"/>
              <a:t>adicionar</a:t>
            </a:r>
            <a:r>
              <a:rPr lang="en-US" sz="3800" dirty="0"/>
              <a:t> o </a:t>
            </a:r>
            <a:r>
              <a:rPr lang="en-US" sz="3800" dirty="0" err="1"/>
              <a:t>endereço</a:t>
            </a:r>
            <a:r>
              <a:rPr lang="en-US" sz="3800" dirty="0"/>
              <a:t> </a:t>
            </a:r>
            <a:r>
              <a:rPr lang="en-US" sz="3800" dirty="0" err="1"/>
              <a:t>remoto</a:t>
            </a:r>
            <a:r>
              <a:rPr lang="en-US" sz="3800" dirty="0"/>
              <a:t> no git?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1E9F3A-7CA2-4DD0-BCF0-1674F9CD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7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38435-E641-4A5F-ABC1-E33752CB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endParaRPr lang="pt-BR" sz="360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72A53-462C-4BF8-AA30-7F599996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3330805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2FD2170-2142-4E9C-BE56-38FC7317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 dirty="0"/>
              <a:t>Qual a </a:t>
            </a:r>
            <a:r>
              <a:rPr lang="en-US" sz="4200" dirty="0" err="1"/>
              <a:t>diferença</a:t>
            </a:r>
            <a:r>
              <a:rPr lang="en-US" sz="4200" dirty="0"/>
              <a:t> entre Git Pull e Git Push. </a:t>
            </a:r>
            <a:r>
              <a:rPr lang="en-US" sz="4200" dirty="0" err="1"/>
              <a:t>Dê</a:t>
            </a:r>
            <a:r>
              <a:rPr lang="en-US" sz="4200" dirty="0"/>
              <a:t> </a:t>
            </a:r>
            <a:r>
              <a:rPr lang="en-US" sz="4200" dirty="0" err="1"/>
              <a:t>exemplos</a:t>
            </a:r>
            <a:r>
              <a:rPr lang="en-US" sz="4200" dirty="0"/>
              <a:t> </a:t>
            </a:r>
            <a:r>
              <a:rPr lang="en-US" sz="4200" dirty="0" err="1"/>
              <a:t>baseados</a:t>
            </a:r>
            <a:r>
              <a:rPr lang="en-US" sz="4200" dirty="0"/>
              <a:t> no </a:t>
            </a:r>
            <a:r>
              <a:rPr lang="en-US" sz="4200" dirty="0" err="1"/>
              <a:t>seu</a:t>
            </a:r>
            <a:r>
              <a:rPr lang="en-US" sz="4200" dirty="0"/>
              <a:t> </a:t>
            </a:r>
            <a:r>
              <a:rPr lang="en-US" sz="4200" dirty="0" err="1"/>
              <a:t>trabalho</a:t>
            </a:r>
            <a:r>
              <a:rPr lang="en-US" sz="4200" dirty="0"/>
              <a:t>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1E9F3A-7CA2-4DD0-BCF0-1674F9CD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53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38435-E641-4A5F-ABC1-E33752CB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endParaRPr lang="pt-BR" sz="360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72A53-462C-4BF8-AA30-7F599996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70" y="2074999"/>
            <a:ext cx="9027369" cy="493466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600" dirty="0"/>
              <a:t>O comando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pull</a:t>
            </a:r>
            <a:r>
              <a:rPr lang="pt-BR" sz="1600" dirty="0"/>
              <a:t> é usado para buscar e baixar conteúdo de um repositório remoto e atualizar na hora o repositório local para que tenha o mesmo conteúdo.. O comando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pull</a:t>
            </a:r>
            <a:r>
              <a:rPr lang="pt-BR" sz="1600" dirty="0"/>
              <a:t> é, na verdade, uma combinação de dois outros comandos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fetch</a:t>
            </a:r>
            <a:r>
              <a:rPr lang="pt-BR" sz="1600" dirty="0"/>
              <a:t> seguido por </a:t>
            </a:r>
            <a:r>
              <a:rPr lang="pt-BR" sz="1600" dirty="0" err="1"/>
              <a:t>git</a:t>
            </a:r>
            <a:r>
              <a:rPr lang="pt-BR" sz="1600" dirty="0"/>
              <a:t> merge.</a:t>
            </a:r>
          </a:p>
          <a:p>
            <a:pPr marL="0" indent="0" algn="just">
              <a:buNone/>
            </a:pPr>
            <a:r>
              <a:rPr lang="pt-BR" sz="1600" dirty="0"/>
              <a:t>	 Exemplo: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pull</a:t>
            </a:r>
            <a:r>
              <a:rPr lang="pt-BR" sz="1600" dirty="0"/>
              <a:t> </a:t>
            </a:r>
            <a:r>
              <a:rPr lang="pt-BR" sz="1600" dirty="0" err="1"/>
              <a:t>origin</a:t>
            </a:r>
            <a:r>
              <a:rPr lang="pt-BR" sz="1600" dirty="0"/>
              <a:t> master pega os </a:t>
            </a:r>
            <a:r>
              <a:rPr lang="pt-BR" sz="1600" dirty="0" err="1"/>
              <a:t>commits</a:t>
            </a:r>
            <a:r>
              <a:rPr lang="pt-BR" sz="1600" dirty="0"/>
              <a:t> do </a:t>
            </a:r>
            <a:r>
              <a:rPr lang="pt-BR" sz="1600" dirty="0" err="1"/>
              <a:t>branch</a:t>
            </a:r>
            <a:r>
              <a:rPr lang="pt-BR" sz="1600" dirty="0"/>
              <a:t> master do 	servidor 	remoto </a:t>
            </a:r>
            <a:r>
              <a:rPr lang="pt-BR" sz="1600" dirty="0" err="1"/>
              <a:t>origin</a:t>
            </a:r>
            <a:r>
              <a:rPr lang="pt-BR" sz="1600" dirty="0"/>
              <a:t> e aplica ao seu </a:t>
            </a:r>
            <a:r>
              <a:rPr lang="pt-BR" sz="1600" dirty="0" err="1"/>
              <a:t>branch</a:t>
            </a:r>
            <a:r>
              <a:rPr lang="pt-BR" sz="1600" dirty="0"/>
              <a:t> atual.</a:t>
            </a:r>
          </a:p>
          <a:p>
            <a:pPr marL="0" indent="0" algn="just">
              <a:buNone/>
            </a:pPr>
            <a:endParaRPr lang="pt-BR" sz="1600" dirty="0"/>
          </a:p>
          <a:p>
            <a:pPr algn="just"/>
            <a:r>
              <a:rPr lang="pt-BR" sz="1600" dirty="0"/>
              <a:t>O comando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push</a:t>
            </a:r>
            <a:r>
              <a:rPr lang="pt-BR" sz="1600" dirty="0"/>
              <a:t> é usado para enviar conteúdo do repositório local para um repositório remoto. "</a:t>
            </a:r>
            <a:r>
              <a:rPr lang="pt-BR" sz="1600" dirty="0" err="1"/>
              <a:t>Push</a:t>
            </a:r>
            <a:r>
              <a:rPr lang="pt-BR" sz="1600" dirty="0"/>
              <a:t>" é como os </a:t>
            </a:r>
            <a:r>
              <a:rPr lang="pt-BR" sz="1600" dirty="0" err="1"/>
              <a:t>commits</a:t>
            </a:r>
            <a:r>
              <a:rPr lang="pt-BR" sz="1600" dirty="0"/>
              <a:t> do repositório local são enviados a um repositório remoto. É a contraparte para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fetch</a:t>
            </a:r>
            <a:r>
              <a:rPr lang="pt-BR" sz="1600" dirty="0"/>
              <a:t>: buscar (</a:t>
            </a:r>
            <a:r>
              <a:rPr lang="pt-BR" sz="1600" dirty="0" err="1"/>
              <a:t>fetch</a:t>
            </a:r>
            <a:r>
              <a:rPr lang="pt-BR" sz="1600" dirty="0"/>
              <a:t>) importa </a:t>
            </a:r>
            <a:r>
              <a:rPr lang="pt-BR" sz="1600" dirty="0" err="1"/>
              <a:t>commits</a:t>
            </a:r>
            <a:r>
              <a:rPr lang="pt-BR" sz="1600" dirty="0"/>
              <a:t> para ramificações locais, e </a:t>
            </a:r>
            <a:r>
              <a:rPr lang="pt-BR" sz="1600" dirty="0" err="1"/>
              <a:t>push</a:t>
            </a:r>
            <a:r>
              <a:rPr lang="pt-BR" sz="1600" dirty="0"/>
              <a:t> exporta </a:t>
            </a:r>
            <a:r>
              <a:rPr lang="pt-BR" sz="1600" dirty="0" err="1"/>
              <a:t>commits</a:t>
            </a:r>
            <a:r>
              <a:rPr lang="pt-BR" sz="1600" dirty="0"/>
              <a:t> para ramificações remotas. As ramificações remotas são configuradas usando o comando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remote</a:t>
            </a:r>
            <a:r>
              <a:rPr lang="pt-BR" sz="1600" dirty="0"/>
              <a:t> . O comando </a:t>
            </a:r>
            <a:r>
              <a:rPr lang="pt-BR" sz="1600" dirty="0" err="1"/>
              <a:t>push</a:t>
            </a:r>
            <a:r>
              <a:rPr lang="pt-BR" sz="1600" dirty="0"/>
              <a:t> tem o potencial de sobrescrever modificações e, assim, deve ser usado com cuidado. Esses itens são discutidos abaixo.</a:t>
            </a:r>
          </a:p>
          <a:p>
            <a:pPr marL="0" indent="0" algn="just">
              <a:buNone/>
            </a:pPr>
            <a:r>
              <a:rPr lang="pt-BR" sz="1200" dirty="0"/>
              <a:t>	</a:t>
            </a:r>
            <a:r>
              <a:rPr lang="pt-BR" sz="1600" dirty="0"/>
              <a:t>Exemplo: </a:t>
            </a:r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push</a:t>
            </a:r>
            <a:r>
              <a:rPr lang="pt-BR" sz="1600" dirty="0"/>
              <a:t> </a:t>
            </a:r>
            <a:r>
              <a:rPr lang="pt-BR" sz="1600" dirty="0" err="1"/>
              <a:t>origin</a:t>
            </a:r>
            <a:r>
              <a:rPr lang="pt-BR" sz="1600" dirty="0"/>
              <a:t> master envia os </a:t>
            </a:r>
            <a:r>
              <a:rPr lang="pt-BR" sz="1600" dirty="0" err="1"/>
              <a:t>commits</a:t>
            </a:r>
            <a:r>
              <a:rPr lang="pt-BR" sz="1600" dirty="0"/>
              <a:t> do seu </a:t>
            </a:r>
            <a:r>
              <a:rPr lang="pt-BR" sz="1600" dirty="0" err="1"/>
              <a:t>branch</a:t>
            </a:r>
            <a:r>
              <a:rPr lang="pt-BR" sz="1600" dirty="0"/>
              <a:t> atual para 	o 	</a:t>
            </a:r>
            <a:r>
              <a:rPr lang="pt-BR" sz="1600" dirty="0" err="1"/>
              <a:t>branch</a:t>
            </a:r>
            <a:r>
              <a:rPr lang="pt-BR" sz="1600" dirty="0"/>
              <a:t> master do repositório origin.</a:t>
            </a:r>
          </a:p>
        </p:txBody>
      </p:sp>
    </p:spTree>
    <p:extLst>
      <p:ext uri="{BB962C8B-B14F-4D97-AF65-F5344CB8AC3E}">
        <p14:creationId xmlns:p14="http://schemas.microsoft.com/office/powerpoint/2010/main" val="2570008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2FD2170-2142-4E9C-BE56-38FC7317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Para que serve o comando Git Revert? Explique?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1E9F3A-7CA2-4DD0-BCF0-1674F9CD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0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38435-E641-4A5F-ABC1-E33752CB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endParaRPr lang="pt-BR" sz="360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72A53-462C-4BF8-AA30-7F599996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2501481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2E1189-D341-4A3B-84B2-402CD08F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pt-BR"/>
              <a:t>O que é GIT?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F20342-B19E-4F1D-B99A-4A45BD2F8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041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2FD2170-2142-4E9C-BE56-38FC7317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O que é um branch?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1E9F3A-7CA2-4DD0-BCF0-1674F9CD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38435-E641-4A5F-ABC1-E33752CB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endParaRPr lang="pt-BR" sz="360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72A53-462C-4BF8-AA30-7F599996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1909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2FD2170-2142-4E9C-BE56-38FC7317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600"/>
              <a:t>Como consigo clonar um repositório? O que é clonar repositórios?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1E9F3A-7CA2-4DD0-BCF0-1674F9CD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59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38435-E641-4A5F-ABC1-E33752CB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endParaRPr lang="pt-BR" sz="360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72A53-462C-4BF8-AA30-7F599996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/>
          </a:bodyPr>
          <a:lstStyle/>
          <a:p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280313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38435-E641-4A5F-ABC1-E33752CB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pt-BR" sz="3600" b="1">
                <a:solidFill>
                  <a:schemeClr val="tx1"/>
                </a:solidFill>
                <a:cs typeface="Calibri Light"/>
              </a:rPr>
              <a:t>Referências de sua pesquisa e seu endereço </a:t>
            </a:r>
            <a:r>
              <a:rPr lang="pt-BR" sz="3600" b="1" err="1">
                <a:solidFill>
                  <a:schemeClr val="tx1"/>
                </a:solidFill>
                <a:cs typeface="Calibri Light"/>
              </a:rPr>
              <a:t>Git</a:t>
            </a:r>
            <a:endParaRPr lang="pt-BR" sz="3600" b="1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72A53-462C-4BF8-AA30-7F59999672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b="1" dirty="0"/>
              <a:t>Referências em Ordem Alfabética</a:t>
            </a:r>
          </a:p>
          <a:p>
            <a:pPr lvl="1"/>
            <a:r>
              <a:rPr lang="pt-BR" sz="1400" dirty="0"/>
              <a:t>Site 1</a:t>
            </a:r>
          </a:p>
          <a:p>
            <a:pPr lvl="1"/>
            <a:r>
              <a:rPr lang="pt-BR" sz="1400" dirty="0"/>
              <a:t>Site 2</a:t>
            </a:r>
          </a:p>
          <a:p>
            <a:pPr lvl="1"/>
            <a:r>
              <a:rPr lang="pt-BR" sz="1400" dirty="0"/>
              <a:t>Site 3</a:t>
            </a:r>
          </a:p>
          <a:p>
            <a:pPr lvl="1"/>
            <a:r>
              <a:rPr lang="pt-BR" sz="1400" dirty="0"/>
              <a:t>Site 4</a:t>
            </a:r>
          </a:p>
          <a:p>
            <a:pPr lvl="1"/>
            <a:r>
              <a:rPr lang="pt-BR" sz="1400" dirty="0"/>
              <a:t>Site 5</a:t>
            </a:r>
          </a:p>
          <a:p>
            <a:pPr lvl="1"/>
            <a:endParaRPr lang="pt-BR" sz="1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8C4198-3C33-4E0A-B94E-51200B92E5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b="1"/>
              <a:t>Endereço do seu GIT</a:t>
            </a:r>
          </a:p>
          <a:p>
            <a:pPr lvl="1"/>
            <a:endParaRPr lang="pt-BR"/>
          </a:p>
        </p:txBody>
      </p:sp>
      <p:pic>
        <p:nvPicPr>
          <p:cNvPr id="5" name="Imagem 5" descr="Uma imagem contendo relógio&#10;&#10;Descrição gerada com muito alta confiança">
            <a:extLst>
              <a:ext uri="{FF2B5EF4-FFF2-40B4-BE49-F238E27FC236}">
                <a16:creationId xmlns:a16="http://schemas.microsoft.com/office/drawing/2014/main" id="{43B3C502-154C-4493-9182-C19F1FCE8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40214" y="4226169"/>
            <a:ext cx="1266093" cy="126609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36796D9-7405-4C57-8B1A-468AC480334B}"/>
              </a:ext>
            </a:extLst>
          </p:cNvPr>
          <p:cNvSpPr txBox="1"/>
          <p:nvPr/>
        </p:nvSpPr>
        <p:spPr>
          <a:xfrm>
            <a:off x="6506307" y="4466493"/>
            <a:ext cx="46775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b="1" dirty="0"/>
              <a:t>https://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59CD341-F971-40C6-BF5C-AA165D9D8987}"/>
              </a:ext>
            </a:extLst>
          </p:cNvPr>
          <p:cNvSpPr txBox="1"/>
          <p:nvPr/>
        </p:nvSpPr>
        <p:spPr>
          <a:xfrm>
            <a:off x="6506306" y="4806461"/>
            <a:ext cx="46775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/>
              <a:t>Nome completo e RM:</a:t>
            </a:r>
          </a:p>
          <a:p>
            <a:r>
              <a:rPr lang="pt-BR" sz="1600" b="1"/>
              <a:t>E-mail institucional:</a:t>
            </a:r>
          </a:p>
        </p:txBody>
      </p:sp>
    </p:spTree>
    <p:extLst>
      <p:ext uri="{BB962C8B-B14F-4D97-AF65-F5344CB8AC3E}">
        <p14:creationId xmlns:p14="http://schemas.microsoft.com/office/powerpoint/2010/main" val="271320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38435-E641-4A5F-ABC1-E33752CB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endParaRPr lang="pt-BR" sz="360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72A53-462C-4BF8-AA30-7F599996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10713828" cy="2555325"/>
          </a:xfrm>
        </p:spPr>
        <p:txBody>
          <a:bodyPr>
            <a:normAutofit/>
          </a:bodyPr>
          <a:lstStyle/>
          <a:p>
            <a:pPr algn="just"/>
            <a:r>
              <a:rPr lang="pt-BR" sz="1600" dirty="0" err="1"/>
              <a:t>Git</a:t>
            </a:r>
            <a:r>
              <a:rPr lang="pt-BR" sz="1600" dirty="0"/>
              <a:t> é um sistema de controle de versão de arquivos. Através deles podemos desenvolver projetos na qual diversas pessoas podem contribuir simultaneamente no mesmo, editando e criando novos arquivos e permitindo que os mesmo possam existir sem o risco de suas alterações seres sobrescritas.</a:t>
            </a:r>
          </a:p>
        </p:txBody>
      </p:sp>
    </p:spTree>
    <p:extLst>
      <p:ext uri="{BB962C8B-B14F-4D97-AF65-F5344CB8AC3E}">
        <p14:creationId xmlns:p14="http://schemas.microsoft.com/office/powerpoint/2010/main" val="750584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183D132-CFB3-4523-AE21-C063D222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 err="1"/>
              <a:t>Inicializando</a:t>
            </a:r>
            <a:r>
              <a:rPr lang="en-US" sz="5400" dirty="0"/>
              <a:t> o </a:t>
            </a:r>
            <a:r>
              <a:rPr lang="en-US" sz="5400" dirty="0" err="1"/>
              <a:t>Repositório</a:t>
            </a:r>
            <a:r>
              <a:rPr lang="en-US" sz="5400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BA8361-CAED-4042-B2A7-2DABE6F0F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 que é e qual o </a:t>
            </a:r>
            <a:r>
              <a:rPr lang="en-US" dirty="0" err="1"/>
              <a:t>comando</a:t>
            </a:r>
            <a:r>
              <a:rPr lang="en-US" dirty="0"/>
              <a:t> para se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procedimento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7174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72A53-462C-4BF8-AA30-7F599996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706634"/>
            <a:ext cx="10481518" cy="446902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-Inicializar um repositório não é nada mais nada menos do que você começar a monitorar um projeto existente com </a:t>
            </a:r>
            <a:r>
              <a:rPr lang="pt-BR" dirty="0" err="1"/>
              <a:t>Git</a:t>
            </a:r>
            <a:r>
              <a:rPr lang="pt-BR" dirty="0"/>
              <a:t>, e para fazer isso você deve ir para o diretório desse projeto utilizando uma sequência de código ( para cada SO existem um código especifico).</a:t>
            </a:r>
          </a:p>
          <a:p>
            <a:pPr marL="0" indent="0" algn="just">
              <a:buNone/>
            </a:pPr>
            <a:r>
              <a:rPr lang="pt-BR" dirty="0"/>
              <a:t>Para Linux:        “</a:t>
            </a:r>
            <a:r>
              <a:rPr lang="en-US" dirty="0"/>
              <a:t>$ cd /home/user/</a:t>
            </a:r>
            <a:r>
              <a:rPr lang="en-US" dirty="0" err="1"/>
              <a:t>your_repository</a:t>
            </a:r>
            <a:r>
              <a:rPr lang="en-US" dirty="0"/>
              <a:t>”</a:t>
            </a:r>
          </a:p>
          <a:p>
            <a:pPr marL="0" indent="0" algn="just">
              <a:buNone/>
            </a:pPr>
            <a:r>
              <a:rPr lang="en-US" dirty="0"/>
              <a:t>Para Mac:          “$ cd /Users/user/</a:t>
            </a:r>
            <a:r>
              <a:rPr lang="en-US" dirty="0" err="1"/>
              <a:t>your_repository</a:t>
            </a:r>
            <a:r>
              <a:rPr lang="en-US" dirty="0"/>
              <a:t>”</a:t>
            </a:r>
          </a:p>
          <a:p>
            <a:pPr marL="0" indent="0" algn="just">
              <a:buNone/>
            </a:pPr>
            <a:r>
              <a:rPr lang="en-US" dirty="0"/>
              <a:t>Para Windows: “$ cd /c/user/</a:t>
            </a:r>
            <a:r>
              <a:rPr lang="en-US" dirty="0" err="1"/>
              <a:t>your_repository</a:t>
            </a:r>
            <a:r>
              <a:rPr lang="en-US" dirty="0"/>
              <a:t>”</a:t>
            </a:r>
          </a:p>
          <a:p>
            <a:pPr marL="0" indent="0" algn="just">
              <a:buNone/>
            </a:pPr>
            <a:r>
              <a:rPr lang="en-US" dirty="0"/>
              <a:t>-Logo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 </a:t>
            </a:r>
            <a:r>
              <a:rPr lang="en-US" dirty="0" err="1"/>
              <a:t>digite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                “$ git </a:t>
            </a:r>
            <a:r>
              <a:rPr lang="en-US" dirty="0" err="1"/>
              <a:t>init</a:t>
            </a:r>
            <a:r>
              <a:rPr lang="en-US" dirty="0"/>
              <a:t>”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(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cria</a:t>
            </a:r>
            <a:r>
              <a:rPr lang="en-US" dirty="0"/>
              <a:t> um novo </a:t>
            </a:r>
            <a:r>
              <a:rPr lang="en-US" dirty="0" err="1"/>
              <a:t>subdiretório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.git que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necessários</a:t>
            </a:r>
            <a:r>
              <a:rPr lang="en-US" dirty="0"/>
              <a:t> de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).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013676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2FD2170-2142-4E9C-BE56-38FC7317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Para que serve o </a:t>
            </a:r>
            <a:r>
              <a:rPr lang="en-US" sz="5400" dirty="0" err="1"/>
              <a:t>comando</a:t>
            </a:r>
            <a:r>
              <a:rPr lang="en-US" sz="5400" dirty="0"/>
              <a:t> Git Status? </a:t>
            </a:r>
            <a:r>
              <a:rPr lang="en-US" sz="5400" dirty="0" err="1"/>
              <a:t>Onde</a:t>
            </a:r>
            <a:r>
              <a:rPr lang="en-US" sz="5400" dirty="0"/>
              <a:t> o </a:t>
            </a:r>
            <a:r>
              <a:rPr lang="en-US" sz="5400" dirty="0" err="1"/>
              <a:t>utilizamos</a:t>
            </a:r>
            <a:r>
              <a:rPr lang="en-US" sz="5400" dirty="0"/>
              <a:t>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1E9F3A-7CA2-4DD0-BCF0-1674F9CD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3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38435-E641-4A5F-ABC1-E33752CB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endParaRPr lang="pt-BR" sz="360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72A53-462C-4BF8-AA30-7F599996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26240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comando </a:t>
            </a:r>
            <a:r>
              <a:rPr lang="pt-BR" b="1" dirty="0" err="1"/>
              <a:t>git</a:t>
            </a:r>
            <a:r>
              <a:rPr lang="pt-BR" b="1" dirty="0"/>
              <a:t> status</a:t>
            </a:r>
            <a:r>
              <a:rPr lang="pt-BR" dirty="0"/>
              <a:t> exibe a lista de arquivos alterados juntamente com os arquivos que ainda não foram adicionados ou confirmados.</a:t>
            </a:r>
          </a:p>
          <a:p>
            <a:pPr algn="just"/>
            <a:r>
              <a:rPr lang="pt-BR" dirty="0"/>
              <a:t>Utilizamos no GIT BASH para verificar quais os estados que os arquivos estão. Se existe algum arquivo modificado, adiciona ou removido. Além disso, caso esteja rastreado com uma </a:t>
            </a:r>
            <a:r>
              <a:rPr lang="pt-BR" dirty="0" err="1"/>
              <a:t>branch</a:t>
            </a:r>
            <a:r>
              <a:rPr lang="pt-BR" dirty="0"/>
              <a:t> no servidor, verifica se a versão está a frente ou atrás da versão do servidor. 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58611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2FD2170-2142-4E9C-BE56-38FC7317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800" dirty="0" err="1"/>
              <a:t>Identificando</a:t>
            </a:r>
            <a:r>
              <a:rPr lang="en-US" sz="3800" dirty="0"/>
              <a:t> que </a:t>
            </a:r>
            <a:r>
              <a:rPr lang="en-US" sz="3800" dirty="0" err="1"/>
              <a:t>somos</a:t>
            </a:r>
            <a:r>
              <a:rPr lang="en-US" sz="3800" dirty="0"/>
              <a:t> </a:t>
            </a:r>
            <a:r>
              <a:rPr lang="en-US" sz="3800" dirty="0" err="1"/>
              <a:t>criadores</a:t>
            </a:r>
            <a:r>
              <a:rPr lang="en-US" sz="3800" dirty="0"/>
              <a:t> das </a:t>
            </a:r>
            <a:r>
              <a:rPr lang="en-US" sz="3800" dirty="0" err="1"/>
              <a:t>alterações</a:t>
            </a:r>
            <a:r>
              <a:rPr lang="en-US" sz="3800" dirty="0"/>
              <a:t> do GIT (git config) e </a:t>
            </a:r>
            <a:r>
              <a:rPr lang="en-US" sz="3800" dirty="0" err="1"/>
              <a:t>sempre</a:t>
            </a:r>
            <a:r>
              <a:rPr lang="en-US" sz="3800" dirty="0"/>
              <a:t> devo </a:t>
            </a:r>
            <a:r>
              <a:rPr lang="en-US" sz="3800" dirty="0" err="1"/>
              <a:t>utilizar</a:t>
            </a:r>
            <a:r>
              <a:rPr lang="en-US" sz="3800" dirty="0"/>
              <a:t> a </a:t>
            </a:r>
            <a:r>
              <a:rPr lang="en-US" sz="3800" dirty="0" err="1"/>
              <a:t>opção</a:t>
            </a:r>
            <a:r>
              <a:rPr lang="en-US" sz="3800" dirty="0"/>
              <a:t>  --global?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1E9F3A-7CA2-4DD0-BCF0-1674F9CD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26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38435-E641-4A5F-ABC1-E33752CB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endParaRPr lang="pt-BR" sz="360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72A53-462C-4BF8-AA30-7F599996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10697418" cy="354277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primeira coisa que você deve fazer ao instalar o </a:t>
            </a:r>
            <a:r>
              <a:rPr lang="pt-BR" dirty="0" err="1"/>
              <a:t>Git</a:t>
            </a:r>
            <a:r>
              <a:rPr lang="pt-BR" dirty="0"/>
              <a:t> é configurar o teu nome de utilizador e endereço de e-mail. Isto é importante porque cada comprometimento no </a:t>
            </a:r>
            <a:r>
              <a:rPr lang="pt-BR" dirty="0" err="1"/>
              <a:t>Git</a:t>
            </a:r>
            <a:r>
              <a:rPr lang="pt-BR" dirty="0"/>
              <a:t> usa esta informação, e ela é imutavelmente carimbada nos comprometimentos que você começa a criar, ou seja, você precisa fazer isto somente uma vez se tiver que usar a opção “—global”, porque então o </a:t>
            </a:r>
            <a:r>
              <a:rPr lang="pt-BR" dirty="0" err="1"/>
              <a:t>Git</a:t>
            </a:r>
            <a:r>
              <a:rPr lang="pt-BR" dirty="0"/>
              <a:t> usará esta informação para qualquer coisa que você fizer naquele sistema. Se quiser substituir esta informação com nome diferente para um projeto específico, pode executar o comando sem a opção --global dentro daquele projeto. Muitas ferramentas GUI vão te ajudar com isto quando forem usadas pela primeira vez.</a:t>
            </a:r>
          </a:p>
        </p:txBody>
      </p:sp>
    </p:spTree>
    <p:extLst>
      <p:ext uri="{BB962C8B-B14F-4D97-AF65-F5344CB8AC3E}">
        <p14:creationId xmlns:p14="http://schemas.microsoft.com/office/powerpoint/2010/main" val="4288234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2E8E2"/>
      </a:lt2>
      <a:accent1>
        <a:srgbClr val="CE41C6"/>
      </a:accent1>
      <a:accent2>
        <a:srgbClr val="8D34BE"/>
      </a:accent2>
      <a:accent3>
        <a:srgbClr val="6748D0"/>
      </a:accent3>
      <a:accent4>
        <a:srgbClr val="4059C2"/>
      </a:accent4>
      <a:accent5>
        <a:srgbClr val="4197CE"/>
      </a:accent5>
      <a:accent6>
        <a:srgbClr val="2EB6B3"/>
      </a:accent6>
      <a:hlink>
        <a:srgbClr val="497EC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7AEE4708D4CB48BFD1E836C4B4E6BC" ma:contentTypeVersion="8" ma:contentTypeDescription="Create a new document." ma:contentTypeScope="" ma:versionID="72465925685d15321dc8056aeca16a51">
  <xsd:schema xmlns:xsd="http://www.w3.org/2001/XMLSchema" xmlns:xs="http://www.w3.org/2001/XMLSchema" xmlns:p="http://schemas.microsoft.com/office/2006/metadata/properties" xmlns:ns2="a1e3d483-3154-4111-9dfa-90981faab840" targetNamespace="http://schemas.microsoft.com/office/2006/metadata/properties" ma:root="true" ma:fieldsID="89205b8d9f24764d76ce58c001d29b38" ns2:_="">
    <xsd:import namespace="a1e3d483-3154-4111-9dfa-90981faab84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d483-3154-4111-9dfa-90981faab84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1e3d483-3154-4111-9dfa-90981faab840">0748ab41-07b2-4726-aa08-0647e53d069e</ReferenceId>
  </documentManagement>
</p:properties>
</file>

<file path=customXml/itemProps1.xml><?xml version="1.0" encoding="utf-8"?>
<ds:datastoreItem xmlns:ds="http://schemas.openxmlformats.org/officeDocument/2006/customXml" ds:itemID="{CC155EC1-22C7-4A81-BCBD-6FD3893BA3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3d483-3154-4111-9dfa-90981faab8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323C8D-7A2E-4CA7-9089-31A1903B84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0F8980-E330-4EB1-897F-0C8AC48323AC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a1e3d483-3154-4111-9dfa-90981faab840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Microsoft Office PowerPoint</Application>
  <PresentationFormat>Widescreen</PresentationFormat>
  <Paragraphs>48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 Light</vt:lpstr>
      <vt:lpstr>Century Gothic</vt:lpstr>
      <vt:lpstr>Elephant</vt:lpstr>
      <vt:lpstr>Rockwell</vt:lpstr>
      <vt:lpstr>Wingdings</vt:lpstr>
      <vt:lpstr>Atlas</vt:lpstr>
      <vt:lpstr>BrushVTI</vt:lpstr>
      <vt:lpstr>Git  - Fundamentos</vt:lpstr>
      <vt:lpstr>O que é GIT?</vt:lpstr>
      <vt:lpstr>Apresentação do PowerPoint</vt:lpstr>
      <vt:lpstr>Inicializando o Repositório?</vt:lpstr>
      <vt:lpstr>Apresentação do PowerPoint</vt:lpstr>
      <vt:lpstr>Para que serve o comando Git Status? Onde o utilizamos?</vt:lpstr>
      <vt:lpstr>Apresentação do PowerPoint</vt:lpstr>
      <vt:lpstr>Identificando que somos criadores das alterações do GIT (git config) e sempre devo utilizar a opção  --global?</vt:lpstr>
      <vt:lpstr>Apresentação do PowerPoint</vt:lpstr>
      <vt:lpstr>Para que serve o comando Git add e como o utilizamos?</vt:lpstr>
      <vt:lpstr>Apresentação do PowerPoint</vt:lpstr>
      <vt:lpstr>Para que serve o comando Git Commit? Como utilizá-lo?</vt:lpstr>
      <vt:lpstr>Apresentação do PowerPoint</vt:lpstr>
      <vt:lpstr>Utilizando repositório remoto nos servidores pedidos, como adicionar o endereço remoto no git?</vt:lpstr>
      <vt:lpstr>Apresentação do PowerPoint</vt:lpstr>
      <vt:lpstr>Qual a diferença entre Git Pull e Git Push. Dê exemplos baseados no seu trabalho.</vt:lpstr>
      <vt:lpstr>Apresentação do PowerPoint</vt:lpstr>
      <vt:lpstr>Para que serve o comando Git Revert? Explique?</vt:lpstr>
      <vt:lpstr>Apresentação do PowerPoint</vt:lpstr>
      <vt:lpstr>O que é um branch?</vt:lpstr>
      <vt:lpstr>Apresentação do PowerPoint</vt:lpstr>
      <vt:lpstr>Como consigo clonar um repositório? O que é clonar repositórios?</vt:lpstr>
      <vt:lpstr>Apresentação do PowerPoint</vt:lpstr>
      <vt:lpstr>Referências de sua pesquisa e seu endereço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/>
  <cp:lastModifiedBy/>
  <cp:revision>1</cp:revision>
  <dcterms:created xsi:type="dcterms:W3CDTF">2019-10-17T21:24:50Z</dcterms:created>
  <dcterms:modified xsi:type="dcterms:W3CDTF">2020-06-25T17:30:45Z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0x0101009B7AEE4708D4CB48BFD1E836C4B4E6BC</vt:lpwstr>
  </property>
</Properties>
</file>