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92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3C364-334A-489E-86C2-D44E46540032}" type="datetimeFigureOut">
              <a:rPr lang="ca-ES" smtClean="0"/>
              <a:t>21/6/2021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36E08-16BF-4EDE-B4C8-F24336F2B6E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87190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36E08-16BF-4EDE-B4C8-F24336F2B6EB}" type="slidenum">
              <a:rPr lang="ca-ES" smtClean="0"/>
              <a:t>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1339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36E08-16BF-4EDE-B4C8-F24336F2B6EB}" type="slidenum">
              <a:rPr lang="ca-ES" smtClean="0"/>
              <a:t>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00770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36E08-16BF-4EDE-B4C8-F24336F2B6EB}" type="slidenum">
              <a:rPr lang="ca-ES" smtClean="0"/>
              <a:t>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05663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36E08-16BF-4EDE-B4C8-F24336F2B6EB}" type="slidenum">
              <a:rPr lang="ca-ES" smtClean="0"/>
              <a:t>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02945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36E08-16BF-4EDE-B4C8-F24336F2B6EB}" type="slidenum">
              <a:rPr lang="ca-ES" smtClean="0"/>
              <a:t>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94580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36E08-16BF-4EDE-B4C8-F24336F2B6EB}" type="slidenum">
              <a:rPr lang="ca-ES" smtClean="0"/>
              <a:t>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83476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36E08-16BF-4EDE-B4C8-F24336F2B6EB}" type="slidenum">
              <a:rPr lang="ca-ES" smtClean="0"/>
              <a:t>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62617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36E08-16BF-4EDE-B4C8-F24336F2B6EB}" type="slidenum">
              <a:rPr lang="ca-ES" smtClean="0"/>
              <a:t>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5493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7792-279A-43A6-8856-1D4D8B5665E9}" type="datetimeFigureOut">
              <a:rPr lang="ca-ES" smtClean="0"/>
              <a:t>21/6/2021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652D-6EBD-47BC-B51A-1D4A55B35FEC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4529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7792-279A-43A6-8856-1D4D8B5665E9}" type="datetimeFigureOut">
              <a:rPr lang="ca-ES" smtClean="0"/>
              <a:t>21/6/2021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652D-6EBD-47BC-B51A-1D4A55B35FEC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4559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7792-279A-43A6-8856-1D4D8B5665E9}" type="datetimeFigureOut">
              <a:rPr lang="ca-ES" smtClean="0"/>
              <a:t>21/6/2021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652D-6EBD-47BC-B51A-1D4A55B35FEC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3276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7792-279A-43A6-8856-1D4D8B5665E9}" type="datetimeFigureOut">
              <a:rPr lang="ca-ES" smtClean="0"/>
              <a:t>21/6/2021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652D-6EBD-47BC-B51A-1D4A55B35FEC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6997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7792-279A-43A6-8856-1D4D8B5665E9}" type="datetimeFigureOut">
              <a:rPr lang="ca-ES" smtClean="0"/>
              <a:t>21/6/2021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652D-6EBD-47BC-B51A-1D4A55B35FEC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3874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7792-279A-43A6-8856-1D4D8B5665E9}" type="datetimeFigureOut">
              <a:rPr lang="ca-ES" smtClean="0"/>
              <a:t>21/6/2021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652D-6EBD-47BC-B51A-1D4A55B35FEC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5913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7792-279A-43A6-8856-1D4D8B5665E9}" type="datetimeFigureOut">
              <a:rPr lang="ca-ES" smtClean="0"/>
              <a:t>21/6/2021</a:t>
            </a:fld>
            <a:endParaRPr lang="ca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652D-6EBD-47BC-B51A-1D4A55B35FEC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6898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7792-279A-43A6-8856-1D4D8B5665E9}" type="datetimeFigureOut">
              <a:rPr lang="ca-ES" smtClean="0"/>
              <a:t>21/6/2021</a:t>
            </a:fld>
            <a:endParaRPr lang="ca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652D-6EBD-47BC-B51A-1D4A55B35FEC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0551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7792-279A-43A6-8856-1D4D8B5665E9}" type="datetimeFigureOut">
              <a:rPr lang="ca-ES" smtClean="0"/>
              <a:t>21/6/2021</a:t>
            </a:fld>
            <a:endParaRPr lang="ca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652D-6EBD-47BC-B51A-1D4A55B35FEC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6777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7792-279A-43A6-8856-1D4D8B5665E9}" type="datetimeFigureOut">
              <a:rPr lang="ca-ES" smtClean="0"/>
              <a:t>21/6/2021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652D-6EBD-47BC-B51A-1D4A55B35FEC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5794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7792-279A-43A6-8856-1D4D8B5665E9}" type="datetimeFigureOut">
              <a:rPr lang="ca-ES" smtClean="0"/>
              <a:t>21/6/2021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652D-6EBD-47BC-B51A-1D4A55B35FEC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7829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37792-279A-43A6-8856-1D4D8B5665E9}" type="datetimeFigureOut">
              <a:rPr lang="ca-ES" smtClean="0"/>
              <a:t>21/6/2021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F652D-6EBD-47BC-B51A-1D4A55B35FEC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1913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bwapp/files/bee-box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8514"/>
            <a:ext cx="9505951" cy="1154112"/>
          </a:xfrm>
        </p:spPr>
        <p:txBody>
          <a:bodyPr>
            <a:noAutofit/>
          </a:bodyPr>
          <a:lstStyle/>
          <a:p>
            <a:r>
              <a:rPr lang="ca-ES" b="1" dirty="0" smtClean="0">
                <a:latin typeface="+mn-lt"/>
                <a:cs typeface="Arial" panose="020B0604020202020204" pitchFamily="34" charset="0"/>
              </a:rPr>
              <a:t>APRÈN HACKING ÈTIC</a:t>
            </a:r>
            <a:endParaRPr lang="ca-E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10" name="Rectángulo 9"/>
          <p:cNvSpPr/>
          <p:nvPr/>
        </p:nvSpPr>
        <p:spPr>
          <a:xfrm>
            <a:off x="0" y="-3888"/>
            <a:ext cx="12192000" cy="337263"/>
          </a:xfrm>
          <a:prstGeom prst="rect">
            <a:avLst/>
          </a:prstGeom>
          <a:solidFill>
            <a:srgbClr val="1D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a-ES" dirty="0"/>
          </a:p>
        </p:txBody>
      </p:sp>
      <p:pic>
        <p:nvPicPr>
          <p:cNvPr id="12" name="Imagen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299" y="317262"/>
            <a:ext cx="2465661" cy="98689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6338393"/>
            <a:ext cx="12192000" cy="386258"/>
          </a:xfrm>
          <a:prstGeom prst="rect">
            <a:avLst/>
          </a:prstGeom>
          <a:solidFill>
            <a:srgbClr val="1D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a-ES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0" y="6324743"/>
            <a:ext cx="9144000" cy="442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a-ES" dirty="0" smtClean="0">
                <a:solidFill>
                  <a:schemeClr val="bg1"/>
                </a:solidFill>
              </a:rPr>
              <a:t>ASIX2 - </a:t>
            </a:r>
            <a:r>
              <a:rPr lang="ca-ES" dirty="0" err="1" smtClean="0">
                <a:solidFill>
                  <a:schemeClr val="bg1"/>
                </a:solidFill>
              </a:rPr>
              <a:t>Ciberseguretat</a:t>
            </a:r>
            <a:r>
              <a:rPr lang="ca-ES" smtClean="0">
                <a:solidFill>
                  <a:schemeClr val="bg1"/>
                </a:solidFill>
              </a:rPr>
              <a:t> i Hacking Ètic</a:t>
            </a:r>
            <a:endParaRPr lang="ca-ES" dirty="0">
              <a:solidFill>
                <a:schemeClr val="bg1"/>
              </a:solidFill>
            </a:endParaRPr>
          </a:p>
        </p:txBody>
      </p:sp>
      <p:pic>
        <p:nvPicPr>
          <p:cNvPr id="1030" name="Picture 6" descr="Ethical Hacking Training Course Surat, Cyber Security Training in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7889"/>
            <a:ext cx="12192000" cy="419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39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8514"/>
            <a:ext cx="9505951" cy="1154112"/>
          </a:xfrm>
        </p:spPr>
        <p:txBody>
          <a:bodyPr>
            <a:noAutofit/>
          </a:bodyPr>
          <a:lstStyle/>
          <a:p>
            <a:r>
              <a:rPr lang="ca-ES" sz="5700" b="1" dirty="0" smtClean="0">
                <a:latin typeface="+mn-lt"/>
                <a:cs typeface="Arial" panose="020B0604020202020204" pitchFamily="34" charset="0"/>
              </a:rPr>
              <a:t>SECURITY MISCONFIGURATION</a:t>
            </a:r>
            <a:endParaRPr lang="ca-ES" sz="57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336275"/>
            <a:ext cx="12192000" cy="5002117"/>
          </a:xfrm>
        </p:spPr>
        <p:txBody>
          <a:bodyPr>
            <a:normAutofit/>
          </a:bodyPr>
          <a:lstStyle/>
          <a:p>
            <a:pPr algn="l"/>
            <a:r>
              <a:rPr lang="ca-ES" dirty="0" smtClean="0"/>
              <a:t>Les </a:t>
            </a:r>
            <a:r>
              <a:rPr lang="ca-ES" b="1" dirty="0" smtClean="0"/>
              <a:t>configuracions </a:t>
            </a:r>
            <a:r>
              <a:rPr lang="ca-ES" b="1" smtClean="0"/>
              <a:t>o </a:t>
            </a:r>
            <a:r>
              <a:rPr lang="ca-ES" b="1" smtClean="0"/>
              <a:t>configuració </a:t>
            </a:r>
            <a:r>
              <a:rPr lang="ca-ES" b="1" dirty="0" smtClean="0"/>
              <a:t>per defecte </a:t>
            </a:r>
            <a:r>
              <a:rPr lang="ca-ES" dirty="0" smtClean="0"/>
              <a:t>poden comprometre un sistema complet.</a:t>
            </a:r>
          </a:p>
          <a:p>
            <a:pPr algn="l"/>
            <a:r>
              <a:rPr lang="ca-ES" dirty="0" smtClean="0"/>
              <a:t>S’han de revisar els components que s’utilitzaran i evitar configuracions genèriques.</a:t>
            </a:r>
          </a:p>
          <a:p>
            <a:pPr algn="l"/>
            <a:r>
              <a:rPr lang="ca-ES" dirty="0" smtClean="0"/>
              <a:t>Les configuracions incorrectes de seguretat afecten a qualsevol tipus </a:t>
            </a:r>
            <a:r>
              <a:rPr lang="ca-ES" dirty="0" err="1" smtClean="0"/>
              <a:t>d’aplicatiu</a:t>
            </a:r>
            <a:r>
              <a:rPr lang="ca-ES" dirty="0" smtClean="0"/>
              <a:t>:</a:t>
            </a:r>
          </a:p>
          <a:p>
            <a:pPr algn="l"/>
            <a:r>
              <a:rPr lang="ca-ES" dirty="0" smtClean="0"/>
              <a:t>Servidor Web, Servidor de Base de Dades, Serveis en Xarxa, els </a:t>
            </a:r>
            <a:r>
              <a:rPr lang="ca-ES" dirty="0" err="1" smtClean="0"/>
              <a:t>Frameworks</a:t>
            </a:r>
            <a:r>
              <a:rPr lang="ca-ES" dirty="0" smtClean="0"/>
              <a:t>...</a:t>
            </a:r>
          </a:p>
          <a:p>
            <a:pPr algn="l"/>
            <a:r>
              <a:rPr lang="ca-ES" dirty="0" smtClean="0"/>
              <a:t>Els exemples mes comuns son les </a:t>
            </a:r>
            <a:r>
              <a:rPr lang="ca-ES" b="1" dirty="0" smtClean="0"/>
              <a:t>aplicacions web o </a:t>
            </a:r>
            <a:r>
              <a:rPr lang="ca-ES" b="1" dirty="0" err="1" smtClean="0"/>
              <a:t>routers</a:t>
            </a:r>
            <a:r>
              <a:rPr lang="ca-ES" b="1" dirty="0" smtClean="0"/>
              <a:t> </a:t>
            </a:r>
            <a:r>
              <a:rPr lang="ca-ES" dirty="0" smtClean="0"/>
              <a:t>amb </a:t>
            </a:r>
            <a:r>
              <a:rPr lang="ca-ES" dirty="0" err="1" smtClean="0"/>
              <a:t>user</a:t>
            </a:r>
            <a:r>
              <a:rPr lang="ca-ES" dirty="0" smtClean="0"/>
              <a:t>/</a:t>
            </a:r>
            <a:r>
              <a:rPr lang="ca-ES" dirty="0" err="1" smtClean="0"/>
              <a:t>password</a:t>
            </a:r>
            <a:r>
              <a:rPr lang="ca-ES" dirty="0" smtClean="0"/>
              <a:t> </a:t>
            </a:r>
            <a:r>
              <a:rPr lang="ca-ES" dirty="0" smtClean="0">
                <a:sym typeface="Wingdings" panose="05000000000000000000" pitchFamily="2" charset="2"/>
              </a:rPr>
              <a:t>: </a:t>
            </a:r>
            <a:r>
              <a:rPr lang="ca-ES" dirty="0" err="1" smtClean="0">
                <a:sym typeface="Wingdings" panose="05000000000000000000" pitchFamily="2" charset="2"/>
              </a:rPr>
              <a:t>admin</a:t>
            </a:r>
            <a:r>
              <a:rPr lang="ca-ES" dirty="0" smtClean="0">
                <a:sym typeface="Wingdings" panose="05000000000000000000" pitchFamily="2" charset="2"/>
              </a:rPr>
              <a:t>/</a:t>
            </a:r>
            <a:r>
              <a:rPr lang="ca-ES" dirty="0" err="1" smtClean="0">
                <a:sym typeface="Wingdings" panose="05000000000000000000" pitchFamily="2" charset="2"/>
              </a:rPr>
              <a:t>admin</a:t>
            </a:r>
            <a:endParaRPr lang="ca-ES" dirty="0" smtClean="0">
              <a:sym typeface="Wingdings" panose="05000000000000000000" pitchFamily="2" charset="2"/>
            </a:endParaRPr>
          </a:p>
          <a:p>
            <a:pPr algn="l"/>
            <a:r>
              <a:rPr lang="ca-ES" dirty="0" smtClean="0">
                <a:sym typeface="Wingdings" panose="05000000000000000000" pitchFamily="2" charset="2"/>
              </a:rPr>
              <a:t>Les aplicacions que mantenen el </a:t>
            </a:r>
            <a:r>
              <a:rPr lang="ca-ES" b="1" dirty="0" smtClean="0">
                <a:sym typeface="Wingdings" panose="05000000000000000000" pitchFamily="2" charset="2"/>
              </a:rPr>
              <a:t>fitxer de configuració visible </a:t>
            </a:r>
            <a:r>
              <a:rPr lang="ca-ES" dirty="0" smtClean="0">
                <a:sym typeface="Wingdings" panose="05000000000000000000" pitchFamily="2" charset="2"/>
              </a:rPr>
              <a:t>amb usuari i </a:t>
            </a:r>
            <a:r>
              <a:rPr lang="ca-ES" dirty="0" err="1" smtClean="0">
                <a:sym typeface="Wingdings" panose="05000000000000000000" pitchFamily="2" charset="2"/>
              </a:rPr>
              <a:t>password</a:t>
            </a:r>
            <a:r>
              <a:rPr lang="ca-ES" dirty="0" smtClean="0">
                <a:sym typeface="Wingdings" panose="05000000000000000000" pitchFamily="2" charset="2"/>
              </a:rPr>
              <a:t> de la BD.</a:t>
            </a:r>
          </a:p>
          <a:p>
            <a:pPr algn="l"/>
            <a:r>
              <a:rPr lang="ca-ES" dirty="0" smtClean="0">
                <a:sym typeface="Wingdings" panose="05000000000000000000" pitchFamily="2" charset="2"/>
              </a:rPr>
              <a:t>Tenir habilitat per defecte el </a:t>
            </a:r>
            <a:r>
              <a:rPr lang="ca-ES" b="1" dirty="0" err="1" smtClean="0">
                <a:sym typeface="Wingdings" panose="05000000000000000000" pitchFamily="2" charset="2"/>
              </a:rPr>
              <a:t>directory</a:t>
            </a:r>
            <a:r>
              <a:rPr lang="ca-ES" b="1" dirty="0" smtClean="0">
                <a:sym typeface="Wingdings" panose="05000000000000000000" pitchFamily="2" charset="2"/>
              </a:rPr>
              <a:t> </a:t>
            </a:r>
            <a:r>
              <a:rPr lang="ca-ES" b="1" dirty="0" err="1" smtClean="0">
                <a:sym typeface="Wingdings" panose="05000000000000000000" pitchFamily="2" charset="2"/>
              </a:rPr>
              <a:t>listing</a:t>
            </a:r>
            <a:r>
              <a:rPr lang="ca-ES" b="1" dirty="0" smtClean="0">
                <a:sym typeface="Wingdings" panose="05000000000000000000" pitchFamily="2" charset="2"/>
              </a:rPr>
              <a:t>	</a:t>
            </a:r>
            <a:r>
              <a:rPr lang="ca-ES" dirty="0" smtClean="0">
                <a:sym typeface="Wingdings" panose="05000000000000000000" pitchFamily="2" charset="2"/>
              </a:rPr>
              <a:t>No haver eliminat el </a:t>
            </a:r>
            <a:r>
              <a:rPr lang="ca-ES" b="1" dirty="0" smtClean="0">
                <a:sym typeface="Wingdings" panose="05000000000000000000" pitchFamily="2" charset="2"/>
              </a:rPr>
              <a:t>fitxer </a:t>
            </a:r>
            <a:r>
              <a:rPr lang="ca-ES" b="1" dirty="0" err="1" smtClean="0">
                <a:sym typeface="Wingdings" panose="05000000000000000000" pitchFamily="2" charset="2"/>
              </a:rPr>
              <a:t>d’instal.lació</a:t>
            </a:r>
            <a:endParaRPr lang="ca-ES" b="1" dirty="0" smtClean="0">
              <a:sym typeface="Wingdings" panose="05000000000000000000" pitchFamily="2" charset="2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-3888"/>
            <a:ext cx="12192000" cy="337263"/>
          </a:xfrm>
          <a:prstGeom prst="rect">
            <a:avLst/>
          </a:prstGeom>
          <a:solidFill>
            <a:srgbClr val="1D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a-ES"/>
          </a:p>
        </p:txBody>
      </p:sp>
      <p:pic>
        <p:nvPicPr>
          <p:cNvPr id="12" name="Imagen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299" y="317262"/>
            <a:ext cx="2465661" cy="98689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6338393"/>
            <a:ext cx="12192000" cy="386258"/>
          </a:xfrm>
          <a:prstGeom prst="rect">
            <a:avLst/>
          </a:prstGeom>
          <a:solidFill>
            <a:srgbClr val="1D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a-ES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0" y="6324743"/>
            <a:ext cx="9144000" cy="442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a-ES" smtClean="0">
                <a:solidFill>
                  <a:schemeClr val="bg1"/>
                </a:solidFill>
              </a:rPr>
              <a:t>ASIX2 - Ciberseguretat i Hacking Ètic</a:t>
            </a:r>
            <a:endParaRPr lang="ca-ES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487727"/>
            <a:ext cx="4638676" cy="180829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857" y="4482485"/>
            <a:ext cx="4400393" cy="184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9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8514"/>
            <a:ext cx="9505951" cy="1154112"/>
          </a:xfrm>
        </p:spPr>
        <p:txBody>
          <a:bodyPr>
            <a:noAutofit/>
          </a:bodyPr>
          <a:lstStyle/>
          <a:p>
            <a:r>
              <a:rPr lang="ca-ES" sz="5700" b="1" dirty="0" smtClean="0">
                <a:latin typeface="+mn-lt"/>
                <a:cs typeface="Arial" panose="020B0604020202020204" pitchFamily="34" charset="0"/>
              </a:rPr>
              <a:t>SECURITY MISCONFIGURATION</a:t>
            </a:r>
            <a:endParaRPr lang="ca-ES" sz="57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336275"/>
            <a:ext cx="12192000" cy="5002117"/>
          </a:xfrm>
        </p:spPr>
        <p:txBody>
          <a:bodyPr>
            <a:normAutofit/>
          </a:bodyPr>
          <a:lstStyle/>
          <a:p>
            <a:pPr algn="l"/>
            <a:r>
              <a:rPr lang="ca-ES" b="1" dirty="0" smtClean="0"/>
              <a:t>Errors visibles </a:t>
            </a:r>
            <a:r>
              <a:rPr lang="ca-ES" dirty="0" smtClean="0"/>
              <a:t>que dona l’aplicació </a:t>
            </a:r>
            <a:r>
              <a:rPr lang="ca-ES" dirty="0" smtClean="0">
                <a:sym typeface="Wingdings" panose="05000000000000000000" pitchFamily="2" charset="2"/>
              </a:rPr>
              <a:t></a:t>
            </a:r>
          </a:p>
          <a:p>
            <a:pPr algn="l"/>
            <a:r>
              <a:rPr lang="ca-ES" dirty="0" smtClean="0"/>
              <a:t>Fitxers visibles amb informació delicada que ha d’estar eliminat </a:t>
            </a:r>
            <a:r>
              <a:rPr lang="ca-ES" dirty="0" smtClean="0">
                <a:sym typeface="Wingdings" panose="05000000000000000000" pitchFamily="2" charset="2"/>
              </a:rPr>
              <a:t> </a:t>
            </a:r>
            <a:r>
              <a:rPr lang="ca-ES" b="1" dirty="0" err="1" smtClean="0">
                <a:sym typeface="Wingdings" panose="05000000000000000000" pitchFamily="2" charset="2"/>
              </a:rPr>
              <a:t>bWAPP</a:t>
            </a:r>
            <a:r>
              <a:rPr lang="ca-ES" b="1" dirty="0" smtClean="0">
                <a:sym typeface="Wingdings" panose="05000000000000000000" pitchFamily="2" charset="2"/>
              </a:rPr>
              <a:t>/</a:t>
            </a:r>
            <a:r>
              <a:rPr lang="ca-ES" b="1" dirty="0" err="1" smtClean="0">
                <a:sym typeface="Wingdings" panose="05000000000000000000" pitchFamily="2" charset="2"/>
              </a:rPr>
              <a:t>phpinfo.php</a:t>
            </a:r>
            <a:endParaRPr lang="ca-ES" b="1" dirty="0" smtClean="0">
              <a:sym typeface="Wingdings" panose="05000000000000000000" pitchFamily="2" charset="2"/>
            </a:endParaRPr>
          </a:p>
          <a:p>
            <a:pPr algn="l"/>
            <a:endParaRPr lang="ca-ES" b="1" dirty="0">
              <a:sym typeface="Wingdings" panose="05000000000000000000" pitchFamily="2" charset="2"/>
            </a:endParaRPr>
          </a:p>
          <a:p>
            <a:pPr algn="l"/>
            <a:endParaRPr lang="ca-ES" b="1" dirty="0" smtClean="0">
              <a:sym typeface="Wingdings" panose="05000000000000000000" pitchFamily="2" charset="2"/>
            </a:endParaRPr>
          </a:p>
          <a:p>
            <a:pPr algn="l"/>
            <a:endParaRPr lang="ca-ES" b="1" dirty="0">
              <a:sym typeface="Wingdings" panose="05000000000000000000" pitchFamily="2" charset="2"/>
            </a:endParaRPr>
          </a:p>
          <a:p>
            <a:pPr algn="l"/>
            <a:endParaRPr lang="ca-ES" b="1" dirty="0" smtClean="0">
              <a:sym typeface="Wingdings" panose="05000000000000000000" pitchFamily="2" charset="2"/>
            </a:endParaRPr>
          </a:p>
          <a:p>
            <a:pPr algn="l"/>
            <a:endParaRPr lang="ca-ES" b="1" dirty="0">
              <a:sym typeface="Wingdings" panose="05000000000000000000" pitchFamily="2" charset="2"/>
            </a:endParaRPr>
          </a:p>
          <a:p>
            <a:pPr algn="l"/>
            <a:r>
              <a:rPr lang="ca-ES" dirty="0" smtClean="0">
                <a:sym typeface="Wingdings" panose="05000000000000000000" pitchFamily="2" charset="2"/>
              </a:rPr>
              <a:t>Un altre exemple seria emmagatzematges en el núvol oberts  </a:t>
            </a:r>
            <a:r>
              <a:rPr lang="ca-ES" b="1" dirty="0" smtClean="0">
                <a:sym typeface="Wingdings" panose="05000000000000000000" pitchFamily="2" charset="2"/>
              </a:rPr>
              <a:t>S3 </a:t>
            </a:r>
            <a:r>
              <a:rPr lang="ca-ES" b="1" dirty="0" err="1" smtClean="0">
                <a:sym typeface="Wingdings" panose="05000000000000000000" pitchFamily="2" charset="2"/>
              </a:rPr>
              <a:t>Bucket</a:t>
            </a:r>
            <a:r>
              <a:rPr lang="ca-ES" b="1" dirty="0" smtClean="0">
                <a:sym typeface="Wingdings" panose="05000000000000000000" pitchFamily="2" charset="2"/>
              </a:rPr>
              <a:t> de </a:t>
            </a:r>
            <a:r>
              <a:rPr lang="ca-ES" b="1" dirty="0" err="1" smtClean="0">
                <a:sym typeface="Wingdings" panose="05000000000000000000" pitchFamily="2" charset="2"/>
              </a:rPr>
              <a:t>Amazon</a:t>
            </a:r>
            <a:r>
              <a:rPr lang="ca-ES" b="1" dirty="0" smtClean="0">
                <a:sym typeface="Wingdings" panose="05000000000000000000" pitchFamily="2" charset="2"/>
              </a:rPr>
              <a:t> AWS</a:t>
            </a:r>
          </a:p>
          <a:p>
            <a:pPr algn="l"/>
            <a:r>
              <a:rPr lang="ca-ES" dirty="0" smtClean="0">
                <a:sym typeface="Wingdings" panose="05000000000000000000" pitchFamily="2" charset="2"/>
              </a:rPr>
              <a:t>Podeu provar tots els </a:t>
            </a:r>
            <a:r>
              <a:rPr lang="ca-ES" dirty="0" err="1" smtClean="0">
                <a:sym typeface="Wingdings" panose="05000000000000000000" pitchFamily="2" charset="2"/>
              </a:rPr>
              <a:t>Security</a:t>
            </a:r>
            <a:r>
              <a:rPr lang="ca-ES" dirty="0" smtClean="0">
                <a:sym typeface="Wingdings" panose="05000000000000000000" pitchFamily="2" charset="2"/>
              </a:rPr>
              <a:t> </a:t>
            </a:r>
            <a:r>
              <a:rPr lang="ca-ES" dirty="0" err="1" smtClean="0">
                <a:sym typeface="Wingdings" panose="05000000000000000000" pitchFamily="2" charset="2"/>
              </a:rPr>
              <a:t>Misconfiguration</a:t>
            </a:r>
            <a:r>
              <a:rPr lang="ca-ES" dirty="0" smtClean="0">
                <a:sym typeface="Wingdings" panose="05000000000000000000" pitchFamily="2" charset="2"/>
              </a:rPr>
              <a:t> de </a:t>
            </a:r>
            <a:r>
              <a:rPr lang="ca-ES" dirty="0" err="1" smtClean="0">
                <a:sym typeface="Wingdings" panose="05000000000000000000" pitchFamily="2" charset="2"/>
              </a:rPr>
              <a:t>bWAPP</a:t>
            </a:r>
            <a:r>
              <a:rPr lang="ca-ES" dirty="0" smtClean="0">
                <a:sym typeface="Wingdings" panose="05000000000000000000" pitchFamily="2" charset="2"/>
              </a:rPr>
              <a:t>, teniu una VM preparada amb tots els serveis disponibles </a:t>
            </a:r>
            <a:r>
              <a:rPr lang="ca-ES" dirty="0">
                <a:sym typeface="Wingdings" panose="05000000000000000000" pitchFamily="2" charset="2"/>
                <a:hlinkClick r:id="rId3"/>
              </a:rPr>
              <a:t>https://sourceforge.net/projects/bwapp/files/bee-box</a:t>
            </a:r>
            <a:r>
              <a:rPr lang="ca-ES" dirty="0" smtClean="0">
                <a:sym typeface="Wingdings" panose="05000000000000000000" pitchFamily="2" charset="2"/>
                <a:hlinkClick r:id="rId3"/>
              </a:rPr>
              <a:t>/</a:t>
            </a:r>
            <a:endParaRPr lang="ca-ES" dirty="0" smtClean="0">
              <a:sym typeface="Wingdings" panose="05000000000000000000" pitchFamily="2" charset="2"/>
            </a:endParaRPr>
          </a:p>
          <a:p>
            <a:pPr algn="l"/>
            <a:r>
              <a:rPr lang="ca-ES" dirty="0" smtClean="0">
                <a:sym typeface="Wingdings" panose="05000000000000000000" pitchFamily="2" charset="2"/>
              </a:rPr>
              <a:t>Fitxers de configuració o </a:t>
            </a:r>
            <a:r>
              <a:rPr lang="ca-ES" dirty="0" err="1" smtClean="0">
                <a:sym typeface="Wingdings" panose="05000000000000000000" pitchFamily="2" charset="2"/>
              </a:rPr>
              <a:t>backups</a:t>
            </a:r>
            <a:r>
              <a:rPr lang="ca-ES" dirty="0" smtClean="0">
                <a:sym typeface="Wingdings" panose="05000000000000000000" pitchFamily="2" charset="2"/>
              </a:rPr>
              <a:t> que no estan </a:t>
            </a:r>
            <a:r>
              <a:rPr lang="ca-ES" dirty="0">
                <a:sym typeface="Wingdings" panose="05000000000000000000" pitchFamily="2" charset="2"/>
              </a:rPr>
              <a:t>ben protegits </a:t>
            </a:r>
            <a:r>
              <a:rPr lang="ca-ES" b="1" dirty="0">
                <a:sym typeface="Wingdings" panose="05000000000000000000" pitchFamily="2" charset="2"/>
              </a:rPr>
              <a:t>/</a:t>
            </a:r>
            <a:r>
              <a:rPr lang="ca-ES" b="1" dirty="0" err="1">
                <a:sym typeface="Wingdings" panose="05000000000000000000" pitchFamily="2" charset="2"/>
              </a:rPr>
              <a:t>bWAPP</a:t>
            </a:r>
            <a:r>
              <a:rPr lang="ca-ES" b="1" dirty="0">
                <a:sym typeface="Wingdings" panose="05000000000000000000" pitchFamily="2" charset="2"/>
              </a:rPr>
              <a:t>/</a:t>
            </a:r>
            <a:r>
              <a:rPr lang="ca-ES" b="1" dirty="0" err="1">
                <a:sym typeface="Wingdings" panose="05000000000000000000" pitchFamily="2" charset="2"/>
              </a:rPr>
              <a:t>sm_obu_files.php</a:t>
            </a:r>
            <a:endParaRPr lang="ca-ES" b="1" dirty="0" smtClean="0">
              <a:sym typeface="Wingdings" panose="05000000000000000000" pitchFamily="2" charset="2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-3888"/>
            <a:ext cx="12192000" cy="337263"/>
          </a:xfrm>
          <a:prstGeom prst="rect">
            <a:avLst/>
          </a:prstGeom>
          <a:solidFill>
            <a:srgbClr val="1D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a-ES"/>
          </a:p>
        </p:txBody>
      </p:sp>
      <p:pic>
        <p:nvPicPr>
          <p:cNvPr id="12" name="Imagen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299" y="317262"/>
            <a:ext cx="2465661" cy="98689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6338393"/>
            <a:ext cx="12192000" cy="386258"/>
          </a:xfrm>
          <a:prstGeom prst="rect">
            <a:avLst/>
          </a:prstGeom>
          <a:solidFill>
            <a:srgbClr val="1D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a-ES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0" y="6324743"/>
            <a:ext cx="9144000" cy="442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a-ES" smtClean="0">
                <a:solidFill>
                  <a:schemeClr val="bg1"/>
                </a:solidFill>
              </a:rPr>
              <a:t>ASIX2 - Ciberseguretat i Hacking Ètic</a:t>
            </a:r>
            <a:endParaRPr lang="ca-E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5289" y="1381005"/>
            <a:ext cx="7339671" cy="27551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2637" y="2157412"/>
            <a:ext cx="7358063" cy="209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8514"/>
            <a:ext cx="9505951" cy="1154112"/>
          </a:xfrm>
        </p:spPr>
        <p:txBody>
          <a:bodyPr>
            <a:noAutofit/>
          </a:bodyPr>
          <a:lstStyle/>
          <a:p>
            <a:r>
              <a:rPr lang="ca-ES" sz="5700" b="1" dirty="0" smtClean="0">
                <a:latin typeface="+mn-lt"/>
                <a:cs typeface="Arial" panose="020B0604020202020204" pitchFamily="34" charset="0"/>
              </a:rPr>
              <a:t>SECURITY MISCONFIGURATION</a:t>
            </a:r>
            <a:endParaRPr lang="ca-ES" sz="57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336275"/>
            <a:ext cx="12192000" cy="5002117"/>
          </a:xfrm>
        </p:spPr>
        <p:txBody>
          <a:bodyPr>
            <a:normAutofit/>
          </a:bodyPr>
          <a:lstStyle/>
          <a:p>
            <a:pPr algn="l"/>
            <a:r>
              <a:rPr lang="ca-ES" dirty="0" smtClean="0"/>
              <a:t>Podem trobar S3 </a:t>
            </a:r>
            <a:r>
              <a:rPr lang="ca-ES" dirty="0" err="1" smtClean="0"/>
              <a:t>Buckets</a:t>
            </a:r>
            <a:r>
              <a:rPr lang="ca-ES" dirty="0" smtClean="0"/>
              <a:t> de </a:t>
            </a:r>
            <a:r>
              <a:rPr lang="ca-ES" dirty="0" err="1" smtClean="0"/>
              <a:t>Amazon</a:t>
            </a:r>
            <a:r>
              <a:rPr lang="ca-ES" dirty="0" smtClean="0"/>
              <a:t> a Internet a partir de permutacions de noms de certificats</a:t>
            </a:r>
          </a:p>
          <a:p>
            <a:pPr algn="l"/>
            <a:r>
              <a:rPr lang="ca-ES" b="1" dirty="0" smtClean="0">
                <a:sym typeface="Wingdings" panose="05000000000000000000" pitchFamily="2" charset="2"/>
              </a:rPr>
              <a:t>Cloneu el </a:t>
            </a:r>
            <a:r>
              <a:rPr lang="ca-ES" b="1" dirty="0" err="1" smtClean="0">
                <a:sym typeface="Wingdings" panose="05000000000000000000" pitchFamily="2" charset="2"/>
              </a:rPr>
              <a:t>repo</a:t>
            </a:r>
            <a:r>
              <a:rPr lang="ca-ES" b="1" dirty="0" smtClean="0">
                <a:sym typeface="Wingdings" panose="05000000000000000000" pitchFamily="2" charset="2"/>
              </a:rPr>
              <a:t>  /eth0izzle/</a:t>
            </a:r>
            <a:r>
              <a:rPr lang="ca-ES" b="1" dirty="0" err="1" smtClean="0">
                <a:sym typeface="Wingdings" panose="05000000000000000000" pitchFamily="2" charset="2"/>
              </a:rPr>
              <a:t>bucket-stream.git</a:t>
            </a:r>
            <a:endParaRPr lang="ca-ES" b="1" dirty="0">
              <a:sym typeface="Wingdings" panose="05000000000000000000" pitchFamily="2" charset="2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ca-ES" b="1" dirty="0" smtClean="0">
                <a:sym typeface="Wingdings" panose="05000000000000000000" pitchFamily="2" charset="2"/>
              </a:rPr>
              <a:t>$ cd </a:t>
            </a:r>
            <a:r>
              <a:rPr lang="ca-ES" b="1" dirty="0" err="1">
                <a:sym typeface="Wingdings" panose="05000000000000000000" pitchFamily="2" charset="2"/>
              </a:rPr>
              <a:t>bucket-stream</a:t>
            </a:r>
            <a:endParaRPr lang="ca-ES" b="1" dirty="0">
              <a:sym typeface="Wingdings" panose="05000000000000000000" pitchFamily="2" charset="2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ca-ES" b="1" dirty="0" smtClean="0">
                <a:sym typeface="Wingdings" panose="05000000000000000000" pitchFamily="2" charset="2"/>
              </a:rPr>
              <a:t>$ pip3 </a:t>
            </a:r>
            <a:r>
              <a:rPr lang="ca-ES" b="1" dirty="0" err="1">
                <a:sym typeface="Wingdings" panose="05000000000000000000" pitchFamily="2" charset="2"/>
              </a:rPr>
              <a:t>install</a:t>
            </a:r>
            <a:r>
              <a:rPr lang="ca-ES" b="1" dirty="0">
                <a:sym typeface="Wingdings" panose="05000000000000000000" pitchFamily="2" charset="2"/>
              </a:rPr>
              <a:t> -r requirements.txt</a:t>
            </a:r>
          </a:p>
          <a:p>
            <a:pPr marL="457200" indent="-457200" algn="l">
              <a:buFont typeface="+mj-lt"/>
              <a:buAutoNum type="arabicPeriod"/>
            </a:pPr>
            <a:r>
              <a:rPr lang="ca-ES" b="1" dirty="0" smtClean="0">
                <a:sym typeface="Wingdings" panose="05000000000000000000" pitchFamily="2" charset="2"/>
              </a:rPr>
              <a:t>$ python3 </a:t>
            </a:r>
            <a:r>
              <a:rPr lang="ca-ES" b="1" dirty="0">
                <a:sym typeface="Wingdings" panose="05000000000000000000" pitchFamily="2" charset="2"/>
              </a:rPr>
              <a:t>bucket-stream.py</a:t>
            </a:r>
            <a:endParaRPr lang="ca-ES" b="1" dirty="0" smtClean="0">
              <a:sym typeface="Wingdings" panose="05000000000000000000" pitchFamily="2" charset="2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-3888"/>
            <a:ext cx="12192000" cy="337263"/>
          </a:xfrm>
          <a:prstGeom prst="rect">
            <a:avLst/>
          </a:prstGeom>
          <a:solidFill>
            <a:srgbClr val="1D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a-ES"/>
          </a:p>
        </p:txBody>
      </p:sp>
      <p:pic>
        <p:nvPicPr>
          <p:cNvPr id="12" name="Imagen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299" y="317262"/>
            <a:ext cx="2465661" cy="98689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6338393"/>
            <a:ext cx="12192000" cy="386258"/>
          </a:xfrm>
          <a:prstGeom prst="rect">
            <a:avLst/>
          </a:prstGeom>
          <a:solidFill>
            <a:srgbClr val="1D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a-ES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0" y="6324743"/>
            <a:ext cx="9144000" cy="442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a-ES" smtClean="0">
                <a:solidFill>
                  <a:schemeClr val="bg1"/>
                </a:solidFill>
              </a:rPr>
              <a:t>ASIX2 - Ciberseguretat i Hacking Ètic</a:t>
            </a:r>
            <a:endParaRPr lang="ca-ES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2" y="3687204"/>
            <a:ext cx="4486676" cy="259517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190" y="3687205"/>
            <a:ext cx="4150751" cy="262841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4572" y="3687204"/>
            <a:ext cx="3777428" cy="261928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4692" y="1839046"/>
            <a:ext cx="5861995" cy="181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8514"/>
            <a:ext cx="9505951" cy="1154112"/>
          </a:xfrm>
        </p:spPr>
        <p:txBody>
          <a:bodyPr>
            <a:noAutofit/>
          </a:bodyPr>
          <a:lstStyle/>
          <a:p>
            <a:r>
              <a:rPr lang="ca-ES" sz="5700" b="1" dirty="0" smtClean="0">
                <a:latin typeface="+mn-lt"/>
                <a:cs typeface="Arial" panose="020B0604020202020204" pitchFamily="34" charset="0"/>
              </a:rPr>
              <a:t>SECURITY MISCONFIGURATION</a:t>
            </a:r>
            <a:endParaRPr lang="ca-ES" sz="57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336275"/>
            <a:ext cx="12192000" cy="5002117"/>
          </a:xfrm>
        </p:spPr>
        <p:txBody>
          <a:bodyPr>
            <a:normAutofit/>
          </a:bodyPr>
          <a:lstStyle/>
          <a:p>
            <a:pPr algn="l"/>
            <a:endParaRPr lang="ca-ES" dirty="0" smtClean="0">
              <a:sym typeface="Wingdings" panose="05000000000000000000" pitchFamily="2" charset="2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-3888"/>
            <a:ext cx="12192000" cy="337263"/>
          </a:xfrm>
          <a:prstGeom prst="rect">
            <a:avLst/>
          </a:prstGeom>
          <a:solidFill>
            <a:srgbClr val="1D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a-ES"/>
          </a:p>
        </p:txBody>
      </p:sp>
      <p:pic>
        <p:nvPicPr>
          <p:cNvPr id="12" name="Imagen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299" y="317262"/>
            <a:ext cx="2465661" cy="98689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6338393"/>
            <a:ext cx="12192000" cy="386258"/>
          </a:xfrm>
          <a:prstGeom prst="rect">
            <a:avLst/>
          </a:prstGeom>
          <a:solidFill>
            <a:srgbClr val="1D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a-ES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0" y="6324743"/>
            <a:ext cx="9144000" cy="442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a-ES" smtClean="0">
                <a:solidFill>
                  <a:schemeClr val="bg1"/>
                </a:solidFill>
              </a:rPr>
              <a:t>ASIX2 - Ciberseguretat i Hacking Ètic</a:t>
            </a:r>
            <a:endParaRPr lang="ca-ES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357" y="1361572"/>
            <a:ext cx="8959285" cy="496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4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8514"/>
            <a:ext cx="9505951" cy="1154112"/>
          </a:xfrm>
        </p:spPr>
        <p:txBody>
          <a:bodyPr>
            <a:noAutofit/>
          </a:bodyPr>
          <a:lstStyle/>
          <a:p>
            <a:r>
              <a:rPr lang="ca-ES" sz="5700" b="1" dirty="0" smtClean="0">
                <a:latin typeface="+mn-lt"/>
                <a:cs typeface="Arial" panose="020B0604020202020204" pitchFamily="34" charset="0"/>
              </a:rPr>
              <a:t>SECURITY MISCONFIGURATION</a:t>
            </a:r>
            <a:endParaRPr lang="ca-ES" sz="57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336275"/>
            <a:ext cx="12192000" cy="5002117"/>
          </a:xfrm>
        </p:spPr>
        <p:txBody>
          <a:bodyPr>
            <a:normAutofit/>
          </a:bodyPr>
          <a:lstStyle/>
          <a:p>
            <a:pPr algn="l"/>
            <a:r>
              <a:rPr lang="ca-ES" dirty="0" smtClean="0">
                <a:sym typeface="Wingdings" panose="05000000000000000000" pitchFamily="2" charset="2"/>
              </a:rPr>
              <a:t>La vulnerabilitat que afecta a </a:t>
            </a:r>
            <a:r>
              <a:rPr lang="ca-ES" b="1" dirty="0" smtClean="0">
                <a:sym typeface="Wingdings" panose="05000000000000000000" pitchFamily="2" charset="2"/>
              </a:rPr>
              <a:t>Cross-</a:t>
            </a:r>
            <a:r>
              <a:rPr lang="ca-ES" b="1" dirty="0" err="1" smtClean="0">
                <a:sym typeface="Wingdings" panose="05000000000000000000" pitchFamily="2" charset="2"/>
              </a:rPr>
              <a:t>Origin</a:t>
            </a:r>
            <a:r>
              <a:rPr lang="ca-ES" b="1" dirty="0" smtClean="0">
                <a:sym typeface="Wingdings" panose="05000000000000000000" pitchFamily="2" charset="2"/>
              </a:rPr>
              <a:t> </a:t>
            </a:r>
            <a:r>
              <a:rPr lang="ca-ES" b="1" dirty="0" err="1" smtClean="0">
                <a:sym typeface="Wingdings" panose="05000000000000000000" pitchFamily="2" charset="2"/>
              </a:rPr>
              <a:t>Resource</a:t>
            </a:r>
            <a:r>
              <a:rPr lang="ca-ES" b="1" dirty="0" smtClean="0">
                <a:sym typeface="Wingdings" panose="05000000000000000000" pitchFamily="2" charset="2"/>
              </a:rPr>
              <a:t> </a:t>
            </a:r>
            <a:r>
              <a:rPr lang="ca-ES" b="1" dirty="0" err="1" smtClean="0">
                <a:sym typeface="Wingdings" panose="05000000000000000000" pitchFamily="2" charset="2"/>
              </a:rPr>
              <a:t>Sharing</a:t>
            </a:r>
            <a:r>
              <a:rPr lang="ca-ES" dirty="0" smtClean="0">
                <a:sym typeface="Wingdings" panose="05000000000000000000" pitchFamily="2" charset="2"/>
              </a:rPr>
              <a:t> (CORS)</a:t>
            </a:r>
            <a:r>
              <a:rPr lang="ca-ES" b="1" dirty="0">
                <a:sym typeface="Wingdings" panose="05000000000000000000" pitchFamily="2" charset="2"/>
              </a:rPr>
              <a:t> </a:t>
            </a:r>
            <a:r>
              <a:rPr lang="ca-ES" dirty="0" smtClean="0">
                <a:sym typeface="Wingdings" panose="05000000000000000000" pitchFamily="2" charset="2"/>
              </a:rPr>
              <a:t>permet a un atacant carregar dades d’un servidor web extern i fer peticions a la pàgina web que tenim com a </a:t>
            </a:r>
            <a:r>
              <a:rPr lang="ca-ES" dirty="0" err="1" smtClean="0">
                <a:sym typeface="Wingdings" panose="05000000000000000000" pitchFamily="2" charset="2"/>
              </a:rPr>
              <a:t>target</a:t>
            </a:r>
            <a:r>
              <a:rPr lang="ca-ES" dirty="0" smtClean="0"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ca-ES" dirty="0" smtClean="0">
                <a:sym typeface="Wingdings" panose="05000000000000000000" pitchFamily="2" charset="2"/>
              </a:rPr>
              <a:t>Una bona configuració no permetria carregar dades externes per la </a:t>
            </a:r>
            <a:r>
              <a:rPr lang="ca-ES" b="1" dirty="0" err="1" smtClean="0">
                <a:sym typeface="Wingdings" panose="05000000000000000000" pitchFamily="2" charset="2"/>
              </a:rPr>
              <a:t>Same-Origin</a:t>
            </a:r>
            <a:r>
              <a:rPr lang="ca-ES" b="1" dirty="0" smtClean="0">
                <a:sym typeface="Wingdings" panose="05000000000000000000" pitchFamily="2" charset="2"/>
              </a:rPr>
              <a:t> </a:t>
            </a:r>
            <a:r>
              <a:rPr lang="ca-ES" b="1" dirty="0" err="1" smtClean="0">
                <a:sym typeface="Wingdings" panose="05000000000000000000" pitchFamily="2" charset="2"/>
              </a:rPr>
              <a:t>Policy</a:t>
            </a:r>
            <a:r>
              <a:rPr lang="ca-ES" b="1" dirty="0" smtClean="0">
                <a:sym typeface="Wingdings" panose="05000000000000000000" pitchFamily="2" charset="2"/>
              </a:rPr>
              <a:t> </a:t>
            </a:r>
            <a:r>
              <a:rPr lang="ca-ES" dirty="0" smtClean="0">
                <a:sym typeface="Wingdings" panose="05000000000000000000" pitchFamily="2" charset="2"/>
              </a:rPr>
              <a:t>(SOP).</a:t>
            </a:r>
          </a:p>
          <a:p>
            <a:pPr algn="l"/>
            <a:endParaRPr lang="ca-ES" dirty="0">
              <a:sym typeface="Wingdings" panose="05000000000000000000" pitchFamily="2" charset="2"/>
            </a:endParaRPr>
          </a:p>
          <a:p>
            <a:pPr algn="l"/>
            <a:endParaRPr lang="ca-ES" dirty="0" smtClean="0">
              <a:sym typeface="Wingdings" panose="05000000000000000000" pitchFamily="2" charset="2"/>
            </a:endParaRPr>
          </a:p>
          <a:p>
            <a:pPr algn="l"/>
            <a:r>
              <a:rPr lang="ca-ES" dirty="0" smtClean="0">
                <a:sym typeface="Wingdings" panose="05000000000000000000" pitchFamily="2" charset="2"/>
              </a:rPr>
              <a:t>La vulnerabilitat pot ser explotada si el </a:t>
            </a:r>
            <a:r>
              <a:rPr lang="ca-ES" dirty="0" err="1" smtClean="0">
                <a:sym typeface="Wingdings" panose="05000000000000000000" pitchFamily="2" charset="2"/>
              </a:rPr>
              <a:t>header</a:t>
            </a:r>
            <a:r>
              <a:rPr lang="ca-ES" dirty="0" smtClean="0">
                <a:sym typeface="Wingdings" panose="05000000000000000000" pitchFamily="2" charset="2"/>
              </a:rPr>
              <a:t> disposa de </a:t>
            </a:r>
            <a:r>
              <a:rPr lang="ca-ES" dirty="0">
                <a:sym typeface="Wingdings" panose="05000000000000000000" pitchFamily="2" charset="2"/>
              </a:rPr>
              <a:t> </a:t>
            </a:r>
            <a:r>
              <a:rPr lang="ca-ES" b="1" dirty="0">
                <a:sym typeface="Wingdings" panose="05000000000000000000" pitchFamily="2" charset="2"/>
              </a:rPr>
              <a:t>Access-Control-</a:t>
            </a:r>
            <a:r>
              <a:rPr lang="ca-ES" b="1" dirty="0" err="1">
                <a:sym typeface="Wingdings" panose="05000000000000000000" pitchFamily="2" charset="2"/>
              </a:rPr>
              <a:t>Allow</a:t>
            </a:r>
            <a:r>
              <a:rPr lang="ca-ES" b="1" dirty="0">
                <a:sym typeface="Wingdings" panose="05000000000000000000" pitchFamily="2" charset="2"/>
              </a:rPr>
              <a:t>-</a:t>
            </a:r>
            <a:r>
              <a:rPr lang="ca-ES" b="1" dirty="0" err="1">
                <a:sym typeface="Wingdings" panose="05000000000000000000" pitchFamily="2" charset="2"/>
              </a:rPr>
              <a:t>Origin</a:t>
            </a:r>
            <a:r>
              <a:rPr lang="ca-ES" b="1" dirty="0">
                <a:sym typeface="Wingdings" panose="05000000000000000000" pitchFamily="2" charset="2"/>
              </a:rPr>
              <a:t>: *</a:t>
            </a:r>
            <a:endParaRPr lang="ca-ES" b="1" dirty="0" smtClean="0">
              <a:sym typeface="Wingdings" panose="05000000000000000000" pitchFamily="2" charset="2"/>
            </a:endParaRPr>
          </a:p>
          <a:p>
            <a:pPr algn="l"/>
            <a:r>
              <a:rPr lang="ca-ES" dirty="0" smtClean="0">
                <a:sym typeface="Wingdings" panose="05000000000000000000" pitchFamily="2" charset="2"/>
              </a:rPr>
              <a:t>Creem un fitxer que realitzi un </a:t>
            </a:r>
            <a:r>
              <a:rPr lang="ca-ES" b="1" dirty="0" smtClean="0">
                <a:sym typeface="Wingdings" panose="05000000000000000000" pitchFamily="2" charset="2"/>
              </a:rPr>
              <a:t>XML </a:t>
            </a:r>
            <a:r>
              <a:rPr lang="ca-ES" b="1" dirty="0" err="1" smtClean="0">
                <a:sym typeface="Wingdings" panose="05000000000000000000" pitchFamily="2" charset="2"/>
              </a:rPr>
              <a:t>request</a:t>
            </a:r>
            <a:r>
              <a:rPr lang="ca-ES" b="1" dirty="0" smtClean="0">
                <a:sym typeface="Wingdings" panose="05000000000000000000" pitchFamily="2" charset="2"/>
              </a:rPr>
              <a:t> </a:t>
            </a:r>
            <a:r>
              <a:rPr lang="ca-ES" dirty="0" smtClean="0">
                <a:sym typeface="Wingdings" panose="05000000000000000000" pitchFamily="2" charset="2"/>
              </a:rPr>
              <a:t>i podem obtenir el missatge sense estar identificats.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0" y="-3888"/>
            <a:ext cx="12192000" cy="337263"/>
          </a:xfrm>
          <a:prstGeom prst="rect">
            <a:avLst/>
          </a:prstGeom>
          <a:solidFill>
            <a:srgbClr val="1D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a-ES"/>
          </a:p>
        </p:txBody>
      </p:sp>
      <p:pic>
        <p:nvPicPr>
          <p:cNvPr id="12" name="Imagen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299" y="317262"/>
            <a:ext cx="2465661" cy="98689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6338393"/>
            <a:ext cx="12192000" cy="386258"/>
          </a:xfrm>
          <a:prstGeom prst="rect">
            <a:avLst/>
          </a:prstGeom>
          <a:solidFill>
            <a:srgbClr val="1D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a-ES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0" y="6324743"/>
            <a:ext cx="9144000" cy="442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a-ES" smtClean="0">
                <a:solidFill>
                  <a:schemeClr val="bg1"/>
                </a:solidFill>
              </a:rPr>
              <a:t>ASIX2 - Ciberseguretat i Hacking Ètic</a:t>
            </a:r>
            <a:endParaRPr lang="ca-E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" y="2552699"/>
            <a:ext cx="7080523" cy="8440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7100" y="2660392"/>
            <a:ext cx="4914900" cy="6286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3509" y="4445543"/>
            <a:ext cx="4010025" cy="17526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23" y="4346733"/>
            <a:ext cx="4605337" cy="197801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8300" y="4470785"/>
            <a:ext cx="3312068" cy="28474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9196" y="4787655"/>
            <a:ext cx="2087014" cy="143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8514"/>
            <a:ext cx="9505951" cy="1154112"/>
          </a:xfrm>
        </p:spPr>
        <p:txBody>
          <a:bodyPr>
            <a:noAutofit/>
          </a:bodyPr>
          <a:lstStyle/>
          <a:p>
            <a:r>
              <a:rPr lang="ca-ES" sz="5700" b="1" dirty="0" smtClean="0">
                <a:latin typeface="+mn-lt"/>
                <a:cs typeface="Arial" panose="020B0604020202020204" pitchFamily="34" charset="0"/>
              </a:rPr>
              <a:t>SECURITY MISCONFIGURATION</a:t>
            </a:r>
            <a:endParaRPr lang="ca-ES" sz="57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336275"/>
            <a:ext cx="12192000" cy="5002117"/>
          </a:xfrm>
        </p:spPr>
        <p:txBody>
          <a:bodyPr>
            <a:normAutofit/>
          </a:bodyPr>
          <a:lstStyle/>
          <a:p>
            <a:pPr algn="l"/>
            <a:r>
              <a:rPr lang="ca-ES" dirty="0" smtClean="0">
                <a:sym typeface="Wingdings" panose="05000000000000000000" pitchFamily="2" charset="2"/>
              </a:rPr>
              <a:t>Un exemple de fitxers accessibles fàcilment son els </a:t>
            </a:r>
            <a:r>
              <a:rPr lang="ca-ES" b="1" dirty="0" smtClean="0">
                <a:sym typeface="Wingdings" panose="05000000000000000000" pitchFamily="2" charset="2"/>
              </a:rPr>
              <a:t>BACKUPS </a:t>
            </a:r>
            <a:r>
              <a:rPr lang="ca-ES" dirty="0" smtClean="0">
                <a:sym typeface="Wingdings" panose="05000000000000000000" pitchFamily="2" charset="2"/>
              </a:rPr>
              <a:t>amb noms fàcilment deduïbles.</a:t>
            </a:r>
          </a:p>
          <a:p>
            <a:pPr algn="l"/>
            <a:r>
              <a:rPr lang="ca-ES" dirty="0" smtClean="0">
                <a:sym typeface="Wingdings" panose="05000000000000000000" pitchFamily="2" charset="2"/>
              </a:rPr>
              <a:t>Poden descarregar fitxers si coneixen la carpeta.</a:t>
            </a:r>
          </a:p>
          <a:p>
            <a:pPr algn="l"/>
            <a:r>
              <a:rPr lang="ca-ES" dirty="0" smtClean="0">
                <a:sym typeface="Wingdings" panose="05000000000000000000" pitchFamily="2" charset="2"/>
              </a:rPr>
              <a:t>Poden fer atac de força bruta i descobrir noms.</a:t>
            </a:r>
          </a:p>
          <a:p>
            <a:pPr algn="l"/>
            <a:r>
              <a:rPr lang="ca-ES" dirty="0" smtClean="0">
                <a:sym typeface="Wingdings" panose="05000000000000000000" pitchFamily="2" charset="2"/>
              </a:rPr>
              <a:t>El fitxer </a:t>
            </a:r>
            <a:r>
              <a:rPr lang="ca-ES" b="1" dirty="0" smtClean="0">
                <a:sym typeface="Wingdings" panose="05000000000000000000" pitchFamily="2" charset="2"/>
              </a:rPr>
              <a:t>config.inc </a:t>
            </a:r>
            <a:r>
              <a:rPr lang="ca-ES" dirty="0" smtClean="0">
                <a:sym typeface="Wingdings" panose="05000000000000000000" pitchFamily="2" charset="2"/>
              </a:rPr>
              <a:t>conté dades d’accés a la BD.</a:t>
            </a:r>
          </a:p>
          <a:p>
            <a:pPr algn="l"/>
            <a:endParaRPr lang="ca-ES" b="1" dirty="0">
              <a:sym typeface="Wingdings" panose="05000000000000000000" pitchFamily="2" charset="2"/>
            </a:endParaRPr>
          </a:p>
          <a:p>
            <a:pPr algn="l"/>
            <a:endParaRPr lang="ca-ES" b="1" dirty="0" smtClean="0">
              <a:sym typeface="Wingdings" panose="05000000000000000000" pitchFamily="2" charset="2"/>
            </a:endParaRPr>
          </a:p>
          <a:p>
            <a:pPr algn="l"/>
            <a:endParaRPr lang="ca-ES" b="1" dirty="0">
              <a:sym typeface="Wingdings" panose="05000000000000000000" pitchFamily="2" charset="2"/>
            </a:endParaRPr>
          </a:p>
          <a:p>
            <a:pPr algn="l"/>
            <a:r>
              <a:rPr lang="ca-ES" dirty="0" smtClean="0">
                <a:sym typeface="Wingdings" panose="05000000000000000000" pitchFamily="2" charset="2"/>
              </a:rPr>
              <a:t>Si descarreguem el fitxer </a:t>
            </a:r>
            <a:r>
              <a:rPr lang="ca-ES" b="1" dirty="0" err="1" smtClean="0">
                <a:sym typeface="Wingdings" panose="05000000000000000000" pitchFamily="2" charset="2"/>
              </a:rPr>
              <a:t>portal.bak</a:t>
            </a:r>
            <a:r>
              <a:rPr lang="ca-ES" b="1" dirty="0" smtClean="0">
                <a:sym typeface="Wingdings" panose="05000000000000000000" pitchFamily="2" charset="2"/>
              </a:rPr>
              <a:t> </a:t>
            </a:r>
            <a:r>
              <a:rPr lang="ca-ES" dirty="0" smtClean="0">
                <a:sym typeface="Wingdings" panose="05000000000000000000" pitchFamily="2" charset="2"/>
              </a:rPr>
              <a:t>veurem codi </a:t>
            </a:r>
            <a:r>
              <a:rPr lang="ca-ES" dirty="0" err="1" smtClean="0">
                <a:sym typeface="Wingdings" panose="05000000000000000000" pitchFamily="2" charset="2"/>
              </a:rPr>
              <a:t>php</a:t>
            </a:r>
            <a:r>
              <a:rPr lang="ca-ES" dirty="0" smtClean="0">
                <a:sym typeface="Wingdings" panose="05000000000000000000" pitchFamily="2" charset="2"/>
              </a:rPr>
              <a:t> i sabrem com està muntada l’aplicació.</a:t>
            </a:r>
          </a:p>
          <a:p>
            <a:pPr algn="l"/>
            <a:r>
              <a:rPr lang="ca-ES" dirty="0" smtClean="0">
                <a:sym typeface="Wingdings" panose="05000000000000000000" pitchFamily="2" charset="2"/>
              </a:rPr>
              <a:t>Si descarreguem el fitxer </a:t>
            </a:r>
            <a:r>
              <a:rPr lang="ca-ES" b="1" dirty="0" smtClean="0">
                <a:sym typeface="Wingdings" panose="05000000000000000000" pitchFamily="2" charset="2"/>
              </a:rPr>
              <a:t>portal.zip </a:t>
            </a:r>
            <a:r>
              <a:rPr lang="ca-ES" dirty="0" smtClean="0">
                <a:sym typeface="Wingdings" panose="05000000000000000000" pitchFamily="2" charset="2"/>
              </a:rPr>
              <a:t>hi ha un </a:t>
            </a:r>
            <a:r>
              <a:rPr lang="ca-ES" dirty="0" err="1" smtClean="0">
                <a:sym typeface="Wingdings" panose="05000000000000000000" pitchFamily="2" charset="2"/>
              </a:rPr>
              <a:t>backup</a:t>
            </a:r>
            <a:r>
              <a:rPr lang="ca-ES" dirty="0" smtClean="0">
                <a:sym typeface="Wingdings" panose="05000000000000000000" pitchFamily="2" charset="2"/>
              </a:rPr>
              <a:t> amb dades de la BD, </a:t>
            </a:r>
            <a:r>
              <a:rPr lang="ca-ES" dirty="0" err="1" smtClean="0">
                <a:sym typeface="Wingdings" panose="05000000000000000000" pitchFamily="2" charset="2"/>
              </a:rPr>
              <a:t>index</a:t>
            </a:r>
            <a:r>
              <a:rPr lang="ca-ES" dirty="0" smtClean="0">
                <a:sym typeface="Wingdings" panose="05000000000000000000" pitchFamily="2" charset="2"/>
              </a:rPr>
              <a:t>, </a:t>
            </a:r>
            <a:r>
              <a:rPr lang="ca-ES" dirty="0" err="1" smtClean="0">
                <a:sym typeface="Wingdings" panose="05000000000000000000" pitchFamily="2" charset="2"/>
              </a:rPr>
              <a:t>template</a:t>
            </a:r>
            <a:r>
              <a:rPr lang="ca-ES" dirty="0" smtClean="0">
                <a:sym typeface="Wingdings" panose="05000000000000000000" pitchFamily="2" charset="2"/>
              </a:rPr>
              <a:t>...</a:t>
            </a:r>
          </a:p>
          <a:p>
            <a:pPr algn="l"/>
            <a:r>
              <a:rPr lang="ca-ES" dirty="0" smtClean="0">
                <a:sym typeface="Wingdings" panose="05000000000000000000" pitchFamily="2" charset="2"/>
              </a:rPr>
              <a:t>Si descarreguem el fitxer </a:t>
            </a:r>
            <a:r>
              <a:rPr lang="ca-ES" b="1" dirty="0" err="1" smtClean="0">
                <a:sym typeface="Wingdings" panose="05000000000000000000" pitchFamily="2" charset="2"/>
              </a:rPr>
              <a:t>web.config</a:t>
            </a:r>
            <a:r>
              <a:rPr lang="ca-ES" b="1" dirty="0" smtClean="0">
                <a:sym typeface="Wingdings" panose="05000000000000000000" pitchFamily="2" charset="2"/>
              </a:rPr>
              <a:t> </a:t>
            </a:r>
            <a:r>
              <a:rPr lang="ca-ES" dirty="0" smtClean="0">
                <a:sym typeface="Wingdings" panose="05000000000000000000" pitchFamily="2" charset="2"/>
              </a:rPr>
              <a:t>es un fitxer </a:t>
            </a:r>
            <a:r>
              <a:rPr lang="ca-ES" dirty="0" err="1" smtClean="0">
                <a:sym typeface="Wingdings" panose="05000000000000000000" pitchFamily="2" charset="2"/>
              </a:rPr>
              <a:t>xml</a:t>
            </a:r>
            <a:r>
              <a:rPr lang="ca-ES" dirty="0" smtClean="0">
                <a:sym typeface="Wingdings" panose="05000000000000000000" pitchFamily="2" charset="2"/>
              </a:rPr>
              <a:t> amb claus de serveis d’un </a:t>
            </a:r>
            <a:r>
              <a:rPr lang="ca-ES" b="1" dirty="0" smtClean="0">
                <a:sym typeface="Wingdings" panose="05000000000000000000" pitchFamily="2" charset="2"/>
              </a:rPr>
              <a:t>server Windows</a:t>
            </a:r>
            <a:r>
              <a:rPr lang="ca-ES" dirty="0" smtClean="0"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ca-ES" dirty="0" smtClean="0">
                <a:sym typeface="Wingdings" panose="05000000000000000000" pitchFamily="2" charset="2"/>
              </a:rPr>
              <a:t>Si descarreguem el fitxer </a:t>
            </a:r>
            <a:r>
              <a:rPr lang="ca-ES" b="1" dirty="0" err="1" smtClean="0">
                <a:sym typeface="Wingdings" panose="05000000000000000000" pitchFamily="2" charset="2"/>
              </a:rPr>
              <a:t>wp-config.bak</a:t>
            </a:r>
            <a:r>
              <a:rPr lang="ca-ES" b="1" dirty="0" smtClean="0">
                <a:sym typeface="Wingdings" panose="05000000000000000000" pitchFamily="2" charset="2"/>
              </a:rPr>
              <a:t> </a:t>
            </a:r>
            <a:r>
              <a:rPr lang="ca-ES" dirty="0" smtClean="0">
                <a:sym typeface="Wingdings" panose="05000000000000000000" pitchFamily="2" charset="2"/>
              </a:rPr>
              <a:t>simula un </a:t>
            </a:r>
            <a:r>
              <a:rPr lang="ca-ES" dirty="0" err="1" smtClean="0">
                <a:sym typeface="Wingdings" panose="05000000000000000000" pitchFamily="2" charset="2"/>
              </a:rPr>
              <a:t>backup</a:t>
            </a:r>
            <a:r>
              <a:rPr lang="ca-ES" dirty="0" smtClean="0">
                <a:sym typeface="Wingdings" panose="05000000000000000000" pitchFamily="2" charset="2"/>
              </a:rPr>
              <a:t> per l’accés a una </a:t>
            </a:r>
            <a:r>
              <a:rPr lang="ca-ES" b="1" dirty="0" smtClean="0">
                <a:sym typeface="Wingdings" panose="05000000000000000000" pitchFamily="2" charset="2"/>
              </a:rPr>
              <a:t>BD de </a:t>
            </a:r>
            <a:r>
              <a:rPr lang="ca-ES" b="1" dirty="0" err="1" smtClean="0">
                <a:sym typeface="Wingdings" panose="05000000000000000000" pitchFamily="2" charset="2"/>
              </a:rPr>
              <a:t>Wordpress</a:t>
            </a:r>
            <a:endParaRPr lang="ca-ES" b="1" dirty="0" smtClean="0">
              <a:sym typeface="Wingdings" panose="05000000000000000000" pitchFamily="2" charset="2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-3888"/>
            <a:ext cx="12192000" cy="337263"/>
          </a:xfrm>
          <a:prstGeom prst="rect">
            <a:avLst/>
          </a:prstGeom>
          <a:solidFill>
            <a:srgbClr val="1D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a-ES"/>
          </a:p>
        </p:txBody>
      </p:sp>
      <p:pic>
        <p:nvPicPr>
          <p:cNvPr id="12" name="Imagen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299" y="317262"/>
            <a:ext cx="2465661" cy="98689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6338393"/>
            <a:ext cx="12192000" cy="386258"/>
          </a:xfrm>
          <a:prstGeom prst="rect">
            <a:avLst/>
          </a:prstGeom>
          <a:solidFill>
            <a:srgbClr val="1D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a-ES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0" y="6324743"/>
            <a:ext cx="9144000" cy="442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a-ES" smtClean="0">
                <a:solidFill>
                  <a:schemeClr val="bg1"/>
                </a:solidFill>
              </a:rPr>
              <a:t>ASIX2 - Ciberseguretat i Hacking Ètic</a:t>
            </a:r>
            <a:endParaRPr lang="ca-ES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443" y="1724025"/>
            <a:ext cx="5959517" cy="261937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21" y="3134735"/>
            <a:ext cx="4733925" cy="36195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21" y="3562350"/>
            <a:ext cx="18478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4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8514"/>
            <a:ext cx="9505951" cy="1154112"/>
          </a:xfrm>
        </p:spPr>
        <p:txBody>
          <a:bodyPr>
            <a:noAutofit/>
          </a:bodyPr>
          <a:lstStyle/>
          <a:p>
            <a:r>
              <a:rPr lang="ca-ES" sz="5700" b="1" dirty="0" smtClean="0">
                <a:latin typeface="+mn-lt"/>
                <a:cs typeface="Arial" panose="020B0604020202020204" pitchFamily="34" charset="0"/>
              </a:rPr>
              <a:t>SECURITY MISCONFIGURATION</a:t>
            </a:r>
            <a:endParaRPr lang="ca-ES" sz="57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336275"/>
            <a:ext cx="12192000" cy="5002117"/>
          </a:xfrm>
        </p:spPr>
        <p:txBody>
          <a:bodyPr>
            <a:normAutofit/>
          </a:bodyPr>
          <a:lstStyle/>
          <a:p>
            <a:pPr algn="l"/>
            <a:r>
              <a:rPr lang="ca-ES" dirty="0" smtClean="0">
                <a:sym typeface="Wingdings" panose="05000000000000000000" pitchFamily="2" charset="2"/>
              </a:rPr>
              <a:t>El fitxer </a:t>
            </a:r>
            <a:r>
              <a:rPr lang="ca-ES" b="1" dirty="0" smtClean="0">
                <a:sym typeface="Wingdings" panose="05000000000000000000" pitchFamily="2" charset="2"/>
              </a:rPr>
              <a:t>Robots.txt </a:t>
            </a:r>
            <a:r>
              <a:rPr lang="ca-ES" dirty="0" smtClean="0">
                <a:sym typeface="Wingdings" panose="05000000000000000000" pitchFamily="2" charset="2"/>
              </a:rPr>
              <a:t>son fitxers que els administradors volen ocultar dels motors de cerca. </a:t>
            </a:r>
          </a:p>
          <a:p>
            <a:pPr algn="l"/>
            <a:r>
              <a:rPr lang="ca-ES" dirty="0" smtClean="0">
                <a:sym typeface="Wingdings" panose="05000000000000000000" pitchFamily="2" charset="2"/>
              </a:rPr>
              <a:t>Nosaltres ho farem servir per accedir a fitxers i carpetes :)</a:t>
            </a:r>
          </a:p>
          <a:p>
            <a:pPr algn="l"/>
            <a:endParaRPr lang="ca-ES" dirty="0">
              <a:sym typeface="Wingdings" panose="05000000000000000000" pitchFamily="2" charset="2"/>
            </a:endParaRPr>
          </a:p>
          <a:p>
            <a:pPr algn="l"/>
            <a:endParaRPr lang="ca-ES" dirty="0" smtClean="0">
              <a:sym typeface="Wingdings" panose="05000000000000000000" pitchFamily="2" charset="2"/>
            </a:endParaRPr>
          </a:p>
          <a:p>
            <a:pPr algn="l"/>
            <a:endParaRPr lang="ca-ES" dirty="0">
              <a:sym typeface="Wingdings" panose="05000000000000000000" pitchFamily="2" charset="2"/>
            </a:endParaRPr>
          </a:p>
          <a:p>
            <a:pPr algn="l"/>
            <a:endParaRPr lang="ca-ES" dirty="0" smtClean="0">
              <a:sym typeface="Wingdings" panose="05000000000000000000" pitchFamily="2" charset="2"/>
            </a:endParaRPr>
          </a:p>
          <a:p>
            <a:pPr algn="l"/>
            <a:endParaRPr lang="ca-ES" dirty="0">
              <a:sym typeface="Wingdings" panose="05000000000000000000" pitchFamily="2" charset="2"/>
            </a:endParaRPr>
          </a:p>
          <a:p>
            <a:pPr algn="l"/>
            <a:r>
              <a:rPr lang="ca-ES" dirty="0" smtClean="0">
                <a:sym typeface="Wingdings" panose="05000000000000000000" pitchFamily="2" charset="2"/>
              </a:rPr>
              <a:t>En aquest cas tenim </a:t>
            </a:r>
            <a:r>
              <a:rPr lang="ca-ES" b="1" dirty="0" err="1" smtClean="0">
                <a:sym typeface="Wingdings" panose="05000000000000000000" pitchFamily="2" charset="2"/>
              </a:rPr>
              <a:t>Sensitive</a:t>
            </a:r>
            <a:r>
              <a:rPr lang="ca-ES" b="1" dirty="0" smtClean="0">
                <a:sym typeface="Wingdings" panose="05000000000000000000" pitchFamily="2" charset="2"/>
              </a:rPr>
              <a:t> </a:t>
            </a:r>
            <a:r>
              <a:rPr lang="ca-ES" b="1" dirty="0" err="1" smtClean="0">
                <a:sym typeface="Wingdings" panose="05000000000000000000" pitchFamily="2" charset="2"/>
              </a:rPr>
              <a:t>Information</a:t>
            </a:r>
            <a:r>
              <a:rPr lang="ca-ES" b="1" dirty="0" smtClean="0">
                <a:sym typeface="Wingdings" panose="05000000000000000000" pitchFamily="2" charset="2"/>
              </a:rPr>
              <a:t> </a:t>
            </a:r>
            <a:r>
              <a:rPr lang="ca-ES" b="1" dirty="0" err="1" smtClean="0">
                <a:sym typeface="Wingdings" panose="05000000000000000000" pitchFamily="2" charset="2"/>
              </a:rPr>
              <a:t>Disclosure</a:t>
            </a:r>
            <a:endParaRPr lang="ca-ES" b="1" dirty="0" smtClean="0">
              <a:sym typeface="Wingdings" panose="05000000000000000000" pitchFamily="2" charset="2"/>
            </a:endParaRPr>
          </a:p>
          <a:p>
            <a:pPr algn="l"/>
            <a:r>
              <a:rPr lang="ca-ES" dirty="0" smtClean="0">
                <a:sym typeface="Wingdings" panose="05000000000000000000" pitchFamily="2" charset="2"/>
              </a:rPr>
              <a:t>Si les carpetes no tenen accés prohibit podrem entrar.</a:t>
            </a:r>
          </a:p>
          <a:p>
            <a:pPr algn="l"/>
            <a:r>
              <a:rPr lang="ca-ES" dirty="0" smtClean="0">
                <a:sym typeface="Wingdings" panose="05000000000000000000" pitchFamily="2" charset="2"/>
              </a:rPr>
              <a:t>Podem utilitzar aquestes dades per identificar-nos al web.</a:t>
            </a:r>
          </a:p>
          <a:p>
            <a:pPr algn="l"/>
            <a:r>
              <a:rPr lang="ca-ES" dirty="0" smtClean="0">
                <a:sym typeface="Wingdings" panose="05000000000000000000" pitchFamily="2" charset="2"/>
              </a:rPr>
              <a:t>També podrem aprofitar el </a:t>
            </a:r>
            <a:r>
              <a:rPr lang="ca-ES" dirty="0" err="1" smtClean="0">
                <a:sym typeface="Wingdings" panose="05000000000000000000" pitchFamily="2" charset="2"/>
              </a:rPr>
              <a:t>login</a:t>
            </a:r>
            <a:r>
              <a:rPr lang="ca-ES" dirty="0" smtClean="0">
                <a:sym typeface="Wingdings" panose="05000000000000000000" pitchFamily="2" charset="2"/>
              </a:rPr>
              <a:t> per buscar altres vulnerabilitats que tinguin mes impacte.</a:t>
            </a:r>
          </a:p>
          <a:p>
            <a:pPr algn="l"/>
            <a:endParaRPr lang="ca-ES" dirty="0">
              <a:sym typeface="Wingdings" panose="05000000000000000000" pitchFamily="2" charset="2"/>
            </a:endParaRPr>
          </a:p>
          <a:p>
            <a:pPr algn="l"/>
            <a:endParaRPr lang="ca-ES" dirty="0" smtClean="0">
              <a:sym typeface="Wingdings" panose="05000000000000000000" pitchFamily="2" charset="2"/>
            </a:endParaRPr>
          </a:p>
          <a:p>
            <a:pPr algn="l"/>
            <a:endParaRPr lang="ca-ES" dirty="0" smtClean="0">
              <a:sym typeface="Wingdings" panose="05000000000000000000" pitchFamily="2" charset="2"/>
            </a:endParaRPr>
          </a:p>
          <a:p>
            <a:pPr algn="l"/>
            <a:endParaRPr lang="ca-ES" dirty="0">
              <a:sym typeface="Wingdings" panose="05000000000000000000" pitchFamily="2" charset="2"/>
            </a:endParaRPr>
          </a:p>
          <a:p>
            <a:pPr algn="l"/>
            <a:endParaRPr lang="ca-ES" dirty="0" smtClean="0">
              <a:sym typeface="Wingdings" panose="05000000000000000000" pitchFamily="2" charset="2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-3888"/>
            <a:ext cx="12192000" cy="337263"/>
          </a:xfrm>
          <a:prstGeom prst="rect">
            <a:avLst/>
          </a:prstGeom>
          <a:solidFill>
            <a:srgbClr val="1D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a-ES"/>
          </a:p>
        </p:txBody>
      </p:sp>
      <p:pic>
        <p:nvPicPr>
          <p:cNvPr id="12" name="Imagen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299" y="317262"/>
            <a:ext cx="2465661" cy="98689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6338393"/>
            <a:ext cx="12192000" cy="386258"/>
          </a:xfrm>
          <a:prstGeom prst="rect">
            <a:avLst/>
          </a:prstGeom>
          <a:solidFill>
            <a:srgbClr val="1D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a-ES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0" y="6324743"/>
            <a:ext cx="9144000" cy="442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a-ES" smtClean="0">
                <a:solidFill>
                  <a:schemeClr val="bg1"/>
                </a:solidFill>
              </a:rPr>
              <a:t>ASIX2 - Ciberseguretat i Hacking Ètic</a:t>
            </a:r>
            <a:endParaRPr lang="ca-E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843" y="1820601"/>
            <a:ext cx="3293719" cy="396107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2" y="2252662"/>
            <a:ext cx="4733925" cy="3714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3949" y="2188367"/>
            <a:ext cx="2476501" cy="50006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12" y="2872970"/>
            <a:ext cx="4743450" cy="3429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3949" y="2834870"/>
            <a:ext cx="2600325" cy="4191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537" y="3464703"/>
            <a:ext cx="4733925" cy="37147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24423" y="3509551"/>
            <a:ext cx="1247776" cy="251288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41241" y="3539107"/>
            <a:ext cx="1423990" cy="24291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299" y="4085011"/>
            <a:ext cx="4705350" cy="3619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36318" y="4113995"/>
            <a:ext cx="1143000" cy="28575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79318" y="4095397"/>
            <a:ext cx="9715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1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15983</TotalTime>
  <Words>524</Words>
  <Application>Microsoft Office PowerPoint</Application>
  <PresentationFormat>Panorámica</PresentationFormat>
  <Paragraphs>77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Tema de Office</vt:lpstr>
      <vt:lpstr>APRÈN HACKING ÈTIC</vt:lpstr>
      <vt:lpstr>SECURITY MISCONFIGURATION</vt:lpstr>
      <vt:lpstr>SECURITY MISCONFIGURATION</vt:lpstr>
      <vt:lpstr>SECURITY MISCONFIGURATION</vt:lpstr>
      <vt:lpstr>SECURITY MISCONFIGURATION</vt:lpstr>
      <vt:lpstr>SECURITY MISCONFIGURATION</vt:lpstr>
      <vt:lpstr>SECURITY MISCONFIGURATION</vt:lpstr>
      <vt:lpstr>SECURITY MISCONFIGURATION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Xavi Garcia</dc:creator>
  <cp:lastModifiedBy>Xavi Garcia</cp:lastModifiedBy>
  <cp:revision>2529</cp:revision>
  <dcterms:created xsi:type="dcterms:W3CDTF">2020-06-23T14:41:07Z</dcterms:created>
  <dcterms:modified xsi:type="dcterms:W3CDTF">2021-06-21T08:42:09Z</dcterms:modified>
</cp:coreProperties>
</file>