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Dyslexic" panose="020B0604020202020204" charset="0"/>
      <p:regular r:id="rId12"/>
    </p:embeddedFont>
    <p:embeddedFont>
      <p:font typeface="Open Dyslexic Bold" panose="020B0604020202020204" charset="0"/>
      <p:regular r:id="rId13"/>
    </p:embeddedFont>
    <p:embeddedFont>
      <p:font typeface="Open Sans" panose="020B0606030504020204" pitchFamily="34" charset="0"/>
      <p:regular r:id="rId14"/>
    </p:embeddedFont>
    <p:embeddedFont>
      <p:font typeface="Open Sans Bold" panose="020B0806030504020204" charset="0"/>
      <p:regular r:id="rId15"/>
    </p:embeddedFont>
    <p:embeddedFont>
      <p:font typeface="Open Sauce" panose="020B0604020202020204" charset="0"/>
      <p:regular r:id="rId16"/>
    </p:embeddedFont>
    <p:embeddedFont>
      <p:font typeface="Open Sauce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6.svg"/><Relationship Id="rId5" Type="http://schemas.openxmlformats.org/officeDocument/2006/relationships/image" Target="../media/image22.sv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6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-1518" t="-14225" r="-3110" b="-2431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5297150" y="-207071"/>
            <a:ext cx="3086100" cy="11299900"/>
            <a:chOff x="0" y="0"/>
            <a:chExt cx="812800" cy="29761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447800" y="-558218"/>
            <a:ext cx="3322585" cy="11299900"/>
            <a:chOff x="0" y="0"/>
            <a:chExt cx="875084" cy="29761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5084" cy="2976105"/>
            </a:xfrm>
            <a:custGeom>
              <a:avLst/>
              <a:gdLst/>
              <a:ahLst/>
              <a:cxnLst/>
              <a:rect l="l" t="t" r="r" b="b"/>
              <a:pathLst>
                <a:path w="875084" h="2976105">
                  <a:moveTo>
                    <a:pt x="0" y="0"/>
                  </a:moveTo>
                  <a:lnTo>
                    <a:pt x="875084" y="0"/>
                  </a:lnTo>
                  <a:lnTo>
                    <a:pt x="875084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875084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21682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9109012" y="4862461"/>
            <a:ext cx="1543935" cy="1640303"/>
          </a:xfrm>
          <a:custGeom>
            <a:avLst/>
            <a:gdLst/>
            <a:ahLst/>
            <a:cxnLst/>
            <a:rect l="l" t="t" r="r" b="b"/>
            <a:pathLst>
              <a:path w="1543935" h="1640303">
                <a:moveTo>
                  <a:pt x="0" y="0"/>
                </a:moveTo>
                <a:lnTo>
                  <a:pt x="1543934" y="0"/>
                </a:lnTo>
                <a:lnTo>
                  <a:pt x="1543934" y="1640303"/>
                </a:lnTo>
                <a:lnTo>
                  <a:pt x="0" y="16403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 rot="-5400000">
            <a:off x="5102268" y="2675166"/>
            <a:ext cx="1239064" cy="1316992"/>
          </a:xfrm>
          <a:custGeom>
            <a:avLst/>
            <a:gdLst/>
            <a:ahLst/>
            <a:cxnLst/>
            <a:rect l="l" t="t" r="r" b="b"/>
            <a:pathLst>
              <a:path w="1239064" h="1316992">
                <a:moveTo>
                  <a:pt x="0" y="0"/>
                </a:moveTo>
                <a:lnTo>
                  <a:pt x="1239064" y="0"/>
                </a:lnTo>
                <a:lnTo>
                  <a:pt x="1239064" y="1316992"/>
                </a:lnTo>
                <a:lnTo>
                  <a:pt x="0" y="1316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2" name="Group 12"/>
          <p:cNvGrpSpPr/>
          <p:nvPr/>
        </p:nvGrpSpPr>
        <p:grpSpPr>
          <a:xfrm>
            <a:off x="15595265" y="381251"/>
            <a:ext cx="2489869" cy="1494910"/>
            <a:chOff x="0" y="0"/>
            <a:chExt cx="655768" cy="3937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5768" cy="393721"/>
            </a:xfrm>
            <a:custGeom>
              <a:avLst/>
              <a:gdLst/>
              <a:ahLst/>
              <a:cxnLst/>
              <a:rect l="l" t="t" r="r" b="b"/>
              <a:pathLst>
                <a:path w="655768" h="393721">
                  <a:moveTo>
                    <a:pt x="93281" y="0"/>
                  </a:moveTo>
                  <a:lnTo>
                    <a:pt x="562487" y="0"/>
                  </a:lnTo>
                  <a:cubicBezTo>
                    <a:pt x="614005" y="0"/>
                    <a:pt x="655768" y="41763"/>
                    <a:pt x="655768" y="93281"/>
                  </a:cubicBezTo>
                  <a:lnTo>
                    <a:pt x="655768" y="300440"/>
                  </a:lnTo>
                  <a:cubicBezTo>
                    <a:pt x="655768" y="325180"/>
                    <a:pt x="645940" y="348906"/>
                    <a:pt x="628447" y="366400"/>
                  </a:cubicBezTo>
                  <a:cubicBezTo>
                    <a:pt x="610953" y="383893"/>
                    <a:pt x="587227" y="393721"/>
                    <a:pt x="562487" y="393721"/>
                  </a:cubicBezTo>
                  <a:lnTo>
                    <a:pt x="93281" y="393721"/>
                  </a:lnTo>
                  <a:cubicBezTo>
                    <a:pt x="68541" y="393721"/>
                    <a:pt x="44815" y="383893"/>
                    <a:pt x="27321" y="366400"/>
                  </a:cubicBezTo>
                  <a:cubicBezTo>
                    <a:pt x="9828" y="348906"/>
                    <a:pt x="0" y="325180"/>
                    <a:pt x="0" y="300440"/>
                  </a:cubicBezTo>
                  <a:lnTo>
                    <a:pt x="0" y="93281"/>
                  </a:lnTo>
                  <a:cubicBezTo>
                    <a:pt x="0" y="68541"/>
                    <a:pt x="9828" y="44815"/>
                    <a:pt x="27321" y="27321"/>
                  </a:cubicBezTo>
                  <a:cubicBezTo>
                    <a:pt x="44815" y="9828"/>
                    <a:pt x="68541" y="0"/>
                    <a:pt x="9328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655768" cy="412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817205" y="5884133"/>
            <a:ext cx="271318" cy="965944"/>
            <a:chOff x="0" y="0"/>
            <a:chExt cx="71458" cy="2544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1458" cy="254405"/>
            </a:xfrm>
            <a:custGeom>
              <a:avLst/>
              <a:gdLst/>
              <a:ahLst/>
              <a:cxnLst/>
              <a:rect l="l" t="t" r="r" b="b"/>
              <a:pathLst>
                <a:path w="71458" h="254405">
                  <a:moveTo>
                    <a:pt x="35729" y="0"/>
                  </a:moveTo>
                  <a:lnTo>
                    <a:pt x="35729" y="0"/>
                  </a:lnTo>
                  <a:cubicBezTo>
                    <a:pt x="55462" y="0"/>
                    <a:pt x="71458" y="15996"/>
                    <a:pt x="71458" y="35729"/>
                  </a:cubicBezTo>
                  <a:lnTo>
                    <a:pt x="71458" y="218676"/>
                  </a:lnTo>
                  <a:cubicBezTo>
                    <a:pt x="71458" y="228152"/>
                    <a:pt x="67694" y="237240"/>
                    <a:pt x="60993" y="243940"/>
                  </a:cubicBezTo>
                  <a:cubicBezTo>
                    <a:pt x="54293" y="250641"/>
                    <a:pt x="45205" y="254405"/>
                    <a:pt x="35729" y="254405"/>
                  </a:cubicBezTo>
                  <a:lnTo>
                    <a:pt x="35729" y="254405"/>
                  </a:lnTo>
                  <a:cubicBezTo>
                    <a:pt x="15996" y="254405"/>
                    <a:pt x="0" y="238408"/>
                    <a:pt x="0" y="218676"/>
                  </a:cubicBezTo>
                  <a:lnTo>
                    <a:pt x="0" y="35729"/>
                  </a:lnTo>
                  <a:cubicBezTo>
                    <a:pt x="0" y="26253"/>
                    <a:pt x="3764" y="17165"/>
                    <a:pt x="10465" y="10465"/>
                  </a:cubicBezTo>
                  <a:cubicBezTo>
                    <a:pt x="17165" y="3764"/>
                    <a:pt x="26253" y="0"/>
                    <a:pt x="3572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71458" cy="273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3730" y="7604688"/>
            <a:ext cx="618268" cy="61826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031226" y="5212930"/>
            <a:ext cx="888289" cy="88828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 rot="2700000">
            <a:off x="15893498" y="7710906"/>
            <a:ext cx="1893404" cy="1893404"/>
          </a:xfrm>
          <a:custGeom>
            <a:avLst/>
            <a:gdLst/>
            <a:ahLst/>
            <a:cxnLst/>
            <a:rect l="l" t="t" r="r" b="b"/>
            <a:pathLst>
              <a:path w="1893404" h="1893404">
                <a:moveTo>
                  <a:pt x="0" y="0"/>
                </a:moveTo>
                <a:lnTo>
                  <a:pt x="1893404" y="0"/>
                </a:lnTo>
                <a:lnTo>
                  <a:pt x="1893404" y="1893404"/>
                </a:lnTo>
                <a:lnTo>
                  <a:pt x="0" y="18934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25" name="Group 25"/>
          <p:cNvGrpSpPr/>
          <p:nvPr/>
        </p:nvGrpSpPr>
        <p:grpSpPr>
          <a:xfrm>
            <a:off x="15889940" y="6101219"/>
            <a:ext cx="888289" cy="88828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813161" y="7666426"/>
            <a:ext cx="54078" cy="494793"/>
            <a:chOff x="0" y="0"/>
            <a:chExt cx="14243" cy="13031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6129852" y="2666505"/>
            <a:ext cx="309691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</a:pPr>
            <a:r>
              <a:rPr lang="en-US" sz="8000" u="none">
                <a:solidFill>
                  <a:srgbClr val="000000"/>
                </a:solidFill>
                <a:latin typeface="Open Sans Bold"/>
              </a:rPr>
              <a:t>Snake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527981" y="8165807"/>
            <a:ext cx="987948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Bold"/>
              </a:rPr>
              <a:t>Bastien JAMET &amp; Charles CLERC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663502" y="3643261"/>
            <a:ext cx="1989444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</a:rPr>
              <a:t>The</a:t>
            </a:r>
          </a:p>
        </p:txBody>
      </p:sp>
      <p:sp>
        <p:nvSpPr>
          <p:cNvPr id="34" name="TextBox 34"/>
          <p:cNvSpPr txBox="1"/>
          <p:nvPr/>
        </p:nvSpPr>
        <p:spPr>
          <a:xfrm rot="5400000">
            <a:off x="9714090" y="4824561"/>
            <a:ext cx="309691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Open Sans Bold"/>
              </a:rPr>
              <a:t>Game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6160889" y="252651"/>
            <a:ext cx="1278969" cy="7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3142" dirty="0">
                <a:solidFill>
                  <a:srgbClr val="C3031A"/>
                </a:solidFill>
                <a:latin typeface="Open Sans Bold"/>
              </a:rPr>
              <a:t>SCORE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42312" y="5444488"/>
            <a:ext cx="1221105" cy="7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3142">
                <a:solidFill>
                  <a:srgbClr val="FDFBFB"/>
                </a:solidFill>
                <a:latin typeface="Open Sans Bold"/>
              </a:rPr>
              <a:t>START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63756" y="6830205"/>
            <a:ext cx="978218" cy="7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3142">
                <a:solidFill>
                  <a:srgbClr val="FDFBFB"/>
                </a:solidFill>
                <a:latin typeface="Open Sans Bold"/>
              </a:rPr>
              <a:t>SAVE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6187638" y="6018495"/>
            <a:ext cx="292894" cy="76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5"/>
              </a:lnSpc>
              <a:spcBef>
                <a:spcPct val="0"/>
              </a:spcBef>
            </a:pPr>
            <a:r>
              <a:rPr lang="en-US" sz="3342">
                <a:solidFill>
                  <a:srgbClr val="000000"/>
                </a:solidFill>
                <a:latin typeface="Open Sans Bold"/>
              </a:rPr>
              <a:t>A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7332733" y="5164275"/>
            <a:ext cx="285274" cy="76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5"/>
              </a:lnSpc>
              <a:spcBef>
                <a:spcPct val="0"/>
              </a:spcBef>
            </a:pPr>
            <a:r>
              <a:rPr lang="en-US" sz="3342">
                <a:solidFill>
                  <a:srgbClr val="000000"/>
                </a:solidFill>
                <a:latin typeface="Open Sans Bold"/>
              </a:rPr>
              <a:t>B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6813161" y="9152326"/>
            <a:ext cx="54078" cy="494793"/>
            <a:chOff x="0" y="0"/>
            <a:chExt cx="14243" cy="130316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-5400000">
            <a:off x="16081723" y="8410212"/>
            <a:ext cx="54078" cy="494793"/>
            <a:chOff x="0" y="0"/>
            <a:chExt cx="14243" cy="130316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-5400000">
            <a:off x="17553091" y="8405721"/>
            <a:ext cx="54078" cy="494793"/>
            <a:chOff x="0" y="0"/>
            <a:chExt cx="14243" cy="130316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9" name="TextBox 35">
            <a:extLst>
              <a:ext uri="{FF2B5EF4-FFF2-40B4-BE49-F238E27FC236}">
                <a16:creationId xmlns:a16="http://schemas.microsoft.com/office/drawing/2014/main" id="{12F24A1E-21FF-C6D3-A5B0-BE5A40E9A1E8}"/>
              </a:ext>
            </a:extLst>
          </p:cNvPr>
          <p:cNvSpPr txBox="1"/>
          <p:nvPr/>
        </p:nvSpPr>
        <p:spPr>
          <a:xfrm>
            <a:off x="16170831" y="928926"/>
            <a:ext cx="1278969" cy="751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4400" dirty="0">
                <a:latin typeface="Open Sans Bold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1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-1518" t="-14225" r="-3110" b="-2431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5201900" y="-207071"/>
            <a:ext cx="3086100" cy="11299900"/>
            <a:chOff x="0" y="0"/>
            <a:chExt cx="812800" cy="29761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46723" y="8897943"/>
            <a:ext cx="920264" cy="92026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6876833" y="8718419"/>
            <a:ext cx="1239064" cy="1316992"/>
          </a:xfrm>
          <a:custGeom>
            <a:avLst/>
            <a:gdLst/>
            <a:ahLst/>
            <a:cxnLst/>
            <a:rect l="l" t="t" r="r" b="b"/>
            <a:pathLst>
              <a:path w="1239064" h="1316992">
                <a:moveTo>
                  <a:pt x="0" y="0"/>
                </a:moveTo>
                <a:lnTo>
                  <a:pt x="1239064" y="0"/>
                </a:lnTo>
                <a:lnTo>
                  <a:pt x="1239064" y="1316992"/>
                </a:lnTo>
                <a:lnTo>
                  <a:pt x="0" y="13169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0" name="Group 10"/>
          <p:cNvGrpSpPr/>
          <p:nvPr/>
        </p:nvGrpSpPr>
        <p:grpSpPr>
          <a:xfrm rot="-5400000">
            <a:off x="6377737" y="8916783"/>
            <a:ext cx="920264" cy="92026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5735564" y="8930573"/>
            <a:ext cx="920264" cy="92026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077068" y="8930573"/>
            <a:ext cx="920264" cy="92026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297669" y="8930573"/>
            <a:ext cx="920264" cy="92026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490054" y="8930573"/>
            <a:ext cx="920264" cy="92026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720161" y="8930573"/>
            <a:ext cx="920264" cy="920264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998290" y="8930573"/>
            <a:ext cx="920264" cy="920264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-1543050" y="-558218"/>
            <a:ext cx="3322585" cy="11299900"/>
            <a:chOff x="0" y="0"/>
            <a:chExt cx="875084" cy="297610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75084" cy="2976105"/>
            </a:xfrm>
            <a:custGeom>
              <a:avLst/>
              <a:gdLst/>
              <a:ahLst/>
              <a:cxnLst/>
              <a:rect l="l" t="t" r="r" b="b"/>
              <a:pathLst>
                <a:path w="875084" h="2976105">
                  <a:moveTo>
                    <a:pt x="0" y="0"/>
                  </a:moveTo>
                  <a:lnTo>
                    <a:pt x="875084" y="0"/>
                  </a:lnTo>
                  <a:lnTo>
                    <a:pt x="875084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19050"/>
              <a:ext cx="875084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-5400000">
            <a:off x="721955" y="5884133"/>
            <a:ext cx="271318" cy="965944"/>
            <a:chOff x="0" y="0"/>
            <a:chExt cx="71458" cy="25440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71458" cy="254405"/>
            </a:xfrm>
            <a:custGeom>
              <a:avLst/>
              <a:gdLst/>
              <a:ahLst/>
              <a:cxnLst/>
              <a:rect l="l" t="t" r="r" b="b"/>
              <a:pathLst>
                <a:path w="71458" h="254405">
                  <a:moveTo>
                    <a:pt x="35729" y="0"/>
                  </a:moveTo>
                  <a:lnTo>
                    <a:pt x="35729" y="0"/>
                  </a:lnTo>
                  <a:cubicBezTo>
                    <a:pt x="55462" y="0"/>
                    <a:pt x="71458" y="15996"/>
                    <a:pt x="71458" y="35729"/>
                  </a:cubicBezTo>
                  <a:lnTo>
                    <a:pt x="71458" y="218676"/>
                  </a:lnTo>
                  <a:cubicBezTo>
                    <a:pt x="71458" y="228152"/>
                    <a:pt x="67694" y="237240"/>
                    <a:pt x="60993" y="243940"/>
                  </a:cubicBezTo>
                  <a:cubicBezTo>
                    <a:pt x="54293" y="250641"/>
                    <a:pt x="45205" y="254405"/>
                    <a:pt x="35729" y="254405"/>
                  </a:cubicBezTo>
                  <a:lnTo>
                    <a:pt x="35729" y="254405"/>
                  </a:lnTo>
                  <a:cubicBezTo>
                    <a:pt x="15996" y="254405"/>
                    <a:pt x="0" y="238408"/>
                    <a:pt x="0" y="218676"/>
                  </a:cubicBezTo>
                  <a:lnTo>
                    <a:pt x="0" y="35729"/>
                  </a:lnTo>
                  <a:cubicBezTo>
                    <a:pt x="0" y="26253"/>
                    <a:pt x="3764" y="17165"/>
                    <a:pt x="10465" y="10465"/>
                  </a:cubicBezTo>
                  <a:cubicBezTo>
                    <a:pt x="17165" y="3764"/>
                    <a:pt x="26253" y="0"/>
                    <a:pt x="3572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19050"/>
              <a:ext cx="71458" cy="273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48480" y="7604688"/>
            <a:ext cx="618268" cy="61826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6935976" y="5212930"/>
            <a:ext cx="888289" cy="888289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 rot="2700000">
            <a:off x="15798248" y="7710906"/>
            <a:ext cx="1893404" cy="1893404"/>
          </a:xfrm>
          <a:custGeom>
            <a:avLst/>
            <a:gdLst/>
            <a:ahLst/>
            <a:cxnLst/>
            <a:rect l="l" t="t" r="r" b="b"/>
            <a:pathLst>
              <a:path w="1893404" h="1893404">
                <a:moveTo>
                  <a:pt x="0" y="0"/>
                </a:moveTo>
                <a:lnTo>
                  <a:pt x="1893404" y="0"/>
                </a:lnTo>
                <a:lnTo>
                  <a:pt x="1893404" y="1893404"/>
                </a:lnTo>
                <a:lnTo>
                  <a:pt x="0" y="1893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4" name="Group 44"/>
          <p:cNvGrpSpPr/>
          <p:nvPr/>
        </p:nvGrpSpPr>
        <p:grpSpPr>
          <a:xfrm>
            <a:off x="15794690" y="6101219"/>
            <a:ext cx="888289" cy="888289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6717911" y="7666426"/>
            <a:ext cx="54078" cy="494793"/>
            <a:chOff x="0" y="0"/>
            <a:chExt cx="14243" cy="130316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6717911" y="9152326"/>
            <a:ext cx="54078" cy="494793"/>
            <a:chOff x="0" y="0"/>
            <a:chExt cx="14243" cy="130316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 rot="-5400000">
            <a:off x="15986473" y="8410212"/>
            <a:ext cx="54078" cy="494793"/>
            <a:chOff x="0" y="0"/>
            <a:chExt cx="14243" cy="130316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 rot="-5400000">
            <a:off x="17457841" y="8405721"/>
            <a:ext cx="54078" cy="494793"/>
            <a:chOff x="0" y="0"/>
            <a:chExt cx="14243" cy="130316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4243" cy="130316"/>
            </a:xfrm>
            <a:custGeom>
              <a:avLst/>
              <a:gdLst/>
              <a:ahLst/>
              <a:cxnLst/>
              <a:rect l="l" t="t" r="r" b="b"/>
              <a:pathLst>
                <a:path w="14243" h="130316">
                  <a:moveTo>
                    <a:pt x="0" y="0"/>
                  </a:moveTo>
                  <a:lnTo>
                    <a:pt x="14243" y="0"/>
                  </a:lnTo>
                  <a:lnTo>
                    <a:pt x="14243" y="130316"/>
                  </a:lnTo>
                  <a:lnTo>
                    <a:pt x="0" y="130316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19050"/>
              <a:ext cx="14243" cy="149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959131" y="4466943"/>
            <a:ext cx="6369737" cy="2431339"/>
            <a:chOff x="0" y="0"/>
            <a:chExt cx="1677626" cy="640353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677626" cy="640353"/>
            </a:xfrm>
            <a:custGeom>
              <a:avLst/>
              <a:gdLst/>
              <a:ahLst/>
              <a:cxnLst/>
              <a:rect l="l" t="t" r="r" b="b"/>
              <a:pathLst>
                <a:path w="1677626" h="640353">
                  <a:moveTo>
                    <a:pt x="68064" y="0"/>
                  </a:moveTo>
                  <a:lnTo>
                    <a:pt x="1609563" y="0"/>
                  </a:lnTo>
                  <a:cubicBezTo>
                    <a:pt x="1627614" y="0"/>
                    <a:pt x="1644927" y="7171"/>
                    <a:pt x="1657691" y="19935"/>
                  </a:cubicBezTo>
                  <a:cubicBezTo>
                    <a:pt x="1670455" y="32700"/>
                    <a:pt x="1677626" y="50012"/>
                    <a:pt x="1677626" y="68064"/>
                  </a:cubicBezTo>
                  <a:lnTo>
                    <a:pt x="1677626" y="572289"/>
                  </a:lnTo>
                  <a:cubicBezTo>
                    <a:pt x="1677626" y="609879"/>
                    <a:pt x="1647153" y="640353"/>
                    <a:pt x="1609563" y="640353"/>
                  </a:cubicBezTo>
                  <a:lnTo>
                    <a:pt x="68064" y="640353"/>
                  </a:lnTo>
                  <a:cubicBezTo>
                    <a:pt x="30473" y="640353"/>
                    <a:pt x="0" y="609879"/>
                    <a:pt x="0" y="572289"/>
                  </a:cubicBezTo>
                  <a:lnTo>
                    <a:pt x="0" y="68064"/>
                  </a:lnTo>
                  <a:cubicBezTo>
                    <a:pt x="0" y="30473"/>
                    <a:pt x="30473" y="0"/>
                    <a:pt x="68064" y="0"/>
                  </a:cubicBezTo>
                  <a:close/>
                </a:path>
              </a:pathLst>
            </a:custGeom>
            <a:solidFill>
              <a:srgbClr val="C3031A"/>
            </a:solidFill>
            <a:ln cap="rnd">
              <a:noFill/>
              <a:prstDash val="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19050"/>
              <a:ext cx="1677626" cy="6594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6902465" y="721191"/>
            <a:ext cx="4368771" cy="866481"/>
            <a:chOff x="0" y="0"/>
            <a:chExt cx="1150623" cy="228209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150623" cy="228209"/>
            </a:xfrm>
            <a:custGeom>
              <a:avLst/>
              <a:gdLst/>
              <a:ahLst/>
              <a:cxnLst/>
              <a:rect l="l" t="t" r="r" b="b"/>
              <a:pathLst>
                <a:path w="1150623" h="228209">
                  <a:moveTo>
                    <a:pt x="47847" y="0"/>
                  </a:moveTo>
                  <a:lnTo>
                    <a:pt x="1102776" y="0"/>
                  </a:lnTo>
                  <a:cubicBezTo>
                    <a:pt x="1129201" y="0"/>
                    <a:pt x="1150623" y="21422"/>
                    <a:pt x="1150623" y="47847"/>
                  </a:cubicBezTo>
                  <a:lnTo>
                    <a:pt x="1150623" y="180362"/>
                  </a:lnTo>
                  <a:cubicBezTo>
                    <a:pt x="1150623" y="206787"/>
                    <a:pt x="1129201" y="228209"/>
                    <a:pt x="1102776" y="228209"/>
                  </a:cubicBezTo>
                  <a:lnTo>
                    <a:pt x="47847" y="228209"/>
                  </a:lnTo>
                  <a:cubicBezTo>
                    <a:pt x="21422" y="228209"/>
                    <a:pt x="0" y="206787"/>
                    <a:pt x="0" y="180362"/>
                  </a:cubicBezTo>
                  <a:lnTo>
                    <a:pt x="0" y="47847"/>
                  </a:lnTo>
                  <a:cubicBezTo>
                    <a:pt x="0" y="21422"/>
                    <a:pt x="21422" y="0"/>
                    <a:pt x="4784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19050"/>
              <a:ext cx="1150623" cy="247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7194411" y="488276"/>
            <a:ext cx="3899178" cy="91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>
                <a:solidFill>
                  <a:srgbClr val="000000"/>
                </a:solidFill>
                <a:latin typeface="Open Sans Bold"/>
              </a:rPr>
              <a:t>Demonstration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247062" y="5444488"/>
            <a:ext cx="1221105" cy="7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3142">
                <a:solidFill>
                  <a:srgbClr val="FDFBFB"/>
                </a:solidFill>
                <a:latin typeface="Open Sans Bold"/>
              </a:rPr>
              <a:t>START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368506" y="6830205"/>
            <a:ext cx="978218" cy="70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  <a:spcBef>
                <a:spcPct val="0"/>
              </a:spcBef>
            </a:pPr>
            <a:r>
              <a:rPr lang="en-US" sz="3142">
                <a:solidFill>
                  <a:srgbClr val="FDFBFB"/>
                </a:solidFill>
                <a:latin typeface="Open Sans Bold"/>
              </a:rPr>
              <a:t>SAVE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6092388" y="6018495"/>
            <a:ext cx="292894" cy="76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5"/>
              </a:lnSpc>
              <a:spcBef>
                <a:spcPct val="0"/>
              </a:spcBef>
            </a:pPr>
            <a:r>
              <a:rPr lang="en-US" sz="3342">
                <a:solidFill>
                  <a:srgbClr val="000000"/>
                </a:solidFill>
                <a:latin typeface="Open Sans Bold"/>
              </a:rPr>
              <a:t>A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7237483" y="5164275"/>
            <a:ext cx="285274" cy="76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5"/>
              </a:lnSpc>
              <a:spcBef>
                <a:spcPct val="0"/>
              </a:spcBef>
            </a:pPr>
            <a:r>
              <a:rPr lang="en-US" sz="3342">
                <a:solidFill>
                  <a:srgbClr val="000000"/>
                </a:solidFill>
                <a:latin typeface="Open Sans Bold"/>
              </a:rPr>
              <a:t>B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6330434" y="4614441"/>
            <a:ext cx="5627132" cy="1130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600" dirty="0">
                <a:solidFill>
                  <a:srgbClr val="FFFFFF"/>
                </a:solidFill>
                <a:latin typeface="Open Dyslexic Bold"/>
              </a:rPr>
              <a:t>LET’S PLAY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730127" y="5965155"/>
            <a:ext cx="4827746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Open Dyslexic"/>
              </a:rPr>
              <a:t>Press space to play</a:t>
            </a:r>
          </a:p>
        </p:txBody>
      </p:sp>
      <p:sp>
        <p:nvSpPr>
          <p:cNvPr id="72" name="Freeform 72"/>
          <p:cNvSpPr/>
          <p:nvPr/>
        </p:nvSpPr>
        <p:spPr>
          <a:xfrm>
            <a:off x="9619423" y="9152326"/>
            <a:ext cx="700615" cy="744345"/>
          </a:xfrm>
          <a:custGeom>
            <a:avLst/>
            <a:gdLst/>
            <a:ahLst/>
            <a:cxnLst/>
            <a:rect l="l" t="t" r="r" b="b"/>
            <a:pathLst>
              <a:path w="700615" h="744345">
                <a:moveTo>
                  <a:pt x="0" y="0"/>
                </a:moveTo>
                <a:lnTo>
                  <a:pt x="700615" y="0"/>
                </a:lnTo>
                <a:lnTo>
                  <a:pt x="700615" y="744346"/>
                </a:lnTo>
                <a:lnTo>
                  <a:pt x="0" y="7443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8453" y="2191841"/>
            <a:ext cx="771999" cy="77199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788453" y="3471682"/>
            <a:ext cx="771999" cy="77199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88453" y="6031363"/>
            <a:ext cx="771999" cy="77199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88453" y="4751522"/>
            <a:ext cx="771999" cy="77199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788453" y="7311203"/>
            <a:ext cx="771999" cy="771999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9577552"/>
            <a:ext cx="1090824" cy="709448"/>
            <a:chOff x="0" y="0"/>
            <a:chExt cx="1454432" cy="945931"/>
          </a:xfrm>
        </p:grpSpPr>
        <p:sp>
          <p:nvSpPr>
            <p:cNvPr id="13" name="Freeform 13"/>
            <p:cNvSpPr/>
            <p:nvPr/>
          </p:nvSpPr>
          <p:spPr>
            <a:xfrm rot="5400000">
              <a:off x="478754" y="-29746"/>
              <a:ext cx="945931" cy="1005424"/>
            </a:xfrm>
            <a:custGeom>
              <a:avLst/>
              <a:gdLst/>
              <a:ahLst/>
              <a:cxnLst/>
              <a:rect l="l" t="t" r="r" b="b"/>
              <a:pathLst>
                <a:path w="945931" h="1005424">
                  <a:moveTo>
                    <a:pt x="0" y="0"/>
                  </a:moveTo>
                  <a:lnTo>
                    <a:pt x="945931" y="0"/>
                  </a:lnTo>
                  <a:lnTo>
                    <a:pt x="945931" y="1005423"/>
                  </a:lnTo>
                  <a:lnTo>
                    <a:pt x="0" y="1005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0" y="121690"/>
              <a:ext cx="702552" cy="702552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7901847" y="2305235"/>
            <a:ext cx="8625171" cy="545211"/>
            <a:chOff x="0" y="0"/>
            <a:chExt cx="11500228" cy="726948"/>
          </a:xfrm>
        </p:grpSpPr>
        <p:sp>
          <p:nvSpPr>
            <p:cNvPr id="18" name="TextBox 18"/>
            <p:cNvSpPr txBox="1"/>
            <p:nvPr/>
          </p:nvSpPr>
          <p:spPr>
            <a:xfrm>
              <a:off x="1736564" y="-202895"/>
              <a:ext cx="9763664" cy="866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85"/>
                </a:lnSpc>
              </a:pPr>
              <a:r>
                <a:rPr lang="en-US" sz="3142">
                  <a:solidFill>
                    <a:srgbClr val="000000"/>
                  </a:solidFill>
                  <a:latin typeface="Open Sans Bold"/>
                </a:rPr>
                <a:t>Description of our project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2382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52"/>
                </a:lnSpc>
              </a:pPr>
              <a:r>
                <a:rPr lang="en-US" sz="3600">
                  <a:solidFill>
                    <a:srgbClr val="FFFFFF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65440" y="2185278"/>
            <a:ext cx="4995899" cy="119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480"/>
              </a:lnSpc>
              <a:spcBef>
                <a:spcPct val="0"/>
              </a:spcBef>
            </a:pPr>
            <a:r>
              <a:rPr lang="en-US" sz="7900">
                <a:solidFill>
                  <a:srgbClr val="000000"/>
                </a:solidFill>
                <a:latin typeface="Open Sans Bold"/>
              </a:rPr>
              <a:t>Summary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7901847" y="3585076"/>
            <a:ext cx="8625171" cy="545211"/>
            <a:chOff x="0" y="0"/>
            <a:chExt cx="11500228" cy="726948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12382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2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Open Sans Bold"/>
                </a:rPr>
                <a:t>2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736564" y="-188817"/>
              <a:ext cx="9763664" cy="866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85"/>
                </a:lnSpc>
              </a:pPr>
              <a:r>
                <a:rPr lang="en-US" sz="3142">
                  <a:solidFill>
                    <a:srgbClr val="000000"/>
                  </a:solidFill>
                  <a:latin typeface="Open Sans Bold"/>
                </a:rPr>
                <a:t>Software requirements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901847" y="4864916"/>
            <a:ext cx="8564901" cy="545211"/>
            <a:chOff x="0" y="0"/>
            <a:chExt cx="11419868" cy="726948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12382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2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Open Sans Bold"/>
                </a:rPr>
                <a:t>3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656204" y="-180846"/>
              <a:ext cx="9763664" cy="866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85"/>
                </a:lnSpc>
              </a:pPr>
              <a:r>
                <a:rPr lang="en-US" sz="3142">
                  <a:solidFill>
                    <a:srgbClr val="000000"/>
                  </a:solidFill>
                  <a:latin typeface="Open Sans Bold"/>
                </a:rPr>
                <a:t>Design of the project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901847" y="6144757"/>
            <a:ext cx="8564901" cy="545211"/>
            <a:chOff x="0" y="0"/>
            <a:chExt cx="11419868" cy="726948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12382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2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Open Sans Bold"/>
                </a:rPr>
                <a:t>4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656204" y="-188817"/>
              <a:ext cx="9763664" cy="866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85"/>
                </a:lnSpc>
              </a:pPr>
              <a:r>
                <a:rPr lang="en-US" sz="3142">
                  <a:solidFill>
                    <a:srgbClr val="000000"/>
                  </a:solidFill>
                  <a:latin typeface="Open Sans Bold"/>
                </a:rPr>
                <a:t>Testing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901847" y="7424597"/>
            <a:ext cx="8564901" cy="545211"/>
            <a:chOff x="0" y="0"/>
            <a:chExt cx="11419868" cy="726948"/>
          </a:xfrm>
        </p:grpSpPr>
        <p:sp>
          <p:nvSpPr>
            <p:cNvPr id="31" name="TextBox 31"/>
            <p:cNvSpPr txBox="1"/>
            <p:nvPr/>
          </p:nvSpPr>
          <p:spPr>
            <a:xfrm>
              <a:off x="0" y="-123825"/>
              <a:ext cx="726948" cy="850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5652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FFFFFF"/>
                  </a:solidFill>
                  <a:latin typeface="Open Sans Bold"/>
                </a:rPr>
                <a:t>5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656204" y="-200139"/>
              <a:ext cx="9763664" cy="866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85"/>
                </a:lnSpc>
              </a:pPr>
              <a:r>
                <a:rPr lang="en-US" sz="3142">
                  <a:solidFill>
                    <a:srgbClr val="000000"/>
                  </a:solidFill>
                  <a:latin typeface="Open Sans Bold"/>
                </a:rPr>
                <a:t>Demonstration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208441" y="3984941"/>
            <a:ext cx="1871117" cy="1871117"/>
          </a:xfrm>
          <a:custGeom>
            <a:avLst/>
            <a:gdLst/>
            <a:ahLst/>
            <a:cxnLst/>
            <a:rect l="l" t="t" r="r" b="b"/>
            <a:pathLst>
              <a:path w="1871117" h="1871117">
                <a:moveTo>
                  <a:pt x="0" y="0"/>
                </a:moveTo>
                <a:lnTo>
                  <a:pt x="1871118" y="0"/>
                </a:lnTo>
                <a:lnTo>
                  <a:pt x="1871118" y="1871117"/>
                </a:lnTo>
                <a:lnTo>
                  <a:pt x="0" y="1871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3126752" y="3947452"/>
            <a:ext cx="1901666" cy="1908606"/>
          </a:xfrm>
          <a:custGeom>
            <a:avLst/>
            <a:gdLst/>
            <a:ahLst/>
            <a:cxnLst/>
            <a:rect l="l" t="t" r="r" b="b"/>
            <a:pathLst>
              <a:path w="1901666" h="1908606">
                <a:moveTo>
                  <a:pt x="0" y="0"/>
                </a:moveTo>
                <a:lnTo>
                  <a:pt x="1901666" y="0"/>
                </a:lnTo>
                <a:lnTo>
                  <a:pt x="1901666" y="1908606"/>
                </a:lnTo>
                <a:lnTo>
                  <a:pt x="0" y="19086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3260909" y="3947452"/>
            <a:ext cx="1908606" cy="1908606"/>
          </a:xfrm>
          <a:custGeom>
            <a:avLst/>
            <a:gdLst/>
            <a:ahLst/>
            <a:cxnLst/>
            <a:rect l="l" t="t" r="r" b="b"/>
            <a:pathLst>
              <a:path w="1908606" h="1908606">
                <a:moveTo>
                  <a:pt x="0" y="0"/>
                </a:moveTo>
                <a:lnTo>
                  <a:pt x="1908606" y="0"/>
                </a:lnTo>
                <a:lnTo>
                  <a:pt x="1908606" y="1908606"/>
                </a:lnTo>
                <a:lnTo>
                  <a:pt x="0" y="1908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5853767" y="488276"/>
            <a:ext cx="6580465" cy="91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>
                <a:solidFill>
                  <a:srgbClr val="FFFFFF"/>
                </a:solidFill>
                <a:latin typeface="Open Sans Bold"/>
              </a:rPr>
              <a:t>Description of our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4291" y="7716010"/>
            <a:ext cx="16359418" cy="59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5"/>
              </a:lnSpc>
              <a:spcBef>
                <a:spcPct val="0"/>
              </a:spcBef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Objective: </a:t>
            </a:r>
            <a:r>
              <a:rPr lang="en-US" sz="2642">
                <a:solidFill>
                  <a:srgbClr val="000000"/>
                </a:solidFill>
                <a:latin typeface="Open Sans"/>
              </a:rPr>
              <a:t>recreate a fluid, engaging and visually appealing game that enhances the original Snake game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87267" y="6046558"/>
            <a:ext cx="3180636" cy="59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Web based project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83723" y="6046558"/>
            <a:ext cx="2784277" cy="5982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2642" dirty="0">
                <a:solidFill>
                  <a:srgbClr val="000000"/>
                </a:solidFill>
                <a:latin typeface="Open Sans Bold"/>
              </a:rPr>
              <a:t>Player controls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32251" y="6058804"/>
            <a:ext cx="3565922" cy="59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HTML, CSS, Javascript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0" y="9577552"/>
            <a:ext cx="1517352" cy="709448"/>
            <a:chOff x="0" y="0"/>
            <a:chExt cx="2023137" cy="945931"/>
          </a:xfrm>
        </p:grpSpPr>
        <p:sp>
          <p:nvSpPr>
            <p:cNvPr id="14" name="Freeform 14"/>
            <p:cNvSpPr/>
            <p:nvPr/>
          </p:nvSpPr>
          <p:spPr>
            <a:xfrm rot="5400000">
              <a:off x="1047459" y="-29746"/>
              <a:ext cx="945931" cy="1005424"/>
            </a:xfrm>
            <a:custGeom>
              <a:avLst/>
              <a:gdLst/>
              <a:ahLst/>
              <a:cxnLst/>
              <a:rect l="l" t="t" r="r" b="b"/>
              <a:pathLst>
                <a:path w="945931" h="1005424">
                  <a:moveTo>
                    <a:pt x="0" y="0"/>
                  </a:moveTo>
                  <a:lnTo>
                    <a:pt x="945931" y="0"/>
                  </a:lnTo>
                  <a:lnTo>
                    <a:pt x="945931" y="1005423"/>
                  </a:lnTo>
                  <a:lnTo>
                    <a:pt x="0" y="1005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568705" y="121690"/>
              <a:ext cx="702552" cy="702552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121690"/>
              <a:ext cx="702552" cy="702552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22023" y="5526327"/>
            <a:ext cx="50797" cy="3686175"/>
            <a:chOff x="0" y="0"/>
            <a:chExt cx="13379" cy="9708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79" cy="970844"/>
            </a:xfrm>
            <a:custGeom>
              <a:avLst/>
              <a:gdLst/>
              <a:ahLst/>
              <a:cxnLst/>
              <a:rect l="l" t="t" r="r" b="b"/>
              <a:pathLst>
                <a:path w="13379" h="970844">
                  <a:moveTo>
                    <a:pt x="6689" y="0"/>
                  </a:moveTo>
                  <a:lnTo>
                    <a:pt x="6689" y="0"/>
                  </a:lnTo>
                  <a:cubicBezTo>
                    <a:pt x="8463" y="0"/>
                    <a:pt x="10165" y="705"/>
                    <a:pt x="11419" y="1959"/>
                  </a:cubicBezTo>
                  <a:cubicBezTo>
                    <a:pt x="12674" y="3214"/>
                    <a:pt x="13379" y="4915"/>
                    <a:pt x="13379" y="6689"/>
                  </a:cubicBezTo>
                  <a:lnTo>
                    <a:pt x="13379" y="964155"/>
                  </a:lnTo>
                  <a:cubicBezTo>
                    <a:pt x="13379" y="967850"/>
                    <a:pt x="10384" y="970844"/>
                    <a:pt x="6689" y="970844"/>
                  </a:cubicBezTo>
                  <a:lnTo>
                    <a:pt x="6689" y="970844"/>
                  </a:lnTo>
                  <a:cubicBezTo>
                    <a:pt x="2995" y="970844"/>
                    <a:pt x="0" y="967850"/>
                    <a:pt x="0" y="964155"/>
                  </a:cubicBezTo>
                  <a:lnTo>
                    <a:pt x="0" y="6689"/>
                  </a:lnTo>
                  <a:cubicBezTo>
                    <a:pt x="0" y="2995"/>
                    <a:pt x="2995" y="0"/>
                    <a:pt x="668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3379" cy="9898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186620" y="2939029"/>
            <a:ext cx="2424077" cy="1899595"/>
          </a:xfrm>
          <a:custGeom>
            <a:avLst/>
            <a:gdLst/>
            <a:ahLst/>
            <a:cxnLst/>
            <a:rect l="l" t="t" r="r" b="b"/>
            <a:pathLst>
              <a:path w="2424077" h="1899595">
                <a:moveTo>
                  <a:pt x="0" y="0"/>
                </a:moveTo>
                <a:lnTo>
                  <a:pt x="2424077" y="0"/>
                </a:lnTo>
                <a:lnTo>
                  <a:pt x="2424077" y="1899595"/>
                </a:lnTo>
                <a:lnTo>
                  <a:pt x="0" y="1899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3506419" y="2939029"/>
            <a:ext cx="2949835" cy="1899595"/>
          </a:xfrm>
          <a:custGeom>
            <a:avLst/>
            <a:gdLst/>
            <a:ahLst/>
            <a:cxnLst/>
            <a:rect l="l" t="t" r="r" b="b"/>
            <a:pathLst>
              <a:path w="2949835" h="1899595">
                <a:moveTo>
                  <a:pt x="0" y="0"/>
                </a:moveTo>
                <a:lnTo>
                  <a:pt x="2949835" y="0"/>
                </a:lnTo>
                <a:lnTo>
                  <a:pt x="2949835" y="1899595"/>
                </a:lnTo>
                <a:lnTo>
                  <a:pt x="0" y="1899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5853767" y="488276"/>
            <a:ext cx="6580465" cy="91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 dirty="0">
                <a:solidFill>
                  <a:srgbClr val="FFFFFF"/>
                </a:solidFill>
                <a:latin typeface="Open Sans Bold"/>
              </a:rPr>
              <a:t>Description of our project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865" y="5326302"/>
            <a:ext cx="8891588" cy="259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5"/>
              </a:lnSpc>
              <a:spcBef>
                <a:spcPct val="0"/>
              </a:spcBef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Project Structure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Snake.html: main file structuring the game’s interface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style.css: file designing the game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script.js: file containing the game’s script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50391" y="5326302"/>
            <a:ext cx="4608909" cy="3931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5"/>
              </a:lnSpc>
              <a:spcBef>
                <a:spcPct val="0"/>
              </a:spcBef>
            </a:pPr>
            <a:r>
              <a:rPr lang="en-US" sz="2642">
                <a:solidFill>
                  <a:srgbClr val="000000"/>
                </a:solidFill>
                <a:latin typeface="Open Sans Bold"/>
              </a:rPr>
              <a:t>Features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Snake movement/ growth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Apple generation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Score tracking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Collision detection</a:t>
            </a:r>
          </a:p>
          <a:p>
            <a:pPr marL="570620" lvl="1" indent="-285310" algn="l">
              <a:lnSpc>
                <a:spcPts val="5285"/>
              </a:lnSpc>
              <a:buFont typeface="Arial"/>
              <a:buChar char="•"/>
            </a:pPr>
            <a:r>
              <a:rPr lang="en-US" sz="2642">
                <a:solidFill>
                  <a:srgbClr val="000000"/>
                </a:solidFill>
                <a:latin typeface="Open Sans"/>
              </a:rPr>
              <a:t>Customizable themes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0" y="9577552"/>
            <a:ext cx="2000845" cy="709448"/>
            <a:chOff x="0" y="0"/>
            <a:chExt cx="2667794" cy="945931"/>
          </a:xfrm>
        </p:grpSpPr>
        <p:sp>
          <p:nvSpPr>
            <p:cNvPr id="14" name="Freeform 14"/>
            <p:cNvSpPr/>
            <p:nvPr/>
          </p:nvSpPr>
          <p:spPr>
            <a:xfrm rot="5400000">
              <a:off x="1692116" y="-29746"/>
              <a:ext cx="945931" cy="1005424"/>
            </a:xfrm>
            <a:custGeom>
              <a:avLst/>
              <a:gdLst/>
              <a:ahLst/>
              <a:cxnLst/>
              <a:rect l="l" t="t" r="r" b="b"/>
              <a:pathLst>
                <a:path w="945931" h="1005424">
                  <a:moveTo>
                    <a:pt x="0" y="0"/>
                  </a:moveTo>
                  <a:lnTo>
                    <a:pt x="945931" y="0"/>
                  </a:lnTo>
                  <a:lnTo>
                    <a:pt x="945931" y="1005423"/>
                  </a:lnTo>
                  <a:lnTo>
                    <a:pt x="0" y="1005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1213362" y="121690"/>
              <a:ext cx="702552" cy="702552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644657" y="121690"/>
              <a:ext cx="702552" cy="702552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121690"/>
              <a:ext cx="702552" cy="702552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841611" y="3646893"/>
            <a:ext cx="2312693" cy="1913889"/>
          </a:xfrm>
          <a:custGeom>
            <a:avLst/>
            <a:gdLst/>
            <a:ahLst/>
            <a:cxnLst/>
            <a:rect l="l" t="t" r="r" b="b"/>
            <a:pathLst>
              <a:path w="2312693" h="1913889">
                <a:moveTo>
                  <a:pt x="0" y="0"/>
                </a:moveTo>
                <a:lnTo>
                  <a:pt x="2312693" y="0"/>
                </a:lnTo>
                <a:lnTo>
                  <a:pt x="2312693" y="1913889"/>
                </a:lnTo>
                <a:lnTo>
                  <a:pt x="0" y="191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0458335" y="3656835"/>
            <a:ext cx="1759615" cy="1913889"/>
          </a:xfrm>
          <a:custGeom>
            <a:avLst/>
            <a:gdLst/>
            <a:ahLst/>
            <a:cxnLst/>
            <a:rect l="l" t="t" r="r" b="b"/>
            <a:pathLst>
              <a:path w="1759615" h="1913889">
                <a:moveTo>
                  <a:pt x="0" y="0"/>
                </a:moveTo>
                <a:lnTo>
                  <a:pt x="1759616" y="0"/>
                </a:lnTo>
                <a:lnTo>
                  <a:pt x="1759616" y="1913889"/>
                </a:lnTo>
                <a:lnTo>
                  <a:pt x="0" y="1913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4585989" y="3827016"/>
            <a:ext cx="1698308" cy="1901499"/>
          </a:xfrm>
          <a:custGeom>
            <a:avLst/>
            <a:gdLst/>
            <a:ahLst/>
            <a:cxnLst/>
            <a:rect l="l" t="t" r="r" b="b"/>
            <a:pathLst>
              <a:path w="1698308" h="1901499">
                <a:moveTo>
                  <a:pt x="0" y="0"/>
                </a:moveTo>
                <a:lnTo>
                  <a:pt x="1698308" y="0"/>
                </a:lnTo>
                <a:lnTo>
                  <a:pt x="1698308" y="1901499"/>
                </a:lnTo>
                <a:lnTo>
                  <a:pt x="0" y="19014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685728" y="3646893"/>
            <a:ext cx="2392361" cy="1913889"/>
          </a:xfrm>
          <a:custGeom>
            <a:avLst/>
            <a:gdLst/>
            <a:ahLst/>
            <a:cxnLst/>
            <a:rect l="l" t="t" r="r" b="b"/>
            <a:pathLst>
              <a:path w="2392361" h="1913889">
                <a:moveTo>
                  <a:pt x="0" y="0"/>
                </a:moveTo>
                <a:lnTo>
                  <a:pt x="2392361" y="0"/>
                </a:lnTo>
                <a:lnTo>
                  <a:pt x="2392361" y="1913889"/>
                </a:lnTo>
                <a:lnTo>
                  <a:pt x="0" y="19138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5715000" y="495300"/>
            <a:ext cx="6940868" cy="9132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 dirty="0">
                <a:solidFill>
                  <a:srgbClr val="FFFFFF"/>
                </a:solidFill>
                <a:latin typeface="Open Sans Bold"/>
              </a:rPr>
              <a:t>Software requirements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8299" y="6170382"/>
            <a:ext cx="3467219" cy="239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Visualisation </a:t>
            </a:r>
          </a:p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Game initialization</a:t>
            </a:r>
          </a:p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Snake generation</a:t>
            </a:r>
          </a:p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Apple generation</a:t>
            </a:r>
          </a:p>
          <a:p>
            <a:pPr marL="561337" lvl="1" indent="-280669" algn="l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Grid generation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618142" y="6170382"/>
            <a:ext cx="2631162" cy="191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Usabilty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Performance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Lag free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Compatibilty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249430" y="6039789"/>
            <a:ext cx="3481030" cy="1424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Smooth gameplay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Local score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Customizable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30585" y="6219912"/>
            <a:ext cx="3409117" cy="939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Game termination</a:t>
            </a:r>
          </a:p>
          <a:p>
            <a:pPr marL="561337" lvl="1" indent="-280669" algn="just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uce"/>
              </a:rPr>
              <a:t>Saving highscore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0" y="9577552"/>
            <a:ext cx="2447104" cy="709448"/>
            <a:chOff x="0" y="0"/>
            <a:chExt cx="3262805" cy="945931"/>
          </a:xfrm>
        </p:grpSpPr>
        <p:sp>
          <p:nvSpPr>
            <p:cNvPr id="15" name="Freeform 15"/>
            <p:cNvSpPr/>
            <p:nvPr/>
          </p:nvSpPr>
          <p:spPr>
            <a:xfrm rot="5400000">
              <a:off x="2287128" y="-29746"/>
              <a:ext cx="945931" cy="1005424"/>
            </a:xfrm>
            <a:custGeom>
              <a:avLst/>
              <a:gdLst/>
              <a:ahLst/>
              <a:cxnLst/>
              <a:rect l="l" t="t" r="r" b="b"/>
              <a:pathLst>
                <a:path w="945931" h="1005424">
                  <a:moveTo>
                    <a:pt x="0" y="0"/>
                  </a:moveTo>
                  <a:lnTo>
                    <a:pt x="945931" y="0"/>
                  </a:lnTo>
                  <a:lnTo>
                    <a:pt x="945931" y="1005423"/>
                  </a:lnTo>
                  <a:lnTo>
                    <a:pt x="0" y="1005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1808373" y="121690"/>
              <a:ext cx="702552" cy="70255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239668" y="121690"/>
              <a:ext cx="702552" cy="70255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595011" y="121690"/>
              <a:ext cx="702552" cy="702552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121690"/>
              <a:ext cx="702552" cy="702552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0" y="2028825"/>
          <a:ext cx="18288000" cy="7420352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6636">
                <a:tc>
                  <a:txBody>
                    <a:bodyPr/>
                    <a:lstStyle/>
                    <a:p>
                      <a:pPr algn="ctr">
                        <a:lnSpc>
                          <a:spcPts val="5240"/>
                        </a:lnSpc>
                        <a:defRPr/>
                      </a:pPr>
                      <a:r>
                        <a:rPr lang="en-US" sz="3742">
                          <a:solidFill>
                            <a:srgbClr val="000000"/>
                          </a:solidFill>
                          <a:latin typeface="Open Sans Bold"/>
                        </a:rPr>
                        <a:t>Design 1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40"/>
                        </a:lnSpc>
                        <a:defRPr/>
                      </a:pPr>
                      <a:r>
                        <a:rPr lang="en-US" sz="3742">
                          <a:solidFill>
                            <a:srgbClr val="000000"/>
                          </a:solidFill>
                          <a:latin typeface="Open Sans Bold"/>
                        </a:rPr>
                        <a:t>Design 2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3716">
                <a:tc>
                  <a:txBody>
                    <a:bodyPr/>
                    <a:lstStyle/>
                    <a:p>
                      <a:pPr algn="l">
                        <a:lnSpc>
                          <a:spcPts val="3980"/>
                        </a:lnSpc>
                        <a:defRPr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Classes:</a:t>
                      </a:r>
                      <a:endParaRPr lang="en-US" sz="1100"/>
                    </a:p>
                    <a:p>
                      <a:pPr marL="613799" lvl="1" indent="-306900" algn="l">
                        <a:lnSpc>
                          <a:spcPts val="3980"/>
                        </a:lnSpc>
                        <a:buFont typeface="Arial"/>
                        <a:buChar char="•"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Snake</a:t>
                      </a:r>
                    </a:p>
                    <a:p>
                      <a:pPr marL="613799" lvl="1" indent="-306900" algn="l">
                        <a:lnSpc>
                          <a:spcPts val="3980"/>
                        </a:lnSpc>
                        <a:buFont typeface="Arial"/>
                        <a:buChar char="•"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Apple</a:t>
                      </a:r>
                    </a:p>
                    <a:p>
                      <a:pPr marL="613799" lvl="1" indent="-306900" algn="l">
                        <a:lnSpc>
                          <a:spcPts val="3980"/>
                        </a:lnSpc>
                        <a:buFont typeface="Arial"/>
                        <a:buChar char="•"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Interface</a:t>
                      </a:r>
                    </a:p>
                    <a:p>
                      <a:pPr marL="613799" lvl="1" indent="-306900" algn="l">
                        <a:lnSpc>
                          <a:spcPts val="3980"/>
                        </a:lnSpc>
                        <a:buFont typeface="Arial"/>
                        <a:buChar char="•"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User</a:t>
                      </a:r>
                    </a:p>
                    <a:p>
                      <a:pPr marL="613799" lvl="1" indent="-306900" algn="l">
                        <a:lnSpc>
                          <a:spcPts val="3980"/>
                        </a:lnSpc>
                        <a:buFont typeface="Arial"/>
                        <a:buChar char="•"/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Score</a:t>
                      </a:r>
                    </a:p>
                    <a:p>
                      <a:pPr algn="l">
                        <a:lnSpc>
                          <a:spcPts val="3980"/>
                        </a:lnSpc>
                      </a:pPr>
                      <a:endParaRPr lang="en-US" sz="2842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algn="l">
                        <a:lnSpc>
                          <a:spcPts val="3980"/>
                        </a:lnSpc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          : clear and modular, easier to maintain and extend</a:t>
                      </a:r>
                    </a:p>
                    <a:p>
                      <a:pPr algn="l">
                        <a:lnSpc>
                          <a:spcPts val="3980"/>
                        </a:lnSpc>
                      </a:pPr>
                      <a:endParaRPr lang="en-US" sz="2842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algn="l">
                        <a:lnSpc>
                          <a:spcPts val="3980"/>
                        </a:lnSpc>
                      </a:pPr>
                      <a:r>
                        <a:rPr lang="en-US" sz="2842">
                          <a:solidFill>
                            <a:srgbClr val="000000"/>
                          </a:solidFill>
                          <a:latin typeface="Open Sans"/>
                        </a:rPr>
                        <a:t>            : might require more code for integration</a:t>
                      </a:r>
                    </a:p>
                  </a:txBody>
                  <a:tcPr marL="190500" marR="190500" marT="190500" marB="190500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60"/>
                        </a:lnSpc>
                        <a:defRPr/>
                      </a:pPr>
                      <a:r>
                        <a:rPr lang="en-US" sz="3042">
                          <a:solidFill>
                            <a:srgbClr val="000000"/>
                          </a:solidFill>
                          <a:latin typeface="Open Sans"/>
                        </a:rPr>
                        <a:t>Classes:</a:t>
                      </a:r>
                      <a:endParaRPr lang="en-US" sz="1100"/>
                    </a:p>
                    <a:p>
                      <a:pPr algn="l">
                        <a:lnSpc>
                          <a:spcPts val="4260"/>
                        </a:lnSpc>
                      </a:pPr>
                      <a:r>
                        <a:rPr lang="en-US" sz="3042">
                          <a:solidFill>
                            <a:srgbClr val="000000"/>
                          </a:solidFill>
                          <a:latin typeface="Open Sans"/>
                        </a:rPr>
                        <a:t>Game (Snake, Apple, Interface, Score)</a:t>
                      </a:r>
                    </a:p>
                    <a:p>
                      <a:pPr algn="l">
                        <a:lnSpc>
                          <a:spcPts val="4260"/>
                        </a:lnSpc>
                      </a:pPr>
                      <a:r>
                        <a:rPr lang="en-US" sz="3042">
                          <a:solidFill>
                            <a:srgbClr val="000000"/>
                          </a:solidFill>
                          <a:latin typeface="Open Sans"/>
                        </a:rPr>
                        <a:t>User</a:t>
                      </a:r>
                    </a:p>
                    <a:p>
                      <a:pPr algn="l">
                        <a:lnSpc>
                          <a:spcPts val="4260"/>
                        </a:lnSpc>
                      </a:pPr>
                      <a:endParaRPr lang="en-US" sz="3042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algn="l">
                        <a:lnSpc>
                          <a:spcPts val="4260"/>
                        </a:lnSpc>
                      </a:pPr>
                      <a:r>
                        <a:rPr lang="en-US" sz="3042">
                          <a:solidFill>
                            <a:srgbClr val="000000"/>
                          </a:solidFill>
                          <a:latin typeface="Open Sans"/>
                        </a:rPr>
                        <a:t>       : simpler, fewer classes, easier integration</a:t>
                      </a:r>
                    </a:p>
                    <a:p>
                      <a:pPr algn="l">
                        <a:lnSpc>
                          <a:spcPts val="4260"/>
                        </a:lnSpc>
                      </a:pPr>
                      <a:endParaRPr lang="en-US" sz="3042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algn="l">
                        <a:lnSpc>
                          <a:spcPts val="4260"/>
                        </a:lnSpc>
                      </a:pPr>
                      <a:r>
                        <a:rPr lang="en-US" sz="3042">
                          <a:solidFill>
                            <a:srgbClr val="000000"/>
                          </a:solidFill>
                          <a:latin typeface="Open Sans"/>
                        </a:rPr>
                        <a:t>             : less modular, harder to extend</a:t>
                      </a:r>
                    </a:p>
                  </a:txBody>
                  <a:tcPr marL="190500" marR="190500" marT="190500" marB="190500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360056" y="6847275"/>
            <a:ext cx="668644" cy="671994"/>
          </a:xfrm>
          <a:custGeom>
            <a:avLst/>
            <a:gdLst/>
            <a:ahLst/>
            <a:cxnLst/>
            <a:rect l="l" t="t" r="r" b="b"/>
            <a:pathLst>
              <a:path w="668644" h="671994">
                <a:moveTo>
                  <a:pt x="0" y="0"/>
                </a:moveTo>
                <a:lnTo>
                  <a:pt x="668644" y="0"/>
                </a:lnTo>
                <a:lnTo>
                  <a:pt x="668644" y="671994"/>
                </a:lnTo>
                <a:lnTo>
                  <a:pt x="0" y="671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9320676" y="5562188"/>
            <a:ext cx="668644" cy="671994"/>
          </a:xfrm>
          <a:custGeom>
            <a:avLst/>
            <a:gdLst/>
            <a:ahLst/>
            <a:cxnLst/>
            <a:rect l="l" t="t" r="r" b="b"/>
            <a:pathLst>
              <a:path w="668644" h="671994">
                <a:moveTo>
                  <a:pt x="0" y="0"/>
                </a:moveTo>
                <a:lnTo>
                  <a:pt x="668644" y="0"/>
                </a:lnTo>
                <a:lnTo>
                  <a:pt x="668644" y="671995"/>
                </a:lnTo>
                <a:lnTo>
                  <a:pt x="0" y="671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9487150" y="6847275"/>
            <a:ext cx="1004340" cy="335997"/>
          </a:xfrm>
          <a:custGeom>
            <a:avLst/>
            <a:gdLst/>
            <a:ahLst/>
            <a:cxnLst/>
            <a:rect l="l" t="t" r="r" b="b"/>
            <a:pathLst>
              <a:path w="1004340" h="335997">
                <a:moveTo>
                  <a:pt x="0" y="0"/>
                </a:moveTo>
                <a:lnTo>
                  <a:pt x="1004340" y="0"/>
                </a:lnTo>
                <a:lnTo>
                  <a:pt x="1004340" y="335997"/>
                </a:lnTo>
                <a:lnTo>
                  <a:pt x="0" y="335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6480929" y="488276"/>
            <a:ext cx="5326142" cy="91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>
                <a:solidFill>
                  <a:srgbClr val="FFFFFF"/>
                </a:solidFill>
                <a:latin typeface="Open Sans Bold"/>
              </a:rPr>
              <a:t>Design of the project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92208" y="8697645"/>
            <a:ext cx="1004340" cy="335997"/>
          </a:xfrm>
          <a:custGeom>
            <a:avLst/>
            <a:gdLst/>
            <a:ahLst/>
            <a:cxnLst/>
            <a:rect l="l" t="t" r="r" b="b"/>
            <a:pathLst>
              <a:path w="1004340" h="335997">
                <a:moveTo>
                  <a:pt x="0" y="0"/>
                </a:moveTo>
                <a:lnTo>
                  <a:pt x="1004340" y="0"/>
                </a:lnTo>
                <a:lnTo>
                  <a:pt x="1004340" y="335997"/>
                </a:lnTo>
                <a:lnTo>
                  <a:pt x="0" y="335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1" name="Group 11"/>
          <p:cNvGrpSpPr/>
          <p:nvPr/>
        </p:nvGrpSpPr>
        <p:grpSpPr>
          <a:xfrm>
            <a:off x="0" y="9577552"/>
            <a:ext cx="2909519" cy="709448"/>
            <a:chOff x="0" y="0"/>
            <a:chExt cx="3879358" cy="945931"/>
          </a:xfrm>
        </p:grpSpPr>
        <p:sp>
          <p:nvSpPr>
            <p:cNvPr id="12" name="Freeform 12"/>
            <p:cNvSpPr/>
            <p:nvPr/>
          </p:nvSpPr>
          <p:spPr>
            <a:xfrm rot="5400000">
              <a:off x="2903681" y="-29746"/>
              <a:ext cx="945931" cy="1005424"/>
            </a:xfrm>
            <a:custGeom>
              <a:avLst/>
              <a:gdLst/>
              <a:ahLst/>
              <a:cxnLst/>
              <a:rect l="l" t="t" r="r" b="b"/>
              <a:pathLst>
                <a:path w="945931" h="1005424">
                  <a:moveTo>
                    <a:pt x="0" y="0"/>
                  </a:moveTo>
                  <a:lnTo>
                    <a:pt x="945931" y="0"/>
                  </a:lnTo>
                  <a:lnTo>
                    <a:pt x="945931" y="1005423"/>
                  </a:lnTo>
                  <a:lnTo>
                    <a:pt x="0" y="1005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2424927" y="121690"/>
              <a:ext cx="702552" cy="702552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856222" y="121690"/>
              <a:ext cx="702552" cy="70255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211565" y="121690"/>
              <a:ext cx="702552" cy="70255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616553" y="121690"/>
              <a:ext cx="702552" cy="702552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121690"/>
              <a:ext cx="702552" cy="702552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38529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997211" y="2191774"/>
            <a:ext cx="9252424" cy="7935826"/>
          </a:xfrm>
          <a:custGeom>
            <a:avLst/>
            <a:gdLst/>
            <a:ahLst/>
            <a:cxnLst/>
            <a:rect l="l" t="t" r="r" b="b"/>
            <a:pathLst>
              <a:path w="9252424" h="7935826">
                <a:moveTo>
                  <a:pt x="0" y="0"/>
                </a:moveTo>
                <a:lnTo>
                  <a:pt x="9252424" y="0"/>
                </a:lnTo>
                <a:lnTo>
                  <a:pt x="9252424" y="7935826"/>
                </a:lnTo>
                <a:lnTo>
                  <a:pt x="0" y="7935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0" y="8353507"/>
            <a:ext cx="1423982" cy="1774093"/>
            <a:chOff x="0" y="0"/>
            <a:chExt cx="1898643" cy="2365458"/>
          </a:xfrm>
        </p:grpSpPr>
        <p:sp>
          <p:nvSpPr>
            <p:cNvPr id="7" name="Freeform 7"/>
            <p:cNvSpPr/>
            <p:nvPr/>
          </p:nvSpPr>
          <p:spPr>
            <a:xfrm>
              <a:off x="1016444" y="0"/>
              <a:ext cx="882199" cy="937683"/>
            </a:xfrm>
            <a:custGeom>
              <a:avLst/>
              <a:gdLst/>
              <a:ahLst/>
              <a:cxnLst/>
              <a:rect l="l" t="t" r="r" b="b"/>
              <a:pathLst>
                <a:path w="882199" h="937683">
                  <a:moveTo>
                    <a:pt x="0" y="0"/>
                  </a:moveTo>
                  <a:lnTo>
                    <a:pt x="882199" y="0"/>
                  </a:lnTo>
                  <a:lnTo>
                    <a:pt x="882199" y="937683"/>
                  </a:lnTo>
                  <a:lnTo>
                    <a:pt x="0" y="9376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8"/>
            <p:cNvGrpSpPr/>
            <p:nvPr/>
          </p:nvGrpSpPr>
          <p:grpSpPr>
            <a:xfrm rot="-5400000">
              <a:off x="1129935" y="701222"/>
              <a:ext cx="655217" cy="65521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1129935" y="1231610"/>
              <a:ext cx="655217" cy="65521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1129935" y="1710241"/>
              <a:ext cx="655217" cy="65521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575013" y="1710241"/>
              <a:ext cx="655217" cy="65521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1710241"/>
              <a:ext cx="655217" cy="65521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  <p:sp>
        <p:nvSpPr>
          <p:cNvPr id="23" name="TextBox 23"/>
          <p:cNvSpPr txBox="1"/>
          <p:nvPr/>
        </p:nvSpPr>
        <p:spPr>
          <a:xfrm>
            <a:off x="6480929" y="488276"/>
            <a:ext cx="5326142" cy="913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>
                <a:solidFill>
                  <a:srgbClr val="FFFFFF"/>
                </a:solidFill>
                <a:latin typeface="Open Sans Bold"/>
              </a:rPr>
              <a:t>Design of the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453539" y="2999503"/>
          <a:ext cx="10058429" cy="7018945"/>
        </p:xfrm>
        <a:graphic>
          <a:graphicData uri="http://schemas.openxmlformats.org/drawingml/2006/table">
            <a:tbl>
              <a:tblPr/>
              <a:tblGrid>
                <a:gridCol w="2360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6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1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84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Test ID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Expected Results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Actual Results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4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Directions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UP, DOWN, LEFT, RIGHT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Snake should go in the desired direction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66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Apple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The snake will eat the apple, another one will randomly spawn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470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Score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Score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The score should be able to be reset, see the previous one and the best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866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 Bold"/>
                        </a:rPr>
                        <a:t>System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Configuration of the software, version and UI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uce"/>
                        </a:rPr>
                        <a:t>The game should run on every system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12807096" y="4479379"/>
            <a:ext cx="904596" cy="809203"/>
          </a:xfrm>
          <a:custGeom>
            <a:avLst/>
            <a:gdLst/>
            <a:ahLst/>
            <a:cxnLst/>
            <a:rect l="l" t="t" r="r" b="b"/>
            <a:pathLst>
              <a:path w="904596" h="809203">
                <a:moveTo>
                  <a:pt x="0" y="0"/>
                </a:moveTo>
                <a:lnTo>
                  <a:pt x="904596" y="0"/>
                </a:lnTo>
                <a:lnTo>
                  <a:pt x="904596" y="809203"/>
                </a:lnTo>
                <a:lnTo>
                  <a:pt x="0" y="809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2807096" y="5826719"/>
            <a:ext cx="904596" cy="809203"/>
          </a:xfrm>
          <a:custGeom>
            <a:avLst/>
            <a:gdLst/>
            <a:ahLst/>
            <a:cxnLst/>
            <a:rect l="l" t="t" r="r" b="b"/>
            <a:pathLst>
              <a:path w="904596" h="809203">
                <a:moveTo>
                  <a:pt x="0" y="0"/>
                </a:moveTo>
                <a:lnTo>
                  <a:pt x="904596" y="0"/>
                </a:lnTo>
                <a:lnTo>
                  <a:pt x="904596" y="809203"/>
                </a:lnTo>
                <a:lnTo>
                  <a:pt x="0" y="809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2807096" y="7315790"/>
            <a:ext cx="904596" cy="809203"/>
          </a:xfrm>
          <a:custGeom>
            <a:avLst/>
            <a:gdLst/>
            <a:ahLst/>
            <a:cxnLst/>
            <a:rect l="l" t="t" r="r" b="b"/>
            <a:pathLst>
              <a:path w="904596" h="809203">
                <a:moveTo>
                  <a:pt x="0" y="0"/>
                </a:moveTo>
                <a:lnTo>
                  <a:pt x="904596" y="0"/>
                </a:lnTo>
                <a:lnTo>
                  <a:pt x="904596" y="809203"/>
                </a:lnTo>
                <a:lnTo>
                  <a:pt x="0" y="809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12807096" y="8801268"/>
            <a:ext cx="904596" cy="921882"/>
          </a:xfrm>
          <a:custGeom>
            <a:avLst/>
            <a:gdLst/>
            <a:ahLst/>
            <a:cxnLst/>
            <a:rect l="l" t="t" r="r" b="b"/>
            <a:pathLst>
              <a:path w="904596" h="921882">
                <a:moveTo>
                  <a:pt x="0" y="0"/>
                </a:moveTo>
                <a:lnTo>
                  <a:pt x="904596" y="0"/>
                </a:lnTo>
                <a:lnTo>
                  <a:pt x="904596" y="921882"/>
                </a:lnTo>
                <a:lnTo>
                  <a:pt x="0" y="921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8077200" y="488276"/>
            <a:ext cx="2074486" cy="91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 dirty="0">
                <a:solidFill>
                  <a:srgbClr val="FFFFFF"/>
                </a:solidFill>
                <a:latin typeface="Open Sans Bold"/>
              </a:rPr>
              <a:t>Testing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1011" y="2264808"/>
            <a:ext cx="6799860" cy="477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Open Sauce"/>
              </a:rPr>
              <a:t>Very simplified Black-Box Test Plan :</a:t>
            </a:r>
          </a:p>
        </p:txBody>
      </p:sp>
      <p:sp>
        <p:nvSpPr>
          <p:cNvPr id="12" name="AutoShape 12"/>
          <p:cNvSpPr/>
          <p:nvPr/>
        </p:nvSpPr>
        <p:spPr>
          <a:xfrm flipV="1">
            <a:off x="6849116" y="5578745"/>
            <a:ext cx="2294884" cy="132495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0" y="8657010"/>
            <a:ext cx="2035742" cy="1301240"/>
            <a:chOff x="0" y="0"/>
            <a:chExt cx="2714323" cy="1734987"/>
          </a:xfrm>
        </p:grpSpPr>
        <p:sp>
          <p:nvSpPr>
            <p:cNvPr id="14" name="Freeform 14"/>
            <p:cNvSpPr/>
            <p:nvPr/>
          </p:nvSpPr>
          <p:spPr>
            <a:xfrm rot="5400000">
              <a:off x="1875195" y="-25583"/>
              <a:ext cx="813545" cy="864711"/>
            </a:xfrm>
            <a:custGeom>
              <a:avLst/>
              <a:gdLst/>
              <a:ahLst/>
              <a:cxnLst/>
              <a:rect l="l" t="t" r="r" b="b"/>
              <a:pathLst>
                <a:path w="813545" h="864711">
                  <a:moveTo>
                    <a:pt x="0" y="0"/>
                  </a:moveTo>
                  <a:lnTo>
                    <a:pt x="813545" y="0"/>
                  </a:lnTo>
                  <a:lnTo>
                    <a:pt x="813545" y="864711"/>
                  </a:lnTo>
                  <a:lnTo>
                    <a:pt x="0" y="864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FR"/>
            </a:p>
          </p:txBody>
        </p:sp>
        <p:grpSp>
          <p:nvGrpSpPr>
            <p:cNvPr id="15" name="Group 15"/>
            <p:cNvGrpSpPr/>
            <p:nvPr/>
          </p:nvGrpSpPr>
          <p:grpSpPr>
            <a:xfrm rot="-5400000">
              <a:off x="1547498" y="200264"/>
              <a:ext cx="604227" cy="604227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5400000">
              <a:off x="1547498" y="689377"/>
              <a:ext cx="604227" cy="604227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547498" y="1130760"/>
              <a:ext cx="604227" cy="604227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1035761" y="1130760"/>
              <a:ext cx="604227" cy="604227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505496" y="1130760"/>
              <a:ext cx="604227" cy="604227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0" y="1130760"/>
              <a:ext cx="604227" cy="604227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1919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21637" y="-8121637"/>
            <a:ext cx="2044726" cy="18288000"/>
            <a:chOff x="0" y="0"/>
            <a:chExt cx="53852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8529" cy="4816592"/>
            </a:xfrm>
            <a:custGeom>
              <a:avLst/>
              <a:gdLst/>
              <a:ahLst/>
              <a:cxnLst/>
              <a:rect l="l" t="t" r="r" b="b"/>
              <a:pathLst>
                <a:path w="538529" h="4816592">
                  <a:moveTo>
                    <a:pt x="0" y="0"/>
                  </a:moveTo>
                  <a:lnTo>
                    <a:pt x="538529" y="0"/>
                  </a:lnTo>
                  <a:lnTo>
                    <a:pt x="53852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3031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38529" cy="4835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005657" y="2735986"/>
            <a:ext cx="1343948" cy="1337757"/>
          </a:xfrm>
          <a:custGeom>
            <a:avLst/>
            <a:gdLst/>
            <a:ahLst/>
            <a:cxnLst/>
            <a:rect l="l" t="t" r="r" b="b"/>
            <a:pathLst>
              <a:path w="1343948" h="1337757">
                <a:moveTo>
                  <a:pt x="0" y="0"/>
                </a:moveTo>
                <a:lnTo>
                  <a:pt x="1343949" y="0"/>
                </a:lnTo>
                <a:lnTo>
                  <a:pt x="1343949" y="1337756"/>
                </a:lnTo>
                <a:lnTo>
                  <a:pt x="0" y="1337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 rot="5400000">
            <a:off x="2859063" y="9300706"/>
            <a:ext cx="709872" cy="754518"/>
          </a:xfrm>
          <a:custGeom>
            <a:avLst/>
            <a:gdLst/>
            <a:ahLst/>
            <a:cxnLst/>
            <a:rect l="l" t="t" r="r" b="b"/>
            <a:pathLst>
              <a:path w="709872" h="754518">
                <a:moveTo>
                  <a:pt x="0" y="0"/>
                </a:moveTo>
                <a:lnTo>
                  <a:pt x="709872" y="0"/>
                </a:lnTo>
                <a:lnTo>
                  <a:pt x="709872" y="754519"/>
                </a:lnTo>
                <a:lnTo>
                  <a:pt x="0" y="754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7" name="Group 7"/>
          <p:cNvGrpSpPr/>
          <p:nvPr/>
        </p:nvGrpSpPr>
        <p:grpSpPr>
          <a:xfrm rot="-5400000">
            <a:off x="2573125" y="9414351"/>
            <a:ext cx="527229" cy="52722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2205218" y="9422251"/>
            <a:ext cx="527229" cy="52722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827958" y="9422251"/>
            <a:ext cx="527229" cy="52722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81433" y="9422251"/>
            <a:ext cx="527229" cy="52722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18742" y="9422251"/>
            <a:ext cx="527229" cy="527229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77662" y="9422251"/>
            <a:ext cx="527229" cy="52722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525" y="9422251"/>
            <a:ext cx="527229" cy="52722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91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8165635" y="6099733"/>
            <a:ext cx="1023992" cy="1337757"/>
          </a:xfrm>
          <a:custGeom>
            <a:avLst/>
            <a:gdLst/>
            <a:ahLst/>
            <a:cxnLst/>
            <a:rect l="l" t="t" r="r" b="b"/>
            <a:pathLst>
              <a:path w="1023992" h="1337757">
                <a:moveTo>
                  <a:pt x="0" y="0"/>
                </a:moveTo>
                <a:lnTo>
                  <a:pt x="1023992" y="0"/>
                </a:lnTo>
                <a:lnTo>
                  <a:pt x="1023992" y="1337757"/>
                </a:lnTo>
                <a:lnTo>
                  <a:pt x="0" y="13377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0" name="TextBox 30"/>
          <p:cNvSpPr txBox="1"/>
          <p:nvPr/>
        </p:nvSpPr>
        <p:spPr>
          <a:xfrm>
            <a:off x="4061418" y="4356023"/>
            <a:ext cx="9232427" cy="1438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Runs on Windows and Mac without a hitch</a:t>
            </a:r>
          </a:p>
          <a:p>
            <a:pPr marL="474979" lvl="1" indent="-237490" algn="just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For fluidity reasons, game is hosted on a website</a:t>
            </a:r>
          </a:p>
          <a:p>
            <a:pPr marL="474979" lvl="1" indent="-237490" algn="just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Prefered exploitation systems using HTML 5 update </a:t>
            </a:r>
          </a:p>
          <a:p>
            <a:pPr marL="474979" lvl="1" indent="-237490" algn="just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as it enables optimization with the line of code: rel="preconnect"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8903" y="7614995"/>
            <a:ext cx="17750194" cy="715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Limited in its display, but can be played in portrait mode on a wide range of devices such as phones, tablets and computers. 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</a:rPr>
              <a:t>But to be able to play in landscape mode, the device must have a screen height greater than 800 pixels when turned upside down. 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50C1CE35-A2E5-A4BC-3C58-10DB48F09857}"/>
              </a:ext>
            </a:extLst>
          </p:cNvPr>
          <p:cNvSpPr txBox="1"/>
          <p:nvPr/>
        </p:nvSpPr>
        <p:spPr>
          <a:xfrm>
            <a:off x="8077200" y="488276"/>
            <a:ext cx="2074486" cy="912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  <a:spcBef>
                <a:spcPct val="0"/>
              </a:spcBef>
            </a:pPr>
            <a:r>
              <a:rPr lang="en-US" sz="4042" dirty="0">
                <a:solidFill>
                  <a:srgbClr val="FFFFFF"/>
                </a:solidFill>
                <a:latin typeface="Open Sans Bold"/>
              </a:rPr>
              <a:t>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Personnalisé</PresentationFormat>
  <Paragraphs>104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Open Sauce Bold</vt:lpstr>
      <vt:lpstr>Open Sauce</vt:lpstr>
      <vt:lpstr>Open Sans Bold</vt:lpstr>
      <vt:lpstr>Open Dyslexic Bold</vt:lpstr>
      <vt:lpstr>Open Sans</vt:lpstr>
      <vt:lpstr>Open Dyslexic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The Game</dc:title>
  <cp:lastModifiedBy>Bastien Jamet</cp:lastModifiedBy>
  <cp:revision>5</cp:revision>
  <dcterms:created xsi:type="dcterms:W3CDTF">2006-08-16T00:00:00Z</dcterms:created>
  <dcterms:modified xsi:type="dcterms:W3CDTF">2024-05-28T11:38:33Z</dcterms:modified>
  <dc:identifier>DAGFI7e01Tg</dc:identifier>
</cp:coreProperties>
</file>