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Open Dyslexic" panose="020B0604020202020204" charset="0"/>
      <p:regular r:id="rId12"/>
    </p:embeddedFont>
    <p:embeddedFont>
      <p:font typeface="Open Dyslexic Bold" panose="020B0604020202020204" charset="0"/>
      <p:regular r:id="rId13"/>
    </p:embeddedFont>
    <p:embeddedFont>
      <p:font typeface="Open Sans" panose="020B0606030504020204" pitchFamily="34" charset="0"/>
      <p:regular r:id="rId14"/>
    </p:embeddedFont>
    <p:embeddedFont>
      <p:font typeface="Open Sans Bold" panose="020B0806030504020204" charset="0"/>
      <p:regular r:id="rId15"/>
    </p:embeddedFont>
    <p:embeddedFont>
      <p:font typeface="Open Sauce" panose="020B0604020202020204" charset="0"/>
      <p:regular r:id="rId16"/>
    </p:embeddedFont>
    <p:embeddedFont>
      <p:font typeface="Open Sauce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23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6.svg"/><Relationship Id="rId5" Type="http://schemas.openxmlformats.org/officeDocument/2006/relationships/image" Target="../media/image22.svg"/><Relationship Id="rId10" Type="http://schemas.openxmlformats.org/officeDocument/2006/relationships/image" Target="../media/image5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7" Type="http://schemas.openxmlformats.org/officeDocument/2006/relationships/image" Target="../media/image6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7" Type="http://schemas.openxmlformats.org/officeDocument/2006/relationships/image" Target="../media/image38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715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</a:blip>
            <a:stretch>
              <a:fillRect l="-1518" t="-14225" r="-3110" b="-2431"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3" name="Group 3"/>
          <p:cNvGrpSpPr/>
          <p:nvPr/>
        </p:nvGrpSpPr>
        <p:grpSpPr>
          <a:xfrm>
            <a:off x="15297150" y="-207071"/>
            <a:ext cx="3086100" cy="11299900"/>
            <a:chOff x="0" y="0"/>
            <a:chExt cx="812800" cy="297610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976105"/>
            </a:xfrm>
            <a:custGeom>
              <a:avLst/>
              <a:gdLst/>
              <a:ahLst/>
              <a:cxnLst/>
              <a:rect l="l" t="t" r="r" b="b"/>
              <a:pathLst>
                <a:path w="812800" h="2976105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C3031A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29951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1447800" y="-558218"/>
            <a:ext cx="3322585" cy="11299900"/>
            <a:chOff x="0" y="0"/>
            <a:chExt cx="875084" cy="297610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75084" cy="2976105"/>
            </a:xfrm>
            <a:custGeom>
              <a:avLst/>
              <a:gdLst/>
              <a:ahLst/>
              <a:cxnLst/>
              <a:rect l="l" t="t" r="r" b="b"/>
              <a:pathLst>
                <a:path w="875084" h="2976105">
                  <a:moveTo>
                    <a:pt x="0" y="0"/>
                  </a:moveTo>
                  <a:lnTo>
                    <a:pt x="875084" y="0"/>
                  </a:lnTo>
                  <a:lnTo>
                    <a:pt x="875084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C3031A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19050"/>
              <a:ext cx="875084" cy="29951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-2168271" y="-207071"/>
            <a:ext cx="3806571" cy="2083232"/>
          </a:xfrm>
          <a:custGeom>
            <a:avLst/>
            <a:gdLst/>
            <a:ahLst/>
            <a:cxnLst/>
            <a:rect l="l" t="t" r="r" b="b"/>
            <a:pathLst>
              <a:path w="3806571" h="2083232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0" name="Freeform 10"/>
          <p:cNvSpPr/>
          <p:nvPr/>
        </p:nvSpPr>
        <p:spPr>
          <a:xfrm>
            <a:off x="9109012" y="4862461"/>
            <a:ext cx="1543935" cy="1640303"/>
          </a:xfrm>
          <a:custGeom>
            <a:avLst/>
            <a:gdLst/>
            <a:ahLst/>
            <a:cxnLst/>
            <a:rect l="l" t="t" r="r" b="b"/>
            <a:pathLst>
              <a:path w="1543935" h="1640303">
                <a:moveTo>
                  <a:pt x="0" y="0"/>
                </a:moveTo>
                <a:lnTo>
                  <a:pt x="1543934" y="0"/>
                </a:lnTo>
                <a:lnTo>
                  <a:pt x="1543934" y="1640303"/>
                </a:lnTo>
                <a:lnTo>
                  <a:pt x="0" y="164030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>
          <a:xfrm rot="-5400000">
            <a:off x="5102268" y="2675166"/>
            <a:ext cx="1239064" cy="1316992"/>
          </a:xfrm>
          <a:custGeom>
            <a:avLst/>
            <a:gdLst/>
            <a:ahLst/>
            <a:cxnLst/>
            <a:rect l="l" t="t" r="r" b="b"/>
            <a:pathLst>
              <a:path w="1239064" h="1316992">
                <a:moveTo>
                  <a:pt x="0" y="0"/>
                </a:moveTo>
                <a:lnTo>
                  <a:pt x="1239064" y="0"/>
                </a:lnTo>
                <a:lnTo>
                  <a:pt x="1239064" y="1316992"/>
                </a:lnTo>
                <a:lnTo>
                  <a:pt x="0" y="13169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12" name="Group 12"/>
          <p:cNvGrpSpPr/>
          <p:nvPr/>
        </p:nvGrpSpPr>
        <p:grpSpPr>
          <a:xfrm>
            <a:off x="15595265" y="381251"/>
            <a:ext cx="2489869" cy="1494910"/>
            <a:chOff x="0" y="0"/>
            <a:chExt cx="655768" cy="393721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55768" cy="393721"/>
            </a:xfrm>
            <a:custGeom>
              <a:avLst/>
              <a:gdLst/>
              <a:ahLst/>
              <a:cxnLst/>
              <a:rect l="l" t="t" r="r" b="b"/>
              <a:pathLst>
                <a:path w="655768" h="393721">
                  <a:moveTo>
                    <a:pt x="93281" y="0"/>
                  </a:moveTo>
                  <a:lnTo>
                    <a:pt x="562487" y="0"/>
                  </a:lnTo>
                  <a:cubicBezTo>
                    <a:pt x="614005" y="0"/>
                    <a:pt x="655768" y="41763"/>
                    <a:pt x="655768" y="93281"/>
                  </a:cubicBezTo>
                  <a:lnTo>
                    <a:pt x="655768" y="300440"/>
                  </a:lnTo>
                  <a:cubicBezTo>
                    <a:pt x="655768" y="325180"/>
                    <a:pt x="645940" y="348906"/>
                    <a:pt x="628447" y="366400"/>
                  </a:cubicBezTo>
                  <a:cubicBezTo>
                    <a:pt x="610953" y="383893"/>
                    <a:pt x="587227" y="393721"/>
                    <a:pt x="562487" y="393721"/>
                  </a:cubicBezTo>
                  <a:lnTo>
                    <a:pt x="93281" y="393721"/>
                  </a:lnTo>
                  <a:cubicBezTo>
                    <a:pt x="68541" y="393721"/>
                    <a:pt x="44815" y="383893"/>
                    <a:pt x="27321" y="366400"/>
                  </a:cubicBezTo>
                  <a:cubicBezTo>
                    <a:pt x="9828" y="348906"/>
                    <a:pt x="0" y="325180"/>
                    <a:pt x="0" y="300440"/>
                  </a:cubicBezTo>
                  <a:lnTo>
                    <a:pt x="0" y="93281"/>
                  </a:lnTo>
                  <a:cubicBezTo>
                    <a:pt x="0" y="68541"/>
                    <a:pt x="9828" y="44815"/>
                    <a:pt x="27321" y="27321"/>
                  </a:cubicBezTo>
                  <a:cubicBezTo>
                    <a:pt x="44815" y="9828"/>
                    <a:pt x="68541" y="0"/>
                    <a:pt x="93281" y="0"/>
                  </a:cubicBezTo>
                  <a:close/>
                </a:path>
              </a:pathLst>
            </a:custGeom>
            <a:solidFill>
              <a:srgbClr val="FFFFFF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19050"/>
              <a:ext cx="655768" cy="4127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 rot="-5400000">
            <a:off x="817205" y="5884133"/>
            <a:ext cx="271318" cy="965944"/>
            <a:chOff x="0" y="0"/>
            <a:chExt cx="71458" cy="254405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71458" cy="254405"/>
            </a:xfrm>
            <a:custGeom>
              <a:avLst/>
              <a:gdLst/>
              <a:ahLst/>
              <a:cxnLst/>
              <a:rect l="l" t="t" r="r" b="b"/>
              <a:pathLst>
                <a:path w="71458" h="254405">
                  <a:moveTo>
                    <a:pt x="35729" y="0"/>
                  </a:moveTo>
                  <a:lnTo>
                    <a:pt x="35729" y="0"/>
                  </a:lnTo>
                  <a:cubicBezTo>
                    <a:pt x="55462" y="0"/>
                    <a:pt x="71458" y="15996"/>
                    <a:pt x="71458" y="35729"/>
                  </a:cubicBezTo>
                  <a:lnTo>
                    <a:pt x="71458" y="218676"/>
                  </a:lnTo>
                  <a:cubicBezTo>
                    <a:pt x="71458" y="228152"/>
                    <a:pt x="67694" y="237240"/>
                    <a:pt x="60993" y="243940"/>
                  </a:cubicBezTo>
                  <a:cubicBezTo>
                    <a:pt x="54293" y="250641"/>
                    <a:pt x="45205" y="254405"/>
                    <a:pt x="35729" y="254405"/>
                  </a:cubicBezTo>
                  <a:lnTo>
                    <a:pt x="35729" y="254405"/>
                  </a:lnTo>
                  <a:cubicBezTo>
                    <a:pt x="15996" y="254405"/>
                    <a:pt x="0" y="238408"/>
                    <a:pt x="0" y="218676"/>
                  </a:cubicBezTo>
                  <a:lnTo>
                    <a:pt x="0" y="35729"/>
                  </a:lnTo>
                  <a:cubicBezTo>
                    <a:pt x="0" y="26253"/>
                    <a:pt x="3764" y="17165"/>
                    <a:pt x="10465" y="10465"/>
                  </a:cubicBezTo>
                  <a:cubicBezTo>
                    <a:pt x="17165" y="3764"/>
                    <a:pt x="26253" y="0"/>
                    <a:pt x="35729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19050"/>
              <a:ext cx="71458" cy="2734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643730" y="7604688"/>
            <a:ext cx="618268" cy="618268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7031226" y="5212930"/>
            <a:ext cx="888289" cy="888289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4" name="Freeform 24"/>
          <p:cNvSpPr/>
          <p:nvPr/>
        </p:nvSpPr>
        <p:spPr>
          <a:xfrm rot="2700000">
            <a:off x="15893498" y="7710906"/>
            <a:ext cx="1893404" cy="1893404"/>
          </a:xfrm>
          <a:custGeom>
            <a:avLst/>
            <a:gdLst/>
            <a:ahLst/>
            <a:cxnLst/>
            <a:rect l="l" t="t" r="r" b="b"/>
            <a:pathLst>
              <a:path w="1893404" h="1893404">
                <a:moveTo>
                  <a:pt x="0" y="0"/>
                </a:moveTo>
                <a:lnTo>
                  <a:pt x="1893404" y="0"/>
                </a:lnTo>
                <a:lnTo>
                  <a:pt x="1893404" y="1893404"/>
                </a:lnTo>
                <a:lnTo>
                  <a:pt x="0" y="189340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25" name="Group 25"/>
          <p:cNvGrpSpPr/>
          <p:nvPr/>
        </p:nvGrpSpPr>
        <p:grpSpPr>
          <a:xfrm>
            <a:off x="15889940" y="6101219"/>
            <a:ext cx="888289" cy="888289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6813161" y="7666426"/>
            <a:ext cx="54078" cy="494793"/>
            <a:chOff x="0" y="0"/>
            <a:chExt cx="14243" cy="130316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4243" cy="130316"/>
            </a:xfrm>
            <a:custGeom>
              <a:avLst/>
              <a:gdLst/>
              <a:ahLst/>
              <a:cxnLst/>
              <a:rect l="l" t="t" r="r" b="b"/>
              <a:pathLst>
                <a:path w="14243" h="130316">
                  <a:moveTo>
                    <a:pt x="0" y="0"/>
                  </a:moveTo>
                  <a:lnTo>
                    <a:pt x="14243" y="0"/>
                  </a:lnTo>
                  <a:lnTo>
                    <a:pt x="14243" y="130316"/>
                  </a:lnTo>
                  <a:lnTo>
                    <a:pt x="0" y="130316"/>
                  </a:lnTo>
                  <a:close/>
                </a:path>
              </a:pathLst>
            </a:custGeom>
            <a:solidFill>
              <a:srgbClr val="C3031A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-19050"/>
              <a:ext cx="14243" cy="1493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6129852" y="2666505"/>
            <a:ext cx="3096913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9600"/>
              </a:lnSpc>
            </a:pPr>
            <a:r>
              <a:rPr lang="en-US" sz="8000" u="none">
                <a:solidFill>
                  <a:srgbClr val="000000"/>
                </a:solidFill>
                <a:latin typeface="Open Sans Bold"/>
              </a:rPr>
              <a:t>Snake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3527981" y="8165807"/>
            <a:ext cx="9879489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Open Sans Bold"/>
              </a:rPr>
              <a:t>Bastien JAMET &amp; Charles CLERC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8663502" y="3643261"/>
            <a:ext cx="1989444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9600"/>
              </a:lnSpc>
            </a:pPr>
            <a:r>
              <a:rPr lang="en-US" sz="8000">
                <a:solidFill>
                  <a:srgbClr val="000000"/>
                </a:solidFill>
                <a:latin typeface="Open Sans Bold"/>
              </a:rPr>
              <a:t>The</a:t>
            </a:r>
          </a:p>
        </p:txBody>
      </p:sp>
      <p:sp>
        <p:nvSpPr>
          <p:cNvPr id="34" name="TextBox 34"/>
          <p:cNvSpPr txBox="1"/>
          <p:nvPr/>
        </p:nvSpPr>
        <p:spPr>
          <a:xfrm rot="5400000">
            <a:off x="9714090" y="4824561"/>
            <a:ext cx="3096913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9600"/>
              </a:lnSpc>
            </a:pPr>
            <a:r>
              <a:rPr lang="en-US" sz="8000">
                <a:solidFill>
                  <a:srgbClr val="000000"/>
                </a:solidFill>
                <a:latin typeface="Open Sans Bold"/>
              </a:rPr>
              <a:t>Game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6160889" y="252651"/>
            <a:ext cx="1278969" cy="7093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85"/>
              </a:lnSpc>
              <a:spcBef>
                <a:spcPct val="0"/>
              </a:spcBef>
            </a:pPr>
            <a:r>
              <a:rPr lang="en-US" sz="3142" dirty="0">
                <a:solidFill>
                  <a:srgbClr val="C3031A"/>
                </a:solidFill>
                <a:latin typeface="Open Sans Bold"/>
              </a:rPr>
              <a:t>SCORE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342312" y="5444488"/>
            <a:ext cx="1221105" cy="7093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85"/>
              </a:lnSpc>
              <a:spcBef>
                <a:spcPct val="0"/>
              </a:spcBef>
            </a:pPr>
            <a:r>
              <a:rPr lang="en-US" sz="3142">
                <a:solidFill>
                  <a:srgbClr val="FDFBFB"/>
                </a:solidFill>
                <a:latin typeface="Open Sans Bold"/>
              </a:rPr>
              <a:t>START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463756" y="6830205"/>
            <a:ext cx="978218" cy="7093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85"/>
              </a:lnSpc>
              <a:spcBef>
                <a:spcPct val="0"/>
              </a:spcBef>
            </a:pPr>
            <a:r>
              <a:rPr lang="en-US" sz="3142">
                <a:solidFill>
                  <a:srgbClr val="FDFBFB"/>
                </a:solidFill>
                <a:latin typeface="Open Sans Bold"/>
              </a:rPr>
              <a:t>SAVE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6187638" y="6018495"/>
            <a:ext cx="292894" cy="765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85"/>
              </a:lnSpc>
              <a:spcBef>
                <a:spcPct val="0"/>
              </a:spcBef>
            </a:pPr>
            <a:r>
              <a:rPr lang="en-US" sz="3342">
                <a:solidFill>
                  <a:srgbClr val="000000"/>
                </a:solidFill>
                <a:latin typeface="Open Sans Bold"/>
              </a:rPr>
              <a:t>A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7332733" y="5164275"/>
            <a:ext cx="285274" cy="765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85"/>
              </a:lnSpc>
              <a:spcBef>
                <a:spcPct val="0"/>
              </a:spcBef>
            </a:pPr>
            <a:r>
              <a:rPr lang="en-US" sz="3342">
                <a:solidFill>
                  <a:srgbClr val="000000"/>
                </a:solidFill>
                <a:latin typeface="Open Sans Bold"/>
              </a:rPr>
              <a:t>B</a:t>
            </a:r>
          </a:p>
        </p:txBody>
      </p:sp>
      <p:grpSp>
        <p:nvGrpSpPr>
          <p:cNvPr id="40" name="Group 40"/>
          <p:cNvGrpSpPr/>
          <p:nvPr/>
        </p:nvGrpSpPr>
        <p:grpSpPr>
          <a:xfrm>
            <a:off x="16813161" y="9152326"/>
            <a:ext cx="54078" cy="494793"/>
            <a:chOff x="0" y="0"/>
            <a:chExt cx="14243" cy="130316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14243" cy="130316"/>
            </a:xfrm>
            <a:custGeom>
              <a:avLst/>
              <a:gdLst/>
              <a:ahLst/>
              <a:cxnLst/>
              <a:rect l="l" t="t" r="r" b="b"/>
              <a:pathLst>
                <a:path w="14243" h="130316">
                  <a:moveTo>
                    <a:pt x="0" y="0"/>
                  </a:moveTo>
                  <a:lnTo>
                    <a:pt x="14243" y="0"/>
                  </a:lnTo>
                  <a:lnTo>
                    <a:pt x="14243" y="130316"/>
                  </a:lnTo>
                  <a:lnTo>
                    <a:pt x="0" y="130316"/>
                  </a:lnTo>
                  <a:close/>
                </a:path>
              </a:pathLst>
            </a:custGeom>
            <a:solidFill>
              <a:srgbClr val="C3031A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0" y="-19050"/>
              <a:ext cx="14243" cy="1493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43" name="Group 43"/>
          <p:cNvGrpSpPr/>
          <p:nvPr/>
        </p:nvGrpSpPr>
        <p:grpSpPr>
          <a:xfrm rot="-5400000">
            <a:off x="16081723" y="8410212"/>
            <a:ext cx="54078" cy="494793"/>
            <a:chOff x="0" y="0"/>
            <a:chExt cx="14243" cy="130316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14243" cy="130316"/>
            </a:xfrm>
            <a:custGeom>
              <a:avLst/>
              <a:gdLst/>
              <a:ahLst/>
              <a:cxnLst/>
              <a:rect l="l" t="t" r="r" b="b"/>
              <a:pathLst>
                <a:path w="14243" h="130316">
                  <a:moveTo>
                    <a:pt x="0" y="0"/>
                  </a:moveTo>
                  <a:lnTo>
                    <a:pt x="14243" y="0"/>
                  </a:lnTo>
                  <a:lnTo>
                    <a:pt x="14243" y="130316"/>
                  </a:lnTo>
                  <a:lnTo>
                    <a:pt x="0" y="130316"/>
                  </a:lnTo>
                  <a:close/>
                </a:path>
              </a:pathLst>
            </a:custGeom>
            <a:solidFill>
              <a:srgbClr val="C3031A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TextBox 45"/>
            <p:cNvSpPr txBox="1"/>
            <p:nvPr/>
          </p:nvSpPr>
          <p:spPr>
            <a:xfrm>
              <a:off x="0" y="-19050"/>
              <a:ext cx="14243" cy="1493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46" name="Group 46"/>
          <p:cNvGrpSpPr/>
          <p:nvPr/>
        </p:nvGrpSpPr>
        <p:grpSpPr>
          <a:xfrm rot="-5400000">
            <a:off x="17553091" y="8405721"/>
            <a:ext cx="54078" cy="494793"/>
            <a:chOff x="0" y="0"/>
            <a:chExt cx="14243" cy="130316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14243" cy="130316"/>
            </a:xfrm>
            <a:custGeom>
              <a:avLst/>
              <a:gdLst/>
              <a:ahLst/>
              <a:cxnLst/>
              <a:rect l="l" t="t" r="r" b="b"/>
              <a:pathLst>
                <a:path w="14243" h="130316">
                  <a:moveTo>
                    <a:pt x="0" y="0"/>
                  </a:moveTo>
                  <a:lnTo>
                    <a:pt x="14243" y="0"/>
                  </a:lnTo>
                  <a:lnTo>
                    <a:pt x="14243" y="130316"/>
                  </a:lnTo>
                  <a:lnTo>
                    <a:pt x="0" y="130316"/>
                  </a:lnTo>
                  <a:close/>
                </a:path>
              </a:pathLst>
            </a:custGeom>
            <a:solidFill>
              <a:srgbClr val="C3031A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8" name="TextBox 48"/>
            <p:cNvSpPr txBox="1"/>
            <p:nvPr/>
          </p:nvSpPr>
          <p:spPr>
            <a:xfrm>
              <a:off x="0" y="-19050"/>
              <a:ext cx="14243" cy="1493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49" name="TextBox 35">
            <a:extLst>
              <a:ext uri="{FF2B5EF4-FFF2-40B4-BE49-F238E27FC236}">
                <a16:creationId xmlns:a16="http://schemas.microsoft.com/office/drawing/2014/main" id="{12F24A1E-21FF-C6D3-A5B0-BE5A40E9A1E8}"/>
              </a:ext>
            </a:extLst>
          </p:cNvPr>
          <p:cNvSpPr txBox="1"/>
          <p:nvPr/>
        </p:nvSpPr>
        <p:spPr>
          <a:xfrm>
            <a:off x="16170831" y="928926"/>
            <a:ext cx="1278969" cy="751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85"/>
              </a:lnSpc>
              <a:spcBef>
                <a:spcPct val="0"/>
              </a:spcBef>
            </a:pPr>
            <a:r>
              <a:rPr lang="en-US" sz="4400" dirty="0">
                <a:latin typeface="Open Sans Bold"/>
              </a:rPr>
              <a:t>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715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</a:blip>
            <a:stretch>
              <a:fillRect l="-1518" t="-14225" r="-3110" b="-2431"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3" name="Group 3"/>
          <p:cNvGrpSpPr/>
          <p:nvPr/>
        </p:nvGrpSpPr>
        <p:grpSpPr>
          <a:xfrm>
            <a:off x="15201900" y="-207071"/>
            <a:ext cx="3086100" cy="11299900"/>
            <a:chOff x="0" y="0"/>
            <a:chExt cx="812800" cy="297610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976105"/>
            </a:xfrm>
            <a:custGeom>
              <a:avLst/>
              <a:gdLst/>
              <a:ahLst/>
              <a:cxnLst/>
              <a:rect l="l" t="t" r="r" b="b"/>
              <a:pathLst>
                <a:path w="812800" h="2976105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C3031A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29951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346723" y="8897943"/>
            <a:ext cx="920264" cy="920264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1919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rot="5400000">
            <a:off x="6876833" y="8718419"/>
            <a:ext cx="1239064" cy="1316992"/>
          </a:xfrm>
          <a:custGeom>
            <a:avLst/>
            <a:gdLst/>
            <a:ahLst/>
            <a:cxnLst/>
            <a:rect l="l" t="t" r="r" b="b"/>
            <a:pathLst>
              <a:path w="1239064" h="1316992">
                <a:moveTo>
                  <a:pt x="0" y="0"/>
                </a:moveTo>
                <a:lnTo>
                  <a:pt x="1239064" y="0"/>
                </a:lnTo>
                <a:lnTo>
                  <a:pt x="1239064" y="1316992"/>
                </a:lnTo>
                <a:lnTo>
                  <a:pt x="0" y="13169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10" name="Group 10"/>
          <p:cNvGrpSpPr/>
          <p:nvPr/>
        </p:nvGrpSpPr>
        <p:grpSpPr>
          <a:xfrm rot="-5400000">
            <a:off x="6377737" y="8916783"/>
            <a:ext cx="920264" cy="920264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1919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 rot="-5400000">
            <a:off x="5735564" y="8930573"/>
            <a:ext cx="920264" cy="920264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1919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5077068" y="8930573"/>
            <a:ext cx="920264" cy="920264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1919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4297669" y="8930573"/>
            <a:ext cx="920264" cy="920264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1919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3490054" y="8930573"/>
            <a:ext cx="920264" cy="920264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1919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2720161" y="8930573"/>
            <a:ext cx="920264" cy="920264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1919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998290" y="8930573"/>
            <a:ext cx="920264" cy="920264"/>
            <a:chOff x="0" y="0"/>
            <a:chExt cx="812800" cy="8128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1919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-1543050" y="-558218"/>
            <a:ext cx="3322585" cy="11299900"/>
            <a:chOff x="0" y="0"/>
            <a:chExt cx="875084" cy="2976105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875084" cy="2976105"/>
            </a:xfrm>
            <a:custGeom>
              <a:avLst/>
              <a:gdLst/>
              <a:ahLst/>
              <a:cxnLst/>
              <a:rect l="l" t="t" r="r" b="b"/>
              <a:pathLst>
                <a:path w="875084" h="2976105">
                  <a:moveTo>
                    <a:pt x="0" y="0"/>
                  </a:moveTo>
                  <a:lnTo>
                    <a:pt x="875084" y="0"/>
                  </a:lnTo>
                  <a:lnTo>
                    <a:pt x="875084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C3031A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0" y="-19050"/>
              <a:ext cx="875084" cy="29951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34" name="Group 34"/>
          <p:cNvGrpSpPr/>
          <p:nvPr/>
        </p:nvGrpSpPr>
        <p:grpSpPr>
          <a:xfrm rot="-5400000">
            <a:off x="721955" y="5884133"/>
            <a:ext cx="271318" cy="965944"/>
            <a:chOff x="0" y="0"/>
            <a:chExt cx="71458" cy="254405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71458" cy="254405"/>
            </a:xfrm>
            <a:custGeom>
              <a:avLst/>
              <a:gdLst/>
              <a:ahLst/>
              <a:cxnLst/>
              <a:rect l="l" t="t" r="r" b="b"/>
              <a:pathLst>
                <a:path w="71458" h="254405">
                  <a:moveTo>
                    <a:pt x="35729" y="0"/>
                  </a:moveTo>
                  <a:lnTo>
                    <a:pt x="35729" y="0"/>
                  </a:lnTo>
                  <a:cubicBezTo>
                    <a:pt x="55462" y="0"/>
                    <a:pt x="71458" y="15996"/>
                    <a:pt x="71458" y="35729"/>
                  </a:cubicBezTo>
                  <a:lnTo>
                    <a:pt x="71458" y="218676"/>
                  </a:lnTo>
                  <a:cubicBezTo>
                    <a:pt x="71458" y="228152"/>
                    <a:pt x="67694" y="237240"/>
                    <a:pt x="60993" y="243940"/>
                  </a:cubicBezTo>
                  <a:cubicBezTo>
                    <a:pt x="54293" y="250641"/>
                    <a:pt x="45205" y="254405"/>
                    <a:pt x="35729" y="254405"/>
                  </a:cubicBezTo>
                  <a:lnTo>
                    <a:pt x="35729" y="254405"/>
                  </a:lnTo>
                  <a:cubicBezTo>
                    <a:pt x="15996" y="254405"/>
                    <a:pt x="0" y="238408"/>
                    <a:pt x="0" y="218676"/>
                  </a:cubicBezTo>
                  <a:lnTo>
                    <a:pt x="0" y="35729"/>
                  </a:lnTo>
                  <a:cubicBezTo>
                    <a:pt x="0" y="26253"/>
                    <a:pt x="3764" y="17165"/>
                    <a:pt x="10465" y="10465"/>
                  </a:cubicBezTo>
                  <a:cubicBezTo>
                    <a:pt x="17165" y="3764"/>
                    <a:pt x="26253" y="0"/>
                    <a:pt x="35729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0" y="-19050"/>
              <a:ext cx="71458" cy="2734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548480" y="7604688"/>
            <a:ext cx="618268" cy="618268"/>
            <a:chOff x="0" y="0"/>
            <a:chExt cx="812800" cy="81280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16935976" y="5212930"/>
            <a:ext cx="888289" cy="888289"/>
            <a:chOff x="0" y="0"/>
            <a:chExt cx="812800" cy="81280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43" name="Freeform 43"/>
          <p:cNvSpPr/>
          <p:nvPr/>
        </p:nvSpPr>
        <p:spPr>
          <a:xfrm rot="2700000">
            <a:off x="15798248" y="7710906"/>
            <a:ext cx="1893404" cy="1893404"/>
          </a:xfrm>
          <a:custGeom>
            <a:avLst/>
            <a:gdLst/>
            <a:ahLst/>
            <a:cxnLst/>
            <a:rect l="l" t="t" r="r" b="b"/>
            <a:pathLst>
              <a:path w="1893404" h="1893404">
                <a:moveTo>
                  <a:pt x="0" y="0"/>
                </a:moveTo>
                <a:lnTo>
                  <a:pt x="1893404" y="0"/>
                </a:lnTo>
                <a:lnTo>
                  <a:pt x="1893404" y="1893404"/>
                </a:lnTo>
                <a:lnTo>
                  <a:pt x="0" y="189340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44" name="Group 44"/>
          <p:cNvGrpSpPr/>
          <p:nvPr/>
        </p:nvGrpSpPr>
        <p:grpSpPr>
          <a:xfrm>
            <a:off x="15794690" y="6101219"/>
            <a:ext cx="888289" cy="888289"/>
            <a:chOff x="0" y="0"/>
            <a:chExt cx="812800" cy="812800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6" name="TextBox 46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16717911" y="7666426"/>
            <a:ext cx="54078" cy="494793"/>
            <a:chOff x="0" y="0"/>
            <a:chExt cx="14243" cy="130316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14243" cy="130316"/>
            </a:xfrm>
            <a:custGeom>
              <a:avLst/>
              <a:gdLst/>
              <a:ahLst/>
              <a:cxnLst/>
              <a:rect l="l" t="t" r="r" b="b"/>
              <a:pathLst>
                <a:path w="14243" h="130316">
                  <a:moveTo>
                    <a:pt x="0" y="0"/>
                  </a:moveTo>
                  <a:lnTo>
                    <a:pt x="14243" y="0"/>
                  </a:lnTo>
                  <a:lnTo>
                    <a:pt x="14243" y="130316"/>
                  </a:lnTo>
                  <a:lnTo>
                    <a:pt x="0" y="130316"/>
                  </a:lnTo>
                  <a:close/>
                </a:path>
              </a:pathLst>
            </a:custGeom>
            <a:solidFill>
              <a:srgbClr val="C3031A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9" name="TextBox 49"/>
            <p:cNvSpPr txBox="1"/>
            <p:nvPr/>
          </p:nvSpPr>
          <p:spPr>
            <a:xfrm>
              <a:off x="0" y="-19050"/>
              <a:ext cx="14243" cy="1493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6717911" y="9152326"/>
            <a:ext cx="54078" cy="494793"/>
            <a:chOff x="0" y="0"/>
            <a:chExt cx="14243" cy="130316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14243" cy="130316"/>
            </a:xfrm>
            <a:custGeom>
              <a:avLst/>
              <a:gdLst/>
              <a:ahLst/>
              <a:cxnLst/>
              <a:rect l="l" t="t" r="r" b="b"/>
              <a:pathLst>
                <a:path w="14243" h="130316">
                  <a:moveTo>
                    <a:pt x="0" y="0"/>
                  </a:moveTo>
                  <a:lnTo>
                    <a:pt x="14243" y="0"/>
                  </a:lnTo>
                  <a:lnTo>
                    <a:pt x="14243" y="130316"/>
                  </a:lnTo>
                  <a:lnTo>
                    <a:pt x="0" y="130316"/>
                  </a:lnTo>
                  <a:close/>
                </a:path>
              </a:pathLst>
            </a:custGeom>
            <a:solidFill>
              <a:srgbClr val="C3031A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52" name="TextBox 52"/>
            <p:cNvSpPr txBox="1"/>
            <p:nvPr/>
          </p:nvSpPr>
          <p:spPr>
            <a:xfrm>
              <a:off x="0" y="-19050"/>
              <a:ext cx="14243" cy="1493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53" name="Group 53"/>
          <p:cNvGrpSpPr/>
          <p:nvPr/>
        </p:nvGrpSpPr>
        <p:grpSpPr>
          <a:xfrm rot="-5400000">
            <a:off x="15986473" y="8410212"/>
            <a:ext cx="54078" cy="494793"/>
            <a:chOff x="0" y="0"/>
            <a:chExt cx="14243" cy="130316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14243" cy="130316"/>
            </a:xfrm>
            <a:custGeom>
              <a:avLst/>
              <a:gdLst/>
              <a:ahLst/>
              <a:cxnLst/>
              <a:rect l="l" t="t" r="r" b="b"/>
              <a:pathLst>
                <a:path w="14243" h="130316">
                  <a:moveTo>
                    <a:pt x="0" y="0"/>
                  </a:moveTo>
                  <a:lnTo>
                    <a:pt x="14243" y="0"/>
                  </a:lnTo>
                  <a:lnTo>
                    <a:pt x="14243" y="130316"/>
                  </a:lnTo>
                  <a:lnTo>
                    <a:pt x="0" y="130316"/>
                  </a:lnTo>
                  <a:close/>
                </a:path>
              </a:pathLst>
            </a:custGeom>
            <a:solidFill>
              <a:srgbClr val="C3031A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55" name="TextBox 55"/>
            <p:cNvSpPr txBox="1"/>
            <p:nvPr/>
          </p:nvSpPr>
          <p:spPr>
            <a:xfrm>
              <a:off x="0" y="-19050"/>
              <a:ext cx="14243" cy="1493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56" name="Group 56"/>
          <p:cNvGrpSpPr/>
          <p:nvPr/>
        </p:nvGrpSpPr>
        <p:grpSpPr>
          <a:xfrm rot="-5400000">
            <a:off x="17457841" y="8405721"/>
            <a:ext cx="54078" cy="494793"/>
            <a:chOff x="0" y="0"/>
            <a:chExt cx="14243" cy="130316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14243" cy="130316"/>
            </a:xfrm>
            <a:custGeom>
              <a:avLst/>
              <a:gdLst/>
              <a:ahLst/>
              <a:cxnLst/>
              <a:rect l="l" t="t" r="r" b="b"/>
              <a:pathLst>
                <a:path w="14243" h="130316">
                  <a:moveTo>
                    <a:pt x="0" y="0"/>
                  </a:moveTo>
                  <a:lnTo>
                    <a:pt x="14243" y="0"/>
                  </a:lnTo>
                  <a:lnTo>
                    <a:pt x="14243" y="130316"/>
                  </a:lnTo>
                  <a:lnTo>
                    <a:pt x="0" y="130316"/>
                  </a:lnTo>
                  <a:close/>
                </a:path>
              </a:pathLst>
            </a:custGeom>
            <a:solidFill>
              <a:srgbClr val="C3031A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58" name="TextBox 58"/>
            <p:cNvSpPr txBox="1"/>
            <p:nvPr/>
          </p:nvSpPr>
          <p:spPr>
            <a:xfrm>
              <a:off x="0" y="-19050"/>
              <a:ext cx="14243" cy="1493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59" name="Group 59"/>
          <p:cNvGrpSpPr/>
          <p:nvPr/>
        </p:nvGrpSpPr>
        <p:grpSpPr>
          <a:xfrm>
            <a:off x="5959131" y="4466943"/>
            <a:ext cx="6369737" cy="2431339"/>
            <a:chOff x="0" y="0"/>
            <a:chExt cx="1677626" cy="640353"/>
          </a:xfrm>
        </p:grpSpPr>
        <p:sp>
          <p:nvSpPr>
            <p:cNvPr id="60" name="Freeform 60"/>
            <p:cNvSpPr/>
            <p:nvPr/>
          </p:nvSpPr>
          <p:spPr>
            <a:xfrm>
              <a:off x="0" y="0"/>
              <a:ext cx="1677626" cy="640353"/>
            </a:xfrm>
            <a:custGeom>
              <a:avLst/>
              <a:gdLst/>
              <a:ahLst/>
              <a:cxnLst/>
              <a:rect l="l" t="t" r="r" b="b"/>
              <a:pathLst>
                <a:path w="1677626" h="640353">
                  <a:moveTo>
                    <a:pt x="68064" y="0"/>
                  </a:moveTo>
                  <a:lnTo>
                    <a:pt x="1609563" y="0"/>
                  </a:lnTo>
                  <a:cubicBezTo>
                    <a:pt x="1627614" y="0"/>
                    <a:pt x="1644927" y="7171"/>
                    <a:pt x="1657691" y="19935"/>
                  </a:cubicBezTo>
                  <a:cubicBezTo>
                    <a:pt x="1670455" y="32700"/>
                    <a:pt x="1677626" y="50012"/>
                    <a:pt x="1677626" y="68064"/>
                  </a:cubicBezTo>
                  <a:lnTo>
                    <a:pt x="1677626" y="572289"/>
                  </a:lnTo>
                  <a:cubicBezTo>
                    <a:pt x="1677626" y="609879"/>
                    <a:pt x="1647153" y="640353"/>
                    <a:pt x="1609563" y="640353"/>
                  </a:cubicBezTo>
                  <a:lnTo>
                    <a:pt x="68064" y="640353"/>
                  </a:lnTo>
                  <a:cubicBezTo>
                    <a:pt x="30473" y="640353"/>
                    <a:pt x="0" y="609879"/>
                    <a:pt x="0" y="572289"/>
                  </a:cubicBezTo>
                  <a:lnTo>
                    <a:pt x="0" y="68064"/>
                  </a:lnTo>
                  <a:cubicBezTo>
                    <a:pt x="0" y="30473"/>
                    <a:pt x="30473" y="0"/>
                    <a:pt x="68064" y="0"/>
                  </a:cubicBezTo>
                  <a:close/>
                </a:path>
              </a:pathLst>
            </a:custGeom>
            <a:solidFill>
              <a:srgbClr val="C3031A"/>
            </a:solidFill>
            <a:ln cap="rnd">
              <a:noFill/>
              <a:prstDash val="dash"/>
              <a:rou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1" name="TextBox 61"/>
            <p:cNvSpPr txBox="1"/>
            <p:nvPr/>
          </p:nvSpPr>
          <p:spPr>
            <a:xfrm>
              <a:off x="0" y="-19050"/>
              <a:ext cx="1677626" cy="6594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62" name="Group 62"/>
          <p:cNvGrpSpPr/>
          <p:nvPr/>
        </p:nvGrpSpPr>
        <p:grpSpPr>
          <a:xfrm>
            <a:off x="6902465" y="721191"/>
            <a:ext cx="4368771" cy="866481"/>
            <a:chOff x="0" y="0"/>
            <a:chExt cx="1150623" cy="228209"/>
          </a:xfrm>
        </p:grpSpPr>
        <p:sp>
          <p:nvSpPr>
            <p:cNvPr id="63" name="Freeform 63"/>
            <p:cNvSpPr/>
            <p:nvPr/>
          </p:nvSpPr>
          <p:spPr>
            <a:xfrm>
              <a:off x="0" y="0"/>
              <a:ext cx="1150623" cy="228209"/>
            </a:xfrm>
            <a:custGeom>
              <a:avLst/>
              <a:gdLst/>
              <a:ahLst/>
              <a:cxnLst/>
              <a:rect l="l" t="t" r="r" b="b"/>
              <a:pathLst>
                <a:path w="1150623" h="228209">
                  <a:moveTo>
                    <a:pt x="47847" y="0"/>
                  </a:moveTo>
                  <a:lnTo>
                    <a:pt x="1102776" y="0"/>
                  </a:lnTo>
                  <a:cubicBezTo>
                    <a:pt x="1129201" y="0"/>
                    <a:pt x="1150623" y="21422"/>
                    <a:pt x="1150623" y="47847"/>
                  </a:cubicBezTo>
                  <a:lnTo>
                    <a:pt x="1150623" y="180362"/>
                  </a:lnTo>
                  <a:cubicBezTo>
                    <a:pt x="1150623" y="206787"/>
                    <a:pt x="1129201" y="228209"/>
                    <a:pt x="1102776" y="228209"/>
                  </a:cubicBezTo>
                  <a:lnTo>
                    <a:pt x="47847" y="228209"/>
                  </a:lnTo>
                  <a:cubicBezTo>
                    <a:pt x="21422" y="228209"/>
                    <a:pt x="0" y="206787"/>
                    <a:pt x="0" y="180362"/>
                  </a:cubicBezTo>
                  <a:lnTo>
                    <a:pt x="0" y="47847"/>
                  </a:lnTo>
                  <a:cubicBezTo>
                    <a:pt x="0" y="21422"/>
                    <a:pt x="21422" y="0"/>
                    <a:pt x="47847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dash"/>
              <a:rou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4" name="TextBox 64"/>
            <p:cNvSpPr txBox="1"/>
            <p:nvPr/>
          </p:nvSpPr>
          <p:spPr>
            <a:xfrm>
              <a:off x="0" y="-19050"/>
              <a:ext cx="1150623" cy="2472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5" name="TextBox 65"/>
          <p:cNvSpPr txBox="1"/>
          <p:nvPr/>
        </p:nvSpPr>
        <p:spPr>
          <a:xfrm>
            <a:off x="7194411" y="488276"/>
            <a:ext cx="3899178" cy="913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85"/>
              </a:lnSpc>
              <a:spcBef>
                <a:spcPct val="0"/>
              </a:spcBef>
            </a:pPr>
            <a:r>
              <a:rPr lang="en-US" sz="4042">
                <a:solidFill>
                  <a:srgbClr val="000000"/>
                </a:solidFill>
                <a:latin typeface="Open Sans Bold"/>
              </a:rPr>
              <a:t>Demonstration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247062" y="5444488"/>
            <a:ext cx="1221105" cy="7093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85"/>
              </a:lnSpc>
              <a:spcBef>
                <a:spcPct val="0"/>
              </a:spcBef>
            </a:pPr>
            <a:r>
              <a:rPr lang="en-US" sz="3142">
                <a:solidFill>
                  <a:srgbClr val="FDFBFB"/>
                </a:solidFill>
                <a:latin typeface="Open Sans Bold"/>
              </a:rPr>
              <a:t>START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368506" y="6830205"/>
            <a:ext cx="978218" cy="7093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85"/>
              </a:lnSpc>
              <a:spcBef>
                <a:spcPct val="0"/>
              </a:spcBef>
            </a:pPr>
            <a:r>
              <a:rPr lang="en-US" sz="3142">
                <a:solidFill>
                  <a:srgbClr val="FDFBFB"/>
                </a:solidFill>
                <a:latin typeface="Open Sans Bold"/>
              </a:rPr>
              <a:t>SAVE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16092388" y="6018495"/>
            <a:ext cx="292894" cy="765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85"/>
              </a:lnSpc>
              <a:spcBef>
                <a:spcPct val="0"/>
              </a:spcBef>
            </a:pPr>
            <a:r>
              <a:rPr lang="en-US" sz="3342">
                <a:solidFill>
                  <a:srgbClr val="000000"/>
                </a:solidFill>
                <a:latin typeface="Open Sans Bold"/>
              </a:rPr>
              <a:t>A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7237483" y="5164275"/>
            <a:ext cx="285274" cy="765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85"/>
              </a:lnSpc>
              <a:spcBef>
                <a:spcPct val="0"/>
              </a:spcBef>
            </a:pPr>
            <a:r>
              <a:rPr lang="en-US" sz="3342">
                <a:solidFill>
                  <a:srgbClr val="000000"/>
                </a:solidFill>
                <a:latin typeface="Open Sans Bold"/>
              </a:rPr>
              <a:t>B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6330434" y="4614441"/>
            <a:ext cx="5627132" cy="11303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  <a:spcBef>
                <a:spcPct val="0"/>
              </a:spcBef>
            </a:pPr>
            <a:r>
              <a:rPr lang="en-US" sz="6600" dirty="0">
                <a:solidFill>
                  <a:srgbClr val="FFFFFF"/>
                </a:solidFill>
                <a:latin typeface="Open Dyslexic Bold"/>
              </a:rPr>
              <a:t>LET’S PLAY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6730127" y="5965155"/>
            <a:ext cx="4827746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79"/>
              </a:lnSpc>
              <a:spcBef>
                <a:spcPct val="0"/>
              </a:spcBef>
            </a:pPr>
            <a:r>
              <a:rPr lang="en-US" sz="3200" dirty="0">
                <a:solidFill>
                  <a:srgbClr val="FFFFFF"/>
                </a:solidFill>
                <a:latin typeface="Open Dyslexic"/>
              </a:rPr>
              <a:t>Press space to play</a:t>
            </a:r>
          </a:p>
        </p:txBody>
      </p:sp>
      <p:sp>
        <p:nvSpPr>
          <p:cNvPr id="72" name="Freeform 72"/>
          <p:cNvSpPr/>
          <p:nvPr/>
        </p:nvSpPr>
        <p:spPr>
          <a:xfrm>
            <a:off x="9619423" y="9152326"/>
            <a:ext cx="700615" cy="744345"/>
          </a:xfrm>
          <a:custGeom>
            <a:avLst/>
            <a:gdLst/>
            <a:ahLst/>
            <a:cxnLst/>
            <a:rect l="l" t="t" r="r" b="b"/>
            <a:pathLst>
              <a:path w="700615" h="744345">
                <a:moveTo>
                  <a:pt x="0" y="0"/>
                </a:moveTo>
                <a:lnTo>
                  <a:pt x="700615" y="0"/>
                </a:lnTo>
                <a:lnTo>
                  <a:pt x="700615" y="744346"/>
                </a:lnTo>
                <a:lnTo>
                  <a:pt x="0" y="74434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788453" y="2191841"/>
            <a:ext cx="771999" cy="771999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C3031A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7788453" y="3471682"/>
            <a:ext cx="771999" cy="771999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C3031A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788453" y="6031363"/>
            <a:ext cx="771999" cy="771999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C3031A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788453" y="4751522"/>
            <a:ext cx="771999" cy="771999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C3031A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7788453" y="7311203"/>
            <a:ext cx="771999" cy="771999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C3031A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0" y="9577552"/>
            <a:ext cx="1090824" cy="709448"/>
            <a:chOff x="0" y="0"/>
            <a:chExt cx="1454432" cy="945931"/>
          </a:xfrm>
        </p:grpSpPr>
        <p:sp>
          <p:nvSpPr>
            <p:cNvPr id="13" name="Freeform 13"/>
            <p:cNvSpPr/>
            <p:nvPr/>
          </p:nvSpPr>
          <p:spPr>
            <a:xfrm rot="5400000">
              <a:off x="478754" y="-29746"/>
              <a:ext cx="945931" cy="1005424"/>
            </a:xfrm>
            <a:custGeom>
              <a:avLst/>
              <a:gdLst/>
              <a:ahLst/>
              <a:cxnLst/>
              <a:rect l="l" t="t" r="r" b="b"/>
              <a:pathLst>
                <a:path w="945931" h="1005424">
                  <a:moveTo>
                    <a:pt x="0" y="0"/>
                  </a:moveTo>
                  <a:lnTo>
                    <a:pt x="945931" y="0"/>
                  </a:lnTo>
                  <a:lnTo>
                    <a:pt x="945931" y="1005423"/>
                  </a:lnTo>
                  <a:lnTo>
                    <a:pt x="0" y="10054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grpSp>
          <p:nvGrpSpPr>
            <p:cNvPr id="14" name="Group 14"/>
            <p:cNvGrpSpPr/>
            <p:nvPr/>
          </p:nvGrpSpPr>
          <p:grpSpPr>
            <a:xfrm>
              <a:off x="0" y="121690"/>
              <a:ext cx="702552" cy="702552"/>
              <a:chOff x="0" y="0"/>
              <a:chExt cx="812800" cy="8128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B1919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6" name="TextBox 16"/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60"/>
                  </a:lnSpc>
                </a:pPr>
                <a:endParaRPr/>
              </a:p>
            </p:txBody>
          </p:sp>
        </p:grpSp>
      </p:grpSp>
      <p:grpSp>
        <p:nvGrpSpPr>
          <p:cNvPr id="17" name="Group 17"/>
          <p:cNvGrpSpPr/>
          <p:nvPr/>
        </p:nvGrpSpPr>
        <p:grpSpPr>
          <a:xfrm>
            <a:off x="7901847" y="2305235"/>
            <a:ext cx="8625171" cy="545211"/>
            <a:chOff x="0" y="0"/>
            <a:chExt cx="11500228" cy="726948"/>
          </a:xfrm>
        </p:grpSpPr>
        <p:sp>
          <p:nvSpPr>
            <p:cNvPr id="18" name="TextBox 18"/>
            <p:cNvSpPr txBox="1"/>
            <p:nvPr/>
          </p:nvSpPr>
          <p:spPr>
            <a:xfrm>
              <a:off x="1736564" y="-202895"/>
              <a:ext cx="9763664" cy="866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285"/>
                </a:lnSpc>
              </a:pPr>
              <a:r>
                <a:rPr lang="en-US" sz="3142">
                  <a:solidFill>
                    <a:srgbClr val="000000"/>
                  </a:solidFill>
                  <a:latin typeface="Open Sans Bold"/>
                </a:rPr>
                <a:t>Description of our project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123825"/>
              <a:ext cx="726948" cy="8507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652"/>
                </a:lnSpc>
              </a:pPr>
              <a:r>
                <a:rPr lang="en-US" sz="3600">
                  <a:solidFill>
                    <a:srgbClr val="FFFFFF"/>
                  </a:solidFill>
                  <a:latin typeface="Open Sans Bold"/>
                </a:rPr>
                <a:t>1</a:t>
              </a: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365440" y="2185278"/>
            <a:ext cx="4995899" cy="1190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480"/>
              </a:lnSpc>
              <a:spcBef>
                <a:spcPct val="0"/>
              </a:spcBef>
            </a:pPr>
            <a:r>
              <a:rPr lang="en-US" sz="7900">
                <a:solidFill>
                  <a:srgbClr val="000000"/>
                </a:solidFill>
                <a:latin typeface="Open Sans Bold"/>
              </a:rPr>
              <a:t>Summary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7901847" y="3585076"/>
            <a:ext cx="8625171" cy="545211"/>
            <a:chOff x="0" y="0"/>
            <a:chExt cx="11500228" cy="726948"/>
          </a:xfrm>
        </p:grpSpPr>
        <p:sp>
          <p:nvSpPr>
            <p:cNvPr id="22" name="TextBox 22"/>
            <p:cNvSpPr txBox="1"/>
            <p:nvPr/>
          </p:nvSpPr>
          <p:spPr>
            <a:xfrm>
              <a:off x="0" y="-123825"/>
              <a:ext cx="726948" cy="8507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5652"/>
                </a:lnSpc>
                <a:spcBef>
                  <a:spcPct val="0"/>
                </a:spcBef>
              </a:pPr>
              <a:r>
                <a:rPr lang="en-US" sz="3600" u="none">
                  <a:solidFill>
                    <a:srgbClr val="FFFFFF"/>
                  </a:solidFill>
                  <a:latin typeface="Open Sans Bold"/>
                </a:rPr>
                <a:t>2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1736564" y="-188817"/>
              <a:ext cx="9763664" cy="866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285"/>
                </a:lnSpc>
              </a:pPr>
              <a:r>
                <a:rPr lang="en-US" sz="3142">
                  <a:solidFill>
                    <a:srgbClr val="000000"/>
                  </a:solidFill>
                  <a:latin typeface="Open Sans Bold"/>
                </a:rPr>
                <a:t>Software requirements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7901847" y="4864916"/>
            <a:ext cx="8564901" cy="545211"/>
            <a:chOff x="0" y="0"/>
            <a:chExt cx="11419868" cy="726948"/>
          </a:xfrm>
        </p:grpSpPr>
        <p:sp>
          <p:nvSpPr>
            <p:cNvPr id="25" name="TextBox 25"/>
            <p:cNvSpPr txBox="1"/>
            <p:nvPr/>
          </p:nvSpPr>
          <p:spPr>
            <a:xfrm>
              <a:off x="0" y="-123825"/>
              <a:ext cx="726948" cy="8507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5652"/>
                </a:lnSpc>
                <a:spcBef>
                  <a:spcPct val="0"/>
                </a:spcBef>
              </a:pPr>
              <a:r>
                <a:rPr lang="en-US" sz="3600" u="none">
                  <a:solidFill>
                    <a:srgbClr val="FFFFFF"/>
                  </a:solidFill>
                  <a:latin typeface="Open Sans Bold"/>
                </a:rPr>
                <a:t>3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1656204" y="-180846"/>
              <a:ext cx="9763664" cy="866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285"/>
                </a:lnSpc>
              </a:pPr>
              <a:r>
                <a:rPr lang="en-US" sz="3142">
                  <a:solidFill>
                    <a:srgbClr val="000000"/>
                  </a:solidFill>
                  <a:latin typeface="Open Sans Bold"/>
                </a:rPr>
                <a:t>Design of the project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7901847" y="6144757"/>
            <a:ext cx="8564901" cy="545211"/>
            <a:chOff x="0" y="0"/>
            <a:chExt cx="11419868" cy="726948"/>
          </a:xfrm>
        </p:grpSpPr>
        <p:sp>
          <p:nvSpPr>
            <p:cNvPr id="28" name="TextBox 28"/>
            <p:cNvSpPr txBox="1"/>
            <p:nvPr/>
          </p:nvSpPr>
          <p:spPr>
            <a:xfrm>
              <a:off x="0" y="-123825"/>
              <a:ext cx="726948" cy="8507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5652"/>
                </a:lnSpc>
                <a:spcBef>
                  <a:spcPct val="0"/>
                </a:spcBef>
              </a:pPr>
              <a:r>
                <a:rPr lang="en-US" sz="3600" u="none">
                  <a:solidFill>
                    <a:srgbClr val="FFFFFF"/>
                  </a:solidFill>
                  <a:latin typeface="Open Sans Bold"/>
                </a:rPr>
                <a:t>4</a:t>
              </a:r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1656204" y="-188817"/>
              <a:ext cx="9763664" cy="866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285"/>
                </a:lnSpc>
              </a:pPr>
              <a:r>
                <a:rPr lang="en-US" sz="3142">
                  <a:solidFill>
                    <a:srgbClr val="000000"/>
                  </a:solidFill>
                  <a:latin typeface="Open Sans Bold"/>
                </a:rPr>
                <a:t>Testing</a:t>
              </a: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7901847" y="7424597"/>
            <a:ext cx="8564901" cy="545211"/>
            <a:chOff x="0" y="0"/>
            <a:chExt cx="11419868" cy="726948"/>
          </a:xfrm>
        </p:grpSpPr>
        <p:sp>
          <p:nvSpPr>
            <p:cNvPr id="31" name="TextBox 31"/>
            <p:cNvSpPr txBox="1"/>
            <p:nvPr/>
          </p:nvSpPr>
          <p:spPr>
            <a:xfrm>
              <a:off x="0" y="-123825"/>
              <a:ext cx="726948" cy="8507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5652"/>
                </a:lnSpc>
                <a:spcBef>
                  <a:spcPct val="0"/>
                </a:spcBef>
              </a:pPr>
              <a:r>
                <a:rPr lang="en-US" sz="3600" u="none">
                  <a:solidFill>
                    <a:srgbClr val="FFFFFF"/>
                  </a:solidFill>
                  <a:latin typeface="Open Sans Bold"/>
                </a:rPr>
                <a:t>5</a:t>
              </a:r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1656204" y="-200139"/>
              <a:ext cx="9763664" cy="866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285"/>
                </a:lnSpc>
              </a:pPr>
              <a:r>
                <a:rPr lang="en-US" sz="3142">
                  <a:solidFill>
                    <a:srgbClr val="000000"/>
                  </a:solidFill>
                  <a:latin typeface="Open Sans Bold"/>
                </a:rPr>
                <a:t>Demonstration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121637" y="-8121637"/>
            <a:ext cx="2044726" cy="18288000"/>
            <a:chOff x="0" y="0"/>
            <a:chExt cx="538529" cy="48165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38529" cy="4816592"/>
            </a:xfrm>
            <a:custGeom>
              <a:avLst/>
              <a:gdLst/>
              <a:ahLst/>
              <a:cxnLst/>
              <a:rect l="l" t="t" r="r" b="b"/>
              <a:pathLst>
                <a:path w="538529" h="4816592">
                  <a:moveTo>
                    <a:pt x="0" y="0"/>
                  </a:moveTo>
                  <a:lnTo>
                    <a:pt x="538529" y="0"/>
                  </a:lnTo>
                  <a:lnTo>
                    <a:pt x="538529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C3031A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538529" cy="48356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8208441" y="3984941"/>
            <a:ext cx="1871117" cy="1871117"/>
          </a:xfrm>
          <a:custGeom>
            <a:avLst/>
            <a:gdLst/>
            <a:ahLst/>
            <a:cxnLst/>
            <a:rect l="l" t="t" r="r" b="b"/>
            <a:pathLst>
              <a:path w="1871117" h="1871117">
                <a:moveTo>
                  <a:pt x="0" y="0"/>
                </a:moveTo>
                <a:lnTo>
                  <a:pt x="1871118" y="0"/>
                </a:lnTo>
                <a:lnTo>
                  <a:pt x="1871118" y="1871117"/>
                </a:lnTo>
                <a:lnTo>
                  <a:pt x="0" y="18711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Freeform 6"/>
          <p:cNvSpPr/>
          <p:nvPr/>
        </p:nvSpPr>
        <p:spPr>
          <a:xfrm>
            <a:off x="3126752" y="3947452"/>
            <a:ext cx="1901666" cy="1908606"/>
          </a:xfrm>
          <a:custGeom>
            <a:avLst/>
            <a:gdLst/>
            <a:ahLst/>
            <a:cxnLst/>
            <a:rect l="l" t="t" r="r" b="b"/>
            <a:pathLst>
              <a:path w="1901666" h="1908606">
                <a:moveTo>
                  <a:pt x="0" y="0"/>
                </a:moveTo>
                <a:lnTo>
                  <a:pt x="1901666" y="0"/>
                </a:lnTo>
                <a:lnTo>
                  <a:pt x="1901666" y="1908606"/>
                </a:lnTo>
                <a:lnTo>
                  <a:pt x="0" y="19086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Freeform 7"/>
          <p:cNvSpPr/>
          <p:nvPr/>
        </p:nvSpPr>
        <p:spPr>
          <a:xfrm>
            <a:off x="13260909" y="3947452"/>
            <a:ext cx="1908606" cy="1908606"/>
          </a:xfrm>
          <a:custGeom>
            <a:avLst/>
            <a:gdLst/>
            <a:ahLst/>
            <a:cxnLst/>
            <a:rect l="l" t="t" r="r" b="b"/>
            <a:pathLst>
              <a:path w="1908606" h="1908606">
                <a:moveTo>
                  <a:pt x="0" y="0"/>
                </a:moveTo>
                <a:lnTo>
                  <a:pt x="1908606" y="0"/>
                </a:lnTo>
                <a:lnTo>
                  <a:pt x="1908606" y="1908606"/>
                </a:lnTo>
                <a:lnTo>
                  <a:pt x="0" y="19086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8" name="TextBox 8"/>
          <p:cNvSpPr txBox="1"/>
          <p:nvPr/>
        </p:nvSpPr>
        <p:spPr>
          <a:xfrm>
            <a:off x="5853767" y="488276"/>
            <a:ext cx="6580465" cy="913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85"/>
              </a:lnSpc>
              <a:spcBef>
                <a:spcPct val="0"/>
              </a:spcBef>
            </a:pPr>
            <a:r>
              <a:rPr lang="en-US" sz="4042">
                <a:solidFill>
                  <a:srgbClr val="FFFFFF"/>
                </a:solidFill>
                <a:latin typeface="Open Sans Bold"/>
              </a:rPr>
              <a:t>Description of our project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64291" y="7716010"/>
            <a:ext cx="16359418" cy="598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85"/>
              </a:lnSpc>
              <a:spcBef>
                <a:spcPct val="0"/>
              </a:spcBef>
            </a:pPr>
            <a:r>
              <a:rPr lang="en-US" sz="2642">
                <a:solidFill>
                  <a:srgbClr val="000000"/>
                </a:solidFill>
                <a:latin typeface="Open Sans Bold"/>
              </a:rPr>
              <a:t>Objective: </a:t>
            </a:r>
            <a:r>
              <a:rPr lang="en-US" sz="2642">
                <a:solidFill>
                  <a:srgbClr val="000000"/>
                </a:solidFill>
                <a:latin typeface="Open Sans"/>
              </a:rPr>
              <a:t>recreate a fluid, engaging and visually appealing game that enhances the original Snake game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487267" y="6046558"/>
            <a:ext cx="3180636" cy="598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285"/>
              </a:lnSpc>
            </a:pPr>
            <a:r>
              <a:rPr lang="en-US" sz="2642">
                <a:solidFill>
                  <a:srgbClr val="000000"/>
                </a:solidFill>
                <a:latin typeface="Open Sans Bold"/>
              </a:rPr>
              <a:t>Web based project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883723" y="6046558"/>
            <a:ext cx="2520553" cy="598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285"/>
              </a:lnSpc>
            </a:pPr>
            <a:r>
              <a:rPr lang="en-US" sz="2642">
                <a:solidFill>
                  <a:srgbClr val="000000"/>
                </a:solidFill>
                <a:latin typeface="Open Sans Bold"/>
              </a:rPr>
              <a:t>Player controls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432251" y="6058804"/>
            <a:ext cx="3565922" cy="598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285"/>
              </a:lnSpc>
            </a:pPr>
            <a:r>
              <a:rPr lang="en-US" sz="2642">
                <a:solidFill>
                  <a:srgbClr val="000000"/>
                </a:solidFill>
                <a:latin typeface="Open Sans Bold"/>
              </a:rPr>
              <a:t>HTML, CSS, Javascript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0" y="9577552"/>
            <a:ext cx="1517352" cy="709448"/>
            <a:chOff x="0" y="0"/>
            <a:chExt cx="2023137" cy="945931"/>
          </a:xfrm>
        </p:grpSpPr>
        <p:sp>
          <p:nvSpPr>
            <p:cNvPr id="14" name="Freeform 14"/>
            <p:cNvSpPr/>
            <p:nvPr/>
          </p:nvSpPr>
          <p:spPr>
            <a:xfrm rot="5400000">
              <a:off x="1047459" y="-29746"/>
              <a:ext cx="945931" cy="1005424"/>
            </a:xfrm>
            <a:custGeom>
              <a:avLst/>
              <a:gdLst/>
              <a:ahLst/>
              <a:cxnLst/>
              <a:rect l="l" t="t" r="r" b="b"/>
              <a:pathLst>
                <a:path w="945931" h="1005424">
                  <a:moveTo>
                    <a:pt x="0" y="0"/>
                  </a:moveTo>
                  <a:lnTo>
                    <a:pt x="945931" y="0"/>
                  </a:lnTo>
                  <a:lnTo>
                    <a:pt x="945931" y="1005423"/>
                  </a:lnTo>
                  <a:lnTo>
                    <a:pt x="0" y="10054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grpSp>
          <p:nvGrpSpPr>
            <p:cNvPr id="15" name="Group 15"/>
            <p:cNvGrpSpPr/>
            <p:nvPr/>
          </p:nvGrpSpPr>
          <p:grpSpPr>
            <a:xfrm>
              <a:off x="568705" y="121690"/>
              <a:ext cx="702552" cy="702552"/>
              <a:chOff x="0" y="0"/>
              <a:chExt cx="812800" cy="8128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B1919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7" name="TextBox 17"/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60"/>
                  </a:lnSpc>
                </a:pPr>
                <a:endParaRPr/>
              </a:p>
            </p:txBody>
          </p:sp>
        </p:grpSp>
        <p:grpSp>
          <p:nvGrpSpPr>
            <p:cNvPr id="18" name="Group 18"/>
            <p:cNvGrpSpPr/>
            <p:nvPr/>
          </p:nvGrpSpPr>
          <p:grpSpPr>
            <a:xfrm>
              <a:off x="0" y="121690"/>
              <a:ext cx="702552" cy="702552"/>
              <a:chOff x="0" y="0"/>
              <a:chExt cx="812800" cy="8128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B1919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60"/>
                  </a:lnSpc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121637" y="-8121637"/>
            <a:ext cx="2044726" cy="18288000"/>
            <a:chOff x="0" y="0"/>
            <a:chExt cx="538529" cy="48165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38529" cy="4816592"/>
            </a:xfrm>
            <a:custGeom>
              <a:avLst/>
              <a:gdLst/>
              <a:ahLst/>
              <a:cxnLst/>
              <a:rect l="l" t="t" r="r" b="b"/>
              <a:pathLst>
                <a:path w="538529" h="4816592">
                  <a:moveTo>
                    <a:pt x="0" y="0"/>
                  </a:moveTo>
                  <a:lnTo>
                    <a:pt x="538529" y="0"/>
                  </a:lnTo>
                  <a:lnTo>
                    <a:pt x="538529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C3031A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538529" cy="48356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222023" y="5526327"/>
            <a:ext cx="50797" cy="3686175"/>
            <a:chOff x="0" y="0"/>
            <a:chExt cx="13379" cy="97084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379" cy="970844"/>
            </a:xfrm>
            <a:custGeom>
              <a:avLst/>
              <a:gdLst/>
              <a:ahLst/>
              <a:cxnLst/>
              <a:rect l="l" t="t" r="r" b="b"/>
              <a:pathLst>
                <a:path w="13379" h="970844">
                  <a:moveTo>
                    <a:pt x="6689" y="0"/>
                  </a:moveTo>
                  <a:lnTo>
                    <a:pt x="6689" y="0"/>
                  </a:lnTo>
                  <a:cubicBezTo>
                    <a:pt x="8463" y="0"/>
                    <a:pt x="10165" y="705"/>
                    <a:pt x="11419" y="1959"/>
                  </a:cubicBezTo>
                  <a:cubicBezTo>
                    <a:pt x="12674" y="3214"/>
                    <a:pt x="13379" y="4915"/>
                    <a:pt x="13379" y="6689"/>
                  </a:cubicBezTo>
                  <a:lnTo>
                    <a:pt x="13379" y="964155"/>
                  </a:lnTo>
                  <a:cubicBezTo>
                    <a:pt x="13379" y="967850"/>
                    <a:pt x="10384" y="970844"/>
                    <a:pt x="6689" y="970844"/>
                  </a:cubicBezTo>
                  <a:lnTo>
                    <a:pt x="6689" y="970844"/>
                  </a:lnTo>
                  <a:cubicBezTo>
                    <a:pt x="2995" y="970844"/>
                    <a:pt x="0" y="967850"/>
                    <a:pt x="0" y="964155"/>
                  </a:cubicBezTo>
                  <a:lnTo>
                    <a:pt x="0" y="6689"/>
                  </a:lnTo>
                  <a:cubicBezTo>
                    <a:pt x="0" y="2995"/>
                    <a:pt x="2995" y="0"/>
                    <a:pt x="6689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13379" cy="98989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4186620" y="2939029"/>
            <a:ext cx="2424077" cy="1899595"/>
          </a:xfrm>
          <a:custGeom>
            <a:avLst/>
            <a:gdLst/>
            <a:ahLst/>
            <a:cxnLst/>
            <a:rect l="l" t="t" r="r" b="b"/>
            <a:pathLst>
              <a:path w="2424077" h="1899595">
                <a:moveTo>
                  <a:pt x="0" y="0"/>
                </a:moveTo>
                <a:lnTo>
                  <a:pt x="2424077" y="0"/>
                </a:lnTo>
                <a:lnTo>
                  <a:pt x="2424077" y="1899595"/>
                </a:lnTo>
                <a:lnTo>
                  <a:pt x="0" y="18995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9" name="Freeform 9"/>
          <p:cNvSpPr/>
          <p:nvPr/>
        </p:nvSpPr>
        <p:spPr>
          <a:xfrm>
            <a:off x="13506419" y="2939029"/>
            <a:ext cx="2949835" cy="1899595"/>
          </a:xfrm>
          <a:custGeom>
            <a:avLst/>
            <a:gdLst/>
            <a:ahLst/>
            <a:cxnLst/>
            <a:rect l="l" t="t" r="r" b="b"/>
            <a:pathLst>
              <a:path w="2949835" h="1899595">
                <a:moveTo>
                  <a:pt x="0" y="0"/>
                </a:moveTo>
                <a:lnTo>
                  <a:pt x="2949835" y="0"/>
                </a:lnTo>
                <a:lnTo>
                  <a:pt x="2949835" y="1899595"/>
                </a:lnTo>
                <a:lnTo>
                  <a:pt x="0" y="1899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0" name="TextBox 10"/>
          <p:cNvSpPr txBox="1"/>
          <p:nvPr/>
        </p:nvSpPr>
        <p:spPr>
          <a:xfrm>
            <a:off x="5853767" y="488276"/>
            <a:ext cx="6580465" cy="913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85"/>
              </a:lnSpc>
              <a:spcBef>
                <a:spcPct val="0"/>
              </a:spcBef>
            </a:pPr>
            <a:r>
              <a:rPr lang="en-US" sz="4042" dirty="0">
                <a:solidFill>
                  <a:srgbClr val="FFFFFF"/>
                </a:solidFill>
                <a:latin typeface="Open Sans Bold"/>
              </a:rPr>
              <a:t>Description of our project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52865" y="5326302"/>
            <a:ext cx="8891588" cy="25984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85"/>
              </a:lnSpc>
              <a:spcBef>
                <a:spcPct val="0"/>
              </a:spcBef>
            </a:pPr>
            <a:r>
              <a:rPr lang="en-US" sz="2642">
                <a:solidFill>
                  <a:srgbClr val="000000"/>
                </a:solidFill>
                <a:latin typeface="Open Sans Bold"/>
              </a:rPr>
              <a:t>Project Structure</a:t>
            </a:r>
          </a:p>
          <a:p>
            <a:pPr marL="570620" lvl="1" indent="-285310" algn="l">
              <a:lnSpc>
                <a:spcPts val="5285"/>
              </a:lnSpc>
              <a:buFont typeface="Arial"/>
              <a:buChar char="•"/>
            </a:pPr>
            <a:r>
              <a:rPr lang="en-US" sz="2642">
                <a:solidFill>
                  <a:srgbClr val="000000"/>
                </a:solidFill>
                <a:latin typeface="Open Sans"/>
              </a:rPr>
              <a:t>Snake.html: main file structuring the game’s interface</a:t>
            </a:r>
          </a:p>
          <a:p>
            <a:pPr marL="570620" lvl="1" indent="-285310" algn="l">
              <a:lnSpc>
                <a:spcPts val="5285"/>
              </a:lnSpc>
              <a:buFont typeface="Arial"/>
              <a:buChar char="•"/>
            </a:pPr>
            <a:r>
              <a:rPr lang="en-US" sz="2642">
                <a:solidFill>
                  <a:srgbClr val="000000"/>
                </a:solidFill>
                <a:latin typeface="Open Sans"/>
              </a:rPr>
              <a:t>style.css: file designing the game</a:t>
            </a:r>
          </a:p>
          <a:p>
            <a:pPr marL="570620" lvl="1" indent="-285310" algn="l">
              <a:lnSpc>
                <a:spcPts val="5285"/>
              </a:lnSpc>
              <a:buFont typeface="Arial"/>
              <a:buChar char="•"/>
            </a:pPr>
            <a:r>
              <a:rPr lang="en-US" sz="2642">
                <a:solidFill>
                  <a:srgbClr val="000000"/>
                </a:solidFill>
                <a:latin typeface="Open Sans"/>
              </a:rPr>
              <a:t>script.js: file containing the game’s script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650391" y="5326302"/>
            <a:ext cx="4608909" cy="39319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85"/>
              </a:lnSpc>
              <a:spcBef>
                <a:spcPct val="0"/>
              </a:spcBef>
            </a:pPr>
            <a:r>
              <a:rPr lang="en-US" sz="2642">
                <a:solidFill>
                  <a:srgbClr val="000000"/>
                </a:solidFill>
                <a:latin typeface="Open Sans Bold"/>
              </a:rPr>
              <a:t>Features</a:t>
            </a:r>
          </a:p>
          <a:p>
            <a:pPr marL="570620" lvl="1" indent="-285310" algn="l">
              <a:lnSpc>
                <a:spcPts val="5285"/>
              </a:lnSpc>
              <a:buFont typeface="Arial"/>
              <a:buChar char="•"/>
            </a:pPr>
            <a:r>
              <a:rPr lang="en-US" sz="2642">
                <a:solidFill>
                  <a:srgbClr val="000000"/>
                </a:solidFill>
                <a:latin typeface="Open Sans"/>
              </a:rPr>
              <a:t>Snake movement/ growth</a:t>
            </a:r>
          </a:p>
          <a:p>
            <a:pPr marL="570620" lvl="1" indent="-285310" algn="l">
              <a:lnSpc>
                <a:spcPts val="5285"/>
              </a:lnSpc>
              <a:buFont typeface="Arial"/>
              <a:buChar char="•"/>
            </a:pPr>
            <a:r>
              <a:rPr lang="en-US" sz="2642">
                <a:solidFill>
                  <a:srgbClr val="000000"/>
                </a:solidFill>
                <a:latin typeface="Open Sans"/>
              </a:rPr>
              <a:t>Apple generation</a:t>
            </a:r>
          </a:p>
          <a:p>
            <a:pPr marL="570620" lvl="1" indent="-285310" algn="l">
              <a:lnSpc>
                <a:spcPts val="5285"/>
              </a:lnSpc>
              <a:buFont typeface="Arial"/>
              <a:buChar char="•"/>
            </a:pPr>
            <a:r>
              <a:rPr lang="en-US" sz="2642">
                <a:solidFill>
                  <a:srgbClr val="000000"/>
                </a:solidFill>
                <a:latin typeface="Open Sans"/>
              </a:rPr>
              <a:t>Score tracking</a:t>
            </a:r>
          </a:p>
          <a:p>
            <a:pPr marL="570620" lvl="1" indent="-285310" algn="l">
              <a:lnSpc>
                <a:spcPts val="5285"/>
              </a:lnSpc>
              <a:buFont typeface="Arial"/>
              <a:buChar char="•"/>
            </a:pPr>
            <a:r>
              <a:rPr lang="en-US" sz="2642">
                <a:solidFill>
                  <a:srgbClr val="000000"/>
                </a:solidFill>
                <a:latin typeface="Open Sans"/>
              </a:rPr>
              <a:t>Collision detection</a:t>
            </a:r>
          </a:p>
          <a:p>
            <a:pPr marL="570620" lvl="1" indent="-285310" algn="l">
              <a:lnSpc>
                <a:spcPts val="5285"/>
              </a:lnSpc>
              <a:buFont typeface="Arial"/>
              <a:buChar char="•"/>
            </a:pPr>
            <a:r>
              <a:rPr lang="en-US" sz="2642">
                <a:solidFill>
                  <a:srgbClr val="000000"/>
                </a:solidFill>
                <a:latin typeface="Open Sans"/>
              </a:rPr>
              <a:t>Customizable themes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0" y="9577552"/>
            <a:ext cx="2000845" cy="709448"/>
            <a:chOff x="0" y="0"/>
            <a:chExt cx="2667794" cy="945931"/>
          </a:xfrm>
        </p:grpSpPr>
        <p:sp>
          <p:nvSpPr>
            <p:cNvPr id="14" name="Freeform 14"/>
            <p:cNvSpPr/>
            <p:nvPr/>
          </p:nvSpPr>
          <p:spPr>
            <a:xfrm rot="5400000">
              <a:off x="1692116" y="-29746"/>
              <a:ext cx="945931" cy="1005424"/>
            </a:xfrm>
            <a:custGeom>
              <a:avLst/>
              <a:gdLst/>
              <a:ahLst/>
              <a:cxnLst/>
              <a:rect l="l" t="t" r="r" b="b"/>
              <a:pathLst>
                <a:path w="945931" h="1005424">
                  <a:moveTo>
                    <a:pt x="0" y="0"/>
                  </a:moveTo>
                  <a:lnTo>
                    <a:pt x="945931" y="0"/>
                  </a:lnTo>
                  <a:lnTo>
                    <a:pt x="945931" y="1005423"/>
                  </a:lnTo>
                  <a:lnTo>
                    <a:pt x="0" y="10054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grpSp>
          <p:nvGrpSpPr>
            <p:cNvPr id="15" name="Group 15"/>
            <p:cNvGrpSpPr/>
            <p:nvPr/>
          </p:nvGrpSpPr>
          <p:grpSpPr>
            <a:xfrm>
              <a:off x="1213362" y="121690"/>
              <a:ext cx="702552" cy="702552"/>
              <a:chOff x="0" y="0"/>
              <a:chExt cx="812800" cy="8128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B1919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7" name="TextBox 17"/>
              <p:cNvSpPr txBox="1"/>
              <p:nvPr/>
            </p:nvSpPr>
            <p:spPr>
              <a:xfrm>
                <a:off x="76200" y="57150"/>
                <a:ext cx="660400" cy="679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grpSp>
          <p:nvGrpSpPr>
            <p:cNvPr id="18" name="Group 18"/>
            <p:cNvGrpSpPr/>
            <p:nvPr/>
          </p:nvGrpSpPr>
          <p:grpSpPr>
            <a:xfrm>
              <a:off x="644657" y="121690"/>
              <a:ext cx="702552" cy="702552"/>
              <a:chOff x="0" y="0"/>
              <a:chExt cx="812800" cy="8128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B1919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76200" y="57150"/>
                <a:ext cx="660400" cy="679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grpSp>
          <p:nvGrpSpPr>
            <p:cNvPr id="21" name="Group 21"/>
            <p:cNvGrpSpPr/>
            <p:nvPr/>
          </p:nvGrpSpPr>
          <p:grpSpPr>
            <a:xfrm>
              <a:off x="0" y="121690"/>
              <a:ext cx="702552" cy="702552"/>
              <a:chOff x="0" y="0"/>
              <a:chExt cx="812800" cy="8128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B1919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3" name="TextBox 23"/>
              <p:cNvSpPr txBox="1"/>
              <p:nvPr/>
            </p:nvSpPr>
            <p:spPr>
              <a:xfrm>
                <a:off x="76200" y="57150"/>
                <a:ext cx="660400" cy="679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121637" y="-8121637"/>
            <a:ext cx="2044726" cy="18288000"/>
            <a:chOff x="0" y="0"/>
            <a:chExt cx="538529" cy="48165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38529" cy="4816592"/>
            </a:xfrm>
            <a:custGeom>
              <a:avLst/>
              <a:gdLst/>
              <a:ahLst/>
              <a:cxnLst/>
              <a:rect l="l" t="t" r="r" b="b"/>
              <a:pathLst>
                <a:path w="538529" h="4816592">
                  <a:moveTo>
                    <a:pt x="0" y="0"/>
                  </a:moveTo>
                  <a:lnTo>
                    <a:pt x="538529" y="0"/>
                  </a:lnTo>
                  <a:lnTo>
                    <a:pt x="538529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C3031A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538529" cy="48356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5841611" y="3646893"/>
            <a:ext cx="2312693" cy="1913889"/>
          </a:xfrm>
          <a:custGeom>
            <a:avLst/>
            <a:gdLst/>
            <a:ahLst/>
            <a:cxnLst/>
            <a:rect l="l" t="t" r="r" b="b"/>
            <a:pathLst>
              <a:path w="2312693" h="1913889">
                <a:moveTo>
                  <a:pt x="0" y="0"/>
                </a:moveTo>
                <a:lnTo>
                  <a:pt x="2312693" y="0"/>
                </a:lnTo>
                <a:lnTo>
                  <a:pt x="2312693" y="1913889"/>
                </a:lnTo>
                <a:lnTo>
                  <a:pt x="0" y="19138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Freeform 6"/>
          <p:cNvSpPr/>
          <p:nvPr/>
        </p:nvSpPr>
        <p:spPr>
          <a:xfrm>
            <a:off x="10458335" y="3656835"/>
            <a:ext cx="1759615" cy="1913889"/>
          </a:xfrm>
          <a:custGeom>
            <a:avLst/>
            <a:gdLst/>
            <a:ahLst/>
            <a:cxnLst/>
            <a:rect l="l" t="t" r="r" b="b"/>
            <a:pathLst>
              <a:path w="1759615" h="1913889">
                <a:moveTo>
                  <a:pt x="0" y="0"/>
                </a:moveTo>
                <a:lnTo>
                  <a:pt x="1759616" y="0"/>
                </a:lnTo>
                <a:lnTo>
                  <a:pt x="1759616" y="1913889"/>
                </a:lnTo>
                <a:lnTo>
                  <a:pt x="0" y="19138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Freeform 7"/>
          <p:cNvSpPr/>
          <p:nvPr/>
        </p:nvSpPr>
        <p:spPr>
          <a:xfrm>
            <a:off x="14585989" y="3827016"/>
            <a:ext cx="1698308" cy="1901499"/>
          </a:xfrm>
          <a:custGeom>
            <a:avLst/>
            <a:gdLst/>
            <a:ahLst/>
            <a:cxnLst/>
            <a:rect l="l" t="t" r="r" b="b"/>
            <a:pathLst>
              <a:path w="1698308" h="1901499">
                <a:moveTo>
                  <a:pt x="0" y="0"/>
                </a:moveTo>
                <a:lnTo>
                  <a:pt x="1698308" y="0"/>
                </a:lnTo>
                <a:lnTo>
                  <a:pt x="1698308" y="1901499"/>
                </a:lnTo>
                <a:lnTo>
                  <a:pt x="0" y="190149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8" name="Freeform 8"/>
          <p:cNvSpPr/>
          <p:nvPr/>
        </p:nvSpPr>
        <p:spPr>
          <a:xfrm>
            <a:off x="1685728" y="3646893"/>
            <a:ext cx="2392361" cy="1913889"/>
          </a:xfrm>
          <a:custGeom>
            <a:avLst/>
            <a:gdLst/>
            <a:ahLst/>
            <a:cxnLst/>
            <a:rect l="l" t="t" r="r" b="b"/>
            <a:pathLst>
              <a:path w="2392361" h="1913889">
                <a:moveTo>
                  <a:pt x="0" y="0"/>
                </a:moveTo>
                <a:lnTo>
                  <a:pt x="2392361" y="0"/>
                </a:lnTo>
                <a:lnTo>
                  <a:pt x="2392361" y="1913889"/>
                </a:lnTo>
                <a:lnTo>
                  <a:pt x="0" y="191388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9" name="TextBox 9"/>
          <p:cNvSpPr txBox="1"/>
          <p:nvPr/>
        </p:nvSpPr>
        <p:spPr>
          <a:xfrm>
            <a:off x="5715000" y="495300"/>
            <a:ext cx="6940868" cy="9132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085"/>
              </a:lnSpc>
              <a:spcBef>
                <a:spcPct val="0"/>
              </a:spcBef>
            </a:pPr>
            <a:r>
              <a:rPr lang="en-US" sz="4042" dirty="0">
                <a:solidFill>
                  <a:srgbClr val="FFFFFF"/>
                </a:solidFill>
                <a:latin typeface="Open Sans Bold"/>
              </a:rPr>
              <a:t>Software requirements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48299" y="6170382"/>
            <a:ext cx="3467219" cy="2396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37" lvl="1" indent="-280669" algn="l">
              <a:lnSpc>
                <a:spcPts val="389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Open Sauce"/>
              </a:rPr>
              <a:t>Visualisation </a:t>
            </a:r>
          </a:p>
          <a:p>
            <a:pPr marL="561337" lvl="1" indent="-280669" algn="l">
              <a:lnSpc>
                <a:spcPts val="389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Open Sauce"/>
              </a:rPr>
              <a:t>Game initialization</a:t>
            </a:r>
          </a:p>
          <a:p>
            <a:pPr marL="561337" lvl="1" indent="-280669" algn="l">
              <a:lnSpc>
                <a:spcPts val="389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Open Sauce"/>
              </a:rPr>
              <a:t>Snake generation</a:t>
            </a:r>
          </a:p>
          <a:p>
            <a:pPr marL="561337" lvl="1" indent="-280669" algn="l">
              <a:lnSpc>
                <a:spcPts val="389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Open Sauce"/>
              </a:rPr>
              <a:t>Apple generation</a:t>
            </a:r>
          </a:p>
          <a:p>
            <a:pPr marL="561337" lvl="1" indent="-280669" algn="l">
              <a:lnSpc>
                <a:spcPts val="389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Open Sauce"/>
              </a:rPr>
              <a:t>Grid generation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618142" y="6170382"/>
            <a:ext cx="2631162" cy="1910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37" lvl="1" indent="-280669" algn="just">
              <a:lnSpc>
                <a:spcPts val="389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Open Sauce"/>
              </a:rPr>
              <a:t>Usabilty</a:t>
            </a:r>
          </a:p>
          <a:p>
            <a:pPr marL="561337" lvl="1" indent="-280669" algn="just">
              <a:lnSpc>
                <a:spcPts val="389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Open Sauce"/>
              </a:rPr>
              <a:t>Performance</a:t>
            </a:r>
          </a:p>
          <a:p>
            <a:pPr marL="561337" lvl="1" indent="-280669" algn="just">
              <a:lnSpc>
                <a:spcPts val="389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Open Sauce"/>
              </a:rPr>
              <a:t>Lag free</a:t>
            </a:r>
          </a:p>
          <a:p>
            <a:pPr marL="561337" lvl="1" indent="-280669" algn="just">
              <a:lnSpc>
                <a:spcPts val="389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Open Sauce"/>
              </a:rPr>
              <a:t>Compatibilty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249430" y="6039789"/>
            <a:ext cx="3481030" cy="1424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37" lvl="1" indent="-280669" algn="just">
              <a:lnSpc>
                <a:spcPts val="389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Open Sauce"/>
              </a:rPr>
              <a:t>Smooth gameplay</a:t>
            </a:r>
          </a:p>
          <a:p>
            <a:pPr marL="561337" lvl="1" indent="-280669" algn="just">
              <a:lnSpc>
                <a:spcPts val="389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Open Sauce"/>
              </a:rPr>
              <a:t>Local score</a:t>
            </a:r>
          </a:p>
          <a:p>
            <a:pPr marL="561337" lvl="1" indent="-280669" algn="just">
              <a:lnSpc>
                <a:spcPts val="389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Open Sauce"/>
              </a:rPr>
              <a:t>Customizable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730585" y="6219912"/>
            <a:ext cx="3409117" cy="939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37" lvl="1" indent="-280669" algn="just">
              <a:lnSpc>
                <a:spcPts val="389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Open Sauce"/>
              </a:rPr>
              <a:t>Game termination</a:t>
            </a:r>
          </a:p>
          <a:p>
            <a:pPr marL="561337" lvl="1" indent="-280669" algn="just">
              <a:lnSpc>
                <a:spcPts val="389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Open Sauce"/>
              </a:rPr>
              <a:t>Saving highscore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0" y="9577552"/>
            <a:ext cx="2447104" cy="709448"/>
            <a:chOff x="0" y="0"/>
            <a:chExt cx="3262805" cy="945931"/>
          </a:xfrm>
        </p:grpSpPr>
        <p:sp>
          <p:nvSpPr>
            <p:cNvPr id="15" name="Freeform 15"/>
            <p:cNvSpPr/>
            <p:nvPr/>
          </p:nvSpPr>
          <p:spPr>
            <a:xfrm rot="5400000">
              <a:off x="2287128" y="-29746"/>
              <a:ext cx="945931" cy="1005424"/>
            </a:xfrm>
            <a:custGeom>
              <a:avLst/>
              <a:gdLst/>
              <a:ahLst/>
              <a:cxnLst/>
              <a:rect l="l" t="t" r="r" b="b"/>
              <a:pathLst>
                <a:path w="945931" h="1005424">
                  <a:moveTo>
                    <a:pt x="0" y="0"/>
                  </a:moveTo>
                  <a:lnTo>
                    <a:pt x="945931" y="0"/>
                  </a:lnTo>
                  <a:lnTo>
                    <a:pt x="945931" y="1005423"/>
                  </a:lnTo>
                  <a:lnTo>
                    <a:pt x="0" y="10054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grpSp>
          <p:nvGrpSpPr>
            <p:cNvPr id="16" name="Group 16"/>
            <p:cNvGrpSpPr/>
            <p:nvPr/>
          </p:nvGrpSpPr>
          <p:grpSpPr>
            <a:xfrm>
              <a:off x="1808373" y="121690"/>
              <a:ext cx="702552" cy="702552"/>
              <a:chOff x="0" y="0"/>
              <a:chExt cx="812800" cy="8128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B1919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60"/>
                  </a:lnSpc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>
              <a:off x="1239668" y="121690"/>
              <a:ext cx="702552" cy="702552"/>
              <a:chOff x="0" y="0"/>
              <a:chExt cx="812800" cy="8128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B1919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60"/>
                  </a:lnSpc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>
              <a:off x="595011" y="121690"/>
              <a:ext cx="702552" cy="702552"/>
              <a:chOff x="0" y="0"/>
              <a:chExt cx="812800" cy="8128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B1919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4" name="TextBox 24"/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60"/>
                  </a:lnSpc>
                </a:pPr>
                <a:endParaRPr/>
              </a:p>
            </p:txBody>
          </p:sp>
        </p:grpSp>
        <p:grpSp>
          <p:nvGrpSpPr>
            <p:cNvPr id="25" name="Group 25"/>
            <p:cNvGrpSpPr/>
            <p:nvPr/>
          </p:nvGrpSpPr>
          <p:grpSpPr>
            <a:xfrm>
              <a:off x="0" y="121690"/>
              <a:ext cx="702552" cy="702552"/>
              <a:chOff x="0" y="0"/>
              <a:chExt cx="812800" cy="8128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B1919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7" name="TextBox 27"/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60"/>
                  </a:lnSpc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121637" y="-8121637"/>
            <a:ext cx="2044726" cy="18288000"/>
            <a:chOff x="0" y="0"/>
            <a:chExt cx="538529" cy="48165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38529" cy="4816592"/>
            </a:xfrm>
            <a:custGeom>
              <a:avLst/>
              <a:gdLst/>
              <a:ahLst/>
              <a:cxnLst/>
              <a:rect l="l" t="t" r="r" b="b"/>
              <a:pathLst>
                <a:path w="538529" h="4816592">
                  <a:moveTo>
                    <a:pt x="0" y="0"/>
                  </a:moveTo>
                  <a:lnTo>
                    <a:pt x="538529" y="0"/>
                  </a:lnTo>
                  <a:lnTo>
                    <a:pt x="538529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C3031A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538529" cy="48356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0" y="2028825"/>
          <a:ext cx="18288000" cy="7420352"/>
        </p:xfrm>
        <a:graphic>
          <a:graphicData uri="http://schemas.openxmlformats.org/drawingml/2006/table">
            <a:tbl>
              <a:tblPr/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86636">
                <a:tc>
                  <a:txBody>
                    <a:bodyPr/>
                    <a:lstStyle/>
                    <a:p>
                      <a:pPr algn="ctr">
                        <a:lnSpc>
                          <a:spcPts val="5240"/>
                        </a:lnSpc>
                        <a:defRPr/>
                      </a:pPr>
                      <a:r>
                        <a:rPr lang="en-US" sz="3742">
                          <a:solidFill>
                            <a:srgbClr val="000000"/>
                          </a:solidFill>
                          <a:latin typeface="Open Sans Bold"/>
                        </a:rPr>
                        <a:t>Design 1  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240"/>
                        </a:lnSpc>
                        <a:defRPr/>
                      </a:pPr>
                      <a:r>
                        <a:rPr lang="en-US" sz="3742">
                          <a:solidFill>
                            <a:srgbClr val="000000"/>
                          </a:solidFill>
                          <a:latin typeface="Open Sans Bold"/>
                        </a:rPr>
                        <a:t>Design 2 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3716">
                <a:tc>
                  <a:txBody>
                    <a:bodyPr/>
                    <a:lstStyle/>
                    <a:p>
                      <a:pPr algn="l">
                        <a:lnSpc>
                          <a:spcPts val="3980"/>
                        </a:lnSpc>
                        <a:defRPr/>
                      </a:pPr>
                      <a:r>
                        <a:rPr lang="en-US" sz="2842">
                          <a:solidFill>
                            <a:srgbClr val="000000"/>
                          </a:solidFill>
                          <a:latin typeface="Open Sans"/>
                        </a:rPr>
                        <a:t>Classes:</a:t>
                      </a:r>
                      <a:endParaRPr lang="en-US" sz="1100"/>
                    </a:p>
                    <a:p>
                      <a:pPr marL="613799" lvl="1" indent="-306900" algn="l">
                        <a:lnSpc>
                          <a:spcPts val="3980"/>
                        </a:lnSpc>
                        <a:buFont typeface="Arial"/>
                        <a:buChar char="•"/>
                      </a:pPr>
                      <a:r>
                        <a:rPr lang="en-US" sz="2842">
                          <a:solidFill>
                            <a:srgbClr val="000000"/>
                          </a:solidFill>
                          <a:latin typeface="Open Sans"/>
                        </a:rPr>
                        <a:t>Snake</a:t>
                      </a:r>
                    </a:p>
                    <a:p>
                      <a:pPr marL="613799" lvl="1" indent="-306900" algn="l">
                        <a:lnSpc>
                          <a:spcPts val="3980"/>
                        </a:lnSpc>
                        <a:buFont typeface="Arial"/>
                        <a:buChar char="•"/>
                      </a:pPr>
                      <a:r>
                        <a:rPr lang="en-US" sz="2842">
                          <a:solidFill>
                            <a:srgbClr val="000000"/>
                          </a:solidFill>
                          <a:latin typeface="Open Sans"/>
                        </a:rPr>
                        <a:t>Apple</a:t>
                      </a:r>
                    </a:p>
                    <a:p>
                      <a:pPr marL="613799" lvl="1" indent="-306900" algn="l">
                        <a:lnSpc>
                          <a:spcPts val="3980"/>
                        </a:lnSpc>
                        <a:buFont typeface="Arial"/>
                        <a:buChar char="•"/>
                      </a:pPr>
                      <a:r>
                        <a:rPr lang="en-US" sz="2842">
                          <a:solidFill>
                            <a:srgbClr val="000000"/>
                          </a:solidFill>
                          <a:latin typeface="Open Sans"/>
                        </a:rPr>
                        <a:t>Interface</a:t>
                      </a:r>
                    </a:p>
                    <a:p>
                      <a:pPr marL="613799" lvl="1" indent="-306900" algn="l">
                        <a:lnSpc>
                          <a:spcPts val="3980"/>
                        </a:lnSpc>
                        <a:buFont typeface="Arial"/>
                        <a:buChar char="•"/>
                      </a:pPr>
                      <a:r>
                        <a:rPr lang="en-US" sz="2842">
                          <a:solidFill>
                            <a:srgbClr val="000000"/>
                          </a:solidFill>
                          <a:latin typeface="Open Sans"/>
                        </a:rPr>
                        <a:t>User</a:t>
                      </a:r>
                    </a:p>
                    <a:p>
                      <a:pPr marL="613799" lvl="1" indent="-306900" algn="l">
                        <a:lnSpc>
                          <a:spcPts val="3980"/>
                        </a:lnSpc>
                        <a:buFont typeface="Arial"/>
                        <a:buChar char="•"/>
                      </a:pPr>
                      <a:r>
                        <a:rPr lang="en-US" sz="2842">
                          <a:solidFill>
                            <a:srgbClr val="000000"/>
                          </a:solidFill>
                          <a:latin typeface="Open Sans"/>
                        </a:rPr>
                        <a:t>Score</a:t>
                      </a:r>
                    </a:p>
                    <a:p>
                      <a:pPr algn="l">
                        <a:lnSpc>
                          <a:spcPts val="3980"/>
                        </a:lnSpc>
                      </a:pPr>
                      <a:endParaRPr lang="en-US" sz="2842">
                        <a:solidFill>
                          <a:srgbClr val="000000"/>
                        </a:solidFill>
                        <a:latin typeface="Open Sans"/>
                      </a:endParaRPr>
                    </a:p>
                    <a:p>
                      <a:pPr algn="l">
                        <a:lnSpc>
                          <a:spcPts val="3980"/>
                        </a:lnSpc>
                      </a:pPr>
                      <a:r>
                        <a:rPr lang="en-US" sz="2842">
                          <a:solidFill>
                            <a:srgbClr val="000000"/>
                          </a:solidFill>
                          <a:latin typeface="Open Sans"/>
                        </a:rPr>
                        <a:t>          : clear and modular, easier to maintain and extend</a:t>
                      </a:r>
                    </a:p>
                    <a:p>
                      <a:pPr algn="l">
                        <a:lnSpc>
                          <a:spcPts val="3980"/>
                        </a:lnSpc>
                      </a:pPr>
                      <a:endParaRPr lang="en-US" sz="2842">
                        <a:solidFill>
                          <a:srgbClr val="000000"/>
                        </a:solidFill>
                        <a:latin typeface="Open Sans"/>
                      </a:endParaRPr>
                    </a:p>
                    <a:p>
                      <a:pPr algn="l">
                        <a:lnSpc>
                          <a:spcPts val="3980"/>
                        </a:lnSpc>
                      </a:pPr>
                      <a:r>
                        <a:rPr lang="en-US" sz="2842">
                          <a:solidFill>
                            <a:srgbClr val="000000"/>
                          </a:solidFill>
                          <a:latin typeface="Open Sans"/>
                        </a:rPr>
                        <a:t>            : might require more code for integration</a:t>
                      </a:r>
                    </a:p>
                  </a:txBody>
                  <a:tcPr marL="190500" marR="190500" marT="190500" marB="190500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260"/>
                        </a:lnSpc>
                        <a:defRPr/>
                      </a:pPr>
                      <a:r>
                        <a:rPr lang="en-US" sz="3042">
                          <a:solidFill>
                            <a:srgbClr val="000000"/>
                          </a:solidFill>
                          <a:latin typeface="Open Sans"/>
                        </a:rPr>
                        <a:t>Classes:</a:t>
                      </a:r>
                      <a:endParaRPr lang="en-US" sz="1100"/>
                    </a:p>
                    <a:p>
                      <a:pPr algn="l">
                        <a:lnSpc>
                          <a:spcPts val="4260"/>
                        </a:lnSpc>
                      </a:pPr>
                      <a:r>
                        <a:rPr lang="en-US" sz="3042">
                          <a:solidFill>
                            <a:srgbClr val="000000"/>
                          </a:solidFill>
                          <a:latin typeface="Open Sans"/>
                        </a:rPr>
                        <a:t>Game (Snake, Apple, Interface, Score)</a:t>
                      </a:r>
                    </a:p>
                    <a:p>
                      <a:pPr algn="l">
                        <a:lnSpc>
                          <a:spcPts val="4260"/>
                        </a:lnSpc>
                      </a:pPr>
                      <a:r>
                        <a:rPr lang="en-US" sz="3042">
                          <a:solidFill>
                            <a:srgbClr val="000000"/>
                          </a:solidFill>
                          <a:latin typeface="Open Sans"/>
                        </a:rPr>
                        <a:t>User</a:t>
                      </a:r>
                    </a:p>
                    <a:p>
                      <a:pPr algn="l">
                        <a:lnSpc>
                          <a:spcPts val="4260"/>
                        </a:lnSpc>
                      </a:pPr>
                      <a:endParaRPr lang="en-US" sz="3042">
                        <a:solidFill>
                          <a:srgbClr val="000000"/>
                        </a:solidFill>
                        <a:latin typeface="Open Sans"/>
                      </a:endParaRPr>
                    </a:p>
                    <a:p>
                      <a:pPr algn="l">
                        <a:lnSpc>
                          <a:spcPts val="4260"/>
                        </a:lnSpc>
                      </a:pPr>
                      <a:r>
                        <a:rPr lang="en-US" sz="3042">
                          <a:solidFill>
                            <a:srgbClr val="000000"/>
                          </a:solidFill>
                          <a:latin typeface="Open Sans"/>
                        </a:rPr>
                        <a:t>       : simpler, fewer classes, easier integration</a:t>
                      </a:r>
                    </a:p>
                    <a:p>
                      <a:pPr algn="l">
                        <a:lnSpc>
                          <a:spcPts val="4260"/>
                        </a:lnSpc>
                      </a:pPr>
                      <a:endParaRPr lang="en-US" sz="3042">
                        <a:solidFill>
                          <a:srgbClr val="000000"/>
                        </a:solidFill>
                        <a:latin typeface="Open Sans"/>
                      </a:endParaRPr>
                    </a:p>
                    <a:p>
                      <a:pPr algn="l">
                        <a:lnSpc>
                          <a:spcPts val="4260"/>
                        </a:lnSpc>
                      </a:pPr>
                      <a:r>
                        <a:rPr lang="en-US" sz="3042">
                          <a:solidFill>
                            <a:srgbClr val="000000"/>
                          </a:solidFill>
                          <a:latin typeface="Open Sans"/>
                        </a:rPr>
                        <a:t>             : less modular, harder to extend</a:t>
                      </a:r>
                    </a:p>
                  </a:txBody>
                  <a:tcPr marL="190500" marR="190500" marT="190500" marB="190500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Freeform 6"/>
          <p:cNvSpPr/>
          <p:nvPr/>
        </p:nvSpPr>
        <p:spPr>
          <a:xfrm>
            <a:off x="360056" y="6847275"/>
            <a:ext cx="668644" cy="671994"/>
          </a:xfrm>
          <a:custGeom>
            <a:avLst/>
            <a:gdLst/>
            <a:ahLst/>
            <a:cxnLst/>
            <a:rect l="l" t="t" r="r" b="b"/>
            <a:pathLst>
              <a:path w="668644" h="671994">
                <a:moveTo>
                  <a:pt x="0" y="0"/>
                </a:moveTo>
                <a:lnTo>
                  <a:pt x="668644" y="0"/>
                </a:lnTo>
                <a:lnTo>
                  <a:pt x="668644" y="671994"/>
                </a:lnTo>
                <a:lnTo>
                  <a:pt x="0" y="6719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Freeform 7"/>
          <p:cNvSpPr/>
          <p:nvPr/>
        </p:nvSpPr>
        <p:spPr>
          <a:xfrm>
            <a:off x="9320676" y="5562188"/>
            <a:ext cx="668644" cy="671994"/>
          </a:xfrm>
          <a:custGeom>
            <a:avLst/>
            <a:gdLst/>
            <a:ahLst/>
            <a:cxnLst/>
            <a:rect l="l" t="t" r="r" b="b"/>
            <a:pathLst>
              <a:path w="668644" h="671994">
                <a:moveTo>
                  <a:pt x="0" y="0"/>
                </a:moveTo>
                <a:lnTo>
                  <a:pt x="668644" y="0"/>
                </a:lnTo>
                <a:lnTo>
                  <a:pt x="668644" y="671995"/>
                </a:lnTo>
                <a:lnTo>
                  <a:pt x="0" y="6719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8" name="Freeform 8"/>
          <p:cNvSpPr/>
          <p:nvPr/>
        </p:nvSpPr>
        <p:spPr>
          <a:xfrm>
            <a:off x="9487150" y="6847275"/>
            <a:ext cx="1004340" cy="335997"/>
          </a:xfrm>
          <a:custGeom>
            <a:avLst/>
            <a:gdLst/>
            <a:ahLst/>
            <a:cxnLst/>
            <a:rect l="l" t="t" r="r" b="b"/>
            <a:pathLst>
              <a:path w="1004340" h="335997">
                <a:moveTo>
                  <a:pt x="0" y="0"/>
                </a:moveTo>
                <a:lnTo>
                  <a:pt x="1004340" y="0"/>
                </a:lnTo>
                <a:lnTo>
                  <a:pt x="1004340" y="335997"/>
                </a:lnTo>
                <a:lnTo>
                  <a:pt x="0" y="3359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9" name="TextBox 9"/>
          <p:cNvSpPr txBox="1"/>
          <p:nvPr/>
        </p:nvSpPr>
        <p:spPr>
          <a:xfrm>
            <a:off x="6480929" y="488276"/>
            <a:ext cx="5326142" cy="913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85"/>
              </a:lnSpc>
              <a:spcBef>
                <a:spcPct val="0"/>
              </a:spcBef>
            </a:pPr>
            <a:r>
              <a:rPr lang="en-US" sz="4042">
                <a:solidFill>
                  <a:srgbClr val="FFFFFF"/>
                </a:solidFill>
                <a:latin typeface="Open Sans Bold"/>
              </a:rPr>
              <a:t>Design of the project</a:t>
            </a:r>
          </a:p>
        </p:txBody>
      </p:sp>
      <p:sp>
        <p:nvSpPr>
          <p:cNvPr id="10" name="Freeform 10"/>
          <p:cNvSpPr/>
          <p:nvPr/>
        </p:nvSpPr>
        <p:spPr>
          <a:xfrm>
            <a:off x="192208" y="8697645"/>
            <a:ext cx="1004340" cy="335997"/>
          </a:xfrm>
          <a:custGeom>
            <a:avLst/>
            <a:gdLst/>
            <a:ahLst/>
            <a:cxnLst/>
            <a:rect l="l" t="t" r="r" b="b"/>
            <a:pathLst>
              <a:path w="1004340" h="335997">
                <a:moveTo>
                  <a:pt x="0" y="0"/>
                </a:moveTo>
                <a:lnTo>
                  <a:pt x="1004340" y="0"/>
                </a:lnTo>
                <a:lnTo>
                  <a:pt x="1004340" y="335997"/>
                </a:lnTo>
                <a:lnTo>
                  <a:pt x="0" y="3359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11" name="Group 11"/>
          <p:cNvGrpSpPr/>
          <p:nvPr/>
        </p:nvGrpSpPr>
        <p:grpSpPr>
          <a:xfrm>
            <a:off x="0" y="9577552"/>
            <a:ext cx="2909519" cy="709448"/>
            <a:chOff x="0" y="0"/>
            <a:chExt cx="3879358" cy="945931"/>
          </a:xfrm>
        </p:grpSpPr>
        <p:sp>
          <p:nvSpPr>
            <p:cNvPr id="12" name="Freeform 12"/>
            <p:cNvSpPr/>
            <p:nvPr/>
          </p:nvSpPr>
          <p:spPr>
            <a:xfrm rot="5400000">
              <a:off x="2903681" y="-29746"/>
              <a:ext cx="945931" cy="1005424"/>
            </a:xfrm>
            <a:custGeom>
              <a:avLst/>
              <a:gdLst/>
              <a:ahLst/>
              <a:cxnLst/>
              <a:rect l="l" t="t" r="r" b="b"/>
              <a:pathLst>
                <a:path w="945931" h="1005424">
                  <a:moveTo>
                    <a:pt x="0" y="0"/>
                  </a:moveTo>
                  <a:lnTo>
                    <a:pt x="945931" y="0"/>
                  </a:lnTo>
                  <a:lnTo>
                    <a:pt x="945931" y="1005423"/>
                  </a:lnTo>
                  <a:lnTo>
                    <a:pt x="0" y="10054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grpSp>
          <p:nvGrpSpPr>
            <p:cNvPr id="13" name="Group 13"/>
            <p:cNvGrpSpPr/>
            <p:nvPr/>
          </p:nvGrpSpPr>
          <p:grpSpPr>
            <a:xfrm>
              <a:off x="2424927" y="121690"/>
              <a:ext cx="702552" cy="702552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B1919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76200" y="57150"/>
                <a:ext cx="660400" cy="679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>
              <a:off x="1856222" y="121690"/>
              <a:ext cx="702552" cy="702552"/>
              <a:chOff x="0" y="0"/>
              <a:chExt cx="812800" cy="8128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B1919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76200" y="57150"/>
                <a:ext cx="660400" cy="679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>
              <a:off x="1211565" y="121690"/>
              <a:ext cx="702552" cy="702552"/>
              <a:chOff x="0" y="0"/>
              <a:chExt cx="812800" cy="8128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B1919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76200" y="57150"/>
                <a:ext cx="660400" cy="679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>
              <a:off x="616553" y="121690"/>
              <a:ext cx="702552" cy="702552"/>
              <a:chOff x="0" y="0"/>
              <a:chExt cx="812800" cy="8128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B1919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4" name="TextBox 24"/>
              <p:cNvSpPr txBox="1"/>
              <p:nvPr/>
            </p:nvSpPr>
            <p:spPr>
              <a:xfrm>
                <a:off x="76200" y="57150"/>
                <a:ext cx="660400" cy="679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grpSp>
          <p:nvGrpSpPr>
            <p:cNvPr id="25" name="Group 25"/>
            <p:cNvGrpSpPr/>
            <p:nvPr/>
          </p:nvGrpSpPr>
          <p:grpSpPr>
            <a:xfrm>
              <a:off x="0" y="121690"/>
              <a:ext cx="702552" cy="702552"/>
              <a:chOff x="0" y="0"/>
              <a:chExt cx="812800" cy="8128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B1919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7" name="TextBox 27"/>
              <p:cNvSpPr txBox="1"/>
              <p:nvPr/>
            </p:nvSpPr>
            <p:spPr>
              <a:xfrm>
                <a:off x="76200" y="57150"/>
                <a:ext cx="660400" cy="679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121637" y="-8121637"/>
            <a:ext cx="2044726" cy="18288000"/>
            <a:chOff x="0" y="0"/>
            <a:chExt cx="538529" cy="48165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38529" cy="4816592"/>
            </a:xfrm>
            <a:custGeom>
              <a:avLst/>
              <a:gdLst/>
              <a:ahLst/>
              <a:cxnLst/>
              <a:rect l="l" t="t" r="r" b="b"/>
              <a:pathLst>
                <a:path w="538529" h="4816592">
                  <a:moveTo>
                    <a:pt x="0" y="0"/>
                  </a:moveTo>
                  <a:lnTo>
                    <a:pt x="538529" y="0"/>
                  </a:lnTo>
                  <a:lnTo>
                    <a:pt x="538529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C3031A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538529" cy="48642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4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997211" y="2191774"/>
            <a:ext cx="9252424" cy="7935826"/>
          </a:xfrm>
          <a:custGeom>
            <a:avLst/>
            <a:gdLst/>
            <a:ahLst/>
            <a:cxnLst/>
            <a:rect l="l" t="t" r="r" b="b"/>
            <a:pathLst>
              <a:path w="9252424" h="7935826">
                <a:moveTo>
                  <a:pt x="0" y="0"/>
                </a:moveTo>
                <a:lnTo>
                  <a:pt x="9252424" y="0"/>
                </a:lnTo>
                <a:lnTo>
                  <a:pt x="9252424" y="7935826"/>
                </a:lnTo>
                <a:lnTo>
                  <a:pt x="0" y="79358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6" name="Group 6"/>
          <p:cNvGrpSpPr/>
          <p:nvPr/>
        </p:nvGrpSpPr>
        <p:grpSpPr>
          <a:xfrm>
            <a:off x="0" y="8353507"/>
            <a:ext cx="1423982" cy="1774093"/>
            <a:chOff x="0" y="0"/>
            <a:chExt cx="1898643" cy="2365458"/>
          </a:xfrm>
        </p:grpSpPr>
        <p:sp>
          <p:nvSpPr>
            <p:cNvPr id="7" name="Freeform 7"/>
            <p:cNvSpPr/>
            <p:nvPr/>
          </p:nvSpPr>
          <p:spPr>
            <a:xfrm>
              <a:off x="1016444" y="0"/>
              <a:ext cx="882199" cy="937683"/>
            </a:xfrm>
            <a:custGeom>
              <a:avLst/>
              <a:gdLst/>
              <a:ahLst/>
              <a:cxnLst/>
              <a:rect l="l" t="t" r="r" b="b"/>
              <a:pathLst>
                <a:path w="882199" h="937683">
                  <a:moveTo>
                    <a:pt x="0" y="0"/>
                  </a:moveTo>
                  <a:lnTo>
                    <a:pt x="882199" y="0"/>
                  </a:lnTo>
                  <a:lnTo>
                    <a:pt x="882199" y="937683"/>
                  </a:lnTo>
                  <a:lnTo>
                    <a:pt x="0" y="9376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grpSp>
          <p:nvGrpSpPr>
            <p:cNvPr id="8" name="Group 8"/>
            <p:cNvGrpSpPr/>
            <p:nvPr/>
          </p:nvGrpSpPr>
          <p:grpSpPr>
            <a:xfrm rot="-5400000">
              <a:off x="1129935" y="701222"/>
              <a:ext cx="655217" cy="655217"/>
              <a:chOff x="0" y="0"/>
              <a:chExt cx="812800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B1919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76200" y="57150"/>
                <a:ext cx="660400" cy="679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 rot="-5400000">
              <a:off x="1129935" y="1231610"/>
              <a:ext cx="655217" cy="655217"/>
              <a:chOff x="0" y="0"/>
              <a:chExt cx="812800" cy="8128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B1919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" name="TextBox 13"/>
              <p:cNvSpPr txBox="1"/>
              <p:nvPr/>
            </p:nvSpPr>
            <p:spPr>
              <a:xfrm>
                <a:off x="76200" y="57150"/>
                <a:ext cx="660400" cy="679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>
              <a:off x="1129935" y="1710241"/>
              <a:ext cx="655217" cy="655217"/>
              <a:chOff x="0" y="0"/>
              <a:chExt cx="812800" cy="8128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B1919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6" name="TextBox 16"/>
              <p:cNvSpPr txBox="1"/>
              <p:nvPr/>
            </p:nvSpPr>
            <p:spPr>
              <a:xfrm>
                <a:off x="76200" y="57150"/>
                <a:ext cx="660400" cy="679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>
              <a:off x="575013" y="1710241"/>
              <a:ext cx="655217" cy="655217"/>
              <a:chOff x="0" y="0"/>
              <a:chExt cx="812800" cy="8128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B1919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9" name="TextBox 19"/>
              <p:cNvSpPr txBox="1"/>
              <p:nvPr/>
            </p:nvSpPr>
            <p:spPr>
              <a:xfrm>
                <a:off x="76200" y="57150"/>
                <a:ext cx="660400" cy="679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grpSp>
          <p:nvGrpSpPr>
            <p:cNvPr id="20" name="Group 20"/>
            <p:cNvGrpSpPr/>
            <p:nvPr/>
          </p:nvGrpSpPr>
          <p:grpSpPr>
            <a:xfrm>
              <a:off x="0" y="1710241"/>
              <a:ext cx="655217" cy="655217"/>
              <a:chOff x="0" y="0"/>
              <a:chExt cx="812800" cy="8128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B1919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2" name="TextBox 22"/>
              <p:cNvSpPr txBox="1"/>
              <p:nvPr/>
            </p:nvSpPr>
            <p:spPr>
              <a:xfrm>
                <a:off x="76200" y="57150"/>
                <a:ext cx="660400" cy="679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</p:grpSp>
      <p:sp>
        <p:nvSpPr>
          <p:cNvPr id="23" name="TextBox 23"/>
          <p:cNvSpPr txBox="1"/>
          <p:nvPr/>
        </p:nvSpPr>
        <p:spPr>
          <a:xfrm>
            <a:off x="6480929" y="488276"/>
            <a:ext cx="5326142" cy="913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85"/>
              </a:lnSpc>
              <a:spcBef>
                <a:spcPct val="0"/>
              </a:spcBef>
            </a:pPr>
            <a:r>
              <a:rPr lang="en-US" sz="4042">
                <a:solidFill>
                  <a:srgbClr val="FFFFFF"/>
                </a:solidFill>
                <a:latin typeface="Open Sans Bold"/>
              </a:rPr>
              <a:t>Design of the project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121637" y="-8121637"/>
            <a:ext cx="2044726" cy="18288000"/>
            <a:chOff x="0" y="0"/>
            <a:chExt cx="538529" cy="48165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38529" cy="4816592"/>
            </a:xfrm>
            <a:custGeom>
              <a:avLst/>
              <a:gdLst/>
              <a:ahLst/>
              <a:cxnLst/>
              <a:rect l="l" t="t" r="r" b="b"/>
              <a:pathLst>
                <a:path w="538529" h="4816592">
                  <a:moveTo>
                    <a:pt x="0" y="0"/>
                  </a:moveTo>
                  <a:lnTo>
                    <a:pt x="538529" y="0"/>
                  </a:lnTo>
                  <a:lnTo>
                    <a:pt x="538529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C3031A"/>
            </a:solidFill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538529" cy="48356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4453539" y="2999503"/>
          <a:ext cx="10058429" cy="7018945"/>
        </p:xfrm>
        <a:graphic>
          <a:graphicData uri="http://schemas.openxmlformats.org/drawingml/2006/table">
            <a:tbl>
              <a:tblPr/>
              <a:tblGrid>
                <a:gridCol w="2360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0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6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15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68458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Open Sauce Bold"/>
                        </a:rPr>
                        <a:t>Test ID</a:t>
                      </a:r>
                      <a:endParaRPr lang="en-US" sz="1100"/>
                    </a:p>
                  </a:txBody>
                  <a:tcPr marL="190500" marR="190500" marT="190500" marB="19050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Open Sauce Bold"/>
                        </a:rPr>
                        <a:t>Description</a:t>
                      </a:r>
                      <a:endParaRPr lang="en-US" sz="1100"/>
                    </a:p>
                  </a:txBody>
                  <a:tcPr marL="190500" marR="190500" marT="190500" marB="19050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Open Sauce Bold"/>
                        </a:rPr>
                        <a:t>Expected Results</a:t>
                      </a:r>
                      <a:endParaRPr lang="en-US" sz="1100"/>
                    </a:p>
                    <a:p>
                      <a:pPr algn="ctr">
                        <a:lnSpc>
                          <a:spcPts val="2520"/>
                        </a:lnSpc>
                      </a:pPr>
                      <a:endParaRPr lang="en-US" sz="1100"/>
                    </a:p>
                  </a:txBody>
                  <a:tcPr marL="190500" marR="190500" marT="190500" marB="19050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Open Sauce Bold"/>
                        </a:rPr>
                        <a:t>Actual Results</a:t>
                      </a:r>
                      <a:endParaRPr lang="en-US" sz="1100"/>
                    </a:p>
                    <a:p>
                      <a:pPr algn="ctr">
                        <a:lnSpc>
                          <a:spcPts val="2520"/>
                        </a:lnSpc>
                      </a:pPr>
                      <a:endParaRPr lang="en-US" sz="1100"/>
                    </a:p>
                  </a:txBody>
                  <a:tcPr marL="190500" marR="190500" marT="190500" marB="19050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8458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Open Sauce Bold"/>
                        </a:rPr>
                        <a:t>Directions</a:t>
                      </a:r>
                      <a:endParaRPr lang="en-US" sz="1100"/>
                    </a:p>
                  </a:txBody>
                  <a:tcPr marL="190500" marR="190500" marT="190500" marB="19050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Open Sauce"/>
                        </a:rPr>
                        <a:t>UP, DOWN, LEFT, RIGHT</a:t>
                      </a:r>
                      <a:endParaRPr lang="en-US" sz="1100"/>
                    </a:p>
                  </a:txBody>
                  <a:tcPr marL="190500" marR="190500" marT="190500" marB="19050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Open Sauce"/>
                        </a:rPr>
                        <a:t>Snake should go in the desired direction</a:t>
                      </a:r>
                      <a:endParaRPr lang="en-US" sz="1100"/>
                    </a:p>
                  </a:txBody>
                  <a:tcPr marL="190500" marR="190500" marT="190500" marB="19050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8663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Open Sauce Bold"/>
                        </a:rPr>
                        <a:t>Apple</a:t>
                      </a:r>
                      <a:endParaRPr lang="en-US" sz="1100"/>
                    </a:p>
                  </a:txBody>
                  <a:tcPr marL="190500" marR="190500" marT="190500" marB="19050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Open Sauce"/>
                        </a:rPr>
                        <a:t>The snake will eat the apple, another one will randomly spawn</a:t>
                      </a:r>
                      <a:endParaRPr lang="en-US" sz="1100"/>
                    </a:p>
                  </a:txBody>
                  <a:tcPr marL="190500" marR="190500" marT="190500" marB="19050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4703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Open Sauce Bold"/>
                        </a:rPr>
                        <a:t>Score</a:t>
                      </a:r>
                      <a:endParaRPr lang="en-US" sz="1100"/>
                    </a:p>
                  </a:txBody>
                  <a:tcPr marL="190500" marR="190500" marT="190500" marB="19050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Open Sauce"/>
                        </a:rPr>
                        <a:t>Score value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Open Sauce"/>
                        </a:rPr>
                        <a:t>The score should be able to be reset, see the previous one and the best</a:t>
                      </a:r>
                      <a:endParaRPr lang="en-US" sz="1100"/>
                    </a:p>
                  </a:txBody>
                  <a:tcPr marL="190500" marR="190500" marT="190500" marB="19050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88663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Open Sauce Bold"/>
                        </a:rPr>
                        <a:t>System</a:t>
                      </a:r>
                      <a:endParaRPr lang="en-US" sz="1100"/>
                    </a:p>
                  </a:txBody>
                  <a:tcPr marL="190500" marR="190500" marT="190500" marB="19050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Open Sauce"/>
                        </a:rPr>
                        <a:t>Configuration of the software, version and UI</a:t>
                      </a:r>
                      <a:endParaRPr lang="en-US" sz="1100"/>
                    </a:p>
                  </a:txBody>
                  <a:tcPr marL="190500" marR="190500" marT="190500" marB="19050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Open Sauce"/>
                        </a:rPr>
                        <a:t>The game should run on every system</a:t>
                      </a:r>
                      <a:endParaRPr lang="en-US" sz="1100"/>
                    </a:p>
                  </a:txBody>
                  <a:tcPr marL="190500" marR="190500" marT="190500" marB="19050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Freeform 6"/>
          <p:cNvSpPr/>
          <p:nvPr/>
        </p:nvSpPr>
        <p:spPr>
          <a:xfrm>
            <a:off x="12807096" y="4479379"/>
            <a:ext cx="904596" cy="809203"/>
          </a:xfrm>
          <a:custGeom>
            <a:avLst/>
            <a:gdLst/>
            <a:ahLst/>
            <a:cxnLst/>
            <a:rect l="l" t="t" r="r" b="b"/>
            <a:pathLst>
              <a:path w="904596" h="809203">
                <a:moveTo>
                  <a:pt x="0" y="0"/>
                </a:moveTo>
                <a:lnTo>
                  <a:pt x="904596" y="0"/>
                </a:lnTo>
                <a:lnTo>
                  <a:pt x="904596" y="809203"/>
                </a:lnTo>
                <a:lnTo>
                  <a:pt x="0" y="8092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Freeform 7"/>
          <p:cNvSpPr/>
          <p:nvPr/>
        </p:nvSpPr>
        <p:spPr>
          <a:xfrm>
            <a:off x="12807096" y="5826719"/>
            <a:ext cx="904596" cy="809203"/>
          </a:xfrm>
          <a:custGeom>
            <a:avLst/>
            <a:gdLst/>
            <a:ahLst/>
            <a:cxnLst/>
            <a:rect l="l" t="t" r="r" b="b"/>
            <a:pathLst>
              <a:path w="904596" h="809203">
                <a:moveTo>
                  <a:pt x="0" y="0"/>
                </a:moveTo>
                <a:lnTo>
                  <a:pt x="904596" y="0"/>
                </a:lnTo>
                <a:lnTo>
                  <a:pt x="904596" y="809203"/>
                </a:lnTo>
                <a:lnTo>
                  <a:pt x="0" y="8092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8" name="Freeform 8"/>
          <p:cNvSpPr/>
          <p:nvPr/>
        </p:nvSpPr>
        <p:spPr>
          <a:xfrm>
            <a:off x="12807096" y="7315790"/>
            <a:ext cx="904596" cy="809203"/>
          </a:xfrm>
          <a:custGeom>
            <a:avLst/>
            <a:gdLst/>
            <a:ahLst/>
            <a:cxnLst/>
            <a:rect l="l" t="t" r="r" b="b"/>
            <a:pathLst>
              <a:path w="904596" h="809203">
                <a:moveTo>
                  <a:pt x="0" y="0"/>
                </a:moveTo>
                <a:lnTo>
                  <a:pt x="904596" y="0"/>
                </a:lnTo>
                <a:lnTo>
                  <a:pt x="904596" y="809203"/>
                </a:lnTo>
                <a:lnTo>
                  <a:pt x="0" y="8092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9" name="Freeform 9"/>
          <p:cNvSpPr/>
          <p:nvPr/>
        </p:nvSpPr>
        <p:spPr>
          <a:xfrm>
            <a:off x="12807096" y="8801268"/>
            <a:ext cx="904596" cy="921882"/>
          </a:xfrm>
          <a:custGeom>
            <a:avLst/>
            <a:gdLst/>
            <a:ahLst/>
            <a:cxnLst/>
            <a:rect l="l" t="t" r="r" b="b"/>
            <a:pathLst>
              <a:path w="904596" h="921882">
                <a:moveTo>
                  <a:pt x="0" y="0"/>
                </a:moveTo>
                <a:lnTo>
                  <a:pt x="904596" y="0"/>
                </a:lnTo>
                <a:lnTo>
                  <a:pt x="904596" y="921882"/>
                </a:lnTo>
                <a:lnTo>
                  <a:pt x="0" y="9218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0" name="TextBox 10"/>
          <p:cNvSpPr txBox="1"/>
          <p:nvPr/>
        </p:nvSpPr>
        <p:spPr>
          <a:xfrm>
            <a:off x="8077200" y="488276"/>
            <a:ext cx="2074486" cy="9128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085"/>
              </a:lnSpc>
              <a:spcBef>
                <a:spcPct val="0"/>
              </a:spcBef>
            </a:pPr>
            <a:r>
              <a:rPr lang="en-US" sz="4042" dirty="0">
                <a:solidFill>
                  <a:srgbClr val="FFFFFF"/>
                </a:solidFill>
                <a:latin typeface="Open Sans Bold"/>
              </a:rPr>
              <a:t>Testing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01011" y="2264808"/>
            <a:ext cx="6799860" cy="477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69"/>
              </a:lnSpc>
              <a:spcBef>
                <a:spcPct val="0"/>
              </a:spcBef>
            </a:pPr>
            <a:r>
              <a:rPr lang="en-US" sz="2899">
                <a:solidFill>
                  <a:srgbClr val="000000"/>
                </a:solidFill>
                <a:latin typeface="Open Sauce"/>
              </a:rPr>
              <a:t>Very simplified Black-Box Test Plan :</a:t>
            </a:r>
          </a:p>
        </p:txBody>
      </p:sp>
      <p:sp>
        <p:nvSpPr>
          <p:cNvPr id="12" name="AutoShape 12"/>
          <p:cNvSpPr/>
          <p:nvPr/>
        </p:nvSpPr>
        <p:spPr>
          <a:xfrm flipV="1">
            <a:off x="6849116" y="5578745"/>
            <a:ext cx="2294884" cy="132495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fr-FR"/>
          </a:p>
        </p:txBody>
      </p:sp>
      <p:grpSp>
        <p:nvGrpSpPr>
          <p:cNvPr id="13" name="Group 13"/>
          <p:cNvGrpSpPr/>
          <p:nvPr/>
        </p:nvGrpSpPr>
        <p:grpSpPr>
          <a:xfrm>
            <a:off x="0" y="8657010"/>
            <a:ext cx="2035742" cy="1301240"/>
            <a:chOff x="0" y="0"/>
            <a:chExt cx="2714323" cy="1734987"/>
          </a:xfrm>
        </p:grpSpPr>
        <p:sp>
          <p:nvSpPr>
            <p:cNvPr id="14" name="Freeform 14"/>
            <p:cNvSpPr/>
            <p:nvPr/>
          </p:nvSpPr>
          <p:spPr>
            <a:xfrm rot="5400000">
              <a:off x="1875195" y="-25583"/>
              <a:ext cx="813545" cy="864711"/>
            </a:xfrm>
            <a:custGeom>
              <a:avLst/>
              <a:gdLst/>
              <a:ahLst/>
              <a:cxnLst/>
              <a:rect l="l" t="t" r="r" b="b"/>
              <a:pathLst>
                <a:path w="813545" h="864711">
                  <a:moveTo>
                    <a:pt x="0" y="0"/>
                  </a:moveTo>
                  <a:lnTo>
                    <a:pt x="813545" y="0"/>
                  </a:lnTo>
                  <a:lnTo>
                    <a:pt x="813545" y="864711"/>
                  </a:lnTo>
                  <a:lnTo>
                    <a:pt x="0" y="8647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grpSp>
          <p:nvGrpSpPr>
            <p:cNvPr id="15" name="Group 15"/>
            <p:cNvGrpSpPr/>
            <p:nvPr/>
          </p:nvGrpSpPr>
          <p:grpSpPr>
            <a:xfrm rot="-5400000">
              <a:off x="1547498" y="200264"/>
              <a:ext cx="604227" cy="604227"/>
              <a:chOff x="0" y="0"/>
              <a:chExt cx="812800" cy="8128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B1919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7" name="TextBox 17"/>
              <p:cNvSpPr txBox="1"/>
              <p:nvPr/>
            </p:nvSpPr>
            <p:spPr>
              <a:xfrm>
                <a:off x="76200" y="57150"/>
                <a:ext cx="660400" cy="679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grpSp>
          <p:nvGrpSpPr>
            <p:cNvPr id="18" name="Group 18"/>
            <p:cNvGrpSpPr/>
            <p:nvPr/>
          </p:nvGrpSpPr>
          <p:grpSpPr>
            <a:xfrm rot="-5400000">
              <a:off x="1547498" y="689377"/>
              <a:ext cx="604227" cy="604227"/>
              <a:chOff x="0" y="0"/>
              <a:chExt cx="812800" cy="8128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B1919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76200" y="57150"/>
                <a:ext cx="660400" cy="679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grpSp>
          <p:nvGrpSpPr>
            <p:cNvPr id="21" name="Group 21"/>
            <p:cNvGrpSpPr/>
            <p:nvPr/>
          </p:nvGrpSpPr>
          <p:grpSpPr>
            <a:xfrm>
              <a:off x="1547498" y="1130760"/>
              <a:ext cx="604227" cy="604227"/>
              <a:chOff x="0" y="0"/>
              <a:chExt cx="812800" cy="8128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B1919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3" name="TextBox 23"/>
              <p:cNvSpPr txBox="1"/>
              <p:nvPr/>
            </p:nvSpPr>
            <p:spPr>
              <a:xfrm>
                <a:off x="76200" y="57150"/>
                <a:ext cx="660400" cy="679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grpSp>
          <p:nvGrpSpPr>
            <p:cNvPr id="24" name="Group 24"/>
            <p:cNvGrpSpPr/>
            <p:nvPr/>
          </p:nvGrpSpPr>
          <p:grpSpPr>
            <a:xfrm>
              <a:off x="1035761" y="1130760"/>
              <a:ext cx="604227" cy="604227"/>
              <a:chOff x="0" y="0"/>
              <a:chExt cx="812800" cy="8128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B1919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6" name="TextBox 26"/>
              <p:cNvSpPr txBox="1"/>
              <p:nvPr/>
            </p:nvSpPr>
            <p:spPr>
              <a:xfrm>
                <a:off x="76200" y="57150"/>
                <a:ext cx="660400" cy="679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grpSp>
          <p:nvGrpSpPr>
            <p:cNvPr id="27" name="Group 27"/>
            <p:cNvGrpSpPr/>
            <p:nvPr/>
          </p:nvGrpSpPr>
          <p:grpSpPr>
            <a:xfrm>
              <a:off x="505496" y="1130760"/>
              <a:ext cx="604227" cy="604227"/>
              <a:chOff x="0" y="0"/>
              <a:chExt cx="812800" cy="81280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B1919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9" name="TextBox 29"/>
              <p:cNvSpPr txBox="1"/>
              <p:nvPr/>
            </p:nvSpPr>
            <p:spPr>
              <a:xfrm>
                <a:off x="76200" y="57150"/>
                <a:ext cx="660400" cy="679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grpSp>
          <p:nvGrpSpPr>
            <p:cNvPr id="30" name="Group 30"/>
            <p:cNvGrpSpPr/>
            <p:nvPr/>
          </p:nvGrpSpPr>
          <p:grpSpPr>
            <a:xfrm>
              <a:off x="0" y="1130760"/>
              <a:ext cx="604227" cy="604227"/>
              <a:chOff x="0" y="0"/>
              <a:chExt cx="812800" cy="8128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B1919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2" name="TextBox 32"/>
              <p:cNvSpPr txBox="1"/>
              <p:nvPr/>
            </p:nvSpPr>
            <p:spPr>
              <a:xfrm>
                <a:off x="76200" y="57150"/>
                <a:ext cx="660400" cy="679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121637" y="-8121637"/>
            <a:ext cx="2044726" cy="18288000"/>
            <a:chOff x="0" y="0"/>
            <a:chExt cx="538529" cy="48165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38529" cy="4816592"/>
            </a:xfrm>
            <a:custGeom>
              <a:avLst/>
              <a:gdLst/>
              <a:ahLst/>
              <a:cxnLst/>
              <a:rect l="l" t="t" r="r" b="b"/>
              <a:pathLst>
                <a:path w="538529" h="4816592">
                  <a:moveTo>
                    <a:pt x="0" y="0"/>
                  </a:moveTo>
                  <a:lnTo>
                    <a:pt x="538529" y="0"/>
                  </a:lnTo>
                  <a:lnTo>
                    <a:pt x="538529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C3031A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538529" cy="48356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8005657" y="2735986"/>
            <a:ext cx="1343948" cy="1337757"/>
          </a:xfrm>
          <a:custGeom>
            <a:avLst/>
            <a:gdLst/>
            <a:ahLst/>
            <a:cxnLst/>
            <a:rect l="l" t="t" r="r" b="b"/>
            <a:pathLst>
              <a:path w="1343948" h="1337757">
                <a:moveTo>
                  <a:pt x="0" y="0"/>
                </a:moveTo>
                <a:lnTo>
                  <a:pt x="1343949" y="0"/>
                </a:lnTo>
                <a:lnTo>
                  <a:pt x="1343949" y="1337756"/>
                </a:lnTo>
                <a:lnTo>
                  <a:pt x="0" y="13377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Freeform 6"/>
          <p:cNvSpPr/>
          <p:nvPr/>
        </p:nvSpPr>
        <p:spPr>
          <a:xfrm rot="5400000">
            <a:off x="2859063" y="9300706"/>
            <a:ext cx="709872" cy="754518"/>
          </a:xfrm>
          <a:custGeom>
            <a:avLst/>
            <a:gdLst/>
            <a:ahLst/>
            <a:cxnLst/>
            <a:rect l="l" t="t" r="r" b="b"/>
            <a:pathLst>
              <a:path w="709872" h="754518">
                <a:moveTo>
                  <a:pt x="0" y="0"/>
                </a:moveTo>
                <a:lnTo>
                  <a:pt x="709872" y="0"/>
                </a:lnTo>
                <a:lnTo>
                  <a:pt x="709872" y="754519"/>
                </a:lnTo>
                <a:lnTo>
                  <a:pt x="0" y="7545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7" name="Group 7"/>
          <p:cNvGrpSpPr/>
          <p:nvPr/>
        </p:nvGrpSpPr>
        <p:grpSpPr>
          <a:xfrm rot="-5400000">
            <a:off x="2573125" y="9414351"/>
            <a:ext cx="527229" cy="527229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1919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-5400000">
            <a:off x="2205218" y="9422251"/>
            <a:ext cx="527229" cy="527229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1919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827958" y="9422251"/>
            <a:ext cx="527229" cy="527229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1919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381433" y="9422251"/>
            <a:ext cx="527229" cy="527229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1919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918742" y="9422251"/>
            <a:ext cx="527229" cy="527229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1919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477662" y="9422251"/>
            <a:ext cx="527229" cy="527229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1919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9525" y="9422251"/>
            <a:ext cx="527229" cy="527229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1919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8" name="Freeform 28"/>
          <p:cNvSpPr/>
          <p:nvPr/>
        </p:nvSpPr>
        <p:spPr>
          <a:xfrm>
            <a:off x="8165635" y="6099733"/>
            <a:ext cx="1023992" cy="1337757"/>
          </a:xfrm>
          <a:custGeom>
            <a:avLst/>
            <a:gdLst/>
            <a:ahLst/>
            <a:cxnLst/>
            <a:rect l="l" t="t" r="r" b="b"/>
            <a:pathLst>
              <a:path w="1023992" h="1337757">
                <a:moveTo>
                  <a:pt x="0" y="0"/>
                </a:moveTo>
                <a:lnTo>
                  <a:pt x="1023992" y="0"/>
                </a:lnTo>
                <a:lnTo>
                  <a:pt x="1023992" y="1337757"/>
                </a:lnTo>
                <a:lnTo>
                  <a:pt x="0" y="133775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0" name="TextBox 30"/>
          <p:cNvSpPr txBox="1"/>
          <p:nvPr/>
        </p:nvSpPr>
        <p:spPr>
          <a:xfrm>
            <a:off x="4061418" y="4356023"/>
            <a:ext cx="9232427" cy="1438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9" lvl="1" indent="-237490" algn="just">
              <a:lnSpc>
                <a:spcPts val="285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Open Sauce"/>
              </a:rPr>
              <a:t>Runs on Windows and Mac without a hitch</a:t>
            </a:r>
          </a:p>
          <a:p>
            <a:pPr marL="474979" lvl="1" indent="-237490" algn="just">
              <a:lnSpc>
                <a:spcPts val="285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Open Sauce"/>
              </a:rPr>
              <a:t>For fluidity reasons, game is hosted on a website</a:t>
            </a:r>
          </a:p>
          <a:p>
            <a:pPr marL="474979" lvl="1" indent="-237490" algn="just">
              <a:lnSpc>
                <a:spcPts val="285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Open Sauce"/>
              </a:rPr>
              <a:t>Prefered exploitation systems using HTML 5 update </a:t>
            </a:r>
          </a:p>
          <a:p>
            <a:pPr marL="474979" lvl="1" indent="-237490" algn="just">
              <a:lnSpc>
                <a:spcPts val="285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Open Sauce"/>
              </a:rPr>
              <a:t>as it enables optimization with the line of code: rel="preconnect"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268903" y="7614995"/>
            <a:ext cx="17750194" cy="715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Open Sauce"/>
              </a:rPr>
              <a:t>Limited in its display, but can be played in portrait mode on a wide range of devices such as phones, tablets and computers. </a:t>
            </a:r>
          </a:p>
          <a:p>
            <a:pPr algn="r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Open Sauce"/>
              </a:rPr>
              <a:t>But to be able to play in landscape mode, the device must have a screen height greater than 800 pixels when turned upside down. </a:t>
            </a:r>
          </a:p>
        </p:txBody>
      </p:sp>
      <p:sp>
        <p:nvSpPr>
          <p:cNvPr id="32" name="TextBox 10">
            <a:extLst>
              <a:ext uri="{FF2B5EF4-FFF2-40B4-BE49-F238E27FC236}">
                <a16:creationId xmlns:a16="http://schemas.microsoft.com/office/drawing/2014/main" id="{50C1CE35-A2E5-A4BC-3C58-10DB48F09857}"/>
              </a:ext>
            </a:extLst>
          </p:cNvPr>
          <p:cNvSpPr txBox="1"/>
          <p:nvPr/>
        </p:nvSpPr>
        <p:spPr>
          <a:xfrm>
            <a:off x="8077200" y="488276"/>
            <a:ext cx="2074486" cy="9128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085"/>
              </a:lnSpc>
              <a:spcBef>
                <a:spcPct val="0"/>
              </a:spcBef>
            </a:pPr>
            <a:r>
              <a:rPr lang="en-US" sz="4042" dirty="0">
                <a:solidFill>
                  <a:srgbClr val="FFFFFF"/>
                </a:solidFill>
                <a:latin typeface="Open Sans Bold"/>
              </a:rPr>
              <a:t>Testing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</Words>
  <Application>Microsoft Office PowerPoint</Application>
  <PresentationFormat>Personnalisé</PresentationFormat>
  <Paragraphs>104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9" baseType="lpstr">
      <vt:lpstr>Open Sans Bold</vt:lpstr>
      <vt:lpstr>Arial</vt:lpstr>
      <vt:lpstr>Calibri</vt:lpstr>
      <vt:lpstr>Open Sauce</vt:lpstr>
      <vt:lpstr>Open Sauce Bold</vt:lpstr>
      <vt:lpstr>Open Dyslexic</vt:lpstr>
      <vt:lpstr>Open Sans</vt:lpstr>
      <vt:lpstr>Open Dyslexic Bold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 The Game</dc:title>
  <cp:lastModifiedBy>Bastien Jamet</cp:lastModifiedBy>
  <cp:revision>4</cp:revision>
  <dcterms:created xsi:type="dcterms:W3CDTF">2006-08-16T00:00:00Z</dcterms:created>
  <dcterms:modified xsi:type="dcterms:W3CDTF">2024-05-21T12:07:35Z</dcterms:modified>
  <dc:identifier>DAGFI7e01Tg</dc:identifier>
</cp:coreProperties>
</file>