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58" r:id="rId6"/>
    <p:sldId id="265" r:id="rId7"/>
    <p:sldId id="264" r:id="rId8"/>
    <p:sldId id="259" r:id="rId9"/>
    <p:sldId id="262" r:id="rId10"/>
    <p:sldId id="266"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9866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20529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87590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69961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45556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9163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87643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504397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75604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12180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26/09/2017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594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24534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289CDF-2F97-4BAB-8D78-9050FD94C3C8}" type="datetimeFigureOut">
              <a:rPr lang="es-MX" smtClean="0"/>
              <a:t>26/09/2017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19356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289CDF-2F97-4BAB-8D78-9050FD94C3C8}" type="datetimeFigureOut">
              <a:rPr lang="es-MX" smtClean="0"/>
              <a:t>26/09/2017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4390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89CDF-2F97-4BAB-8D78-9050FD94C3C8}" type="datetimeFigureOut">
              <a:rPr lang="es-MX" smtClean="0"/>
              <a:t>26/09/2017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7506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2409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FD289CDF-2F97-4BAB-8D78-9050FD94C3C8}" type="datetimeFigureOut">
              <a:rPr lang="es-MX" smtClean="0"/>
              <a:t>26/09/2017</a:t>
            </a:fld>
            <a:endParaRPr lang="es-MX"/>
          </a:p>
        </p:txBody>
      </p:sp>
      <p:sp>
        <p:nvSpPr>
          <p:cNvPr id="6" name="Footer Placeholder 5"/>
          <p:cNvSpPr>
            <a:spLocks noGrp="1"/>
          </p:cNvSpPr>
          <p:nvPr>
            <p:ph type="ftr" sz="quarter" idx="11"/>
          </p:nvPr>
        </p:nvSpPr>
        <p:spPr>
          <a:xfrm>
            <a:off x="1141412" y="5883275"/>
            <a:ext cx="5105400" cy="365125"/>
          </a:xfrm>
        </p:spPr>
        <p:txBody>
          <a:bodyPr/>
          <a:lstStyle/>
          <a:p>
            <a:endParaRPr lang="es-MX"/>
          </a:p>
        </p:txBody>
      </p:sp>
      <p:sp>
        <p:nvSpPr>
          <p:cNvPr id="7" name="Slide Number Placeholder 6"/>
          <p:cNvSpPr>
            <a:spLocks noGrp="1"/>
          </p:cNvSpPr>
          <p:nvPr>
            <p:ph type="sldNum" sz="quarter" idx="12"/>
          </p:nvPr>
        </p:nvSpPr>
        <p:spPr>
          <a:xfrm>
            <a:off x="10742612" y="5883275"/>
            <a:ext cx="322567" cy="365125"/>
          </a:xfrm>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3344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D289CDF-2F97-4BAB-8D78-9050FD94C3C8}" type="datetimeFigureOut">
              <a:rPr lang="es-MX" smtClean="0"/>
              <a:t>26/09/2017</a:t>
            </a:fld>
            <a:endParaRPr lang="es-MX"/>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5EED7B9-218C-4EDC-AD47-FF23AFDE0EA3}" type="slidenum">
              <a:rPr lang="es-MX" smtClean="0"/>
              <a:t>‹Nº›</a:t>
            </a:fld>
            <a:endParaRPr lang="es-MX"/>
          </a:p>
        </p:txBody>
      </p:sp>
    </p:spTree>
    <p:extLst>
      <p:ext uri="{BB962C8B-B14F-4D97-AF65-F5344CB8AC3E}">
        <p14:creationId xmlns:p14="http://schemas.microsoft.com/office/powerpoint/2010/main" val="1921968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F272B-6365-4248-870F-D3F1CC27324A}"/>
              </a:ext>
            </a:extLst>
          </p:cNvPr>
          <p:cNvSpPr>
            <a:spLocks noGrp="1"/>
          </p:cNvSpPr>
          <p:nvPr>
            <p:ph type="ctrTitle"/>
          </p:nvPr>
        </p:nvSpPr>
        <p:spPr>
          <a:xfrm>
            <a:off x="1751012" y="238899"/>
            <a:ext cx="8676222" cy="3200400"/>
          </a:xfrm>
        </p:spPr>
        <p:txBody>
          <a:bodyPr/>
          <a:lstStyle/>
          <a:p>
            <a:r>
              <a:rPr lang="es-MX" dirty="0"/>
              <a:t>Proyecto módulo 1</a:t>
            </a:r>
          </a:p>
        </p:txBody>
      </p:sp>
      <p:sp>
        <p:nvSpPr>
          <p:cNvPr id="3" name="Subtítulo 2">
            <a:extLst>
              <a:ext uri="{FF2B5EF4-FFF2-40B4-BE49-F238E27FC236}">
                <a16:creationId xmlns:a16="http://schemas.microsoft.com/office/drawing/2014/main" id="{7EA37983-6D17-433D-81B8-365320F4A93B}"/>
              </a:ext>
            </a:extLst>
          </p:cNvPr>
          <p:cNvSpPr>
            <a:spLocks noGrp="1"/>
          </p:cNvSpPr>
          <p:nvPr>
            <p:ph type="subTitle" idx="1"/>
          </p:nvPr>
        </p:nvSpPr>
        <p:spPr/>
        <p:txBody>
          <a:bodyPr>
            <a:normAutofit fontScale="92500" lnSpcReduction="20000"/>
          </a:bodyPr>
          <a:lstStyle/>
          <a:p>
            <a:r>
              <a:rPr lang="es-MX" dirty="0"/>
              <a:t>Deformación de vigas</a:t>
            </a:r>
          </a:p>
          <a:p>
            <a:r>
              <a:rPr lang="es-MX" b="1" dirty="0">
                <a:effectLst/>
              </a:rPr>
              <a:t>Hecho por:</a:t>
            </a:r>
          </a:p>
          <a:p>
            <a:r>
              <a:rPr lang="es-MX" dirty="0">
                <a:effectLst/>
              </a:rPr>
              <a:t>Héctor Ulises Escoto González</a:t>
            </a:r>
          </a:p>
          <a:p>
            <a:r>
              <a:rPr lang="es-MX" dirty="0">
                <a:effectLst/>
              </a:rPr>
              <a:t>Jorge Diego Sayavedra Godínez</a:t>
            </a:r>
          </a:p>
          <a:p>
            <a:r>
              <a:rPr lang="es-MX" dirty="0">
                <a:effectLst/>
              </a:rPr>
              <a:t>Carlos Adrián Tinajero Velazco</a:t>
            </a:r>
          </a:p>
          <a:p>
            <a:endParaRPr lang="es-MX" dirty="0"/>
          </a:p>
        </p:txBody>
      </p:sp>
    </p:spTree>
    <p:extLst>
      <p:ext uri="{BB962C8B-B14F-4D97-AF65-F5344CB8AC3E}">
        <p14:creationId xmlns:p14="http://schemas.microsoft.com/office/powerpoint/2010/main" val="1474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a:extLst>
              <a:ext uri="{FF2B5EF4-FFF2-40B4-BE49-F238E27FC236}">
                <a16:creationId xmlns:a16="http://schemas.microsoft.com/office/drawing/2014/main" id="{9D7E75BC-8B1C-4CA2-8532-63BCFA443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43" y="619332"/>
            <a:ext cx="10788590" cy="53043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76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6F5F0-EEA8-4E6E-824F-1B736B031CC7}"/>
              </a:ext>
            </a:extLst>
          </p:cNvPr>
          <p:cNvSpPr>
            <a:spLocks noGrp="1"/>
          </p:cNvSpPr>
          <p:nvPr>
            <p:ph type="title"/>
          </p:nvPr>
        </p:nvSpPr>
        <p:spPr>
          <a:xfrm>
            <a:off x="789721" y="0"/>
            <a:ext cx="9905998" cy="1905000"/>
          </a:xfrm>
        </p:spPr>
        <p:txBody>
          <a:bodyPr/>
          <a:lstStyle/>
          <a:p>
            <a:r>
              <a:rPr lang="es-MX" dirty="0"/>
              <a:t>conclusiones</a:t>
            </a:r>
          </a:p>
        </p:txBody>
      </p:sp>
      <p:sp>
        <p:nvSpPr>
          <p:cNvPr id="3" name="Marcador de contenido 2">
            <a:extLst>
              <a:ext uri="{FF2B5EF4-FFF2-40B4-BE49-F238E27FC236}">
                <a16:creationId xmlns:a16="http://schemas.microsoft.com/office/drawing/2014/main" id="{1C531B4B-2F8F-475A-A9A6-FB7095E9A46B}"/>
              </a:ext>
            </a:extLst>
          </p:cNvPr>
          <p:cNvSpPr>
            <a:spLocks noGrp="1"/>
          </p:cNvSpPr>
          <p:nvPr>
            <p:ph idx="1"/>
          </p:nvPr>
        </p:nvSpPr>
        <p:spPr>
          <a:xfrm>
            <a:off x="1141413" y="1351722"/>
            <a:ext cx="9905998" cy="5049077"/>
          </a:xfrm>
        </p:spPr>
        <p:txBody>
          <a:bodyPr>
            <a:normAutofit fontScale="92500" lnSpcReduction="20000"/>
          </a:bodyPr>
          <a:lstStyle/>
          <a:p>
            <a:r>
              <a:rPr lang="es-MX" dirty="0">
                <a:effectLst/>
              </a:rPr>
              <a:t>Los modelos que permiten representar esta clase de fenómenos en el ámbito de la ingeniería son aparentemente sencillos y pueden transformarse a sistemas de ecuaciones no diferenciales; pero siguen partiendo de la base de las mismas.</a:t>
            </a:r>
          </a:p>
          <a:p>
            <a:r>
              <a:rPr lang="es-MX" dirty="0">
                <a:effectLst/>
              </a:rPr>
              <a:t>Una viga simple sometida a esta clase de esfuerzos se comienza a flexionar de manera cóncava y </a:t>
            </a:r>
            <a:r>
              <a:rPr lang="es-MX" b="1" dirty="0">
                <a:effectLst/>
              </a:rPr>
              <a:t>a medida que la fuerza se aplica en el punto más alejado respecto al punto de apoyo de la viga, ésta sufre una deformación más extrema.</a:t>
            </a:r>
            <a:r>
              <a:rPr lang="es-MX" dirty="0">
                <a:effectLst/>
              </a:rPr>
              <a:t> Por lo que, en función de las características físicas propias de la viga en cuestión, puede llegar el momento en que no soporte la tensión y sufra de un desgarramiento.</a:t>
            </a:r>
          </a:p>
          <a:p>
            <a:r>
              <a:rPr lang="es-MX" dirty="0">
                <a:effectLst/>
              </a:rPr>
              <a:t>Finalmente, en lo que se refiere a la importancia de la solución de este tipo de problemas dentro del campo de acción de la Ingeniería Civil, resulta evidente que tomar en cuenta estas propiedades, no solo de vigas sino de todo elemento estructural que deba soportar esfuerzos de esta naturaleza, es imperioso para poder lograr que el diseño propuesto por el ingeniero sea óptimo para resistir las fuerzas que experimentará a lo largo de su vida útil. Esta responsabilidad se hace aún más evidente en estos tiempos, cuando los recientes sismos en nuestro país nos recuerdan que </a:t>
            </a:r>
            <a:r>
              <a:rPr lang="es-MX" b="1" dirty="0">
                <a:effectLst/>
              </a:rPr>
              <a:t>el hacer caso omiso de esta clase de comportamientos naturales puede ser la diferencia entre la vida y la muerte de todos aquellos quienes usarán las edificaciones que nosotros diseñemos.</a:t>
            </a:r>
            <a:r>
              <a:rPr lang="es-MX" dirty="0">
                <a:effectLst/>
              </a:rPr>
              <a:t> Es una responsabilidad demasiado grande como para dejar que sea hecho a la ligera.</a:t>
            </a:r>
          </a:p>
          <a:p>
            <a:endParaRPr lang="es-MX" dirty="0"/>
          </a:p>
        </p:txBody>
      </p:sp>
    </p:spTree>
    <p:extLst>
      <p:ext uri="{BB962C8B-B14F-4D97-AF65-F5344CB8AC3E}">
        <p14:creationId xmlns:p14="http://schemas.microsoft.com/office/powerpoint/2010/main" val="208648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F7897-275E-4F87-A86F-9C0406358D6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55401434-5038-499F-A49D-8022C182D155}"/>
              </a:ext>
            </a:extLst>
          </p:cNvPr>
          <p:cNvSpPr>
            <a:spLocks noGrp="1"/>
          </p:cNvSpPr>
          <p:nvPr>
            <p:ph idx="1"/>
          </p:nvPr>
        </p:nvSpPr>
        <p:spPr>
          <a:xfrm>
            <a:off x="2184558" y="1562100"/>
            <a:ext cx="7819707" cy="3124201"/>
          </a:xfrm>
        </p:spPr>
        <p:txBody>
          <a:bodyPr>
            <a:normAutofit/>
          </a:bodyPr>
          <a:lstStyle/>
          <a:p>
            <a:r>
              <a:rPr lang="es-MX" sz="2800" dirty="0"/>
              <a:t>Kassimali A. (2014). Análisis estructural (5° Ed). México D.F.: Cengage Learning.</a:t>
            </a:r>
          </a:p>
        </p:txBody>
      </p:sp>
    </p:spTree>
    <p:extLst>
      <p:ext uri="{BB962C8B-B14F-4D97-AF65-F5344CB8AC3E}">
        <p14:creationId xmlns:p14="http://schemas.microsoft.com/office/powerpoint/2010/main" val="209797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5BB30-E6D5-4E55-936D-4D28F8A2DE39}"/>
              </a:ext>
            </a:extLst>
          </p:cNvPr>
          <p:cNvSpPr>
            <a:spLocks noGrp="1"/>
          </p:cNvSpPr>
          <p:nvPr>
            <p:ph type="title"/>
          </p:nvPr>
        </p:nvSpPr>
        <p:spPr/>
        <p:txBody>
          <a:bodyPr/>
          <a:lstStyle/>
          <a:p>
            <a:r>
              <a:rPr lang="es-MX" dirty="0"/>
              <a:t>Tabla de contenido	</a:t>
            </a:r>
          </a:p>
        </p:txBody>
      </p:sp>
      <p:sp>
        <p:nvSpPr>
          <p:cNvPr id="3" name="Marcador de contenido 2">
            <a:extLst>
              <a:ext uri="{FF2B5EF4-FFF2-40B4-BE49-F238E27FC236}">
                <a16:creationId xmlns:a16="http://schemas.microsoft.com/office/drawing/2014/main" id="{2FFE1002-B016-4430-8ECE-ABBE54777C07}"/>
              </a:ext>
            </a:extLst>
          </p:cNvPr>
          <p:cNvSpPr>
            <a:spLocks noGrp="1"/>
          </p:cNvSpPr>
          <p:nvPr>
            <p:ph idx="1"/>
          </p:nvPr>
        </p:nvSpPr>
        <p:spPr>
          <a:xfrm>
            <a:off x="1141413" y="2226365"/>
            <a:ext cx="9905998" cy="3869635"/>
          </a:xfrm>
        </p:spPr>
        <p:txBody>
          <a:bodyPr/>
          <a:lstStyle/>
          <a:p>
            <a:r>
              <a:rPr lang="es-MX" dirty="0"/>
              <a:t>Objetivo general</a:t>
            </a:r>
          </a:p>
          <a:p>
            <a:r>
              <a:rPr lang="es-MX" dirty="0"/>
              <a:t>Objetivos específicos</a:t>
            </a:r>
          </a:p>
          <a:p>
            <a:r>
              <a:rPr lang="es-MX" dirty="0"/>
              <a:t>Modelo representado</a:t>
            </a:r>
          </a:p>
          <a:p>
            <a:r>
              <a:rPr lang="es-MX" dirty="0"/>
              <a:t>Fórmulas</a:t>
            </a:r>
          </a:p>
          <a:p>
            <a:r>
              <a:rPr lang="es-MX" dirty="0"/>
              <a:t>Simulaciones</a:t>
            </a:r>
          </a:p>
          <a:p>
            <a:r>
              <a:rPr lang="es-MX" dirty="0"/>
              <a:t>Conclusiones</a:t>
            </a:r>
          </a:p>
          <a:p>
            <a:r>
              <a:rPr lang="es-MX" dirty="0"/>
              <a:t>referencias</a:t>
            </a:r>
          </a:p>
          <a:p>
            <a:endParaRPr lang="es-MX" dirty="0"/>
          </a:p>
        </p:txBody>
      </p:sp>
    </p:spTree>
    <p:extLst>
      <p:ext uri="{BB962C8B-B14F-4D97-AF65-F5344CB8AC3E}">
        <p14:creationId xmlns:p14="http://schemas.microsoft.com/office/powerpoint/2010/main" val="287669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F16DA-5B32-4168-8DD0-1497F3B745DF}"/>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1CB2E514-31B5-466C-9D2B-80C876D72099}"/>
              </a:ext>
            </a:extLst>
          </p:cNvPr>
          <p:cNvSpPr>
            <a:spLocks noGrp="1"/>
          </p:cNvSpPr>
          <p:nvPr>
            <p:ph idx="1"/>
          </p:nvPr>
        </p:nvSpPr>
        <p:spPr/>
        <p:txBody>
          <a:bodyPr/>
          <a:lstStyle/>
          <a:p>
            <a:pPr marL="0" indent="0">
              <a:buNone/>
            </a:pPr>
            <a:r>
              <a:rPr lang="es-MX" dirty="0">
                <a:effectLst/>
              </a:rPr>
              <a:t>Determinar de qué manera una viga simple apoyada en un punto A se deforma cuando se somete a un esfuerzo P en el extremo contrario al cual en el que se apoya.</a:t>
            </a:r>
            <a:endParaRPr lang="es-MX" dirty="0"/>
          </a:p>
          <a:p>
            <a:endParaRPr lang="es-MX" dirty="0"/>
          </a:p>
          <a:p>
            <a:endParaRPr lang="es-MX" dirty="0"/>
          </a:p>
        </p:txBody>
      </p:sp>
    </p:spTree>
    <p:extLst>
      <p:ext uri="{BB962C8B-B14F-4D97-AF65-F5344CB8AC3E}">
        <p14:creationId xmlns:p14="http://schemas.microsoft.com/office/powerpoint/2010/main" val="397114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06329-39DB-4861-B903-3D021904422A}"/>
              </a:ext>
            </a:extLst>
          </p:cNvPr>
          <p:cNvSpPr>
            <a:spLocks noGrp="1"/>
          </p:cNvSpPr>
          <p:nvPr>
            <p:ph type="title"/>
          </p:nvPr>
        </p:nvSpPr>
        <p:spPr/>
        <p:txBody>
          <a:bodyPr/>
          <a:lstStyle/>
          <a:p>
            <a:r>
              <a:rPr lang="es-MX" dirty="0"/>
              <a:t>Objetivos específicos:</a:t>
            </a:r>
            <a:br>
              <a:rPr lang="es-MX" dirty="0"/>
            </a:br>
            <a:endParaRPr lang="es-MX" dirty="0"/>
          </a:p>
        </p:txBody>
      </p:sp>
      <p:sp>
        <p:nvSpPr>
          <p:cNvPr id="3" name="Marcador de contenido 2">
            <a:extLst>
              <a:ext uri="{FF2B5EF4-FFF2-40B4-BE49-F238E27FC236}">
                <a16:creationId xmlns:a16="http://schemas.microsoft.com/office/drawing/2014/main" id="{A3D70703-23A8-4FCB-800E-640F4DC3A3FC}"/>
              </a:ext>
            </a:extLst>
          </p:cNvPr>
          <p:cNvSpPr>
            <a:spLocks noGrp="1"/>
          </p:cNvSpPr>
          <p:nvPr>
            <p:ph idx="1"/>
          </p:nvPr>
        </p:nvSpPr>
        <p:spPr>
          <a:xfrm>
            <a:off x="1141413" y="2319131"/>
            <a:ext cx="9905998" cy="3472070"/>
          </a:xfrm>
        </p:spPr>
        <p:txBody>
          <a:bodyPr/>
          <a:lstStyle/>
          <a:p>
            <a:r>
              <a:rPr lang="es-MX" dirty="0">
                <a:effectLst/>
              </a:rPr>
              <a:t>Hallar una expresión matemática, en forma de ecuación diferencial, que nos permita analizar y simular el comportamiento de una viga sometida a esfuerzos.</a:t>
            </a:r>
          </a:p>
          <a:p>
            <a:r>
              <a:rPr lang="es-MX" dirty="0">
                <a:effectLst/>
              </a:rPr>
              <a:t>Definir qué importancia tiene esta clase de aplicaciones en el campo de la Ingeniería Civil.</a:t>
            </a:r>
          </a:p>
          <a:p>
            <a:r>
              <a:rPr lang="es-MX" dirty="0">
                <a:effectLst/>
              </a:rPr>
              <a:t>Simular el comportamiento de una viga particular dadas las condiciones propuestas por el modelo matemático.</a:t>
            </a:r>
          </a:p>
          <a:p>
            <a:r>
              <a:rPr lang="es-MX" dirty="0">
                <a:effectLst/>
              </a:rPr>
              <a:t>Graficar y hallar los resultados numéricos que solucionan el modelaje del comportamiento de la viga.</a:t>
            </a:r>
          </a:p>
          <a:p>
            <a:pPr marL="0" indent="0">
              <a:buNone/>
            </a:pPr>
            <a:endParaRPr lang="es-MX" dirty="0"/>
          </a:p>
        </p:txBody>
      </p:sp>
    </p:spTree>
    <p:extLst>
      <p:ext uri="{BB962C8B-B14F-4D97-AF65-F5344CB8AC3E}">
        <p14:creationId xmlns:p14="http://schemas.microsoft.com/office/powerpoint/2010/main" val="84685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FEB57-8C0B-471D-967D-824477EFC50E}"/>
              </a:ext>
            </a:extLst>
          </p:cNvPr>
          <p:cNvSpPr>
            <a:spLocks noGrp="1"/>
          </p:cNvSpPr>
          <p:nvPr>
            <p:ph type="title"/>
          </p:nvPr>
        </p:nvSpPr>
        <p:spPr/>
        <p:txBody>
          <a:bodyPr/>
          <a:lstStyle/>
          <a:p>
            <a:r>
              <a:rPr lang="es-MX" dirty="0"/>
              <a:t>Modelo que representa el problema</a:t>
            </a:r>
          </a:p>
        </p:txBody>
      </p:sp>
      <p:sp>
        <p:nvSpPr>
          <p:cNvPr id="3" name="Marcador de contenido 2">
            <a:extLst>
              <a:ext uri="{FF2B5EF4-FFF2-40B4-BE49-F238E27FC236}">
                <a16:creationId xmlns:a16="http://schemas.microsoft.com/office/drawing/2014/main" id="{D227CF72-E31A-4860-8D4A-59E7C3116A12}"/>
              </a:ext>
            </a:extLst>
          </p:cNvPr>
          <p:cNvSpPr>
            <a:spLocks noGrp="1"/>
          </p:cNvSpPr>
          <p:nvPr>
            <p:ph idx="1"/>
          </p:nvPr>
        </p:nvSpPr>
        <p:spPr>
          <a:xfrm>
            <a:off x="1141413" y="2125362"/>
            <a:ext cx="9905998" cy="2405449"/>
          </a:xfrm>
        </p:spPr>
        <p:txBody>
          <a:bodyPr/>
          <a:lstStyle/>
          <a:p>
            <a:pPr marL="0" indent="0" algn="just">
              <a:buNone/>
            </a:pPr>
            <a:r>
              <a:rPr lang="es-MX" dirty="0"/>
              <a:t>En esta ocasión nosotros definiremos una problemática conforme a una viga de 20 pies de longitud que se le aplica un momento en una fuerza de 15k en uno de sus extremos y nuestra labor es determinar </a:t>
            </a:r>
            <a:r>
              <a:rPr lang="es-MX" dirty="0">
                <a:effectLst/>
              </a:rPr>
              <a:t>la pendiente y la deflexión conforme a la fuerza aplicada en el punto B de la viga en cantiliver por le método directo que está en la imagen</a:t>
            </a:r>
          </a:p>
          <a:p>
            <a:endParaRPr lang="es-MX" dirty="0"/>
          </a:p>
        </p:txBody>
      </p:sp>
      <p:pic>
        <p:nvPicPr>
          <p:cNvPr id="5" name="Imagen 4">
            <a:extLst>
              <a:ext uri="{FF2B5EF4-FFF2-40B4-BE49-F238E27FC236}">
                <a16:creationId xmlns:a16="http://schemas.microsoft.com/office/drawing/2014/main" id="{CE8F6C87-37FF-4E9D-B9B0-25818CA27859}"/>
              </a:ext>
            </a:extLst>
          </p:cNvPr>
          <p:cNvPicPr>
            <a:picLocks noChangeAspect="1"/>
          </p:cNvPicPr>
          <p:nvPr/>
        </p:nvPicPr>
        <p:blipFill>
          <a:blip r:embed="rId2"/>
          <a:stretch>
            <a:fillRect/>
          </a:stretch>
        </p:blipFill>
        <p:spPr>
          <a:xfrm>
            <a:off x="3466074" y="4224597"/>
            <a:ext cx="4781550" cy="2000250"/>
          </a:xfrm>
          <a:prstGeom prst="rect">
            <a:avLst/>
          </a:prstGeom>
        </p:spPr>
      </p:pic>
    </p:spTree>
    <p:extLst>
      <p:ext uri="{BB962C8B-B14F-4D97-AF65-F5344CB8AC3E}">
        <p14:creationId xmlns:p14="http://schemas.microsoft.com/office/powerpoint/2010/main" val="423617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D7D5B01-2F19-431B-A27F-B1A00B1AE4A8}"/>
              </a:ext>
            </a:extLst>
          </p:cNvPr>
          <p:cNvPicPr>
            <a:picLocks noChangeAspect="1"/>
          </p:cNvPicPr>
          <p:nvPr/>
        </p:nvPicPr>
        <p:blipFill>
          <a:blip r:embed="rId2"/>
          <a:stretch>
            <a:fillRect/>
          </a:stretch>
        </p:blipFill>
        <p:spPr>
          <a:xfrm>
            <a:off x="862634" y="437529"/>
            <a:ext cx="5047836" cy="6272896"/>
          </a:xfrm>
          <a:prstGeom prst="rect">
            <a:avLst/>
          </a:prstGeom>
        </p:spPr>
      </p:pic>
      <p:sp>
        <p:nvSpPr>
          <p:cNvPr id="3" name="CuadroTexto 2">
            <a:extLst>
              <a:ext uri="{FF2B5EF4-FFF2-40B4-BE49-F238E27FC236}">
                <a16:creationId xmlns:a16="http://schemas.microsoft.com/office/drawing/2014/main" id="{2FFC8645-A915-4544-9598-500710A0D260}"/>
              </a:ext>
            </a:extLst>
          </p:cNvPr>
          <p:cNvSpPr txBox="1"/>
          <p:nvPr/>
        </p:nvSpPr>
        <p:spPr>
          <a:xfrm>
            <a:off x="5910470" y="675861"/>
            <a:ext cx="4267200" cy="369332"/>
          </a:xfrm>
          <a:prstGeom prst="rect">
            <a:avLst/>
          </a:prstGeom>
          <a:noFill/>
        </p:spPr>
        <p:txBody>
          <a:bodyPr wrap="square" rtlCol="0">
            <a:spAutoFit/>
          </a:bodyPr>
          <a:lstStyle/>
          <a:p>
            <a:r>
              <a:rPr lang="es-MX" dirty="0"/>
              <a:t>Ejemplo del fenómeno estudiado</a:t>
            </a:r>
          </a:p>
        </p:txBody>
      </p:sp>
    </p:spTree>
    <p:extLst>
      <p:ext uri="{BB962C8B-B14F-4D97-AF65-F5344CB8AC3E}">
        <p14:creationId xmlns:p14="http://schemas.microsoft.com/office/powerpoint/2010/main" val="178286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1FFA4-3D2B-45AF-A93C-33A6466E60A5}"/>
              </a:ext>
            </a:extLst>
          </p:cNvPr>
          <p:cNvSpPr>
            <a:spLocks noGrp="1"/>
          </p:cNvSpPr>
          <p:nvPr>
            <p:ph type="title"/>
          </p:nvPr>
        </p:nvSpPr>
        <p:spPr/>
        <p:txBody>
          <a:bodyPr/>
          <a:lstStyle/>
          <a:p>
            <a:r>
              <a:rPr lang="es-MX" dirty="0"/>
              <a:t>Fórmulas</a:t>
            </a:r>
          </a:p>
        </p:txBody>
      </p:sp>
      <p:pic>
        <p:nvPicPr>
          <p:cNvPr id="5" name="Marcador de contenido 4">
            <a:extLst>
              <a:ext uri="{FF2B5EF4-FFF2-40B4-BE49-F238E27FC236}">
                <a16:creationId xmlns:a16="http://schemas.microsoft.com/office/drawing/2014/main" id="{9DBE9E07-253B-4E3F-992A-EEB4FE9E4B4D}"/>
              </a:ext>
            </a:extLst>
          </p:cNvPr>
          <p:cNvPicPr>
            <a:picLocks noGrp="1" noChangeAspect="1"/>
          </p:cNvPicPr>
          <p:nvPr>
            <p:ph idx="1"/>
          </p:nvPr>
        </p:nvPicPr>
        <p:blipFill rotWithShape="1">
          <a:blip r:embed="rId2"/>
          <a:srcRect l="15605" t="37290" r="70880" b="56280"/>
          <a:stretch/>
        </p:blipFill>
        <p:spPr>
          <a:xfrm>
            <a:off x="1141413" y="2367168"/>
            <a:ext cx="3604593" cy="964097"/>
          </a:xfrm>
          <a:prstGeom prst="rect">
            <a:avLst/>
          </a:prstGeom>
        </p:spPr>
      </p:pic>
      <p:pic>
        <p:nvPicPr>
          <p:cNvPr id="6" name="Marcador de contenido 4">
            <a:extLst>
              <a:ext uri="{FF2B5EF4-FFF2-40B4-BE49-F238E27FC236}">
                <a16:creationId xmlns:a16="http://schemas.microsoft.com/office/drawing/2014/main" id="{1CC8B26A-1D0A-435B-BD39-E5B2D35CD0B1}"/>
              </a:ext>
            </a:extLst>
          </p:cNvPr>
          <p:cNvPicPr>
            <a:picLocks noChangeAspect="1"/>
          </p:cNvPicPr>
          <p:nvPr/>
        </p:nvPicPr>
        <p:blipFill rotWithShape="1">
          <a:blip r:embed="rId2"/>
          <a:srcRect l="15833" t="47566" r="73982" b="47507"/>
          <a:stretch/>
        </p:blipFill>
        <p:spPr>
          <a:xfrm>
            <a:off x="1141413" y="4272168"/>
            <a:ext cx="3587359" cy="975693"/>
          </a:xfrm>
          <a:prstGeom prst="rect">
            <a:avLst/>
          </a:prstGeom>
        </p:spPr>
      </p:pic>
      <p:sp>
        <p:nvSpPr>
          <p:cNvPr id="7" name="CuadroTexto 6">
            <a:extLst>
              <a:ext uri="{FF2B5EF4-FFF2-40B4-BE49-F238E27FC236}">
                <a16:creationId xmlns:a16="http://schemas.microsoft.com/office/drawing/2014/main" id="{A0BFF95B-77A1-435E-BF62-0C4CB6CA7FC4}"/>
              </a:ext>
            </a:extLst>
          </p:cNvPr>
          <p:cNvSpPr txBox="1"/>
          <p:nvPr/>
        </p:nvSpPr>
        <p:spPr>
          <a:xfrm>
            <a:off x="5724939" y="2514600"/>
            <a:ext cx="3392557" cy="369332"/>
          </a:xfrm>
          <a:prstGeom prst="rect">
            <a:avLst/>
          </a:prstGeom>
          <a:noFill/>
        </p:spPr>
        <p:txBody>
          <a:bodyPr wrap="square" rtlCol="0">
            <a:spAutoFit/>
          </a:bodyPr>
          <a:lstStyle/>
          <a:p>
            <a:r>
              <a:rPr lang="es-MX" dirty="0"/>
              <a:t>Pendiente de deflexión</a:t>
            </a:r>
          </a:p>
        </p:txBody>
      </p:sp>
      <p:sp>
        <p:nvSpPr>
          <p:cNvPr id="8" name="CuadroTexto 7">
            <a:extLst>
              <a:ext uri="{FF2B5EF4-FFF2-40B4-BE49-F238E27FC236}">
                <a16:creationId xmlns:a16="http://schemas.microsoft.com/office/drawing/2014/main" id="{8C69094A-1D50-4EA2-9BDA-8AC377B0830E}"/>
              </a:ext>
            </a:extLst>
          </p:cNvPr>
          <p:cNvSpPr txBox="1"/>
          <p:nvPr/>
        </p:nvSpPr>
        <p:spPr>
          <a:xfrm>
            <a:off x="5724939" y="4760014"/>
            <a:ext cx="3392557" cy="369332"/>
          </a:xfrm>
          <a:prstGeom prst="rect">
            <a:avLst/>
          </a:prstGeom>
          <a:noFill/>
        </p:spPr>
        <p:txBody>
          <a:bodyPr wrap="square" rtlCol="0">
            <a:spAutoFit/>
          </a:bodyPr>
          <a:lstStyle/>
          <a:p>
            <a:r>
              <a:rPr lang="es-MX" dirty="0"/>
              <a:t>Deflexión de la viga</a:t>
            </a:r>
          </a:p>
        </p:txBody>
      </p:sp>
    </p:spTree>
    <p:extLst>
      <p:ext uri="{BB962C8B-B14F-4D97-AF65-F5344CB8AC3E}">
        <p14:creationId xmlns:p14="http://schemas.microsoft.com/office/powerpoint/2010/main" val="108796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2ADDB-34DF-415C-A034-2506FB3D2AE4}"/>
              </a:ext>
            </a:extLst>
          </p:cNvPr>
          <p:cNvSpPr>
            <a:spLocks noGrp="1"/>
          </p:cNvSpPr>
          <p:nvPr>
            <p:ph type="title"/>
          </p:nvPr>
        </p:nvSpPr>
        <p:spPr>
          <a:xfrm rot="16200000">
            <a:off x="-476391" y="2737719"/>
            <a:ext cx="3237948" cy="1366838"/>
          </a:xfrm>
        </p:spPr>
        <p:txBody>
          <a:bodyPr/>
          <a:lstStyle/>
          <a:p>
            <a:r>
              <a:rPr lang="es-MX" dirty="0"/>
              <a:t>simulaciones</a:t>
            </a:r>
          </a:p>
        </p:txBody>
      </p:sp>
      <p:pic>
        <p:nvPicPr>
          <p:cNvPr id="4" name="Marcador de contenido 3">
            <a:extLst>
              <a:ext uri="{FF2B5EF4-FFF2-40B4-BE49-F238E27FC236}">
                <a16:creationId xmlns:a16="http://schemas.microsoft.com/office/drawing/2014/main" id="{CF2ABABD-F5FC-4AAE-ACA9-D43274DC9BFB}"/>
              </a:ext>
            </a:extLst>
          </p:cNvPr>
          <p:cNvPicPr>
            <a:picLocks noGrp="1" noChangeAspect="1"/>
          </p:cNvPicPr>
          <p:nvPr>
            <p:ph idx="1"/>
          </p:nvPr>
        </p:nvPicPr>
        <p:blipFill>
          <a:blip r:embed="rId2"/>
          <a:stretch>
            <a:fillRect/>
          </a:stretch>
        </p:blipFill>
        <p:spPr>
          <a:xfrm>
            <a:off x="2321169" y="336417"/>
            <a:ext cx="9432719" cy="6169442"/>
          </a:xfrm>
          <a:prstGeom prst="rect">
            <a:avLst/>
          </a:prstGeom>
        </p:spPr>
      </p:pic>
    </p:spTree>
    <p:extLst>
      <p:ext uri="{BB962C8B-B14F-4D97-AF65-F5344CB8AC3E}">
        <p14:creationId xmlns:p14="http://schemas.microsoft.com/office/powerpoint/2010/main" val="154068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2E1CA-1927-41B9-BDEC-0785BD5BF3C2}"/>
              </a:ext>
            </a:extLst>
          </p:cNvPr>
          <p:cNvSpPr>
            <a:spLocks noGrp="1"/>
          </p:cNvSpPr>
          <p:nvPr>
            <p:ph type="title"/>
          </p:nvPr>
        </p:nvSpPr>
        <p:spPr>
          <a:xfrm rot="16200000">
            <a:off x="-629946" y="2170529"/>
            <a:ext cx="3657601" cy="1905000"/>
          </a:xfrm>
        </p:spPr>
        <p:txBody>
          <a:bodyPr/>
          <a:lstStyle/>
          <a:p>
            <a:r>
              <a:rPr lang="es-MX" dirty="0"/>
              <a:t>simulaciones</a:t>
            </a:r>
          </a:p>
        </p:txBody>
      </p:sp>
      <p:pic>
        <p:nvPicPr>
          <p:cNvPr id="6" name="Imagen 5">
            <a:extLst>
              <a:ext uri="{FF2B5EF4-FFF2-40B4-BE49-F238E27FC236}">
                <a16:creationId xmlns:a16="http://schemas.microsoft.com/office/drawing/2014/main" id="{F0414FBF-CFB8-46F0-B8F9-B4172F292735}"/>
              </a:ext>
            </a:extLst>
          </p:cNvPr>
          <p:cNvPicPr>
            <a:picLocks noChangeAspect="1"/>
          </p:cNvPicPr>
          <p:nvPr/>
        </p:nvPicPr>
        <p:blipFill rotWithShape="1">
          <a:blip r:embed="rId2"/>
          <a:srcRect l="22065" t="23562" r="23913" b="12639"/>
          <a:stretch/>
        </p:blipFill>
        <p:spPr>
          <a:xfrm>
            <a:off x="1883383" y="318053"/>
            <a:ext cx="9432000" cy="6262696"/>
          </a:xfrm>
          <a:prstGeom prst="rect">
            <a:avLst/>
          </a:prstGeom>
        </p:spPr>
      </p:pic>
    </p:spTree>
    <p:extLst>
      <p:ext uri="{BB962C8B-B14F-4D97-AF65-F5344CB8AC3E}">
        <p14:creationId xmlns:p14="http://schemas.microsoft.com/office/powerpoint/2010/main" val="349410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122</TotalTime>
  <Words>308</Words>
  <Application>Microsoft Office PowerPoint</Application>
  <PresentationFormat>Panorámica</PresentationFormat>
  <Paragraphs>35</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Century Gothic</vt:lpstr>
      <vt:lpstr>Malla</vt:lpstr>
      <vt:lpstr>Proyecto módulo 1</vt:lpstr>
      <vt:lpstr>Tabla de contenido </vt:lpstr>
      <vt:lpstr>Objetivo general</vt:lpstr>
      <vt:lpstr>Objetivos específicos: </vt:lpstr>
      <vt:lpstr>Modelo que representa el problema</vt:lpstr>
      <vt:lpstr>Presentación de PowerPoint</vt:lpstr>
      <vt:lpstr>Fórmulas</vt:lpstr>
      <vt:lpstr>simulaciones</vt:lpstr>
      <vt:lpstr>simulaciones</vt:lpstr>
      <vt:lpstr>Presentación de PowerPoint</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módulo 1</dc:title>
  <dc:creator>ESCOTO GONZALEZ, HECTOR ULISES</dc:creator>
  <cp:lastModifiedBy>Carlos Tinajero Velazco</cp:lastModifiedBy>
  <cp:revision>8</cp:revision>
  <dcterms:created xsi:type="dcterms:W3CDTF">2017-09-26T00:10:13Z</dcterms:created>
  <dcterms:modified xsi:type="dcterms:W3CDTF">2017-09-26T18:34:33Z</dcterms:modified>
</cp:coreProperties>
</file>