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0ACAD9F-903B-4CD3-A520-5EDA4E0EED2E}">
  <a:tblStyle styleId="{A0ACAD9F-903B-4CD3-A520-5EDA4E0EED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e5dc0f134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e5dc0f134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e5d534cc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e5d534cc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5dc0f134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e5dc0f134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e5dc0f134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e5dc0f134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e5dc0f134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e5dc0f134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5dc0f134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e5dc0f134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5dc0f134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e5dc0f134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e5dc0f134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e5dc0f134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suse.com/suse-defines/definition/agile-it-infrastructure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mckinsey.com/capabilities/mckinsey-digital/our-insights/transforming-it-infrastructure-organizations-using-agile#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Infrastructure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n" sz="27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Agile IT Infrastructure</a:t>
            </a:r>
            <a:endParaRPr sz="27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Una infraestructura de TI Agile es aquella que está diseñada para admitir una implementación y un aprovisionamiento rápidos, y actualizaciones y mejoras incrementales. Toma su nombre de la metodología de desarrollo que se hizo famosa en el Manifiesto de 2001 para el desarrollo ágil de software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Fuente: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https://www.suse.com/suse-defines/definition/agile-it-infrastructure/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Las formas tradicionales de administrar la infraestructura de TI pueden impedir la entrega acelerada de soluciones digitales. Los métodos ágiles se pueden utilizar para aumentar la eficiencia, la velocidad y la calidad.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Fuente: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https://www.mckinsey.com/capabilities/mckinsey-digital/our-insights/transforming-it-infrastructure-organizations-using-agile#/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Principios para la transformación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Tecnología</a:t>
            </a:r>
            <a:endParaRPr/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8" name="Google Shape;78;p17"/>
          <p:cNvGraphicFramePr/>
          <p:nvPr/>
        </p:nvGraphicFramePr>
        <p:xfrm>
          <a:off x="1349850" y="1462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{A0ACAD9F-903B-4CD3-A520-5EDA4E0EED2E}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Organización tradicional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Organización Ágil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Infraestructura altamente personalizada, aprovisionado a pedido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Se requiere un esfuerzo manual significativo de los equipos de infraestructura</a:t>
                      </a:r>
                      <a:endParaRPr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Infraestructura estandarizada ofertas de servicios con gran parte entrega automatizada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Las herramientas de autoservicio permiten a los desarrolladores de aplicaciones configurar y controlar la infraestructura por su cuenta, con las medidas de protección adecuadas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79" name="Google Shape;79;p17"/>
          <p:cNvPicPr preferRelativeResize="0"/>
          <p:nvPr/>
        </p:nvPicPr>
        <p:blipFill rotWithShape="1">
          <a:blip r:embed="rId3">
            <a:alphaModFix/>
          </a:blip>
          <a:srcRect b="84593" l="0" r="0" t="599"/>
          <a:stretch/>
        </p:blipFill>
        <p:spPr>
          <a:xfrm>
            <a:off x="311700" y="1152487"/>
            <a:ext cx="893475" cy="761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Organización y talento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6" name="Google Shape;86;p18"/>
          <p:cNvGraphicFramePr/>
          <p:nvPr/>
        </p:nvGraphicFramePr>
        <p:xfrm>
          <a:off x="1349850" y="1462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{A0ACAD9F-903B-4CD3-A520-5EDA4E0EED2E}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Organización tradicional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Organización Ágil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Equipos específicos de tecnología o función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Personal con habilidades altamente especializadas enfocadas en operaciones y administración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Los equipos (o squads) integrados y multifuncionales crean ofertas de servicios de infraestructura bien definidas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Ingenieros de infraestructura con habilidades de desarrollo sofisticadas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 b="54067" l="0" r="0" t="32341"/>
          <a:stretch/>
        </p:blipFill>
        <p:spPr>
          <a:xfrm>
            <a:off x="311700" y="1152475"/>
            <a:ext cx="893450" cy="69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Procesos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4" name="Google Shape;94;p19"/>
          <p:cNvGraphicFramePr/>
          <p:nvPr/>
        </p:nvGraphicFramePr>
        <p:xfrm>
          <a:off x="1349850" y="1462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{A0ACAD9F-903B-4CD3-A520-5EDA4E0EED2E}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Organización tradicional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Organización Ágil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Procesos rígidamente secuenciados, con muchos traspasos entre grupos de especialistas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Tareas repetitivas (como implementación y resolución de incidentes) realizadas manualmente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Escuadrones responsables de la entrega de extremo a extremo de las ofertas de servicios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Procesos en los que se automatiza y agiliza el trabajo repetitivo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95" name="Google Shape;95;p19"/>
          <p:cNvPicPr preferRelativeResize="0"/>
          <p:nvPr/>
        </p:nvPicPr>
        <p:blipFill rotWithShape="1">
          <a:blip r:embed="rId3">
            <a:alphaModFix/>
          </a:blip>
          <a:srcRect b="27603" l="0" r="0" t="58805"/>
          <a:stretch/>
        </p:blipFill>
        <p:spPr>
          <a:xfrm>
            <a:off x="311700" y="1152475"/>
            <a:ext cx="893450" cy="69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Colaboración con el desarrollo de aplicaciones.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2" name="Google Shape;102;p20"/>
          <p:cNvGraphicFramePr/>
          <p:nvPr/>
        </p:nvGraphicFramePr>
        <p:xfrm>
          <a:off x="1349850" y="1462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{A0ACAD9F-903B-4CD3-A520-5EDA4E0EED2E}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Organización tradicional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Organización Ágil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Solicitudes de infraestructura enviadas como “tickets”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Los desarrolladores no son responsables del código de la aplicación una vez que se pone en producción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Las responsabilidades de desarrollo de aplicaciones y operaciones se vuelven más integradas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Las herramientas de autoservicio permiten a los desarrolladores manejar más operaciones directamente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03" name="Google Shape;103;p20"/>
          <p:cNvPicPr preferRelativeResize="0"/>
          <p:nvPr/>
        </p:nvPicPr>
        <p:blipFill rotWithShape="1">
          <a:blip r:embed="rId3">
            <a:alphaModFix/>
          </a:blip>
          <a:srcRect b="27603" l="0" r="0" t="58805"/>
          <a:stretch/>
        </p:blipFill>
        <p:spPr>
          <a:xfrm>
            <a:off x="311700" y="1152475"/>
            <a:ext cx="893450" cy="69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 rotWithShape="1">
          <a:blip r:embed="rId3">
            <a:alphaModFix/>
          </a:blip>
          <a:srcRect b="0" l="0" r="0" t="85801"/>
          <a:stretch/>
        </p:blipFill>
        <p:spPr>
          <a:xfrm>
            <a:off x="311700" y="1152463"/>
            <a:ext cx="893450" cy="73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